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3" r:id="rId8"/>
    <p:sldId id="261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7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122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5ACB-1551-42CF-BE09-3EF6721E8673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46EA8-0B8F-4723-975A-DBFE3DF311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o not remove" hidden="1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9525" cy="12700"/>
          </a:xfrm>
          <a:prstGeom prst="octagon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585751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5ACB-1551-42CF-BE09-3EF6721E8673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46EA8-0B8F-4723-975A-DBFE3DF31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17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5ACB-1551-42CF-BE09-3EF6721E8673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46EA8-0B8F-4723-975A-DBFE3DF31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59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Do not remove" hidden="1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700" cy="12700"/>
          </a:xfrm>
          <a:prstGeom prst="octagon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5ACB-1551-42CF-BE09-3EF6721E8673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46EA8-0B8F-4723-975A-DBFE3DF31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56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5ACB-1551-42CF-BE09-3EF6721E8673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46EA8-0B8F-4723-975A-DBFE3DF31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609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5ACB-1551-42CF-BE09-3EF6721E8673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46EA8-0B8F-4723-975A-DBFE3DF31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272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5ACB-1551-42CF-BE09-3EF6721E8673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46EA8-0B8F-4723-975A-DBFE3DF31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448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5ACB-1551-42CF-BE09-3EF6721E8673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46EA8-0B8F-4723-975A-DBFE3DF31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11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5ACB-1551-42CF-BE09-3EF6721E8673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46EA8-0B8F-4723-975A-DBFE3DF31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351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5ACB-1551-42CF-BE09-3EF6721E8673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46EA8-0B8F-4723-975A-DBFE3DF31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502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5ACB-1551-42CF-BE09-3EF6721E8673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46EA8-0B8F-4723-975A-DBFE3DF31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822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85ACB-1551-42CF-BE09-3EF6721E8673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46EA8-0B8F-4723-975A-DBFE3DF31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955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SQL QUERIES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46EA8-0B8F-4723-975A-DBFE3DF311B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479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/>
              <a:t>SELECT * FROM Users;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SELECT </a:t>
            </a:r>
            <a:r>
              <a:rPr lang="en-US" sz="2800" dirty="0"/>
              <a:t>* FROM Buyer</a:t>
            </a:r>
            <a:r>
              <a:rPr lang="en-US" sz="2800" dirty="0" smtClean="0"/>
              <a:t>;</a:t>
            </a:r>
            <a:endParaRPr lang="en-US" sz="2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2222" y="1647298"/>
            <a:ext cx="7188569" cy="224801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46EA8-0B8F-4723-975A-DBFE3DF311BE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965" y="3966321"/>
            <a:ext cx="6439085" cy="2755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296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/>
              <a:t>SELECT name, </a:t>
            </a:r>
            <a:r>
              <a:rPr lang="en-US" sz="2800" dirty="0" err="1"/>
              <a:t>phoneNumber</a:t>
            </a:r>
            <a:r>
              <a:rPr lang="en-US" sz="2800" dirty="0"/>
              <a:t> FROM Users JOIN Buyer ON </a:t>
            </a:r>
            <a:r>
              <a:rPr lang="en-US" sz="2800" dirty="0" err="1"/>
              <a:t>Users.userid</a:t>
            </a:r>
            <a:r>
              <a:rPr lang="en-US" sz="2800" dirty="0"/>
              <a:t> = </a:t>
            </a:r>
            <a:r>
              <a:rPr lang="en-US" sz="2800" dirty="0" err="1"/>
              <a:t>Buyer.userid</a:t>
            </a:r>
            <a:r>
              <a:rPr lang="en-US" sz="2800" dirty="0"/>
              <a:t>;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1839" y="3326456"/>
            <a:ext cx="7220321" cy="294020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46EA8-0B8F-4723-975A-DBFE3DF311BE}" type="slidenum">
              <a:rPr lang="en-US" smtClean="0"/>
              <a:t>11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28650" y="1690689"/>
            <a:ext cx="7886700" cy="4486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>
                <a:solidFill>
                  <a:srgbClr val="374151"/>
                </a:solidFill>
                <a:latin typeface="Söhne"/>
              </a:rPr>
              <a:t>This query will return the name and phone number of all users that are also buyers in the Buyer table</a:t>
            </a:r>
            <a:r>
              <a:rPr lang="en-US" dirty="0" smtClean="0">
                <a:solidFill>
                  <a:srgbClr val="374151"/>
                </a:solidFill>
                <a:latin typeface="Söhne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801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86327"/>
            <a:ext cx="7886700" cy="5890636"/>
          </a:xfrm>
        </p:spPr>
        <p:txBody>
          <a:bodyPr/>
          <a:lstStyle/>
          <a:p>
            <a:r>
              <a:rPr lang="en-US" dirty="0"/>
              <a:t>SELECT * FROM Comments</a:t>
            </a:r>
            <a:r>
              <a:rPr lang="en-US" dirty="0" smtClean="0"/>
              <a:t>;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SELECT * FROM Product;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46EA8-0B8F-4723-975A-DBFE3DF311BE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874224"/>
            <a:ext cx="7207620" cy="24829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4524263"/>
            <a:ext cx="7017111" cy="219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754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/>
              <a:t>SELECT grade, content FROM Comments JOIN Product ON </a:t>
            </a:r>
            <a:r>
              <a:rPr lang="en-US" sz="2800" dirty="0" err="1"/>
              <a:t>Comments.pid</a:t>
            </a:r>
            <a:r>
              <a:rPr lang="en-US" sz="2800" dirty="0"/>
              <a:t> = </a:t>
            </a:r>
            <a:r>
              <a:rPr lang="en-US" sz="2800" dirty="0" err="1"/>
              <a:t>Product.pid</a:t>
            </a:r>
            <a:r>
              <a:rPr lang="en-US" sz="2800" dirty="0"/>
              <a:t> WHERE Product.name = "GoPro HERO5";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2319" y="3431777"/>
            <a:ext cx="7036162" cy="141612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46EA8-0B8F-4723-975A-DBFE3DF311BE}" type="slidenum">
              <a:rPr lang="en-US" smtClean="0"/>
              <a:t>13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28650" y="2115127"/>
            <a:ext cx="7886700" cy="40618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374151"/>
                </a:solidFill>
                <a:latin typeface="Söhne"/>
              </a:rPr>
              <a:t>This query will return the grade and content of all comments for a specific product by name.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8632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2800" dirty="0"/>
              <a:t>SELECT Product.name, </a:t>
            </a:r>
            <a:r>
              <a:rPr lang="en-US" sz="2800" dirty="0" err="1"/>
              <a:t>Product.type</a:t>
            </a:r>
            <a:r>
              <a:rPr lang="en-US" sz="2800" dirty="0"/>
              <a:t>, </a:t>
            </a:r>
            <a:r>
              <a:rPr lang="en-US" sz="2800" dirty="0" err="1"/>
              <a:t>Product.modelNumber</a:t>
            </a:r>
            <a:r>
              <a:rPr lang="en-US" sz="2800" dirty="0"/>
              <a:t>, </a:t>
            </a:r>
            <a:r>
              <a:rPr lang="en-US" sz="2800" dirty="0" err="1"/>
              <a:t>Product.color</a:t>
            </a:r>
            <a:r>
              <a:rPr lang="en-US" sz="2800" dirty="0"/>
              <a:t>, </a:t>
            </a:r>
            <a:r>
              <a:rPr lang="en-US" sz="2800" dirty="0" err="1"/>
              <a:t>Product.amount</a:t>
            </a:r>
            <a:r>
              <a:rPr lang="en-US" sz="2800" dirty="0"/>
              <a:t>, </a:t>
            </a:r>
            <a:r>
              <a:rPr lang="en-US" sz="2800" dirty="0" err="1"/>
              <a:t>Product.price</a:t>
            </a:r>
            <a:r>
              <a:rPr lang="en-US" sz="2800" dirty="0"/>
              <a:t> FROM Product JOIN Store ON </a:t>
            </a:r>
            <a:r>
              <a:rPr lang="en-US" sz="2800" dirty="0" err="1"/>
              <a:t>Product.sid</a:t>
            </a:r>
            <a:r>
              <a:rPr lang="en-US" sz="2800" dirty="0"/>
              <a:t> = </a:t>
            </a:r>
            <a:r>
              <a:rPr lang="en-US" sz="2800" dirty="0" err="1"/>
              <a:t>Store.sid</a:t>
            </a:r>
            <a:r>
              <a:rPr lang="en-US" sz="2800" dirty="0"/>
              <a:t> WHERE </a:t>
            </a:r>
            <a:r>
              <a:rPr lang="en-US" sz="2800" dirty="0" err="1"/>
              <a:t>Store.customerGrade</a:t>
            </a:r>
            <a:r>
              <a:rPr lang="en-US" sz="2800" dirty="0"/>
              <a:t> &gt; "3";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5888" y="4058298"/>
            <a:ext cx="6312224" cy="193049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46EA8-0B8F-4723-975A-DBFE3DF311BE}" type="slidenum">
              <a:rPr lang="en-US" smtClean="0"/>
              <a:t>14</a:t>
            </a:fld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28650" y="1939635"/>
            <a:ext cx="7886700" cy="42373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>
                <a:solidFill>
                  <a:srgbClr val="374151"/>
                </a:solidFill>
                <a:latin typeface="Söhne"/>
              </a:rPr>
              <a:t>This query will return the name, type, model number, color, amount, and price of all products sold by stores with a customer grade greater than a specified value.</a:t>
            </a:r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2021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/>
              <a:t>SELECT name, </a:t>
            </a:r>
            <a:r>
              <a:rPr lang="en-US" sz="2800" dirty="0" err="1"/>
              <a:t>phoneNumber</a:t>
            </a:r>
            <a:r>
              <a:rPr lang="en-US" sz="2800" dirty="0"/>
              <a:t> FROM Users WHERE name LIKE 'J%';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query will return the name and phone number of all users whose name starts with the letter "J". The '%' is used as a wildcard character to match any string of characters.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46EA8-0B8F-4723-975A-DBFE3DF311BE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7528" y="4001294"/>
            <a:ext cx="5708943" cy="145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4436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SELECT name, price FROM Product WHERE type LIKE '%Phone';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3298" y="3661134"/>
            <a:ext cx="6877403" cy="184794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46EA8-0B8F-4723-975A-DBFE3DF311BE}" type="slidenum">
              <a:rPr lang="en-US" smtClean="0"/>
              <a:t>16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28650" y="2140797"/>
            <a:ext cx="7886700" cy="40361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374151"/>
                </a:solidFill>
                <a:latin typeface="Söhne"/>
              </a:rPr>
              <a:t>This query will return the name and price of all products whose type ends with the word "Phone".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3634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SELECT * FROM Store WHERE city LIKE '%city%';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3298" y="3661134"/>
            <a:ext cx="6877403" cy="184794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46EA8-0B8F-4723-975A-DBFE3DF311BE}" type="slidenum">
              <a:rPr lang="en-US" smtClean="0"/>
              <a:t>17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28650" y="2140797"/>
            <a:ext cx="7886700" cy="40361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This query will return the name of all stores located in a city that starts with </a:t>
            </a:r>
            <a:r>
              <a:rPr lang="en-US" dirty="0" smtClean="0"/>
              <a:t>“city"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1560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/>
              <a:t>SELECT name, </a:t>
            </a:r>
            <a:r>
              <a:rPr lang="en-US" sz="3200" dirty="0" err="1"/>
              <a:t>phoneNumber</a:t>
            </a:r>
            <a:r>
              <a:rPr lang="en-US" sz="3200" dirty="0"/>
              <a:t> FROM Users WHERE </a:t>
            </a:r>
            <a:r>
              <a:rPr lang="en-US" sz="3200" dirty="0" err="1"/>
              <a:t>phoneNumber</a:t>
            </a:r>
            <a:r>
              <a:rPr lang="en-US" sz="3200" dirty="0"/>
              <a:t> LIKE '9%';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query will return the name </a:t>
            </a:r>
            <a:r>
              <a:rPr lang="en-US" dirty="0" smtClean="0"/>
              <a:t>and telephone number of </a:t>
            </a:r>
            <a:r>
              <a:rPr lang="en-US" dirty="0"/>
              <a:t>all users whose phone number </a:t>
            </a:r>
            <a:r>
              <a:rPr lang="en-US" dirty="0" smtClean="0"/>
              <a:t>starts with 9…..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46EA8-0B8F-4723-975A-DBFE3DF311BE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890" y="3732297"/>
            <a:ext cx="7182219" cy="2330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9346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255" y="281999"/>
            <a:ext cx="8839199" cy="13897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/>
              <a:t>SELECT users.name, </a:t>
            </a:r>
            <a:r>
              <a:rPr lang="en-US" sz="2800" dirty="0" err="1"/>
              <a:t>users.phoneNumber</a:t>
            </a:r>
            <a:r>
              <a:rPr lang="en-US" sz="2800" dirty="0"/>
              <a:t> FROM users JOIN Address ON </a:t>
            </a:r>
            <a:r>
              <a:rPr lang="en-US" sz="2800" dirty="0" err="1"/>
              <a:t>Users.userid</a:t>
            </a:r>
            <a:r>
              <a:rPr lang="en-US" sz="2800" dirty="0"/>
              <a:t> = </a:t>
            </a:r>
            <a:r>
              <a:rPr lang="en-US" sz="2800" dirty="0" err="1"/>
              <a:t>Address.userid</a:t>
            </a:r>
            <a:r>
              <a:rPr lang="en-US" sz="2800" dirty="0"/>
              <a:t> WHERE </a:t>
            </a:r>
            <a:r>
              <a:rPr lang="en-US" sz="2800" dirty="0" err="1"/>
              <a:t>Address.province</a:t>
            </a:r>
            <a:r>
              <a:rPr lang="en-US" sz="2800" dirty="0"/>
              <a:t> = 'Ontario';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46EA8-0B8F-4723-975A-DBFE3DF311BE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579" y="3471705"/>
            <a:ext cx="6255071" cy="3067208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28650" y="1967345"/>
            <a:ext cx="7886700" cy="4209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374151"/>
                </a:solidFill>
                <a:latin typeface="Söhne"/>
              </a:rPr>
              <a:t>This query will return the name and phone number of all users who have an address located in the province of </a:t>
            </a:r>
            <a:r>
              <a:rPr lang="en-US" sz="2400" dirty="0" smtClean="0"/>
              <a:t>Ontario</a:t>
            </a:r>
            <a:r>
              <a:rPr lang="en-US" sz="2400" dirty="0" smtClean="0">
                <a:solidFill>
                  <a:srgbClr val="374151"/>
                </a:solidFill>
                <a:latin typeface="Söhne"/>
              </a:rPr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09972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340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i="1" dirty="0"/>
              <a:t>SELECT * FROM users;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28073"/>
            <a:ext cx="7886700" cy="5548890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This query will return the name </a:t>
            </a:r>
            <a:r>
              <a:rPr lang="en-US" dirty="0" smtClean="0"/>
              <a:t>of </a:t>
            </a:r>
            <a:r>
              <a:rPr lang="en-US" dirty="0"/>
              <a:t>all users in the Users table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46EA8-0B8F-4723-975A-DBFE3DF311BE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215" y="2206852"/>
            <a:ext cx="6514843" cy="3318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3111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805419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400" dirty="0"/>
              <a:t>SELECT </a:t>
            </a:r>
            <a:r>
              <a:rPr lang="en-US" sz="2400" dirty="0" smtClean="0"/>
              <a:t>Product.name, </a:t>
            </a:r>
            <a:r>
              <a:rPr lang="en-US" sz="2400" dirty="0" err="1" smtClean="0"/>
              <a:t>Product.type</a:t>
            </a:r>
            <a:r>
              <a:rPr lang="en-US" sz="2400" dirty="0" smtClean="0"/>
              <a:t>, </a:t>
            </a:r>
            <a:r>
              <a:rPr lang="en-US" sz="2400" dirty="0" err="1" smtClean="0"/>
              <a:t>Product.modelNumber</a:t>
            </a:r>
            <a:r>
              <a:rPr lang="en-US" sz="2400" dirty="0" smtClean="0"/>
              <a:t>, </a:t>
            </a:r>
            <a:r>
              <a:rPr lang="en-US" sz="2400" dirty="0" err="1" smtClean="0"/>
              <a:t>Product.color,Product.amount</a:t>
            </a:r>
            <a:r>
              <a:rPr lang="en-US" sz="2400" dirty="0" smtClean="0"/>
              <a:t>, </a:t>
            </a:r>
            <a:r>
              <a:rPr lang="en-US" sz="2400" dirty="0" err="1" smtClean="0"/>
              <a:t>Product.price</a:t>
            </a:r>
            <a:r>
              <a:rPr lang="en-US" sz="2400" dirty="0" smtClean="0"/>
              <a:t> </a:t>
            </a:r>
            <a:r>
              <a:rPr lang="en-US" sz="2400" dirty="0"/>
              <a:t>FROM Product JOIN Store ON </a:t>
            </a:r>
            <a:r>
              <a:rPr lang="en-US" sz="2400" dirty="0" err="1"/>
              <a:t>Product.sid</a:t>
            </a:r>
            <a:r>
              <a:rPr lang="en-US" sz="2400" dirty="0"/>
              <a:t> = </a:t>
            </a:r>
            <a:r>
              <a:rPr lang="en-US" sz="2400" dirty="0" err="1"/>
              <a:t>Store.sid</a:t>
            </a:r>
            <a:r>
              <a:rPr lang="en-US" sz="2400" dirty="0"/>
              <a:t> WHERE </a:t>
            </a:r>
            <a:r>
              <a:rPr lang="en-US" sz="2400" dirty="0" err="1"/>
              <a:t>Store.city</a:t>
            </a:r>
            <a:r>
              <a:rPr lang="en-US" sz="2400" dirty="0"/>
              <a:t> = 'Montreal' AND </a:t>
            </a:r>
            <a:r>
              <a:rPr lang="en-US" sz="2400" dirty="0" err="1"/>
              <a:t>Product.price</a:t>
            </a:r>
            <a:r>
              <a:rPr lang="en-US" sz="2400" dirty="0"/>
              <a:t> &gt; 100;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336801"/>
            <a:ext cx="7886700" cy="3840162"/>
          </a:xfrm>
        </p:spPr>
        <p:txBody>
          <a:bodyPr/>
          <a:lstStyle/>
          <a:p>
            <a:r>
              <a:rPr lang="en-US" dirty="0"/>
              <a:t>This query will return the name, type, model number, color, amount, and price of all products sold by stores located in </a:t>
            </a:r>
            <a:r>
              <a:rPr lang="en-US" dirty="0" smtClean="0"/>
              <a:t>Montreal, </a:t>
            </a:r>
            <a:r>
              <a:rPr lang="en-US" dirty="0"/>
              <a:t>with a price greater than 100.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46EA8-0B8F-4723-975A-DBFE3DF311BE}" type="slidenum">
              <a:rPr lang="en-US" smtClean="0"/>
              <a:t>20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219" y="4378006"/>
            <a:ext cx="7563562" cy="156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1393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US" sz="2400" dirty="0"/>
              <a:t>SELECT * from Brand; SELECT Product.name,Product.type,Product.modelNumber,Product.color,Product.amount,Product.price FROM Product JOIN Brand ON </a:t>
            </a:r>
            <a:r>
              <a:rPr lang="en-US" sz="2400" dirty="0" err="1"/>
              <a:t>Product.brand</a:t>
            </a:r>
            <a:r>
              <a:rPr lang="en-US" sz="2400" dirty="0"/>
              <a:t> = </a:t>
            </a:r>
            <a:r>
              <a:rPr lang="en-US" sz="2400" dirty="0" err="1"/>
              <a:t>Brand.brandName</a:t>
            </a:r>
            <a:r>
              <a:rPr lang="en-US" sz="2400" dirty="0"/>
              <a:t> WHERE </a:t>
            </a:r>
            <a:r>
              <a:rPr lang="en-US" sz="2400" dirty="0" err="1"/>
              <a:t>Brand.brandName</a:t>
            </a:r>
            <a:r>
              <a:rPr lang="en-US" sz="2400" dirty="0"/>
              <a:t> = 'Asus' OR </a:t>
            </a:r>
            <a:r>
              <a:rPr lang="en-US" sz="2400" dirty="0" err="1"/>
              <a:t>Brand.brandName</a:t>
            </a:r>
            <a:r>
              <a:rPr lang="en-US" sz="2400" dirty="0"/>
              <a:t> = 'GoPro';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179782"/>
            <a:ext cx="7886700" cy="3997181"/>
          </a:xfrm>
        </p:spPr>
        <p:txBody>
          <a:bodyPr/>
          <a:lstStyle/>
          <a:p>
            <a:r>
              <a:rPr lang="en-US" dirty="0"/>
              <a:t>This query will return the name, type, model number, color, amount, and price of all products made by either </a:t>
            </a:r>
            <a:r>
              <a:rPr lang="en-US" dirty="0" smtClean="0"/>
              <a:t>Asus or GoPro.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46EA8-0B8F-4723-975A-DBFE3DF311BE}" type="slidenum">
              <a:rPr lang="en-US" smtClean="0"/>
              <a:t>21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447" y="3921086"/>
            <a:ext cx="7106015" cy="145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1754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US" sz="2400"/>
              <a:t>SELECT COUNT(DISTINCT orderNumber) FROM Orders WHERE paymentState = 'paid';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query will return the </a:t>
            </a:r>
            <a:r>
              <a:rPr lang="en-US" dirty="0" smtClean="0"/>
              <a:t>count of orders that’s fully paid from the orders table.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46EA8-0B8F-4723-975A-DBFE3DF311BE}" type="slidenum">
              <a:rPr lang="en-US" smtClean="0"/>
              <a:t>22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079" y="3575121"/>
            <a:ext cx="6026460" cy="1428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5043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US" sz="2400" dirty="0"/>
              <a:t>SELECT AVG(price) FROM Product JOIN Brand ON </a:t>
            </a:r>
            <a:r>
              <a:rPr lang="en-US" sz="2400" dirty="0" err="1"/>
              <a:t>Product.brand</a:t>
            </a:r>
            <a:r>
              <a:rPr lang="en-US" sz="2400" dirty="0"/>
              <a:t> = </a:t>
            </a:r>
            <a:r>
              <a:rPr lang="en-US" sz="2400" dirty="0" err="1"/>
              <a:t>Brand.brandName</a:t>
            </a:r>
            <a:r>
              <a:rPr lang="en-US" sz="2400" dirty="0"/>
              <a:t> WHERE </a:t>
            </a:r>
            <a:r>
              <a:rPr lang="en-US" sz="2400" dirty="0" err="1"/>
              <a:t>Brand.brandName</a:t>
            </a:r>
            <a:r>
              <a:rPr lang="en-US" sz="2400" dirty="0"/>
              <a:t> = 'Asus';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query will return the average price of all products made by </a:t>
            </a:r>
            <a:r>
              <a:rPr lang="en-US" dirty="0" smtClean="0"/>
              <a:t>Asus brand</a:t>
            </a:r>
            <a:r>
              <a:rPr lang="en-US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46EA8-0B8F-4723-975A-DBFE3DF311BE}" type="slidenum">
              <a:rPr lang="en-US" smtClean="0"/>
              <a:t>23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477" y="3686948"/>
            <a:ext cx="7029811" cy="1828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7733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US" sz="2400" dirty="0"/>
              <a:t>SELECT COUNT(DISTINCT </a:t>
            </a:r>
            <a:r>
              <a:rPr lang="en-US" sz="2400" dirty="0" err="1"/>
              <a:t>pid</a:t>
            </a:r>
            <a:r>
              <a:rPr lang="en-US" sz="2400" dirty="0"/>
              <a:t>) FROM Product JOIN Store ON </a:t>
            </a:r>
            <a:r>
              <a:rPr lang="en-US" sz="2400" dirty="0" err="1"/>
              <a:t>Product.sid</a:t>
            </a:r>
            <a:r>
              <a:rPr lang="en-US" sz="2400" dirty="0"/>
              <a:t> = </a:t>
            </a:r>
            <a:r>
              <a:rPr lang="en-US" sz="2400" dirty="0" err="1"/>
              <a:t>Store.sid</a:t>
            </a:r>
            <a:r>
              <a:rPr lang="en-US" sz="2400" dirty="0"/>
              <a:t> WHERE </a:t>
            </a:r>
            <a:r>
              <a:rPr lang="en-US" sz="2400" dirty="0" err="1"/>
              <a:t>Store.province</a:t>
            </a:r>
            <a:r>
              <a:rPr lang="en-US" sz="2400" dirty="0"/>
              <a:t> = </a:t>
            </a:r>
            <a:r>
              <a:rPr lang="en-US" sz="2400" dirty="0" smtClean="0"/>
              <a:t>Ontario';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query will return the number of unique products sold by stores located in the province of </a:t>
            </a:r>
            <a:r>
              <a:rPr lang="en-US" dirty="0" smtClean="0"/>
              <a:t>Ontario.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46EA8-0B8F-4723-975A-DBFE3DF311BE}" type="slidenum">
              <a:rPr lang="en-US" smtClean="0"/>
              <a:t>24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674" y="3761756"/>
            <a:ext cx="6820251" cy="1606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894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50177"/>
          </a:xfrm>
        </p:spPr>
        <p:txBody>
          <a:bodyPr>
            <a:normAutofit/>
          </a:bodyPr>
          <a:lstStyle/>
          <a:p>
            <a:r>
              <a:rPr lang="en-US" sz="3200" i="1" dirty="0"/>
              <a:t>SELECT name, </a:t>
            </a:r>
            <a:r>
              <a:rPr lang="en-US" sz="3200" i="1" dirty="0" err="1"/>
              <a:t>phoneNumber</a:t>
            </a:r>
            <a:r>
              <a:rPr lang="en-US" sz="3200" i="1" dirty="0"/>
              <a:t> FROM Users;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94691"/>
            <a:ext cx="7886700" cy="4782272"/>
          </a:xfrm>
        </p:spPr>
        <p:txBody>
          <a:bodyPr/>
          <a:lstStyle/>
          <a:p>
            <a:r>
              <a:rPr lang="en-US" dirty="0" smtClean="0"/>
              <a:t>This </a:t>
            </a:r>
            <a:r>
              <a:rPr lang="en-US" dirty="0"/>
              <a:t>query will return the name and phone number of all users in the Users table.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46EA8-0B8F-4723-975A-DBFE3DF311BE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166" y="2546817"/>
            <a:ext cx="5350380" cy="303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846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50177"/>
          </a:xfrm>
        </p:spPr>
        <p:txBody>
          <a:bodyPr>
            <a:normAutofit fontScale="90000"/>
          </a:bodyPr>
          <a:lstStyle/>
          <a:p>
            <a:r>
              <a:rPr lang="en-US" sz="3200" i="1" dirty="0"/>
              <a:t>SELECT name, province, city, </a:t>
            </a:r>
            <a:r>
              <a:rPr lang="en-US" sz="3200" i="1" dirty="0" err="1"/>
              <a:t>streetaddr</a:t>
            </a:r>
            <a:r>
              <a:rPr lang="en-US" sz="3200" i="1" dirty="0"/>
              <a:t> FROM Store;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94691"/>
            <a:ext cx="7886700" cy="4782272"/>
          </a:xfrm>
        </p:spPr>
        <p:txBody>
          <a:bodyPr/>
          <a:lstStyle/>
          <a:p>
            <a:r>
              <a:rPr lang="en-US" dirty="0"/>
              <a:t>This query will return the name, province, city, and street address of all stores in the Store table.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46EA8-0B8F-4723-975A-DBFE3DF311BE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765" y="2487811"/>
            <a:ext cx="6412470" cy="3552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031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4412" y="2938476"/>
            <a:ext cx="7695175" cy="267723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46EA8-0B8F-4723-975A-DBFE3DF311BE}" type="slidenum">
              <a:rPr lang="en-US" smtClean="0"/>
              <a:t>5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28650" y="365126"/>
            <a:ext cx="7886700" cy="850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SELECT name, type, </a:t>
            </a:r>
            <a:r>
              <a:rPr lang="en-US" sz="2800" dirty="0" err="1"/>
              <a:t>modelNumber</a:t>
            </a:r>
            <a:r>
              <a:rPr lang="en-US" sz="2800" dirty="0"/>
              <a:t>, color, amount, price FROM Product;</a:t>
            </a:r>
            <a:endParaRPr lang="en-US" sz="3200" i="1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28650" y="1394691"/>
            <a:ext cx="7886700" cy="4782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This query will return the name, type, model number, color, amount, and price of all products in the Product table.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746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46EA8-0B8F-4723-975A-DBFE3DF311BE}" type="slidenum">
              <a:rPr lang="en-US" smtClean="0"/>
              <a:t>6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28650" y="365126"/>
            <a:ext cx="7886700" cy="850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SELECT </a:t>
            </a:r>
            <a:r>
              <a:rPr lang="en-US" sz="2800" dirty="0" err="1"/>
              <a:t>paymentState</a:t>
            </a:r>
            <a:r>
              <a:rPr lang="en-US" sz="2800" dirty="0"/>
              <a:t>, </a:t>
            </a:r>
            <a:r>
              <a:rPr lang="en-US" sz="2800" dirty="0" err="1"/>
              <a:t>creationTime</a:t>
            </a:r>
            <a:r>
              <a:rPr lang="en-US" sz="2800" dirty="0"/>
              <a:t>, </a:t>
            </a:r>
            <a:r>
              <a:rPr lang="en-US" sz="2800" dirty="0" err="1"/>
              <a:t>totalAmount</a:t>
            </a:r>
            <a:r>
              <a:rPr lang="en-US" sz="2800" dirty="0"/>
              <a:t> FROM Orders;</a:t>
            </a:r>
            <a:endParaRPr lang="en-US" sz="3200" i="1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28650" y="1394691"/>
            <a:ext cx="7886700" cy="4782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This query will return the payment state, creation time, and total amount of all orders in the Orders table.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7072" y="2898345"/>
            <a:ext cx="7184421" cy="313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384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46EA8-0B8F-4723-975A-DBFE3DF311BE}" type="slidenum">
              <a:rPr lang="en-US" smtClean="0"/>
              <a:t>7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28650" y="365126"/>
            <a:ext cx="7886700" cy="850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SELECT grade, content FROM Comments WHERE </a:t>
            </a:r>
            <a:r>
              <a:rPr lang="en-US" sz="2800" dirty="0" err="1"/>
              <a:t>userid</a:t>
            </a:r>
            <a:r>
              <a:rPr lang="en-US" sz="2800" dirty="0"/>
              <a:t> = </a:t>
            </a:r>
            <a:r>
              <a:rPr lang="en-US" sz="2800" dirty="0" smtClean="0"/>
              <a:t>24; </a:t>
            </a:r>
            <a:endParaRPr lang="en-US" sz="3200" i="1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28650" y="1394691"/>
            <a:ext cx="7886700" cy="4782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This </a:t>
            </a:r>
            <a:r>
              <a:rPr lang="en-US" dirty="0"/>
              <a:t>query will return the grade and content of all comments made by a specific user with the specified </a:t>
            </a:r>
            <a:r>
              <a:rPr lang="en-US" dirty="0" err="1"/>
              <a:t>userid</a:t>
            </a:r>
            <a:r>
              <a:rPr lang="en-US" dirty="0"/>
              <a:t> in the Comments table.</a:t>
            </a:r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597" y="3785827"/>
            <a:ext cx="6902805" cy="1511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141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7500"/>
          </a:bodyPr>
          <a:lstStyle/>
          <a:p>
            <a:r>
              <a:rPr lang="en-US" sz="2800" dirty="0"/>
              <a:t>SELECT name, province, city, </a:t>
            </a:r>
            <a:r>
              <a:rPr lang="en-US" sz="2800" dirty="0" err="1"/>
              <a:t>streetaddr</a:t>
            </a:r>
            <a:r>
              <a:rPr lang="en-US" sz="2800" dirty="0"/>
              <a:t>, </a:t>
            </a:r>
            <a:r>
              <a:rPr lang="en-US" sz="2800" dirty="0" err="1"/>
              <a:t>customerGrade</a:t>
            </a:r>
            <a:r>
              <a:rPr lang="en-US" sz="2800" dirty="0"/>
              <a:t> FROM Store WHERE city = 'Montreal';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/>
          <a:lstStyle/>
          <a:p>
            <a:r>
              <a:rPr lang="en-US" dirty="0" smtClean="0"/>
              <a:t>This </a:t>
            </a:r>
            <a:r>
              <a:rPr lang="en-US" dirty="0"/>
              <a:t>query will return the name, province, city, street address, and customer grade of all stores located in a specific city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46EA8-0B8F-4723-975A-DBFE3DF311BE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998" y="3016252"/>
            <a:ext cx="6064562" cy="15685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998" y="5020612"/>
            <a:ext cx="6115364" cy="1435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899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81999"/>
            <a:ext cx="7886700" cy="12974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/>
              <a:t>SELECT * FROM Product;</a:t>
            </a:r>
            <a:br>
              <a:rPr lang="en-US" sz="2800" dirty="0"/>
            </a:br>
            <a:r>
              <a:rPr lang="en-US" sz="2800" dirty="0"/>
              <a:t>SELECT name, type, </a:t>
            </a:r>
            <a:r>
              <a:rPr lang="en-US" sz="2800" dirty="0" err="1"/>
              <a:t>modelNumber</a:t>
            </a:r>
            <a:r>
              <a:rPr lang="en-US" sz="2800" dirty="0"/>
              <a:t>, color, amount, price FROM Product WHERE brand = 'Asus';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46EA8-0B8F-4723-975A-DBFE3DF311BE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037" y="3048447"/>
            <a:ext cx="7321926" cy="21400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1112" y="5211008"/>
            <a:ext cx="5016758" cy="1257365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/>
          <a:lstStyle/>
          <a:p>
            <a:r>
              <a:rPr lang="en-US" dirty="0"/>
              <a:t>This query will return the name, type, model number, color, amount, and price of all products made by a specific brand.</a:t>
            </a:r>
          </a:p>
        </p:txBody>
      </p:sp>
    </p:spTree>
    <p:extLst>
      <p:ext uri="{BB962C8B-B14F-4D97-AF65-F5344CB8AC3E}">
        <p14:creationId xmlns:p14="http://schemas.microsoft.com/office/powerpoint/2010/main" val="306848224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1061</TotalTime>
  <Words>817</Words>
  <Application>Microsoft Office PowerPoint</Application>
  <PresentationFormat>On-screen Show (4:3)</PresentationFormat>
  <Paragraphs>77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Söhne</vt:lpstr>
      <vt:lpstr>Office Theme</vt:lpstr>
      <vt:lpstr>SQL QUERIES</vt:lpstr>
      <vt:lpstr>SELECT * FROM users;</vt:lpstr>
      <vt:lpstr>SELECT name, phoneNumber FROM Users;</vt:lpstr>
      <vt:lpstr>SELECT name, province, city, streetaddr FROM Store;</vt:lpstr>
      <vt:lpstr>PowerPoint Presentation</vt:lpstr>
      <vt:lpstr>PowerPoint Presentation</vt:lpstr>
      <vt:lpstr>PowerPoint Presentation</vt:lpstr>
      <vt:lpstr>SELECT name, province, city, streetaddr, customerGrade FROM Store WHERE city = 'Montreal';</vt:lpstr>
      <vt:lpstr>SELECT * FROM Product; SELECT name, type, modelNumber, color, amount, price FROM Product WHERE brand = 'Asus';</vt:lpstr>
      <vt:lpstr>SELECT * FROM Users;  SELECT * FROM Buyer;</vt:lpstr>
      <vt:lpstr>SELECT name, phoneNumber FROM Users JOIN Buyer ON Users.userid = Buyer.userid;</vt:lpstr>
      <vt:lpstr>PowerPoint Presentation</vt:lpstr>
      <vt:lpstr>SELECT grade, content FROM Comments JOIN Product ON Comments.pid = Product.pid WHERE Product.name = "GoPro HERO5"; </vt:lpstr>
      <vt:lpstr>SELECT Product.name, Product.type, Product.modelNumber, Product.color, Product.amount, Product.price FROM Product JOIN Store ON Product.sid = Store.sid WHERE Store.customerGrade &gt; "3";</vt:lpstr>
      <vt:lpstr>SELECT name, phoneNumber FROM Users WHERE name LIKE 'J%';</vt:lpstr>
      <vt:lpstr>SELECT name, price FROM Product WHERE type LIKE '%Phone';</vt:lpstr>
      <vt:lpstr>SELECT * FROM Store WHERE city LIKE '%city%';</vt:lpstr>
      <vt:lpstr>SELECT name, phoneNumber FROM Users WHERE phoneNumber LIKE '9%';</vt:lpstr>
      <vt:lpstr>SELECT users.name, users.phoneNumber FROM users JOIN Address ON Users.userid = Address.userid WHERE Address.province = 'Ontario';</vt:lpstr>
      <vt:lpstr>SELECT Product.name, Product.type, Product.modelNumber, Product.color,Product.amount, Product.price FROM Product JOIN Store ON Product.sid = Store.sid WHERE Store.city = 'Montreal' AND Product.price &gt; 100;</vt:lpstr>
      <vt:lpstr>SELECT * from Brand; SELECT Product.name,Product.type,Product.modelNumber,Product.color,Product.amount,Product.price FROM Product JOIN Brand ON Product.brand = Brand.brandName WHERE Brand.brandName = 'Asus' OR Brand.brandName = 'GoPro';</vt:lpstr>
      <vt:lpstr>SELECT COUNT(DISTINCT orderNumber) FROM Orders WHERE paymentState = 'paid';</vt:lpstr>
      <vt:lpstr>SELECT AVG(price) FROM Product JOIN Brand ON Product.brand = Brand.brandName WHERE Brand.brandName = 'Asus';</vt:lpstr>
      <vt:lpstr>SELECT COUNT(DISTINCT pid) FROM Product JOIN Store ON Product.sid = Store.sid WHERE Store.province = Ontario';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33</cp:revision>
  <dcterms:created xsi:type="dcterms:W3CDTF">2023-01-16T14:33:31Z</dcterms:created>
  <dcterms:modified xsi:type="dcterms:W3CDTF">2023-01-17T08:14:42Z</dcterms:modified>
</cp:coreProperties>
</file>