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7" r:id="rId4"/>
    <p:sldId id="258" r:id="rId5"/>
    <p:sldId id="259" r:id="rId6"/>
    <p:sldId id="260" r:id="rId7"/>
    <p:sldId id="262" r:id="rId8"/>
    <p:sldId id="263" r:id="rId9"/>
    <p:sldId id="264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38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F82F09A-C3AB-F41F-7E42-B6B6CD0849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687E874E-FFCC-3DBB-3349-B4C64E1D36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294C9CB-9C5C-B814-7A8E-908E3E14C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4FEF3-B800-4F88-BFB8-FAE0DEA1CE0F}" type="datetimeFigureOut">
              <a:rPr lang="en-GB" smtClean="0"/>
              <a:t>16/02/2023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A1493FB-3DBF-D21B-78CB-3C01D6664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8FA0640-74AE-49A0-651A-5A6DFD31A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6ECE2-0406-4F40-A13D-48312A1E4CCD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9538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70E7B83-9579-A8CD-C077-F844A72E3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FC87F41A-CAF3-2BD3-8CBE-12CDEF762B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75B43F0-7267-07CA-3A89-50DF3B1D5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4FEF3-B800-4F88-BFB8-FAE0DEA1CE0F}" type="datetimeFigureOut">
              <a:rPr lang="en-GB" smtClean="0"/>
              <a:t>16/02/2023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2BC8526-37E1-84F2-42D8-83992BE91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F62ECBB-B071-FB89-402A-79B050DFB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6ECE2-0406-4F40-A13D-48312A1E4CCD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0353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4C5CDF6A-62F2-2C82-6F1F-ED1E9FCA8F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8AB731F4-ABE0-4814-9894-BEA9E0B549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240431A-51C2-32FE-39EB-5F2192DEF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4FEF3-B800-4F88-BFB8-FAE0DEA1CE0F}" type="datetimeFigureOut">
              <a:rPr lang="en-GB" smtClean="0"/>
              <a:t>16/02/2023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D801783-6B64-72A1-25BE-412310AE4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0C77772-C2D3-7DA9-E7FE-DB75B54CB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6ECE2-0406-4F40-A13D-48312A1E4CCD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5257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2310A9D-7749-4274-769A-051D73D49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3449048-21B0-C153-82BE-9437095698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EB9655F-9E96-6ED6-3D6D-F821CE3B7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4FEF3-B800-4F88-BFB8-FAE0DEA1CE0F}" type="datetimeFigureOut">
              <a:rPr lang="en-GB" smtClean="0"/>
              <a:t>16/02/2023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A2E6C9F-5AF7-F863-7DBA-4F3FD535F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5501E32-9D30-3194-D035-9D091A5D7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6ECE2-0406-4F40-A13D-48312A1E4CCD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3665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2E1AF19-136F-7CCF-C8A5-1A946AA91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3083EB7-5FC9-0C9E-439B-2389A1E7FB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565F618-623D-E24F-DDBD-1AFD28174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4FEF3-B800-4F88-BFB8-FAE0DEA1CE0F}" type="datetimeFigureOut">
              <a:rPr lang="en-GB" smtClean="0"/>
              <a:t>16/02/2023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69F63AE-CA6C-3D6C-1502-F007030F8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C1047DD-D6AB-B51B-1AAD-74CF13F35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6ECE2-0406-4F40-A13D-48312A1E4CCD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4174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F2093CB-DF92-C0C4-3E44-900CD0C50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D717F5C-2E69-1CF5-A532-50E3F374B4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FA7E588-94C2-D61B-FED7-407167785E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13C8923-5030-EC55-EDB4-B20A6BCED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4FEF3-B800-4F88-BFB8-FAE0DEA1CE0F}" type="datetimeFigureOut">
              <a:rPr lang="en-GB" smtClean="0"/>
              <a:t>16/02/2023</a:t>
            </a:fld>
            <a:endParaRPr lang="en-GB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D7CEBBF-0CCB-003A-8733-7B939B6FA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CE49E2F-5405-FAEE-D823-C39D68FC6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6ECE2-0406-4F40-A13D-48312A1E4CCD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8385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306398F-6AB4-2D2E-8C6A-0D6265A6F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2E5696B-50FF-589A-0247-B9814E0AB9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D4C92B5-CB66-CC72-7B6C-7AAFB41A1F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8F34DD0D-AC2A-ABF8-B3E4-58981F7DB0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40890A7F-A05F-8DD0-2234-D514F55429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B3A1519D-99A0-35D8-2063-8041C84E9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4FEF3-B800-4F88-BFB8-FAE0DEA1CE0F}" type="datetimeFigureOut">
              <a:rPr lang="en-GB" smtClean="0"/>
              <a:t>16/02/2023</a:t>
            </a:fld>
            <a:endParaRPr lang="en-GB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B121CC37-C6DF-3B6F-8650-074E14B26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2E8F3E8-D555-857F-CE0C-D4C0CDE52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6ECE2-0406-4F40-A13D-48312A1E4CCD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418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3856876-5233-47B8-893A-021BAC397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610168AB-1476-E6F9-25AB-7210F8058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4FEF3-B800-4F88-BFB8-FAE0DEA1CE0F}" type="datetimeFigureOut">
              <a:rPr lang="en-GB" smtClean="0"/>
              <a:t>16/02/2023</a:t>
            </a:fld>
            <a:endParaRPr lang="en-GB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85E369F5-CF2E-9520-733E-23D580E83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D804D23E-E4EA-F06B-2FB8-3DAD467A2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6ECE2-0406-4F40-A13D-48312A1E4CCD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5846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8FEC1715-CB4E-E682-D205-791DD509C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4FEF3-B800-4F88-BFB8-FAE0DEA1CE0F}" type="datetimeFigureOut">
              <a:rPr lang="en-GB" smtClean="0"/>
              <a:t>16/02/2023</a:t>
            </a:fld>
            <a:endParaRPr lang="en-GB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D1CB5F1C-B11B-3220-25B9-0BEAEB57E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5237F52-1B73-6D71-CC47-FBA1D3478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6ECE2-0406-4F40-A13D-48312A1E4CCD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6151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8CC5E00-E3D4-0544-1F48-D979CE41E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C26F445-93D5-71CD-CF64-583663092B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33DD6E4-BD83-B388-298A-6DE2C3B791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780A870-44DE-7BD2-48B5-535BEEA8A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4FEF3-B800-4F88-BFB8-FAE0DEA1CE0F}" type="datetimeFigureOut">
              <a:rPr lang="en-GB" smtClean="0"/>
              <a:t>16/02/2023</a:t>
            </a:fld>
            <a:endParaRPr lang="en-GB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8B9D145-6A9C-EAA7-2AAB-11404A833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00C8A76-1536-873B-9191-1F1033EA9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6ECE2-0406-4F40-A13D-48312A1E4CCD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9312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8CE8D51-F6D2-BC5B-6937-6DF312DB7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3BC7909D-A274-CC80-A27C-E63F3FFC48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40A9471B-DF13-F35E-48C1-7296FEFB25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DFB5DFA-E39A-54F3-B99E-6F0438F43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4FEF3-B800-4F88-BFB8-FAE0DEA1CE0F}" type="datetimeFigureOut">
              <a:rPr lang="en-GB" smtClean="0"/>
              <a:t>16/02/2023</a:t>
            </a:fld>
            <a:endParaRPr lang="en-GB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9E97DF3-0DF7-79DE-B6D5-B286D4DEC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3A50957-2DC7-D17E-2A25-F1C1E3841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6ECE2-0406-4F40-A13D-48312A1E4CCD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9246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F2A91F8F-D116-49F1-8182-F20075C2B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8AE520A-FD70-41DF-D8BD-22470C7089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6DE29A5-67D3-69F0-F309-9F4798B086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F4FEF3-B800-4F88-BFB8-FAE0DEA1CE0F}" type="datetimeFigureOut">
              <a:rPr lang="en-GB" smtClean="0"/>
              <a:t>16/02/2023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2F0A8E5-94E4-4609-6137-7CE5C599BD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418D974-332E-E6AF-7A47-CA7F85D8C7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E6ECE2-0406-4F40-A13D-48312A1E4CCD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6115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6B5B654-B1B5-CDB2-478D-28B8733F62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err="1"/>
              <a:t>SemTpy</a:t>
            </a:r>
            <a:endParaRPr lang="en-GB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FA6EEBF9-8B4D-069D-ABEE-E347F8789D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Marzorati Stefano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41913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B66F3A-84A9-226D-7B62-74FACE0F8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extendColumn</a:t>
            </a:r>
            <a:endParaRPr lang="en-GB" dirty="0"/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86E9FCE6-A1B5-8F5A-F4C1-77B8C8B901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23" y="2635639"/>
            <a:ext cx="11781751" cy="383736"/>
          </a:xfrm>
        </p:spPr>
      </p:pic>
      <p:pic>
        <p:nvPicPr>
          <p:cNvPr id="7" name="Immagine 6" descr="Immagine che contiene testo&#10;&#10;Descrizione generata automaticamente">
            <a:extLst>
              <a:ext uri="{FF2B5EF4-FFF2-40B4-BE49-F238E27FC236}">
                <a16:creationId xmlns:a16="http://schemas.microsoft.com/office/drawing/2014/main" id="{7D9A96D5-A9A1-252E-DE6F-DE26F1355E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1835" y="3838625"/>
            <a:ext cx="7928329" cy="1061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96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C0A3DE7-3489-8DAB-2375-E777A9555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Funzionalità Implementate</a:t>
            </a:r>
            <a:endParaRPr lang="en-GB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66A5FC1-7707-C3F2-CE1F-A8F208F95C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sz="2400" b="1" dirty="0" err="1"/>
              <a:t>getDatasetsList</a:t>
            </a:r>
            <a:endParaRPr lang="en-GB" sz="2400" b="1" dirty="0"/>
          </a:p>
          <a:p>
            <a:r>
              <a:rPr lang="en-GB" sz="2400" b="1" i="0" dirty="0" err="1">
                <a:solidFill>
                  <a:srgbClr val="24292F"/>
                </a:solidFill>
                <a:effectLst/>
                <a:latin typeface="ui-monospace"/>
              </a:rPr>
              <a:t>getDatasetTables</a:t>
            </a:r>
            <a:r>
              <a:rPr lang="en-GB" sz="2400" b="0" i="0" dirty="0">
                <a:solidFill>
                  <a:srgbClr val="24292F"/>
                </a:solidFill>
                <a:effectLst/>
                <a:latin typeface="ui-monospace"/>
              </a:rPr>
              <a:t>(</a:t>
            </a:r>
            <a:r>
              <a:rPr lang="en-GB" sz="2400" b="0" i="0" dirty="0" err="1">
                <a:solidFill>
                  <a:srgbClr val="24292F"/>
                </a:solidFill>
                <a:effectLst/>
                <a:latin typeface="ui-monospace"/>
              </a:rPr>
              <a:t>idDataset</a:t>
            </a:r>
            <a:r>
              <a:rPr lang="en-GB" sz="2400" b="0" i="0" dirty="0">
                <a:solidFill>
                  <a:srgbClr val="24292F"/>
                </a:solidFill>
                <a:effectLst/>
                <a:latin typeface="ui-monospace"/>
              </a:rPr>
              <a:t>)</a:t>
            </a:r>
          </a:p>
          <a:p>
            <a:r>
              <a:rPr lang="fr-FR" sz="2400" b="1" i="0" dirty="0" err="1">
                <a:effectLst/>
                <a:latin typeface="ui-monospace"/>
              </a:rPr>
              <a:t>getTable</a:t>
            </a:r>
            <a:r>
              <a:rPr lang="fr-FR" sz="2400" b="0" i="0" dirty="0">
                <a:solidFill>
                  <a:srgbClr val="24292F"/>
                </a:solidFill>
                <a:effectLst/>
                <a:latin typeface="ui-monospace"/>
              </a:rPr>
              <a:t>(</a:t>
            </a:r>
            <a:r>
              <a:rPr lang="fr-FR" sz="2400" b="0" i="0" dirty="0" err="1">
                <a:solidFill>
                  <a:srgbClr val="24292F"/>
                </a:solidFill>
                <a:effectLst/>
                <a:latin typeface="ui-monospace"/>
              </a:rPr>
              <a:t>idDataset</a:t>
            </a:r>
            <a:r>
              <a:rPr lang="fr-FR" sz="2400" b="0" i="0" dirty="0">
                <a:solidFill>
                  <a:srgbClr val="24292F"/>
                </a:solidFill>
                <a:effectLst/>
                <a:latin typeface="ui-monospace"/>
              </a:rPr>
              <a:t>, </a:t>
            </a:r>
            <a:r>
              <a:rPr lang="fr-FR" sz="2400" b="0" i="0" dirty="0" err="1">
                <a:solidFill>
                  <a:srgbClr val="24292F"/>
                </a:solidFill>
                <a:effectLst/>
                <a:latin typeface="ui-monospace"/>
              </a:rPr>
              <a:t>idTable</a:t>
            </a:r>
            <a:r>
              <a:rPr lang="fr-FR" sz="2400" b="0" i="0" dirty="0">
                <a:solidFill>
                  <a:srgbClr val="24292F"/>
                </a:solidFill>
                <a:effectLst/>
                <a:latin typeface="ui-monospace"/>
              </a:rPr>
              <a:t>, </a:t>
            </a:r>
            <a:r>
              <a:rPr lang="fr-FR" sz="2400" b="0" i="0" dirty="0" err="1">
                <a:solidFill>
                  <a:srgbClr val="24292F"/>
                </a:solidFill>
                <a:effectLst/>
                <a:latin typeface="ui-monospace"/>
              </a:rPr>
              <a:t>reconciliationName</a:t>
            </a:r>
            <a:r>
              <a:rPr lang="fr-FR" sz="2400" b="0" i="0" dirty="0">
                <a:solidFill>
                  <a:srgbClr val="24292F"/>
                </a:solidFill>
                <a:effectLst/>
                <a:latin typeface="ui-monospace"/>
              </a:rPr>
              <a:t> </a:t>
            </a:r>
            <a:r>
              <a:rPr lang="fr-FR" sz="2400" b="0" i="0" dirty="0">
                <a:effectLst/>
                <a:latin typeface="ui-monospace"/>
              </a:rPr>
              <a:t>=</a:t>
            </a:r>
            <a:r>
              <a:rPr lang="fr-FR" sz="2400" b="0" i="0" dirty="0">
                <a:solidFill>
                  <a:srgbClr val="24292F"/>
                </a:solidFill>
                <a:effectLst/>
                <a:latin typeface="ui-monospace"/>
              </a:rPr>
              <a:t> </a:t>
            </a:r>
            <a:r>
              <a:rPr lang="fr-FR" sz="2400" b="0" i="0" dirty="0">
                <a:effectLst/>
                <a:latin typeface="ui-monospace"/>
              </a:rPr>
              <a:t>False</a:t>
            </a:r>
            <a:r>
              <a:rPr lang="fr-FR" sz="2400" b="0" i="0" dirty="0">
                <a:solidFill>
                  <a:srgbClr val="24292F"/>
                </a:solidFill>
                <a:effectLst/>
                <a:latin typeface="ui-monospace"/>
              </a:rPr>
              <a:t>)</a:t>
            </a:r>
            <a:endParaRPr lang="en-GB" sz="2400" dirty="0">
              <a:solidFill>
                <a:srgbClr val="24292F"/>
              </a:solidFill>
              <a:latin typeface="ui-monospace"/>
            </a:endParaRPr>
          </a:p>
          <a:p>
            <a:r>
              <a:rPr lang="en-GB" sz="2400" b="1" i="0" dirty="0" err="1">
                <a:effectLst/>
                <a:latin typeface="ui-monospace"/>
              </a:rPr>
              <a:t>getExtendersList</a:t>
            </a:r>
            <a:r>
              <a:rPr lang="en-GB" sz="2400" b="0" i="0" dirty="0">
                <a:solidFill>
                  <a:srgbClr val="24292F"/>
                </a:solidFill>
                <a:effectLst/>
                <a:latin typeface="ui-monospace"/>
              </a:rPr>
              <a:t>()</a:t>
            </a:r>
          </a:p>
          <a:p>
            <a:r>
              <a:rPr lang="en-GB" sz="2400" b="1" i="0" dirty="0" err="1">
                <a:effectLst/>
                <a:latin typeface="ui-monospace"/>
              </a:rPr>
              <a:t>getReconciliatorsList</a:t>
            </a:r>
            <a:r>
              <a:rPr lang="en-GB" sz="2400" b="0" i="0" dirty="0">
                <a:solidFill>
                  <a:srgbClr val="24292F"/>
                </a:solidFill>
                <a:effectLst/>
                <a:latin typeface="ui-monospace"/>
              </a:rPr>
              <a:t>()</a:t>
            </a:r>
            <a:endParaRPr lang="en-GB" sz="2400" dirty="0">
              <a:solidFill>
                <a:srgbClr val="24292F"/>
              </a:solidFill>
              <a:latin typeface="ui-monospace"/>
            </a:endParaRPr>
          </a:p>
          <a:p>
            <a:r>
              <a:rPr lang="en-GB" sz="2400" b="1" i="0" dirty="0" err="1">
                <a:effectLst/>
                <a:latin typeface="ui-monospace"/>
              </a:rPr>
              <a:t>addTable</a:t>
            </a:r>
            <a:r>
              <a:rPr lang="en-GB" sz="2400" b="0" i="0" dirty="0">
                <a:solidFill>
                  <a:srgbClr val="24292F"/>
                </a:solidFill>
                <a:effectLst/>
                <a:latin typeface="ui-monospace"/>
              </a:rPr>
              <a:t>(</a:t>
            </a:r>
            <a:r>
              <a:rPr lang="en-GB" sz="2400" b="0" i="0" dirty="0" err="1">
                <a:solidFill>
                  <a:srgbClr val="24292F"/>
                </a:solidFill>
                <a:effectLst/>
                <a:latin typeface="ui-monospace"/>
              </a:rPr>
              <a:t>idDataset</a:t>
            </a:r>
            <a:r>
              <a:rPr lang="en-GB" sz="2400" b="0" i="0" dirty="0">
                <a:solidFill>
                  <a:srgbClr val="24292F"/>
                </a:solidFill>
                <a:effectLst/>
                <a:latin typeface="ui-monospace"/>
              </a:rPr>
              <a:t>, </a:t>
            </a:r>
            <a:r>
              <a:rPr lang="en-GB" sz="2400" b="0" i="0" dirty="0" err="1">
                <a:solidFill>
                  <a:srgbClr val="24292F"/>
                </a:solidFill>
                <a:effectLst/>
                <a:latin typeface="ui-monospace"/>
              </a:rPr>
              <a:t>filePath</a:t>
            </a:r>
            <a:r>
              <a:rPr lang="en-GB" sz="2400" b="0" i="0" dirty="0">
                <a:solidFill>
                  <a:srgbClr val="24292F"/>
                </a:solidFill>
                <a:effectLst/>
                <a:latin typeface="ui-monospace"/>
              </a:rPr>
              <a:t>, </a:t>
            </a:r>
            <a:r>
              <a:rPr lang="en-GB" sz="2400" b="0" i="0" dirty="0" err="1">
                <a:solidFill>
                  <a:srgbClr val="24292F"/>
                </a:solidFill>
                <a:effectLst/>
                <a:latin typeface="ui-monospace"/>
              </a:rPr>
              <a:t>tableName</a:t>
            </a:r>
            <a:r>
              <a:rPr lang="en-GB" sz="2400" b="0" i="0" dirty="0">
                <a:solidFill>
                  <a:srgbClr val="24292F"/>
                </a:solidFill>
                <a:effectLst/>
                <a:latin typeface="ui-monospace"/>
              </a:rPr>
              <a:t>)</a:t>
            </a:r>
          </a:p>
          <a:p>
            <a:r>
              <a:rPr lang="en-GB" sz="2400" b="1" i="0" dirty="0">
                <a:effectLst/>
                <a:latin typeface="ui-monospace"/>
              </a:rPr>
              <a:t>reconcile</a:t>
            </a:r>
            <a:r>
              <a:rPr lang="en-GB" sz="2400" b="0" i="0" dirty="0">
                <a:solidFill>
                  <a:srgbClr val="24292F"/>
                </a:solidFill>
                <a:effectLst/>
                <a:latin typeface="ui-monospace"/>
              </a:rPr>
              <a:t>(table, </a:t>
            </a:r>
            <a:r>
              <a:rPr lang="en-GB" sz="2400" b="0" i="0" dirty="0" err="1">
                <a:solidFill>
                  <a:srgbClr val="24292F"/>
                </a:solidFill>
                <a:effectLst/>
                <a:latin typeface="ui-monospace"/>
              </a:rPr>
              <a:t>columnName</a:t>
            </a:r>
            <a:r>
              <a:rPr lang="en-GB" sz="2400" b="0" i="0" dirty="0">
                <a:solidFill>
                  <a:srgbClr val="24292F"/>
                </a:solidFill>
                <a:effectLst/>
                <a:latin typeface="ui-monospace"/>
              </a:rPr>
              <a:t>, </a:t>
            </a:r>
            <a:r>
              <a:rPr lang="en-GB" sz="2400" b="0" i="0" dirty="0" err="1">
                <a:solidFill>
                  <a:srgbClr val="24292F"/>
                </a:solidFill>
                <a:effectLst/>
                <a:latin typeface="ui-monospace"/>
              </a:rPr>
              <a:t>idReconciliator</a:t>
            </a:r>
            <a:r>
              <a:rPr lang="en-GB" sz="2400" b="0" i="0" dirty="0">
                <a:solidFill>
                  <a:srgbClr val="24292F"/>
                </a:solidFill>
                <a:effectLst/>
                <a:latin typeface="ui-monospace"/>
              </a:rPr>
              <a:t>)</a:t>
            </a:r>
            <a:endParaRPr lang="en-GB" sz="2400" dirty="0">
              <a:solidFill>
                <a:srgbClr val="24292F"/>
              </a:solidFill>
              <a:latin typeface="ui-monospace"/>
            </a:endParaRPr>
          </a:p>
          <a:p>
            <a:r>
              <a:rPr lang="en-GB" sz="2400" b="1" i="0" dirty="0" err="1">
                <a:effectLst/>
                <a:latin typeface="ui-monospace"/>
              </a:rPr>
              <a:t>updateTable</a:t>
            </a:r>
            <a:r>
              <a:rPr lang="en-GB" sz="2400" b="0" i="0" dirty="0">
                <a:solidFill>
                  <a:srgbClr val="24292F"/>
                </a:solidFill>
                <a:effectLst/>
                <a:latin typeface="ui-monospace"/>
              </a:rPr>
              <a:t>(table)</a:t>
            </a:r>
          </a:p>
          <a:p>
            <a:r>
              <a:rPr lang="en-GB" sz="2400" b="1" i="0" dirty="0" err="1">
                <a:effectLst/>
                <a:latin typeface="ui-monospace"/>
              </a:rPr>
              <a:t>extendColumn</a:t>
            </a:r>
            <a:r>
              <a:rPr lang="en-GB" sz="2400" b="0" i="0" dirty="0">
                <a:solidFill>
                  <a:srgbClr val="24292F"/>
                </a:solidFill>
                <a:effectLst/>
                <a:latin typeface="ui-monospace"/>
              </a:rPr>
              <a:t>(table, </a:t>
            </a:r>
            <a:r>
              <a:rPr lang="en-GB" sz="2400" b="0" i="0" dirty="0" err="1">
                <a:solidFill>
                  <a:srgbClr val="24292F"/>
                </a:solidFill>
                <a:effectLst/>
                <a:latin typeface="ui-monospace"/>
              </a:rPr>
              <a:t>reconciliatedColumnName</a:t>
            </a:r>
            <a:r>
              <a:rPr lang="en-GB" sz="2400" b="0" i="0" dirty="0">
                <a:solidFill>
                  <a:srgbClr val="24292F"/>
                </a:solidFill>
                <a:effectLst/>
                <a:latin typeface="ui-monospace"/>
              </a:rPr>
              <a:t>, </a:t>
            </a:r>
            <a:r>
              <a:rPr lang="en-GB" sz="2400" b="0" i="0" dirty="0" err="1">
                <a:solidFill>
                  <a:srgbClr val="24292F"/>
                </a:solidFill>
                <a:effectLst/>
                <a:latin typeface="ui-monospace"/>
              </a:rPr>
              <a:t>idExtender</a:t>
            </a:r>
            <a:r>
              <a:rPr lang="en-GB" sz="2400" b="0" i="0" dirty="0">
                <a:solidFill>
                  <a:srgbClr val="24292F"/>
                </a:solidFill>
                <a:effectLst/>
                <a:latin typeface="ui-monospace"/>
              </a:rPr>
              <a:t>,</a:t>
            </a:r>
            <a:br>
              <a:rPr lang="en-GB" sz="2400" b="0" i="0" dirty="0">
                <a:solidFill>
                  <a:srgbClr val="24292F"/>
                </a:solidFill>
                <a:effectLst/>
                <a:latin typeface="ui-monospace"/>
              </a:rPr>
            </a:br>
            <a:r>
              <a:rPr lang="en-GB" sz="2400" b="0" i="0" dirty="0">
                <a:solidFill>
                  <a:srgbClr val="24292F"/>
                </a:solidFill>
                <a:effectLst/>
                <a:latin typeface="ui-monospace"/>
              </a:rPr>
              <a:t> 						properties, </a:t>
            </a:r>
            <a:r>
              <a:rPr lang="en-GB" sz="2400" b="0" i="0" dirty="0" err="1">
                <a:solidFill>
                  <a:srgbClr val="24292F"/>
                </a:solidFill>
                <a:effectLst/>
                <a:latin typeface="ui-monospace"/>
              </a:rPr>
              <a:t>newColumnsName</a:t>
            </a:r>
            <a:r>
              <a:rPr lang="en-GB" sz="2400" b="0" i="0" dirty="0">
                <a:solidFill>
                  <a:srgbClr val="24292F"/>
                </a:solidFill>
                <a:effectLst/>
                <a:latin typeface="ui-monospace"/>
              </a:rPr>
              <a:t>)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3248580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504E8EF-B739-E062-98B6-2D6D0D1C2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Import Library</a:t>
            </a:r>
            <a:endParaRPr lang="en-GB" dirty="0"/>
          </a:p>
        </p:txBody>
      </p:sp>
      <p:pic>
        <p:nvPicPr>
          <p:cNvPr id="5" name="Segnaposto contenuto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FD9D8505-DD63-646C-8778-44B6A44C2E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4967" y="3189166"/>
            <a:ext cx="8782065" cy="1228389"/>
          </a:xfrm>
        </p:spPr>
      </p:pic>
    </p:spTree>
    <p:extLst>
      <p:ext uri="{BB962C8B-B14F-4D97-AF65-F5344CB8AC3E}">
        <p14:creationId xmlns:p14="http://schemas.microsoft.com/office/powerpoint/2010/main" val="3314889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BEFEE1A-DAC4-9F5B-30AD-F6FB3FBBA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getDatasetList</a:t>
            </a:r>
            <a:endParaRPr lang="en-GB" dirty="0"/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E0ECF0B2-C13F-ED51-B608-7A7F1F574C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057" y="1798638"/>
            <a:ext cx="5204943" cy="543800"/>
          </a:xfrm>
        </p:spPr>
      </p:pic>
      <p:pic>
        <p:nvPicPr>
          <p:cNvPr id="7" name="Immagine 6" descr="Immagine che contiene testo&#10;&#10;Descrizione generata automaticamente">
            <a:extLst>
              <a:ext uri="{FF2B5EF4-FFF2-40B4-BE49-F238E27FC236}">
                <a16:creationId xmlns:a16="http://schemas.microsoft.com/office/drawing/2014/main" id="{2E8E8461-A707-E90E-D213-264F7B4A03D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89"/>
          <a:stretch/>
        </p:blipFill>
        <p:spPr>
          <a:xfrm>
            <a:off x="891057" y="2674381"/>
            <a:ext cx="7649628" cy="3396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2003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5D47AC5-436B-8E5E-B56D-A6ABBF141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getDatasetTables</a:t>
            </a:r>
            <a:endParaRPr lang="en-GB" dirty="0"/>
          </a:p>
        </p:txBody>
      </p:sp>
      <p:pic>
        <p:nvPicPr>
          <p:cNvPr id="8" name="Segnaposto contenuto 4">
            <a:extLst>
              <a:ext uri="{FF2B5EF4-FFF2-40B4-BE49-F238E27FC236}">
                <a16:creationId xmlns:a16="http://schemas.microsoft.com/office/drawing/2014/main" id="{BF71BC5F-6A6A-FE06-8807-4C60AF40CD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25625"/>
            <a:ext cx="7180993" cy="486847"/>
          </a:xfrm>
          <a:prstGeom prst="rect">
            <a:avLst/>
          </a:prstGeom>
        </p:spPr>
      </p:pic>
      <p:pic>
        <p:nvPicPr>
          <p:cNvPr id="10" name="Immagine 9" descr="Immagine che contiene testo&#10;&#10;Descrizione generata automaticamente">
            <a:extLst>
              <a:ext uri="{FF2B5EF4-FFF2-40B4-BE49-F238E27FC236}">
                <a16:creationId xmlns:a16="http://schemas.microsoft.com/office/drawing/2014/main" id="{134264E4-73AC-F294-0E9D-5D41EC596E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505117"/>
            <a:ext cx="10008382" cy="3433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2293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BE6FEC9-B38F-707D-4274-8072DC957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getTable</a:t>
            </a:r>
            <a:endParaRPr lang="en-GB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9C464445-1D63-286F-1FEC-90BBD98A3E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030" y="1690688"/>
            <a:ext cx="3067200" cy="401774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18A65544-9877-2203-0EC0-7A79EC11DE4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880"/>
          <a:stretch/>
        </p:blipFill>
        <p:spPr>
          <a:xfrm>
            <a:off x="910030" y="2079593"/>
            <a:ext cx="9534347" cy="899605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A659DAB0-82D0-7A35-F6E0-945DA6F3E4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030" y="3040437"/>
            <a:ext cx="3067050" cy="400050"/>
          </a:xfrm>
          <a:prstGeom prst="rect">
            <a:avLst/>
          </a:prstGeom>
        </p:spPr>
      </p:pic>
      <p:pic>
        <p:nvPicPr>
          <p:cNvPr id="11" name="Immagine 10" descr="Immagine che contiene testo&#10;&#10;Descrizione generata automaticamente">
            <a:extLst>
              <a:ext uri="{FF2B5EF4-FFF2-40B4-BE49-F238E27FC236}">
                <a16:creationId xmlns:a16="http://schemas.microsoft.com/office/drawing/2014/main" id="{F240BE3D-9F77-AFFB-DA9A-DF3A6C495E3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030" y="3440487"/>
            <a:ext cx="8315325" cy="1295400"/>
          </a:xfrm>
          <a:prstGeom prst="rect">
            <a:avLst/>
          </a:prstGeom>
        </p:spPr>
      </p:pic>
      <p:pic>
        <p:nvPicPr>
          <p:cNvPr id="13" name="Immagine 12" descr="Immagine che contiene testo&#10;&#10;Descrizione generata automaticamente">
            <a:extLst>
              <a:ext uri="{FF2B5EF4-FFF2-40B4-BE49-F238E27FC236}">
                <a16:creationId xmlns:a16="http://schemas.microsoft.com/office/drawing/2014/main" id="{654605F9-B374-A167-4F3E-F38CAB2EAFE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030" y="5256274"/>
            <a:ext cx="8410575" cy="1209675"/>
          </a:xfrm>
          <a:prstGeom prst="rect">
            <a:avLst/>
          </a:prstGeom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1B254976-D367-5799-6780-5F467FA6AEA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030" y="4837174"/>
            <a:ext cx="306705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8102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DB372B9-C16C-79C3-8B16-A8F13E8C1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getReconciliatorsList</a:t>
            </a:r>
            <a:endParaRPr lang="en-GB" dirty="0"/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915641FE-AA7B-30B8-F618-D59C6EA441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5115" y="2324398"/>
            <a:ext cx="5760919" cy="558089"/>
          </a:xfrm>
        </p:spPr>
      </p:pic>
      <p:pic>
        <p:nvPicPr>
          <p:cNvPr id="7" name="Immagine 6" descr="Immagine che contiene testo&#10;&#10;Descrizione generata automaticamente">
            <a:extLst>
              <a:ext uri="{FF2B5EF4-FFF2-40B4-BE49-F238E27FC236}">
                <a16:creationId xmlns:a16="http://schemas.microsoft.com/office/drawing/2014/main" id="{7111D96D-3679-AC35-CEF0-5FE4EA8FFBD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47"/>
          <a:stretch/>
        </p:blipFill>
        <p:spPr>
          <a:xfrm>
            <a:off x="2251792" y="3516198"/>
            <a:ext cx="7688415" cy="1725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2612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2DE25EE-E846-84FA-78F5-2F8230827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addTable</a:t>
            </a:r>
            <a:endParaRPr lang="en-GB" dirty="0"/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35708C87-9FEA-44B3-2264-CBDDC71E8F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142665"/>
            <a:ext cx="10723246" cy="572670"/>
          </a:xfr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6D8A8FCF-FC29-7D51-A1C4-ECACE87DBD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715335"/>
            <a:ext cx="958490" cy="479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4424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B33A80C-8FCB-BBC4-79F2-0CE2C42FC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reconcile</a:t>
            </a:r>
            <a:endParaRPr lang="en-GB" dirty="0"/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412E6654-C71D-10B1-D3ED-5A2FC3CE5C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7151" y="1906579"/>
            <a:ext cx="8457697" cy="770633"/>
          </a:xfrm>
        </p:spPr>
      </p:pic>
      <p:pic>
        <p:nvPicPr>
          <p:cNvPr id="7" name="Immagine 6" descr="Immagine che contiene testo&#10;&#10;Descrizione generata automaticamente">
            <a:extLst>
              <a:ext uri="{FF2B5EF4-FFF2-40B4-BE49-F238E27FC236}">
                <a16:creationId xmlns:a16="http://schemas.microsoft.com/office/drawing/2014/main" id="{05BFABBA-C71A-4826-4021-DEDEA72A4C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0879" y="3648173"/>
            <a:ext cx="9370242" cy="2007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41727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73</Words>
  <Application>Microsoft Office PowerPoint</Application>
  <PresentationFormat>Widescreen</PresentationFormat>
  <Paragraphs>20</Paragraphs>
  <Slides>10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ui-monospace</vt:lpstr>
      <vt:lpstr>Tema di Office</vt:lpstr>
      <vt:lpstr>SemTpy</vt:lpstr>
      <vt:lpstr>Funzionalità Implementate</vt:lpstr>
      <vt:lpstr>Import Library</vt:lpstr>
      <vt:lpstr>getDatasetList</vt:lpstr>
      <vt:lpstr>getDatasetTables</vt:lpstr>
      <vt:lpstr>getTable</vt:lpstr>
      <vt:lpstr>getReconciliatorsList</vt:lpstr>
      <vt:lpstr>addTable</vt:lpstr>
      <vt:lpstr>reconcile</vt:lpstr>
      <vt:lpstr>extendColumn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SemTpy</dc:title>
  <dc:creator>s.marzorati11@campus.unimib.it</dc:creator>
  <cp:lastModifiedBy>s.marzorati11@campus.unimib.it</cp:lastModifiedBy>
  <cp:revision>1</cp:revision>
  <dcterms:created xsi:type="dcterms:W3CDTF">2023-02-16T19:29:45Z</dcterms:created>
  <dcterms:modified xsi:type="dcterms:W3CDTF">2023-02-16T19:48:17Z</dcterms:modified>
</cp:coreProperties>
</file>