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5" r:id="rId8"/>
    <p:sldId id="267" r:id="rId9"/>
    <p:sldId id="268" r:id="rId10"/>
    <p:sldId id="269" r:id="rId11"/>
    <p:sldId id="262" r:id="rId12"/>
    <p:sldId id="263"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459"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43ACAD7D-EC1E-4C9C-B1AD-73091F3295C5}" type="datetimeFigureOut">
              <a:rPr lang="en-CA" smtClean="0"/>
              <a:t>31/10/2018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C7B7A30-452D-4F45-A505-6404BF2B367D}" type="slidenum">
              <a:rPr lang="en-CA" smtClean="0"/>
              <a:t>‹#›</a:t>
            </a:fld>
            <a:endParaRPr lang="en-CA"/>
          </a:p>
        </p:txBody>
      </p:sp>
    </p:spTree>
    <p:extLst>
      <p:ext uri="{BB962C8B-B14F-4D97-AF65-F5344CB8AC3E}">
        <p14:creationId xmlns:p14="http://schemas.microsoft.com/office/powerpoint/2010/main" val="1914765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3ACAD7D-EC1E-4C9C-B1AD-73091F3295C5}" type="datetimeFigureOut">
              <a:rPr lang="en-CA" smtClean="0"/>
              <a:t>31/10/2018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C7B7A30-452D-4F45-A505-6404BF2B367D}" type="slidenum">
              <a:rPr lang="en-CA" smtClean="0"/>
              <a:t>‹#›</a:t>
            </a:fld>
            <a:endParaRPr lang="en-CA"/>
          </a:p>
        </p:txBody>
      </p:sp>
    </p:spTree>
    <p:extLst>
      <p:ext uri="{BB962C8B-B14F-4D97-AF65-F5344CB8AC3E}">
        <p14:creationId xmlns:p14="http://schemas.microsoft.com/office/powerpoint/2010/main" val="4180044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3ACAD7D-EC1E-4C9C-B1AD-73091F3295C5}" type="datetimeFigureOut">
              <a:rPr lang="en-CA" smtClean="0"/>
              <a:t>31/10/2018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C7B7A30-452D-4F45-A505-6404BF2B367D}" type="slidenum">
              <a:rPr lang="en-CA" smtClean="0"/>
              <a:t>‹#›</a:t>
            </a:fld>
            <a:endParaRPr lang="en-CA"/>
          </a:p>
        </p:txBody>
      </p:sp>
    </p:spTree>
    <p:extLst>
      <p:ext uri="{BB962C8B-B14F-4D97-AF65-F5344CB8AC3E}">
        <p14:creationId xmlns:p14="http://schemas.microsoft.com/office/powerpoint/2010/main" val="174752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3ACAD7D-EC1E-4C9C-B1AD-73091F3295C5}" type="datetimeFigureOut">
              <a:rPr lang="en-CA" smtClean="0"/>
              <a:t>31/10/2018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C7B7A30-452D-4F45-A505-6404BF2B367D}" type="slidenum">
              <a:rPr lang="en-CA" smtClean="0"/>
              <a:t>‹#›</a:t>
            </a:fld>
            <a:endParaRPr lang="en-CA"/>
          </a:p>
        </p:txBody>
      </p:sp>
    </p:spTree>
    <p:extLst>
      <p:ext uri="{BB962C8B-B14F-4D97-AF65-F5344CB8AC3E}">
        <p14:creationId xmlns:p14="http://schemas.microsoft.com/office/powerpoint/2010/main" val="17778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ACAD7D-EC1E-4C9C-B1AD-73091F3295C5}" type="datetimeFigureOut">
              <a:rPr lang="en-CA" smtClean="0"/>
              <a:t>31/10/2018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C7B7A30-452D-4F45-A505-6404BF2B367D}" type="slidenum">
              <a:rPr lang="en-CA" smtClean="0"/>
              <a:t>‹#›</a:t>
            </a:fld>
            <a:endParaRPr lang="en-CA"/>
          </a:p>
        </p:txBody>
      </p:sp>
    </p:spTree>
    <p:extLst>
      <p:ext uri="{BB962C8B-B14F-4D97-AF65-F5344CB8AC3E}">
        <p14:creationId xmlns:p14="http://schemas.microsoft.com/office/powerpoint/2010/main" val="1720043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43ACAD7D-EC1E-4C9C-B1AD-73091F3295C5}" type="datetimeFigureOut">
              <a:rPr lang="en-CA" smtClean="0"/>
              <a:t>31/10/2018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C7B7A30-452D-4F45-A505-6404BF2B367D}" type="slidenum">
              <a:rPr lang="en-CA" smtClean="0"/>
              <a:t>‹#›</a:t>
            </a:fld>
            <a:endParaRPr lang="en-CA"/>
          </a:p>
        </p:txBody>
      </p:sp>
    </p:spTree>
    <p:extLst>
      <p:ext uri="{BB962C8B-B14F-4D97-AF65-F5344CB8AC3E}">
        <p14:creationId xmlns:p14="http://schemas.microsoft.com/office/powerpoint/2010/main" val="2092642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43ACAD7D-EC1E-4C9C-B1AD-73091F3295C5}" type="datetimeFigureOut">
              <a:rPr lang="en-CA" smtClean="0"/>
              <a:t>31/10/2018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C7B7A30-452D-4F45-A505-6404BF2B367D}" type="slidenum">
              <a:rPr lang="en-CA" smtClean="0"/>
              <a:t>‹#›</a:t>
            </a:fld>
            <a:endParaRPr lang="en-CA"/>
          </a:p>
        </p:txBody>
      </p:sp>
    </p:spTree>
    <p:extLst>
      <p:ext uri="{BB962C8B-B14F-4D97-AF65-F5344CB8AC3E}">
        <p14:creationId xmlns:p14="http://schemas.microsoft.com/office/powerpoint/2010/main" val="2901305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43ACAD7D-EC1E-4C9C-B1AD-73091F3295C5}" type="datetimeFigureOut">
              <a:rPr lang="en-CA" smtClean="0"/>
              <a:t>31/10/2018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C7B7A30-452D-4F45-A505-6404BF2B367D}" type="slidenum">
              <a:rPr lang="en-CA" smtClean="0"/>
              <a:t>‹#›</a:t>
            </a:fld>
            <a:endParaRPr lang="en-CA"/>
          </a:p>
        </p:txBody>
      </p:sp>
    </p:spTree>
    <p:extLst>
      <p:ext uri="{BB962C8B-B14F-4D97-AF65-F5344CB8AC3E}">
        <p14:creationId xmlns:p14="http://schemas.microsoft.com/office/powerpoint/2010/main" val="1509412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CAD7D-EC1E-4C9C-B1AD-73091F3295C5}" type="datetimeFigureOut">
              <a:rPr lang="en-CA" smtClean="0"/>
              <a:t>31/10/2018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C7B7A30-452D-4F45-A505-6404BF2B367D}" type="slidenum">
              <a:rPr lang="en-CA" smtClean="0"/>
              <a:t>‹#›</a:t>
            </a:fld>
            <a:endParaRPr lang="en-CA"/>
          </a:p>
        </p:txBody>
      </p:sp>
    </p:spTree>
    <p:extLst>
      <p:ext uri="{BB962C8B-B14F-4D97-AF65-F5344CB8AC3E}">
        <p14:creationId xmlns:p14="http://schemas.microsoft.com/office/powerpoint/2010/main" val="2557508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ACAD7D-EC1E-4C9C-B1AD-73091F3295C5}" type="datetimeFigureOut">
              <a:rPr lang="en-CA" smtClean="0"/>
              <a:t>31/10/2018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C7B7A30-452D-4F45-A505-6404BF2B367D}" type="slidenum">
              <a:rPr lang="en-CA" smtClean="0"/>
              <a:t>‹#›</a:t>
            </a:fld>
            <a:endParaRPr lang="en-CA"/>
          </a:p>
        </p:txBody>
      </p:sp>
    </p:spTree>
    <p:extLst>
      <p:ext uri="{BB962C8B-B14F-4D97-AF65-F5344CB8AC3E}">
        <p14:creationId xmlns:p14="http://schemas.microsoft.com/office/powerpoint/2010/main" val="1355986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ACAD7D-EC1E-4C9C-B1AD-73091F3295C5}" type="datetimeFigureOut">
              <a:rPr lang="en-CA" smtClean="0"/>
              <a:t>31/10/2018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C7B7A30-452D-4F45-A505-6404BF2B367D}" type="slidenum">
              <a:rPr lang="en-CA" smtClean="0"/>
              <a:t>‹#›</a:t>
            </a:fld>
            <a:endParaRPr lang="en-CA"/>
          </a:p>
        </p:txBody>
      </p:sp>
    </p:spTree>
    <p:extLst>
      <p:ext uri="{BB962C8B-B14F-4D97-AF65-F5344CB8AC3E}">
        <p14:creationId xmlns:p14="http://schemas.microsoft.com/office/powerpoint/2010/main" val="3721538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ACAD7D-EC1E-4C9C-B1AD-73091F3295C5}" type="datetimeFigureOut">
              <a:rPr lang="en-CA" smtClean="0"/>
              <a:t>31/10/2018</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7B7A30-452D-4F45-A505-6404BF2B367D}" type="slidenum">
              <a:rPr lang="en-CA" smtClean="0"/>
              <a:t>‹#›</a:t>
            </a:fld>
            <a:endParaRPr lang="en-CA"/>
          </a:p>
        </p:txBody>
      </p:sp>
    </p:spTree>
    <p:extLst>
      <p:ext uri="{BB962C8B-B14F-4D97-AF65-F5344CB8AC3E}">
        <p14:creationId xmlns:p14="http://schemas.microsoft.com/office/powerpoint/2010/main" val="1648476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470025"/>
          </a:xfrm>
        </p:spPr>
        <p:txBody>
          <a:bodyPr/>
          <a:lstStyle/>
          <a:p>
            <a:r>
              <a:rPr lang="en-CA" dirty="0" smtClean="0"/>
              <a:t>Capstone Assignment</a:t>
            </a:r>
            <a:endParaRPr lang="en-CA" dirty="0"/>
          </a:p>
        </p:txBody>
      </p:sp>
      <p:sp>
        <p:nvSpPr>
          <p:cNvPr id="3" name="Subtitle 2"/>
          <p:cNvSpPr>
            <a:spLocks noGrp="1"/>
          </p:cNvSpPr>
          <p:nvPr>
            <p:ph type="subTitle" idx="1"/>
          </p:nvPr>
        </p:nvSpPr>
        <p:spPr>
          <a:xfrm>
            <a:off x="838200" y="2286000"/>
            <a:ext cx="7315200" cy="1752600"/>
          </a:xfrm>
        </p:spPr>
        <p:txBody>
          <a:bodyPr/>
          <a:lstStyle/>
          <a:p>
            <a:r>
              <a:rPr lang="en-CA" dirty="0" smtClean="0"/>
              <a:t>Investing in the Bar Industry in Toronto</a:t>
            </a:r>
            <a:endParaRPr lang="en-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276600"/>
            <a:ext cx="5234909" cy="313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0916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CA" sz="2800" dirty="0" smtClean="0">
                <a:solidFill>
                  <a:schemeClr val="tx2">
                    <a:lumMod val="60000"/>
                    <a:lumOff val="40000"/>
                  </a:schemeClr>
                </a:solidFill>
              </a:rPr>
              <a:t>Cluster 4 – Casual Bars</a:t>
            </a:r>
            <a:endParaRPr lang="en-CA" sz="2800" dirty="0"/>
          </a:p>
        </p:txBody>
      </p:sp>
      <p:sp>
        <p:nvSpPr>
          <p:cNvPr id="3" name="Content Placeholder 2"/>
          <p:cNvSpPr>
            <a:spLocks noGrp="1"/>
          </p:cNvSpPr>
          <p:nvPr>
            <p:ph idx="1"/>
          </p:nvPr>
        </p:nvSpPr>
        <p:spPr>
          <a:xfrm>
            <a:off x="457200" y="838200"/>
            <a:ext cx="8229600" cy="5486400"/>
          </a:xfrm>
        </p:spPr>
        <p:txBody>
          <a:bodyPr>
            <a:normAutofit/>
          </a:bodyPr>
          <a:lstStyle/>
          <a:p>
            <a:endParaRPr lang="en-CA" sz="1500" dirty="0" smtClean="0"/>
          </a:p>
          <a:p>
            <a:endParaRPr lang="en-CA" sz="1500" dirty="0" smtClean="0"/>
          </a:p>
          <a:p>
            <a:endParaRPr lang="en-CA" sz="1500" dirty="0"/>
          </a:p>
          <a:p>
            <a:endParaRPr lang="en-CA" sz="1500" dirty="0" smtClean="0"/>
          </a:p>
          <a:p>
            <a:endParaRPr lang="en-CA" sz="1500" dirty="0" smtClean="0"/>
          </a:p>
          <a:p>
            <a:endParaRPr lang="en-CA" sz="1500" dirty="0"/>
          </a:p>
          <a:p>
            <a:endParaRPr lang="en-CA" sz="1500" dirty="0" smtClean="0"/>
          </a:p>
          <a:p>
            <a:endParaRPr lang="en-CA" sz="1500" dirty="0"/>
          </a:p>
          <a:p>
            <a:endParaRPr lang="en-CA" sz="1500" dirty="0" smtClean="0"/>
          </a:p>
          <a:p>
            <a:endParaRPr lang="en-CA" sz="1500" dirty="0" smtClean="0"/>
          </a:p>
          <a:p>
            <a:endParaRPr lang="en-CA" sz="1500" dirty="0"/>
          </a:p>
          <a:p>
            <a:endParaRPr lang="en-CA" dirty="0"/>
          </a:p>
          <a:p>
            <a:endParaRPr lang="en-CA" dirty="0" smtClean="0"/>
          </a:p>
          <a:p>
            <a:endParaRPr lang="en-CA" dirty="0" smtClean="0"/>
          </a:p>
          <a:p>
            <a:endParaRPr lang="en-CA"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96" y="914400"/>
            <a:ext cx="8248650"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55696" y="3773269"/>
            <a:ext cx="8248650" cy="584775"/>
          </a:xfrm>
          <a:prstGeom prst="rect">
            <a:avLst/>
          </a:prstGeom>
        </p:spPr>
        <p:txBody>
          <a:bodyPr wrap="square">
            <a:spAutoFit/>
          </a:bodyPr>
          <a:lstStyle/>
          <a:p>
            <a:pPr marL="285750" indent="-285750">
              <a:buFont typeface="Arial" panose="020B0604020202020204" pitchFamily="34" charset="0"/>
              <a:buChar char="•"/>
            </a:pPr>
            <a:r>
              <a:rPr lang="en-US" sz="1600" dirty="0" smtClean="0">
                <a:solidFill>
                  <a:schemeClr val="accent6">
                    <a:lumMod val="75000"/>
                  </a:schemeClr>
                </a:solidFill>
              </a:rPr>
              <a:t>Then, loaded in the Wellbeing information and calculated the overall score with a weighted crime value.</a:t>
            </a:r>
            <a:endParaRPr lang="en-CA" sz="1600" dirty="0">
              <a:solidFill>
                <a:schemeClr val="accent6">
                  <a:lumMod val="75000"/>
                </a:schemeClr>
              </a:solidFill>
            </a:endParaRP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328366"/>
            <a:ext cx="7162800"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7246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solidFill>
                  <a:schemeClr val="tx2">
                    <a:lumMod val="60000"/>
                    <a:lumOff val="40000"/>
                  </a:schemeClr>
                </a:solidFill>
              </a:rPr>
              <a:t>Results and Recommendations</a:t>
            </a:r>
            <a:endParaRPr lang="en-CA" sz="4000" dirty="0">
              <a:solidFill>
                <a:schemeClr val="tx2">
                  <a:lumMod val="60000"/>
                  <a:lumOff val="40000"/>
                </a:schemeClr>
              </a:solidFill>
            </a:endParaRPr>
          </a:p>
        </p:txBody>
      </p:sp>
      <p:sp>
        <p:nvSpPr>
          <p:cNvPr id="3" name="Content Placeholder 2"/>
          <p:cNvSpPr>
            <a:spLocks noGrp="1"/>
          </p:cNvSpPr>
          <p:nvPr>
            <p:ph idx="1"/>
          </p:nvPr>
        </p:nvSpPr>
        <p:spPr>
          <a:xfrm>
            <a:off x="457200" y="1219200"/>
            <a:ext cx="8229600" cy="5410200"/>
          </a:xfrm>
        </p:spPr>
        <p:txBody>
          <a:bodyPr>
            <a:normAutofit fontScale="25000" lnSpcReduction="20000"/>
          </a:bodyPr>
          <a:lstStyle/>
          <a:p>
            <a:r>
              <a:rPr lang="en-CA" sz="6400" dirty="0"/>
              <a:t>The map displays the Neighbourhood perimeters with color coding based on the Wellbeing score and markers for the bar types in the neighbourhoods. </a:t>
            </a:r>
            <a:endParaRPr lang="en-CA" sz="6400" dirty="0" smtClean="0"/>
          </a:p>
          <a:p>
            <a:endParaRPr lang="en-CA" sz="6400" dirty="0" smtClean="0"/>
          </a:p>
          <a:p>
            <a:r>
              <a:rPr lang="en-CA" sz="6400" dirty="0" smtClean="0"/>
              <a:t>The </a:t>
            </a:r>
            <a:r>
              <a:rPr lang="en-CA" sz="6400" dirty="0"/>
              <a:t>lightest shaded neighbourhoods offer the safest communities with a large affluent population. </a:t>
            </a:r>
            <a:endParaRPr lang="en-CA" sz="6400" dirty="0" smtClean="0"/>
          </a:p>
          <a:p>
            <a:endParaRPr lang="en-CA" sz="6400" dirty="0" smtClean="0"/>
          </a:p>
          <a:p>
            <a:r>
              <a:rPr lang="en-CA" sz="6400" dirty="0" smtClean="0"/>
              <a:t>The </a:t>
            </a:r>
            <a:r>
              <a:rPr lang="en-CA" sz="6400" dirty="0"/>
              <a:t>darkest (red) neighbourhoods offer the least in safety, population and affluence.  </a:t>
            </a:r>
            <a:endParaRPr lang="en-CA" sz="6400" dirty="0" smtClean="0"/>
          </a:p>
          <a:p>
            <a:endParaRPr lang="en-CA" sz="6400" dirty="0" smtClean="0"/>
          </a:p>
          <a:p>
            <a:r>
              <a:rPr lang="en-CA" sz="6400" dirty="0" smtClean="0"/>
              <a:t>Based </a:t>
            </a:r>
            <a:r>
              <a:rPr lang="en-CA" sz="6400" dirty="0"/>
              <a:t>on the </a:t>
            </a:r>
            <a:r>
              <a:rPr lang="en-CA" sz="6400" dirty="0" smtClean="0"/>
              <a:t>map, </a:t>
            </a:r>
            <a:r>
              <a:rPr lang="en-CA" sz="6400" dirty="0"/>
              <a:t>there are some clear options on locations to open a new bar. They are</a:t>
            </a:r>
            <a:r>
              <a:rPr lang="en-CA" sz="6400" dirty="0" smtClean="0"/>
              <a:t>:</a:t>
            </a:r>
          </a:p>
          <a:p>
            <a:endParaRPr lang="en-CA" sz="6400" dirty="0"/>
          </a:p>
          <a:p>
            <a:pPr marL="798513" indent="-452438">
              <a:buNone/>
            </a:pPr>
            <a:r>
              <a:rPr lang="en-CA" sz="6400" dirty="0"/>
              <a:t>    1. Lawrence Park and York Mills are of the lightest shaded neighbourhoods (in the Borough of East York) and there are no popular bars currently in that area. </a:t>
            </a:r>
            <a:endParaRPr lang="en-CA" sz="6400" dirty="0" smtClean="0"/>
          </a:p>
          <a:p>
            <a:pPr marL="798513" indent="-452438">
              <a:buNone/>
            </a:pPr>
            <a:r>
              <a:rPr lang="en-CA" sz="6400" dirty="0"/>
              <a:t>	</a:t>
            </a:r>
            <a:r>
              <a:rPr lang="en-CA" sz="6400" dirty="0" smtClean="0"/>
              <a:t>An </a:t>
            </a:r>
            <a:r>
              <a:rPr lang="en-CA" sz="6400" dirty="0"/>
              <a:t>entrepreneur willing to be the first kid in town, with an upscale bar, may do well there</a:t>
            </a:r>
            <a:r>
              <a:rPr lang="en-CA" sz="6400" dirty="0" smtClean="0"/>
              <a:t>.</a:t>
            </a:r>
          </a:p>
          <a:p>
            <a:pPr marL="798513" indent="-452438">
              <a:buNone/>
            </a:pPr>
            <a:endParaRPr lang="en-CA" sz="6400" dirty="0"/>
          </a:p>
          <a:p>
            <a:pPr marL="798513" indent="-452438">
              <a:buNone/>
            </a:pPr>
            <a:r>
              <a:rPr lang="en-CA" sz="6400" dirty="0"/>
              <a:t>    2. The neighbourhoods of </a:t>
            </a:r>
            <a:r>
              <a:rPr lang="en-CA" sz="6400" dirty="0" err="1"/>
              <a:t>Dovercourt</a:t>
            </a:r>
            <a:r>
              <a:rPr lang="en-CA" sz="6400" dirty="0"/>
              <a:t> Village and Christie are also of the lightest shaded neighbourhoods. </a:t>
            </a:r>
            <a:endParaRPr lang="en-CA" sz="6400" dirty="0" smtClean="0"/>
          </a:p>
          <a:p>
            <a:pPr marL="798513" indent="-452438">
              <a:buNone/>
            </a:pPr>
            <a:r>
              <a:rPr lang="en-CA" sz="6400" dirty="0"/>
              <a:t>	</a:t>
            </a:r>
            <a:r>
              <a:rPr lang="en-CA" sz="6400" dirty="0" smtClean="0"/>
              <a:t>There </a:t>
            </a:r>
            <a:r>
              <a:rPr lang="en-CA" sz="6400" dirty="0"/>
              <a:t>are seedier type bars and upscale bars in the area so a casual bar or one with live music would do well there</a:t>
            </a:r>
            <a:r>
              <a:rPr lang="en-CA" sz="6400" dirty="0" smtClean="0"/>
              <a:t>.</a:t>
            </a:r>
          </a:p>
          <a:p>
            <a:pPr marL="798513" indent="-452438">
              <a:buNone/>
            </a:pPr>
            <a:endParaRPr lang="en-CA" sz="6400" dirty="0"/>
          </a:p>
          <a:p>
            <a:pPr marL="798513" indent="-452438">
              <a:buNone/>
            </a:pPr>
            <a:r>
              <a:rPr lang="en-CA" sz="6400" dirty="0"/>
              <a:t>    3. The downtown neighbourhoods have a high population and affluence. </a:t>
            </a:r>
            <a:endParaRPr lang="en-CA" sz="6400" dirty="0" smtClean="0"/>
          </a:p>
          <a:p>
            <a:pPr marL="798513" indent="-452438">
              <a:buNone/>
            </a:pPr>
            <a:r>
              <a:rPr lang="en-CA" sz="6400" dirty="0"/>
              <a:t>	</a:t>
            </a:r>
            <a:r>
              <a:rPr lang="en-CA" sz="6400" dirty="0" smtClean="0"/>
              <a:t>Although </a:t>
            </a:r>
            <a:r>
              <a:rPr lang="en-CA" sz="6400" dirty="0"/>
              <a:t>there are many bars of many types, the Waterfront and Regent Park neighbourhoods do not have any popular bars. </a:t>
            </a:r>
            <a:r>
              <a:rPr lang="en-CA" sz="6400" dirty="0" smtClean="0"/>
              <a:t> This </a:t>
            </a:r>
            <a:r>
              <a:rPr lang="en-CA" sz="6400" dirty="0"/>
              <a:t>would be a prime location for any type of bar.</a:t>
            </a:r>
          </a:p>
          <a:p>
            <a:endParaRPr lang="en-CA" dirty="0"/>
          </a:p>
        </p:txBody>
      </p:sp>
    </p:spTree>
    <p:extLst>
      <p:ext uri="{BB962C8B-B14F-4D97-AF65-F5344CB8AC3E}">
        <p14:creationId xmlns:p14="http://schemas.microsoft.com/office/powerpoint/2010/main" val="2099697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229600" cy="1143000"/>
          </a:xfrm>
        </p:spPr>
        <p:txBody>
          <a:bodyPr>
            <a:normAutofit/>
          </a:bodyPr>
          <a:lstStyle/>
          <a:p>
            <a:r>
              <a:rPr lang="en-US" sz="4000" dirty="0" smtClean="0">
                <a:solidFill>
                  <a:schemeClr val="tx2">
                    <a:lumMod val="60000"/>
                    <a:lumOff val="40000"/>
                  </a:schemeClr>
                </a:solidFill>
              </a:rPr>
              <a:t>Map of Toronto </a:t>
            </a:r>
            <a:r>
              <a:rPr lang="en-US" sz="4000" dirty="0" err="1" smtClean="0">
                <a:solidFill>
                  <a:schemeClr val="tx2">
                    <a:lumMod val="60000"/>
                    <a:lumOff val="40000"/>
                  </a:schemeClr>
                </a:solidFill>
              </a:rPr>
              <a:t>Neighbourhoods</a:t>
            </a:r>
            <a:endParaRPr lang="en-CA" sz="4000" dirty="0">
              <a:solidFill>
                <a:schemeClr val="tx2">
                  <a:lumMod val="60000"/>
                  <a:lumOff val="40000"/>
                </a:schemeClr>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8600" y="1660008"/>
            <a:ext cx="8839200" cy="4816992"/>
          </a:xfrm>
          <a:prstGeom prst="rect">
            <a:avLst/>
          </a:prstGeom>
        </p:spPr>
      </p:pic>
      <p:pic>
        <p:nvPicPr>
          <p:cNvPr id="5" name="Picture 4"/>
          <p:cNvPicPr/>
          <p:nvPr/>
        </p:nvPicPr>
        <p:blipFill>
          <a:blip r:embed="rId3"/>
          <a:stretch>
            <a:fillRect/>
          </a:stretch>
        </p:blipFill>
        <p:spPr>
          <a:xfrm>
            <a:off x="6400800" y="4953000"/>
            <a:ext cx="2148840" cy="998220"/>
          </a:xfrm>
          <a:prstGeom prst="rect">
            <a:avLst/>
          </a:prstGeom>
        </p:spPr>
      </p:pic>
      <p:sp>
        <p:nvSpPr>
          <p:cNvPr id="6" name="Rectangle 5"/>
          <p:cNvSpPr/>
          <p:nvPr/>
        </p:nvSpPr>
        <p:spPr>
          <a:xfrm>
            <a:off x="609600" y="1295400"/>
            <a:ext cx="6400800" cy="369332"/>
          </a:xfrm>
          <a:prstGeom prst="rect">
            <a:avLst/>
          </a:prstGeom>
        </p:spPr>
        <p:txBody>
          <a:bodyPr wrap="square">
            <a:spAutoFit/>
          </a:bodyPr>
          <a:lstStyle/>
          <a:p>
            <a:pPr marL="285750" indent="-285750">
              <a:buFont typeface="Arial" panose="020B0604020202020204" pitchFamily="34" charset="0"/>
              <a:buChar char="•"/>
            </a:pPr>
            <a:r>
              <a:rPr lang="en-US" dirty="0"/>
              <a:t>C</a:t>
            </a:r>
            <a:r>
              <a:rPr lang="en-US" dirty="0" smtClean="0"/>
              <a:t>olor coded by Wellbeing and Bar Cluster Markers</a:t>
            </a:r>
            <a:endParaRPr lang="en-CA" dirty="0"/>
          </a:p>
        </p:txBody>
      </p:sp>
    </p:spTree>
    <p:extLst>
      <p:ext uri="{BB962C8B-B14F-4D97-AF65-F5344CB8AC3E}">
        <p14:creationId xmlns:p14="http://schemas.microsoft.com/office/powerpoint/2010/main" val="2960646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solidFill>
                  <a:schemeClr val="tx2">
                    <a:lumMod val="60000"/>
                    <a:lumOff val="40000"/>
                  </a:schemeClr>
                </a:solidFill>
              </a:rPr>
              <a:t>Conclusion</a:t>
            </a:r>
            <a:endParaRPr lang="en-CA" sz="4000" dirty="0">
              <a:solidFill>
                <a:schemeClr val="tx2">
                  <a:lumMod val="60000"/>
                  <a:lumOff val="40000"/>
                </a:schemeClr>
              </a:solidFill>
            </a:endParaRPr>
          </a:p>
        </p:txBody>
      </p:sp>
      <p:sp>
        <p:nvSpPr>
          <p:cNvPr id="3" name="Content Placeholder 2"/>
          <p:cNvSpPr>
            <a:spLocks noGrp="1"/>
          </p:cNvSpPr>
          <p:nvPr>
            <p:ph idx="1"/>
          </p:nvPr>
        </p:nvSpPr>
        <p:spPr>
          <a:xfrm>
            <a:off x="457200" y="1189037"/>
            <a:ext cx="8229600" cy="5440363"/>
          </a:xfrm>
        </p:spPr>
        <p:txBody>
          <a:bodyPr>
            <a:normAutofit fontScale="25000" lnSpcReduction="20000"/>
          </a:bodyPr>
          <a:lstStyle/>
          <a:p>
            <a:r>
              <a:rPr lang="en-CA" sz="9600" dirty="0"/>
              <a:t>Toronto is a city with a booming economy and thriving neighbourhoods. </a:t>
            </a:r>
            <a:endParaRPr lang="en-CA" sz="9600" dirty="0" smtClean="0"/>
          </a:p>
          <a:p>
            <a:endParaRPr lang="en-CA" sz="9600" dirty="0" smtClean="0"/>
          </a:p>
          <a:p>
            <a:r>
              <a:rPr lang="en-CA" sz="9600" dirty="0" smtClean="0"/>
              <a:t>Although </a:t>
            </a:r>
            <a:r>
              <a:rPr lang="en-CA" sz="9600" dirty="0"/>
              <a:t>there are many citizens that could be potential customer, there is already a lot of competition in the bar and entertainment industry. </a:t>
            </a:r>
            <a:endParaRPr lang="en-CA" sz="9600" dirty="0" smtClean="0"/>
          </a:p>
          <a:p>
            <a:endParaRPr lang="en-CA" sz="9600" dirty="0" smtClean="0"/>
          </a:p>
          <a:p>
            <a:r>
              <a:rPr lang="en-CA" sz="9600" dirty="0" smtClean="0"/>
              <a:t>It </a:t>
            </a:r>
            <a:r>
              <a:rPr lang="en-CA" sz="9600" dirty="0"/>
              <a:t>is very prudent to analyze the neighbourhoods thoroughly for a location before making any investment in this industry. </a:t>
            </a:r>
            <a:endParaRPr lang="en-CA" sz="9600" dirty="0" smtClean="0"/>
          </a:p>
          <a:p>
            <a:endParaRPr lang="en-CA" sz="9600" dirty="0" smtClean="0"/>
          </a:p>
          <a:p>
            <a:r>
              <a:rPr lang="en-CA" sz="9600" dirty="0" smtClean="0"/>
              <a:t>The </a:t>
            </a:r>
            <a:r>
              <a:rPr lang="en-CA" sz="9600" dirty="0"/>
              <a:t>notebook report generated for this problem was successful in performing the analysis required and identified high value neighbourhoods for bar investments. </a:t>
            </a:r>
            <a:endParaRPr lang="en-CA" sz="9600" dirty="0" smtClean="0"/>
          </a:p>
          <a:p>
            <a:endParaRPr lang="en-CA" sz="9600" dirty="0" smtClean="0"/>
          </a:p>
          <a:p>
            <a:r>
              <a:rPr lang="en-CA" sz="9600" dirty="0" smtClean="0"/>
              <a:t>I </a:t>
            </a:r>
            <a:r>
              <a:rPr lang="en-CA" sz="9600" dirty="0"/>
              <a:t>highly recommend reviewing the details of this report before investing any capital into a bar in the Toronto area.  </a:t>
            </a:r>
          </a:p>
          <a:p>
            <a:endParaRPr lang="en-CA" dirty="0"/>
          </a:p>
        </p:txBody>
      </p:sp>
    </p:spTree>
    <p:extLst>
      <p:ext uri="{BB962C8B-B14F-4D97-AF65-F5344CB8AC3E}">
        <p14:creationId xmlns:p14="http://schemas.microsoft.com/office/powerpoint/2010/main" val="3034643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rPr>
              <a:t>An introduction of the problem.</a:t>
            </a:r>
            <a:endParaRPr lang="en-CA" dirty="0">
              <a:solidFill>
                <a:schemeClr val="tx2">
                  <a:lumMod val="60000"/>
                  <a:lumOff val="40000"/>
                </a:schemeClr>
              </a:solidFill>
            </a:endParaRPr>
          </a:p>
        </p:txBody>
      </p:sp>
      <p:sp>
        <p:nvSpPr>
          <p:cNvPr id="3" name="Content Placeholder 2"/>
          <p:cNvSpPr>
            <a:spLocks noGrp="1"/>
          </p:cNvSpPr>
          <p:nvPr>
            <p:ph idx="1"/>
          </p:nvPr>
        </p:nvSpPr>
        <p:spPr>
          <a:xfrm>
            <a:off x="457200" y="1295400"/>
            <a:ext cx="8229600" cy="5181600"/>
          </a:xfrm>
        </p:spPr>
        <p:txBody>
          <a:bodyPr>
            <a:normAutofit fontScale="77500" lnSpcReduction="20000"/>
          </a:bodyPr>
          <a:lstStyle/>
          <a:p>
            <a:r>
              <a:rPr lang="en-US" dirty="0" smtClean="0"/>
              <a:t>Toronto is a vibrant city with many diverse cultures and a booming economy. </a:t>
            </a:r>
          </a:p>
          <a:p>
            <a:endParaRPr lang="en-US" dirty="0" smtClean="0"/>
          </a:p>
          <a:p>
            <a:r>
              <a:rPr lang="en-US" dirty="0" smtClean="0"/>
              <a:t>The citizens of Toronto work hard, have busy lives, and look forward to time for socializing and relaxing. </a:t>
            </a:r>
          </a:p>
          <a:p>
            <a:r>
              <a:rPr lang="en-US" dirty="0" smtClean="0"/>
              <a:t>The bars in the Toronto are cater to many in its various neighborhoods. </a:t>
            </a:r>
          </a:p>
          <a:p>
            <a:endParaRPr lang="en-US" dirty="0" smtClean="0"/>
          </a:p>
          <a:p>
            <a:r>
              <a:rPr lang="en-US" dirty="0" smtClean="0"/>
              <a:t>Opening a bar in Toronto can be very risky so due diligence and planning is highly recommended to mitigate the risks. </a:t>
            </a:r>
          </a:p>
          <a:p>
            <a:endParaRPr lang="en-US" dirty="0" smtClean="0"/>
          </a:p>
          <a:p>
            <a:r>
              <a:rPr lang="en-US" dirty="0" smtClean="0"/>
              <a:t>One of the highest value items in the due diligence review is location. </a:t>
            </a:r>
          </a:p>
          <a:p>
            <a:pPr marL="0" indent="0">
              <a:buNone/>
            </a:pPr>
            <a:endParaRPr lang="en-US" dirty="0" smtClean="0"/>
          </a:p>
        </p:txBody>
      </p:sp>
    </p:spTree>
    <p:extLst>
      <p:ext uri="{BB962C8B-B14F-4D97-AF65-F5344CB8AC3E}">
        <p14:creationId xmlns:p14="http://schemas.microsoft.com/office/powerpoint/2010/main" val="1740294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rPr>
              <a:t>An introduction of the problem.</a:t>
            </a:r>
            <a:endParaRPr lang="en-CA" dirty="0">
              <a:solidFill>
                <a:schemeClr val="tx2">
                  <a:lumMod val="60000"/>
                  <a:lumOff val="40000"/>
                </a:schemeClr>
              </a:solidFill>
            </a:endParaRPr>
          </a:p>
        </p:txBody>
      </p:sp>
      <p:sp>
        <p:nvSpPr>
          <p:cNvPr id="3" name="Content Placeholder 2"/>
          <p:cNvSpPr>
            <a:spLocks noGrp="1"/>
          </p:cNvSpPr>
          <p:nvPr>
            <p:ph idx="1"/>
          </p:nvPr>
        </p:nvSpPr>
        <p:spPr/>
        <p:txBody>
          <a:bodyPr>
            <a:normAutofit fontScale="92500" lnSpcReduction="10000"/>
          </a:bodyPr>
          <a:lstStyle/>
          <a:p>
            <a:r>
              <a:rPr lang="en-US" sz="2000" dirty="0" smtClean="0"/>
              <a:t>The choice of location will depend on how the bar is to look, what the bar is going to contribute to the community, and the kind of clientele that is expected. </a:t>
            </a:r>
          </a:p>
          <a:p>
            <a:endParaRPr lang="en-US" sz="2000" dirty="0" smtClean="0"/>
          </a:p>
          <a:p>
            <a:r>
              <a:rPr lang="en-US" sz="2000" dirty="0" smtClean="0"/>
              <a:t>Bars in Toronto appear to be more popular in certain neighborhoods over others. The type of bars also tend to be close to another. </a:t>
            </a:r>
          </a:p>
          <a:p>
            <a:endParaRPr lang="en-US" sz="2000" dirty="0" smtClean="0"/>
          </a:p>
          <a:p>
            <a:r>
              <a:rPr lang="en-US" sz="2000" dirty="0" smtClean="0"/>
              <a:t>This may be due to people preferring alternative choices in the case their first choice is not available, or proximity to their work or residence. </a:t>
            </a:r>
          </a:p>
          <a:p>
            <a:endParaRPr lang="en-US" sz="2000" dirty="0" smtClean="0"/>
          </a:p>
          <a:p>
            <a:r>
              <a:rPr lang="en-US" sz="2000" dirty="0" smtClean="0"/>
              <a:t>The higher value Bar locations may also be located in neighborhoods of more affluence. </a:t>
            </a:r>
          </a:p>
          <a:p>
            <a:endParaRPr lang="en-US" sz="2000" dirty="0" smtClean="0"/>
          </a:p>
          <a:p>
            <a:r>
              <a:rPr lang="en-US" sz="2000" dirty="0" smtClean="0"/>
              <a:t>We will need to perform some analysis to determine where the best place to open a new bar would be.</a:t>
            </a:r>
            <a:endParaRPr lang="en-CA" sz="2000" dirty="0" smtClean="0"/>
          </a:p>
          <a:p>
            <a:endParaRPr lang="en-CA" dirty="0"/>
          </a:p>
        </p:txBody>
      </p:sp>
    </p:spTree>
    <p:extLst>
      <p:ext uri="{BB962C8B-B14F-4D97-AF65-F5344CB8AC3E}">
        <p14:creationId xmlns:p14="http://schemas.microsoft.com/office/powerpoint/2010/main" val="36652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chemeClr val="tx2">
                    <a:lumMod val="60000"/>
                    <a:lumOff val="40000"/>
                  </a:schemeClr>
                </a:solidFill>
              </a:rPr>
              <a:t>A description of the data and how it will be used to solve the problem.</a:t>
            </a:r>
            <a:endParaRPr lang="en-CA" sz="3600" dirty="0">
              <a:solidFill>
                <a:schemeClr val="tx2">
                  <a:lumMod val="60000"/>
                  <a:lumOff val="40000"/>
                </a:schemeClr>
              </a:solidFill>
            </a:endParaRPr>
          </a:p>
        </p:txBody>
      </p:sp>
      <p:sp>
        <p:nvSpPr>
          <p:cNvPr id="3" name="Content Placeholder 2"/>
          <p:cNvSpPr>
            <a:spLocks noGrp="1"/>
          </p:cNvSpPr>
          <p:nvPr>
            <p:ph idx="1"/>
          </p:nvPr>
        </p:nvSpPr>
        <p:spPr/>
        <p:txBody>
          <a:bodyPr>
            <a:noAutofit/>
          </a:bodyPr>
          <a:lstStyle/>
          <a:p>
            <a:r>
              <a:rPr lang="en-US" sz="1800" dirty="0" smtClean="0"/>
              <a:t>In order to perform a location due diligence, bars that are of the same type, and grouped by </a:t>
            </a:r>
            <a:r>
              <a:rPr lang="en-US" sz="1800" dirty="0" err="1" smtClean="0"/>
              <a:t>neighbourhood</a:t>
            </a:r>
            <a:r>
              <a:rPr lang="en-US" sz="1800" dirty="0" smtClean="0"/>
              <a:t>, can be used in an analysis of potential success. </a:t>
            </a:r>
          </a:p>
          <a:p>
            <a:endParaRPr lang="en-US" sz="1800" dirty="0" smtClean="0"/>
          </a:p>
          <a:p>
            <a:r>
              <a:rPr lang="en-US" sz="1800" dirty="0" smtClean="0"/>
              <a:t>Since we need access to as many potential paying customers as possible, the demographic of the </a:t>
            </a:r>
            <a:r>
              <a:rPr lang="en-US" sz="1800" dirty="0" err="1" smtClean="0"/>
              <a:t>neighbourhood</a:t>
            </a:r>
            <a:r>
              <a:rPr lang="en-US" sz="1800" dirty="0" smtClean="0"/>
              <a:t> must be taken into consideration. </a:t>
            </a:r>
          </a:p>
          <a:p>
            <a:endParaRPr lang="en-US" sz="1800" dirty="0" smtClean="0"/>
          </a:p>
          <a:p>
            <a:r>
              <a:rPr lang="en-US" sz="1800" dirty="0" smtClean="0"/>
              <a:t>The safety of both the customer and the operation of the business can be associated to crime rate in area as well. This means we need to analyze 4 data sources:</a:t>
            </a:r>
          </a:p>
          <a:p>
            <a:endParaRPr lang="en-US" sz="1800" dirty="0" smtClean="0"/>
          </a:p>
          <a:p>
            <a:pPr marL="404813" indent="0">
              <a:buNone/>
            </a:pPr>
            <a:r>
              <a:rPr lang="en-US" sz="1800" dirty="0" smtClean="0"/>
              <a:t>1. The types of popular bars currently in the </a:t>
            </a:r>
            <a:r>
              <a:rPr lang="en-US" sz="1800" dirty="0" err="1" smtClean="0"/>
              <a:t>neighbourhoods</a:t>
            </a:r>
            <a:endParaRPr lang="en-US" sz="1800" dirty="0" smtClean="0"/>
          </a:p>
          <a:p>
            <a:pPr marL="404813" indent="0">
              <a:buNone/>
            </a:pPr>
            <a:r>
              <a:rPr lang="en-US" sz="1800" dirty="0" smtClean="0"/>
              <a:t>2. The population of each </a:t>
            </a:r>
            <a:r>
              <a:rPr lang="en-US" sz="1800" dirty="0" err="1" smtClean="0"/>
              <a:t>neighbourhood</a:t>
            </a:r>
            <a:endParaRPr lang="en-US" sz="1800" dirty="0" smtClean="0"/>
          </a:p>
          <a:p>
            <a:pPr marL="404813" indent="0">
              <a:buNone/>
            </a:pPr>
            <a:r>
              <a:rPr lang="en-US" sz="1800" dirty="0" smtClean="0"/>
              <a:t>3. The annual income of the residents of the </a:t>
            </a:r>
            <a:r>
              <a:rPr lang="en-US" sz="1800" dirty="0" err="1" smtClean="0"/>
              <a:t>neighbourhood</a:t>
            </a:r>
            <a:endParaRPr lang="en-US" sz="1800" dirty="0" smtClean="0"/>
          </a:p>
          <a:p>
            <a:pPr marL="404813" indent="0">
              <a:buNone/>
            </a:pPr>
            <a:r>
              <a:rPr lang="en-US" sz="1800" dirty="0" smtClean="0"/>
              <a:t>4. The crime rate in the </a:t>
            </a:r>
            <a:r>
              <a:rPr lang="en-US" sz="1800" dirty="0" err="1" smtClean="0"/>
              <a:t>neighbourhood</a:t>
            </a:r>
            <a:endParaRPr lang="en-US" sz="1800" dirty="0" smtClean="0"/>
          </a:p>
          <a:p>
            <a:endParaRPr lang="en-US" sz="1400" dirty="0" smtClean="0"/>
          </a:p>
        </p:txBody>
      </p:sp>
    </p:spTree>
    <p:extLst>
      <p:ext uri="{BB962C8B-B14F-4D97-AF65-F5344CB8AC3E}">
        <p14:creationId xmlns:p14="http://schemas.microsoft.com/office/powerpoint/2010/main" val="3100495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2">
                    <a:lumMod val="60000"/>
                    <a:lumOff val="40000"/>
                  </a:schemeClr>
                </a:solidFill>
              </a:rPr>
              <a:t>A description of the data and how it will be used to solve the problem.</a:t>
            </a:r>
            <a:endParaRPr lang="en-CA" dirty="0"/>
          </a:p>
        </p:txBody>
      </p:sp>
      <p:sp>
        <p:nvSpPr>
          <p:cNvPr id="3" name="Content Placeholder 2"/>
          <p:cNvSpPr>
            <a:spLocks noGrp="1"/>
          </p:cNvSpPr>
          <p:nvPr>
            <p:ph idx="1"/>
          </p:nvPr>
        </p:nvSpPr>
        <p:spPr>
          <a:xfrm>
            <a:off x="457200" y="1600200"/>
            <a:ext cx="8229600" cy="5029200"/>
          </a:xfrm>
        </p:spPr>
        <p:txBody>
          <a:bodyPr>
            <a:normAutofit fontScale="47500" lnSpcReduction="20000"/>
          </a:bodyPr>
          <a:lstStyle/>
          <a:p>
            <a:r>
              <a:rPr lang="en-US" sz="3400" dirty="0" smtClean="0"/>
              <a:t>This Capstone Assignment will use the Venue information collected by Foursquare in order to determine the popular bars currently in the </a:t>
            </a:r>
            <a:r>
              <a:rPr lang="en-US" sz="3400" dirty="0" err="1" smtClean="0"/>
              <a:t>neighbourhoods</a:t>
            </a:r>
            <a:r>
              <a:rPr lang="en-US" sz="3400" dirty="0" smtClean="0"/>
              <a:t>. </a:t>
            </a:r>
          </a:p>
          <a:p>
            <a:endParaRPr lang="en-US" sz="3400" dirty="0" smtClean="0"/>
          </a:p>
          <a:p>
            <a:r>
              <a:rPr lang="en-US" sz="3400" dirty="0" smtClean="0"/>
              <a:t>The analysis will also use the </a:t>
            </a:r>
            <a:r>
              <a:rPr lang="en-US" sz="3400" dirty="0" err="1" smtClean="0"/>
              <a:t>Neighbourhood</a:t>
            </a:r>
            <a:r>
              <a:rPr lang="en-US" sz="3400" dirty="0" smtClean="0"/>
              <a:t> Profiles data available from the City of Toronto Wellbeing Data Catalogue (http://map.toronto.ca/wellbeing/) to analyze the population, affluence and crime rate of each </a:t>
            </a:r>
            <a:r>
              <a:rPr lang="en-US" sz="3400" dirty="0" err="1" smtClean="0"/>
              <a:t>neighbourhood</a:t>
            </a:r>
            <a:r>
              <a:rPr lang="en-US" sz="3400" dirty="0" smtClean="0"/>
              <a:t>. </a:t>
            </a:r>
          </a:p>
          <a:p>
            <a:endParaRPr lang="en-US" sz="3400" dirty="0" smtClean="0"/>
          </a:p>
          <a:p>
            <a:r>
              <a:rPr lang="en-US" sz="3400" dirty="0" smtClean="0"/>
              <a:t>The crime rate is based on robberies since this is the most important issue with owning a bar in Toronto. The boundaries of the Toronto </a:t>
            </a:r>
            <a:r>
              <a:rPr lang="en-US" sz="3400" dirty="0" err="1" smtClean="0"/>
              <a:t>neighbourhoods</a:t>
            </a:r>
            <a:r>
              <a:rPr lang="en-US" sz="3400" dirty="0" smtClean="0"/>
              <a:t> will be taken from the City of Toronto Open Data Catalogue - </a:t>
            </a:r>
            <a:r>
              <a:rPr lang="en-US" sz="3400" dirty="0" err="1" smtClean="0"/>
              <a:t>Neighbourhoods</a:t>
            </a:r>
            <a:r>
              <a:rPr lang="en-US" sz="3400" dirty="0" smtClean="0"/>
              <a:t> (https://www.toronto.ca/city-government/data-research-maps/open-data/open-data-catalogue/#a45bd45a-ede8-730e-1abc-93105b2c439f)</a:t>
            </a:r>
          </a:p>
          <a:p>
            <a:endParaRPr lang="en-US" sz="3400" dirty="0" smtClean="0"/>
          </a:p>
          <a:p>
            <a:r>
              <a:rPr lang="en-US" sz="3400" dirty="0" smtClean="0"/>
              <a:t>The first step will be to determine the popular bars currently in the </a:t>
            </a:r>
            <a:r>
              <a:rPr lang="en-US" sz="3400" dirty="0" err="1" smtClean="0"/>
              <a:t>neighbourhoods</a:t>
            </a:r>
            <a:r>
              <a:rPr lang="en-US" sz="3400" dirty="0" smtClean="0"/>
              <a:t>. Then the Wellbeing Data will be used to determine </a:t>
            </a:r>
            <a:r>
              <a:rPr lang="en-US" sz="3400" dirty="0" err="1" smtClean="0"/>
              <a:t>Neighbourhood</a:t>
            </a:r>
            <a:r>
              <a:rPr lang="en-US" sz="3400" dirty="0" smtClean="0"/>
              <a:t> Profiles. </a:t>
            </a:r>
          </a:p>
          <a:p>
            <a:r>
              <a:rPr lang="en-US" sz="3400" dirty="0" smtClean="0"/>
              <a:t>A map of Toronto will be created with the </a:t>
            </a:r>
            <a:r>
              <a:rPr lang="en-US" sz="3400" dirty="0" err="1" smtClean="0"/>
              <a:t>neighbourhoods</a:t>
            </a:r>
            <a:r>
              <a:rPr lang="en-US" sz="3400" dirty="0" smtClean="0"/>
              <a:t> outlined and </a:t>
            </a:r>
            <a:r>
              <a:rPr lang="en-US" sz="3400" dirty="0" err="1" smtClean="0"/>
              <a:t>overlayed</a:t>
            </a:r>
            <a:r>
              <a:rPr lang="en-US" sz="3400" dirty="0" smtClean="0"/>
              <a:t> with a color coding based on the </a:t>
            </a:r>
            <a:r>
              <a:rPr lang="en-US" sz="3400" dirty="0" err="1" smtClean="0"/>
              <a:t>Neighbourhood</a:t>
            </a:r>
            <a:r>
              <a:rPr lang="en-US" sz="3400" dirty="0" smtClean="0"/>
              <a:t> Profiles data. </a:t>
            </a:r>
          </a:p>
          <a:p>
            <a:endParaRPr lang="en-US" sz="3400" dirty="0"/>
          </a:p>
          <a:p>
            <a:r>
              <a:rPr lang="en-US" sz="3400" dirty="0" smtClean="0"/>
              <a:t>The popular bars will also be marked on the map. </a:t>
            </a:r>
          </a:p>
          <a:p>
            <a:endParaRPr lang="en-US" sz="3400" dirty="0" smtClean="0"/>
          </a:p>
          <a:p>
            <a:r>
              <a:rPr lang="en-US" sz="3400" dirty="0" smtClean="0"/>
              <a:t>The results will be analyzed and the recommendation(s) for the location of a new bar will be provided in the report conclusion.</a:t>
            </a:r>
            <a:endParaRPr lang="en-CA" sz="3400" dirty="0" smtClean="0"/>
          </a:p>
          <a:p>
            <a:endParaRPr lang="en-CA" dirty="0"/>
          </a:p>
        </p:txBody>
      </p:sp>
    </p:spTree>
    <p:extLst>
      <p:ext uri="{BB962C8B-B14F-4D97-AF65-F5344CB8AC3E}">
        <p14:creationId xmlns:p14="http://schemas.microsoft.com/office/powerpoint/2010/main" val="2927114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CA" sz="4000" dirty="0" smtClean="0">
                <a:solidFill>
                  <a:schemeClr val="tx2">
                    <a:lumMod val="60000"/>
                    <a:lumOff val="40000"/>
                  </a:schemeClr>
                </a:solidFill>
              </a:rPr>
              <a:t>The Methodology</a:t>
            </a:r>
            <a:endParaRPr lang="en-CA" sz="4000" dirty="0">
              <a:solidFill>
                <a:schemeClr val="tx2">
                  <a:lumMod val="60000"/>
                  <a:lumOff val="40000"/>
                </a:schemeClr>
              </a:solidFill>
            </a:endParaRPr>
          </a:p>
        </p:txBody>
      </p:sp>
      <p:sp>
        <p:nvSpPr>
          <p:cNvPr id="3" name="Content Placeholder 2"/>
          <p:cNvSpPr>
            <a:spLocks noGrp="1"/>
          </p:cNvSpPr>
          <p:nvPr>
            <p:ph idx="1"/>
          </p:nvPr>
        </p:nvSpPr>
        <p:spPr>
          <a:xfrm>
            <a:off x="457200" y="914400"/>
            <a:ext cx="8229600" cy="5410200"/>
          </a:xfrm>
        </p:spPr>
        <p:txBody>
          <a:bodyPr>
            <a:normAutofit fontScale="47500" lnSpcReduction="20000"/>
          </a:bodyPr>
          <a:lstStyle/>
          <a:p>
            <a:r>
              <a:rPr lang="en-CA" dirty="0" smtClean="0">
                <a:solidFill>
                  <a:schemeClr val="accent6">
                    <a:lumMod val="75000"/>
                  </a:schemeClr>
                </a:solidFill>
              </a:rPr>
              <a:t>Using </a:t>
            </a:r>
            <a:r>
              <a:rPr lang="en-CA" dirty="0">
                <a:solidFill>
                  <a:schemeClr val="accent6">
                    <a:lumMod val="75000"/>
                  </a:schemeClr>
                </a:solidFill>
              </a:rPr>
              <a:t>the Foursquare API, collected all the popular venues for all the neighborhoods in Toronto. </a:t>
            </a:r>
            <a:endParaRPr lang="en-CA" dirty="0" smtClean="0">
              <a:solidFill>
                <a:schemeClr val="accent6">
                  <a:lumMod val="75000"/>
                </a:schemeClr>
              </a:solidFill>
            </a:endParaRPr>
          </a:p>
          <a:p>
            <a:endParaRPr lang="en-CA" dirty="0">
              <a:solidFill>
                <a:schemeClr val="accent6">
                  <a:lumMod val="75000"/>
                </a:schemeClr>
              </a:solidFill>
            </a:endParaRPr>
          </a:p>
          <a:p>
            <a:endParaRPr lang="en-CA" dirty="0" smtClean="0"/>
          </a:p>
          <a:p>
            <a:endParaRPr lang="en-CA" dirty="0"/>
          </a:p>
          <a:p>
            <a:endParaRPr lang="en-CA" dirty="0" smtClean="0"/>
          </a:p>
          <a:p>
            <a:endParaRPr lang="en-CA" dirty="0"/>
          </a:p>
          <a:p>
            <a:endParaRPr lang="en-CA" dirty="0" smtClean="0"/>
          </a:p>
          <a:p>
            <a:endParaRPr lang="en-CA" dirty="0"/>
          </a:p>
          <a:p>
            <a:endParaRPr lang="en-CA" dirty="0" smtClean="0"/>
          </a:p>
          <a:p>
            <a:r>
              <a:rPr lang="en-CA" dirty="0" smtClean="0">
                <a:solidFill>
                  <a:schemeClr val="accent6">
                    <a:lumMod val="75000"/>
                  </a:schemeClr>
                </a:solidFill>
              </a:rPr>
              <a:t>Then</a:t>
            </a:r>
            <a:r>
              <a:rPr lang="en-CA" dirty="0">
                <a:solidFill>
                  <a:schemeClr val="accent6">
                    <a:lumMod val="75000"/>
                  </a:schemeClr>
                </a:solidFill>
              </a:rPr>
              <a:t>, filtered the venues to include bar venues only. Analyzed and grouped each neighborhood by taking the mean of the frequency of occurrence of each bar type. </a:t>
            </a:r>
            <a:endParaRPr lang="en-CA" dirty="0" smtClean="0">
              <a:solidFill>
                <a:schemeClr val="accent6">
                  <a:lumMod val="75000"/>
                </a:schemeClr>
              </a:solidFill>
            </a:endParaRPr>
          </a:p>
          <a:p>
            <a:endParaRPr lang="en-CA" dirty="0" smtClean="0"/>
          </a:p>
          <a:p>
            <a:endParaRPr lang="en-CA" dirty="0" smtClean="0"/>
          </a:p>
          <a:p>
            <a:endParaRPr lang="en-CA" dirty="0"/>
          </a:p>
          <a:p>
            <a:endParaRPr lang="en-CA" dirty="0" smtClean="0"/>
          </a:p>
          <a:p>
            <a:endParaRPr lang="en-CA" dirty="0"/>
          </a:p>
          <a:p>
            <a:endParaRPr lang="en-CA" dirty="0" smtClean="0"/>
          </a:p>
          <a:p>
            <a:endParaRPr lang="en-CA" dirty="0"/>
          </a:p>
          <a:p>
            <a:r>
              <a:rPr lang="en-CA" dirty="0" smtClean="0">
                <a:solidFill>
                  <a:schemeClr val="accent6">
                    <a:lumMod val="75000"/>
                  </a:schemeClr>
                </a:solidFill>
              </a:rPr>
              <a:t>Each </a:t>
            </a:r>
            <a:r>
              <a:rPr lang="en-CA" dirty="0">
                <a:solidFill>
                  <a:schemeClr val="accent6">
                    <a:lumMod val="75000"/>
                  </a:schemeClr>
                </a:solidFill>
              </a:rPr>
              <a:t>neighbourhood along with the top 5 most common venues were determined</a:t>
            </a:r>
            <a:r>
              <a:rPr lang="en-CA" dirty="0"/>
              <a:t>. </a:t>
            </a:r>
            <a:endParaRPr lang="en-CA" dirty="0" smtClean="0"/>
          </a:p>
          <a:p>
            <a:endParaRPr lang="en-CA" dirty="0"/>
          </a:p>
          <a:p>
            <a:endParaRPr lang="en-CA" dirty="0" smtClean="0"/>
          </a:p>
          <a:p>
            <a:endParaRPr lang="en-CA" dirty="0"/>
          </a:p>
          <a:p>
            <a:endParaRPr lang="en-CA" dirty="0" smtClean="0"/>
          </a:p>
          <a:p>
            <a:endParaRPr lang="en-CA"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19200"/>
            <a:ext cx="7548563" cy="1455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561" y="3505200"/>
            <a:ext cx="7639839"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257800"/>
            <a:ext cx="7298532" cy="1368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6663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CA" sz="4000" dirty="0" smtClean="0">
                <a:solidFill>
                  <a:schemeClr val="tx2">
                    <a:lumMod val="60000"/>
                    <a:lumOff val="40000"/>
                  </a:schemeClr>
                </a:solidFill>
              </a:rPr>
              <a:t>The Methodology</a:t>
            </a:r>
            <a:endParaRPr lang="en-CA" sz="4000" dirty="0"/>
          </a:p>
        </p:txBody>
      </p:sp>
      <p:sp>
        <p:nvSpPr>
          <p:cNvPr id="3" name="Content Placeholder 2"/>
          <p:cNvSpPr>
            <a:spLocks noGrp="1"/>
          </p:cNvSpPr>
          <p:nvPr>
            <p:ph idx="1"/>
          </p:nvPr>
        </p:nvSpPr>
        <p:spPr>
          <a:xfrm>
            <a:off x="457200" y="838200"/>
            <a:ext cx="8229600" cy="5943600"/>
          </a:xfrm>
        </p:spPr>
        <p:txBody>
          <a:bodyPr>
            <a:normAutofit lnSpcReduction="10000"/>
          </a:bodyPr>
          <a:lstStyle/>
          <a:p>
            <a:r>
              <a:rPr lang="en-CA" sz="1500" dirty="0" smtClean="0">
                <a:solidFill>
                  <a:schemeClr val="accent6">
                    <a:lumMod val="75000"/>
                  </a:schemeClr>
                </a:solidFill>
              </a:rPr>
              <a:t>Calculated the average number of bars, by type, in each neighborhood.</a:t>
            </a:r>
          </a:p>
          <a:p>
            <a:endParaRPr lang="en-CA" sz="1500" dirty="0" smtClean="0"/>
          </a:p>
          <a:p>
            <a:endParaRPr lang="en-CA" sz="1500" dirty="0" smtClean="0"/>
          </a:p>
          <a:p>
            <a:endParaRPr lang="en-CA" sz="1500" dirty="0"/>
          </a:p>
          <a:p>
            <a:endParaRPr lang="en-CA" sz="1500" dirty="0" smtClean="0"/>
          </a:p>
          <a:p>
            <a:endParaRPr lang="en-CA" sz="1500" dirty="0"/>
          </a:p>
          <a:p>
            <a:endParaRPr lang="en-CA" sz="1500" dirty="0" smtClean="0"/>
          </a:p>
          <a:p>
            <a:r>
              <a:rPr lang="en-CA" sz="1500" dirty="0" smtClean="0">
                <a:solidFill>
                  <a:schemeClr val="accent6">
                    <a:lumMod val="75000"/>
                  </a:schemeClr>
                </a:solidFill>
              </a:rPr>
              <a:t>The venues for each neighbourhood were arranged and sorted by the top 3 bar types. </a:t>
            </a:r>
          </a:p>
          <a:p>
            <a:endParaRPr lang="en-CA" sz="1500" dirty="0" smtClean="0"/>
          </a:p>
          <a:p>
            <a:endParaRPr lang="en-CA" sz="1500" dirty="0"/>
          </a:p>
          <a:p>
            <a:endParaRPr lang="en-CA" sz="1500" dirty="0" smtClean="0"/>
          </a:p>
          <a:p>
            <a:endParaRPr lang="en-CA" sz="1500" dirty="0" smtClean="0"/>
          </a:p>
          <a:p>
            <a:endParaRPr lang="en-CA" sz="1500" dirty="0"/>
          </a:p>
          <a:p>
            <a:endParaRPr lang="en-CA" sz="1500" dirty="0" smtClean="0"/>
          </a:p>
          <a:p>
            <a:endParaRPr lang="en-CA" sz="1500" dirty="0" smtClean="0"/>
          </a:p>
          <a:p>
            <a:endParaRPr lang="en-CA" sz="1500" dirty="0"/>
          </a:p>
          <a:p>
            <a:endParaRPr lang="en-CA" sz="1500" dirty="0" smtClean="0"/>
          </a:p>
          <a:p>
            <a:endParaRPr lang="en-CA" sz="1500" dirty="0"/>
          </a:p>
          <a:p>
            <a:endParaRPr lang="en-CA" sz="1500" dirty="0" smtClean="0"/>
          </a:p>
          <a:p>
            <a:endParaRPr lang="en-CA" sz="1500" dirty="0"/>
          </a:p>
          <a:p>
            <a:r>
              <a:rPr lang="en-CA" sz="1500" dirty="0" err="1" smtClean="0">
                <a:solidFill>
                  <a:schemeClr val="accent6">
                    <a:lumMod val="75000"/>
                  </a:schemeClr>
                </a:solidFill>
              </a:rPr>
              <a:t>KMeans</a:t>
            </a:r>
            <a:r>
              <a:rPr lang="en-CA" sz="1500" dirty="0" smtClean="0">
                <a:solidFill>
                  <a:schemeClr val="accent6">
                    <a:lumMod val="75000"/>
                  </a:schemeClr>
                </a:solidFill>
              </a:rPr>
              <a:t> was applied to create 4 clusters of bar types. Examined the clusters of bar types and classified each cluster. </a:t>
            </a:r>
          </a:p>
          <a:p>
            <a:endParaRPr lang="en-CA" sz="1500" dirty="0" smtClean="0"/>
          </a:p>
          <a:p>
            <a:endParaRPr lang="en-CA" sz="1500" dirty="0"/>
          </a:p>
          <a:p>
            <a:endParaRPr lang="en-CA" sz="1500" dirty="0" smtClean="0"/>
          </a:p>
          <a:p>
            <a:endParaRPr lang="en-CA" sz="1500" dirty="0" smtClean="0"/>
          </a:p>
          <a:p>
            <a:endParaRPr lang="en-CA" sz="1500" dirty="0"/>
          </a:p>
          <a:p>
            <a:endParaRPr lang="en-CA" dirty="0"/>
          </a:p>
          <a:p>
            <a:endParaRPr lang="en-CA" dirty="0" smtClean="0"/>
          </a:p>
          <a:p>
            <a:endParaRPr lang="en-CA" dirty="0" smtClean="0"/>
          </a:p>
          <a:p>
            <a:endParaRPr lang="en-CA"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43000"/>
            <a:ext cx="693420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177" y="2867025"/>
            <a:ext cx="7677150"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960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CA" sz="2800" dirty="0" smtClean="0">
                <a:solidFill>
                  <a:schemeClr val="tx2">
                    <a:lumMod val="60000"/>
                    <a:lumOff val="40000"/>
                  </a:schemeClr>
                </a:solidFill>
              </a:rPr>
              <a:t>Cluster 1 – Upscale/High End Bars</a:t>
            </a:r>
            <a:endParaRPr lang="en-CA" sz="2800" dirty="0"/>
          </a:p>
        </p:txBody>
      </p:sp>
      <p:sp>
        <p:nvSpPr>
          <p:cNvPr id="3" name="Content Placeholder 2"/>
          <p:cNvSpPr>
            <a:spLocks noGrp="1"/>
          </p:cNvSpPr>
          <p:nvPr>
            <p:ph idx="1"/>
          </p:nvPr>
        </p:nvSpPr>
        <p:spPr>
          <a:xfrm>
            <a:off x="457200" y="838200"/>
            <a:ext cx="8229600" cy="5943600"/>
          </a:xfrm>
        </p:spPr>
        <p:txBody>
          <a:bodyPr>
            <a:normAutofit/>
          </a:bodyPr>
          <a:lstStyle/>
          <a:p>
            <a:endParaRPr lang="en-CA" sz="1500" dirty="0" smtClean="0"/>
          </a:p>
          <a:p>
            <a:endParaRPr lang="en-CA" sz="1500" dirty="0" smtClean="0"/>
          </a:p>
          <a:p>
            <a:endParaRPr lang="en-CA" sz="1500" dirty="0"/>
          </a:p>
          <a:p>
            <a:endParaRPr lang="en-CA" sz="1500" dirty="0" smtClean="0"/>
          </a:p>
          <a:p>
            <a:endParaRPr lang="en-CA" sz="1500" dirty="0" smtClean="0"/>
          </a:p>
          <a:p>
            <a:endParaRPr lang="en-CA" sz="1500" dirty="0"/>
          </a:p>
          <a:p>
            <a:endParaRPr lang="en-CA" sz="1500" dirty="0" smtClean="0"/>
          </a:p>
          <a:p>
            <a:endParaRPr lang="en-CA" sz="1500" dirty="0" smtClean="0"/>
          </a:p>
          <a:p>
            <a:endParaRPr lang="en-CA" sz="1500" dirty="0"/>
          </a:p>
          <a:p>
            <a:endParaRPr lang="en-CA" sz="1500" dirty="0" smtClean="0"/>
          </a:p>
          <a:p>
            <a:endParaRPr lang="en-CA" sz="1500" dirty="0" smtClean="0"/>
          </a:p>
          <a:p>
            <a:endParaRPr lang="en-CA" sz="1500" dirty="0"/>
          </a:p>
          <a:p>
            <a:r>
              <a:rPr lang="en-CA" sz="1500" dirty="0" smtClean="0"/>
              <a:t>Then, loaded in the Wellbeing information and calculated the overall score with a weighted crime value. Loaded in the Toronto Neighbourhood geo codes and mapped the results.</a:t>
            </a:r>
          </a:p>
          <a:p>
            <a:endParaRPr lang="en-CA" sz="1500" dirty="0" smtClean="0"/>
          </a:p>
          <a:p>
            <a:endParaRPr lang="en-CA" dirty="0"/>
          </a:p>
          <a:p>
            <a:endParaRPr lang="en-CA" dirty="0" smtClean="0"/>
          </a:p>
          <a:p>
            <a:endParaRPr lang="en-CA" dirty="0" smtClean="0"/>
          </a:p>
          <a:p>
            <a:endParaRPr lang="en-CA" dirty="0"/>
          </a:p>
        </p:txBody>
      </p:sp>
      <p:pic>
        <p:nvPicPr>
          <p:cNvPr id="30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4918"/>
          <a:stretch/>
        </p:blipFill>
        <p:spPr bwMode="auto">
          <a:xfrm>
            <a:off x="310508" y="1066800"/>
            <a:ext cx="8681092" cy="5082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8714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CA" sz="2800" dirty="0" smtClean="0">
                <a:solidFill>
                  <a:schemeClr val="tx2">
                    <a:lumMod val="60000"/>
                    <a:lumOff val="40000"/>
                  </a:schemeClr>
                </a:solidFill>
              </a:rPr>
              <a:t>Cluster 2 – Seedy/Lower End Bars</a:t>
            </a:r>
            <a:endParaRPr lang="en-CA" sz="2800" dirty="0"/>
          </a:p>
        </p:txBody>
      </p:sp>
      <p:sp>
        <p:nvSpPr>
          <p:cNvPr id="3" name="Content Placeholder 2"/>
          <p:cNvSpPr>
            <a:spLocks noGrp="1"/>
          </p:cNvSpPr>
          <p:nvPr>
            <p:ph idx="1"/>
          </p:nvPr>
        </p:nvSpPr>
        <p:spPr>
          <a:xfrm>
            <a:off x="457200" y="838200"/>
            <a:ext cx="8229600" cy="5943600"/>
          </a:xfrm>
        </p:spPr>
        <p:txBody>
          <a:bodyPr>
            <a:normAutofit/>
          </a:bodyPr>
          <a:lstStyle/>
          <a:p>
            <a:endParaRPr lang="en-CA" sz="1500" dirty="0" smtClean="0"/>
          </a:p>
          <a:p>
            <a:endParaRPr lang="en-CA" sz="1500" dirty="0" smtClean="0"/>
          </a:p>
          <a:p>
            <a:endParaRPr lang="en-CA" sz="1500" dirty="0"/>
          </a:p>
          <a:p>
            <a:endParaRPr lang="en-CA" sz="1500" dirty="0" smtClean="0"/>
          </a:p>
          <a:p>
            <a:endParaRPr lang="en-CA" sz="1500" dirty="0" smtClean="0"/>
          </a:p>
          <a:p>
            <a:endParaRPr lang="en-CA" sz="1500" dirty="0" smtClean="0"/>
          </a:p>
          <a:p>
            <a:pPr marL="0" indent="0" algn="ctr">
              <a:buNone/>
            </a:pPr>
            <a:r>
              <a:rPr lang="en-CA" sz="2800" dirty="0" smtClean="0">
                <a:solidFill>
                  <a:schemeClr val="tx2">
                    <a:lumMod val="60000"/>
                    <a:lumOff val="40000"/>
                  </a:schemeClr>
                </a:solidFill>
              </a:rPr>
              <a:t>Cluster 3 – Live Music Bars</a:t>
            </a:r>
            <a:endParaRPr lang="en-CA" sz="2800" dirty="0" smtClean="0"/>
          </a:p>
          <a:p>
            <a:endParaRPr lang="en-CA" sz="1500" dirty="0"/>
          </a:p>
          <a:p>
            <a:endParaRPr lang="en-CA" sz="1500" dirty="0" smtClean="0"/>
          </a:p>
          <a:p>
            <a:endParaRPr lang="en-CA" sz="1500" dirty="0" smtClean="0"/>
          </a:p>
          <a:p>
            <a:endParaRPr lang="en-CA" sz="1500" dirty="0"/>
          </a:p>
          <a:p>
            <a:endParaRPr lang="en-CA" dirty="0"/>
          </a:p>
          <a:p>
            <a:endParaRPr lang="en-CA" dirty="0" smtClean="0"/>
          </a:p>
          <a:p>
            <a:endParaRPr lang="en-CA" dirty="0" smtClean="0"/>
          </a:p>
          <a:p>
            <a:endParaRPr lang="en-CA"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2" y="990600"/>
            <a:ext cx="7496175"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3200400"/>
            <a:ext cx="7419975" cy="32478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3887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TotalTime>
  <Words>991</Words>
  <Application>Microsoft Office PowerPoint</Application>
  <PresentationFormat>On-screen Show (4:3)</PresentationFormat>
  <Paragraphs>171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Capstone Assignment</vt:lpstr>
      <vt:lpstr>An introduction of the problem.</vt:lpstr>
      <vt:lpstr>An introduction of the problem.</vt:lpstr>
      <vt:lpstr>A description of the data and how it will be used to solve the problem.</vt:lpstr>
      <vt:lpstr>A description of the data and how it will be used to solve the problem.</vt:lpstr>
      <vt:lpstr>The Methodology</vt:lpstr>
      <vt:lpstr>The Methodology</vt:lpstr>
      <vt:lpstr>Cluster 1 – Upscale/High End Bars</vt:lpstr>
      <vt:lpstr>Cluster 2 – Seedy/Lower End Bars</vt:lpstr>
      <vt:lpstr>Cluster 4 – Casual Bars</vt:lpstr>
      <vt:lpstr>Results and Recommendations</vt:lpstr>
      <vt:lpstr>Map of Toronto Neighbourhoods</vt:lpstr>
      <vt:lpstr>Conclusion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Assignment</dc:title>
  <dc:creator>Anthony Liebusch</dc:creator>
  <cp:lastModifiedBy>Anthony Liebusch</cp:lastModifiedBy>
  <cp:revision>9</cp:revision>
  <dcterms:created xsi:type="dcterms:W3CDTF">2018-10-31T14:49:53Z</dcterms:created>
  <dcterms:modified xsi:type="dcterms:W3CDTF">2018-10-31T22:06:50Z</dcterms:modified>
</cp:coreProperties>
</file>