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1262" r:id="rId4"/>
    <p:sldId id="279" r:id="rId5"/>
    <p:sldId id="1263" r:id="rId6"/>
    <p:sldId id="1264" r:id="rId7"/>
    <p:sldId id="274" r:id="rId8"/>
    <p:sldId id="277" r:id="rId9"/>
    <p:sldId id="278" r:id="rId10"/>
    <p:sldId id="262" r:id="rId11"/>
    <p:sldId id="1267" r:id="rId12"/>
    <p:sldId id="1270" r:id="rId13"/>
    <p:sldId id="1272" r:id="rId14"/>
    <p:sldId id="1273" r:id="rId15"/>
    <p:sldId id="1274" r:id="rId16"/>
    <p:sldId id="1275" r:id="rId17"/>
    <p:sldId id="1549" r:id="rId18"/>
  </p:sldIdLst>
  <p:sldSz cx="9144000" cy="5143500" type="screen16x9"/>
  <p:notesSz cx="6858000" cy="9144000"/>
  <p:embeddedFontLst>
    <p:embeddedFont>
      <p:font typeface="Maiandra GD" panose="020E0502030308020204" pitchFamily="34" charset="0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Montserrat ExtraBold" panose="00000900000000000000" pitchFamily="2" charset="0"/>
      <p:bold r:id="rId25"/>
      <p:boldItalic r:id="rId26"/>
    </p:embeddedFont>
    <p:embeddedFont>
      <p:font typeface="Montserrat SemiBold" panose="00000700000000000000" pitchFamily="2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s Sentral Sistem" initials="SSS" lastIdx="1" clrIdx="0">
    <p:extLst>
      <p:ext uri="{19B8F6BF-5375-455C-9EA6-DF929625EA0E}">
        <p15:presenceInfo xmlns:p15="http://schemas.microsoft.com/office/powerpoint/2012/main" userId="Sales Sentral Siste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8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7cf9be1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7cf9be1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7cf9be1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7cf9be1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479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7cf9be15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87cf9be15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25" tIns="96625" rIns="96625" bIns="966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8a8cd281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8a8cd281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7cf9be1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7cf9be1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48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8a8cd281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8a8cd281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8a8cd2819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8a8cd2819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264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8a8cd281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8a8cd281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8a8cd281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8a8cd281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50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88a8cd281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88a8cd2819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3644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88a8cd2819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88a8cd2819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12 </a:t>
            </a:r>
            <a:r>
              <a:rPr lang="en-GB" dirty="0" err="1"/>
              <a:t>desember</a:t>
            </a:r>
            <a:r>
              <a:rPr lang="en-GB" dirty="0"/>
              <a:t> 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625" y="4192387"/>
            <a:ext cx="1759759" cy="50269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0" y="1113364"/>
            <a:ext cx="9144000" cy="122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25000" lnSpcReduction="20000"/>
          </a:bodyPr>
          <a:lstStyle/>
          <a:p>
            <a:pPr marL="1187450" marR="1444625" indent="-2540" algn="ctr">
              <a:lnSpc>
                <a:spcPct val="105000"/>
              </a:lnSpc>
              <a:spcBef>
                <a:spcPts val="75"/>
              </a:spcBef>
              <a:spcAft>
                <a:spcPts val="0"/>
              </a:spcAft>
            </a:pPr>
            <a:r>
              <a:rPr lang="en-US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INHOUSE TRAINING </a:t>
            </a:r>
          </a:p>
          <a:p>
            <a:pPr marL="1187450" marR="1444625" indent="-2540" algn="ctr">
              <a:lnSpc>
                <a:spcPct val="105000"/>
              </a:lnSpc>
              <a:spcBef>
                <a:spcPts val="75"/>
              </a:spcBef>
              <a:spcAft>
                <a:spcPts val="0"/>
              </a:spcAft>
            </a:pPr>
            <a:r>
              <a:rPr lang="en-US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AWARENESS PERSYARATAN </a:t>
            </a:r>
          </a:p>
          <a:p>
            <a:pPr marL="1187450" marR="1444625" indent="-2540" algn="ctr">
              <a:lnSpc>
                <a:spcPct val="105000"/>
              </a:lnSpc>
              <a:spcBef>
                <a:spcPts val="75"/>
              </a:spcBef>
              <a:spcAft>
                <a:spcPts val="0"/>
              </a:spcAft>
            </a:pPr>
            <a:r>
              <a:rPr lang="en-US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INTEGRASI ISO 9001:2015, ISO 45001:2018 &amp; INTERNAL AUDIT INTEGRASI </a:t>
            </a:r>
          </a:p>
          <a:p>
            <a:pPr marL="461010" marR="718820" algn="ctr">
              <a:lnSpc>
                <a:spcPts val="1900"/>
              </a:lnSpc>
              <a:spcAft>
                <a:spcPts val="0"/>
              </a:spcAft>
            </a:pPr>
            <a:r>
              <a:rPr lang="en-US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BERDASARKAN RISIKO DAN K</a:t>
            </a:r>
            <a:r>
              <a:rPr lang="en-US" sz="8000" dirty="0">
                <a:solidFill>
                  <a:srgbClr val="FFFFFF"/>
                </a:solidFill>
                <a:latin typeface="Montserrat SemiBold" panose="00000700000000000000" pitchFamily="2" charset="0"/>
              </a:rPr>
              <a:t>INERJA</a:t>
            </a:r>
          </a:p>
          <a:p>
            <a:pPr marL="461010" marR="718820" algn="ctr">
              <a:lnSpc>
                <a:spcPts val="1900"/>
              </a:lnSpc>
              <a:spcAft>
                <a:spcPts val="0"/>
              </a:spcAft>
            </a:pPr>
            <a:r>
              <a:rPr lang="en-US" sz="8000" dirty="0">
                <a:solidFill>
                  <a:srgbClr val="FFFFFF"/>
                </a:solidFill>
                <a:latin typeface="Montserrat SemiBold" panose="00000700000000000000" pitchFamily="2" charset="0"/>
              </a:rPr>
              <a:t> </a:t>
            </a:r>
            <a:r>
              <a:rPr lang="en-US" sz="8800" dirty="0">
                <a:solidFill>
                  <a:srgbClr val="FFFFFF"/>
                </a:solidFill>
                <a:latin typeface="Montserrat SemiBold" panose="00000700000000000000" pitchFamily="2" charset="0"/>
              </a:rPr>
              <a:t>ISO 19011-2018</a:t>
            </a:r>
            <a:endParaRPr lang="en-ID" sz="8800" dirty="0">
              <a:solidFill>
                <a:srgbClr val="FFFFFF"/>
              </a:solidFill>
              <a:latin typeface="Montserrat SemiBold" panose="000007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>
            <a:off x="649350" y="2241987"/>
            <a:ext cx="7845300" cy="0"/>
          </a:xfrm>
          <a:prstGeom prst="straightConnector1">
            <a:avLst/>
          </a:prstGeom>
          <a:noFill/>
          <a:ln w="38100" cap="flat" cmpd="sng">
            <a:solidFill>
              <a:srgbClr val="EFEFE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" name="Google Shape;62;p13"/>
          <p:cNvCxnSpPr/>
          <p:nvPr/>
        </p:nvCxnSpPr>
        <p:spPr>
          <a:xfrm>
            <a:off x="4638070" y="4106087"/>
            <a:ext cx="0" cy="6753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93401" y="2690442"/>
            <a:ext cx="91440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-GB" sz="1265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053D/STM/INT/SI/III/25rev.01</a:t>
            </a:r>
            <a:endParaRPr lang="en-GB" sz="802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" name="Google Shape;59;p13">
            <a:extLst>
              <a:ext uri="{FF2B5EF4-FFF2-40B4-BE49-F238E27FC236}">
                <a16:creationId xmlns:a16="http://schemas.microsoft.com/office/drawing/2014/main" id="{E354EB54-72EE-319D-BFF6-FCF3FACCCF70}"/>
              </a:ext>
            </a:extLst>
          </p:cNvPr>
          <p:cNvSpPr txBox="1"/>
          <p:nvPr/>
        </p:nvSpPr>
        <p:spPr>
          <a:xfrm>
            <a:off x="-89849" y="2009880"/>
            <a:ext cx="9140448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FFC000"/>
                </a:solidFill>
                <a:latin typeface="Montserrat ExtraBold" panose="00000900000000000000" pitchFamily="2" charset="0"/>
                <a:ea typeface="Montserrat SemiBold"/>
                <a:cs typeface="Montserrat SemiBold"/>
                <a:sym typeface="Montserrat SemiBold"/>
              </a:rPr>
              <a:t>PT DELA CEMARA INDAH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E7866-24D3-6AB2-9C78-D75BB14FF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6878" y="4003546"/>
            <a:ext cx="713294" cy="792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4450" y="-152600"/>
            <a:ext cx="11966776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54973" y="388275"/>
            <a:ext cx="79008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Awareness Persyaratan Integrasi Mutu – K3</a:t>
            </a:r>
            <a:endParaRPr sz="62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5D5113-E004-BB18-CBC1-6ACCD5057C0F}"/>
              </a:ext>
            </a:extLst>
          </p:cNvPr>
          <p:cNvCxnSpPr>
            <a:cxnSpLocks/>
          </p:cNvCxnSpPr>
          <p:nvPr/>
        </p:nvCxnSpPr>
        <p:spPr>
          <a:xfrm>
            <a:off x="7282927" y="6162901"/>
            <a:ext cx="170180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B56AEF-A934-ED01-49B7-8AE222BC4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09159"/>
              </p:ext>
            </p:extLst>
          </p:nvPr>
        </p:nvGraphicFramePr>
        <p:xfrm>
          <a:off x="1111583" y="954536"/>
          <a:ext cx="6920833" cy="40060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552">
                  <a:extLst>
                    <a:ext uri="{9D8B030D-6E8A-4147-A177-3AD203B41FA5}">
                      <a16:colId xmlns:a16="http://schemas.microsoft.com/office/drawing/2014/main" val="260482455"/>
                    </a:ext>
                  </a:extLst>
                </a:gridCol>
                <a:gridCol w="6437281">
                  <a:extLst>
                    <a:ext uri="{9D8B030D-6E8A-4147-A177-3AD203B41FA5}">
                      <a16:colId xmlns:a16="http://schemas.microsoft.com/office/drawing/2014/main" val="1729730478"/>
                    </a:ext>
                  </a:extLst>
                </a:gridCol>
              </a:tblGrid>
              <a:tr h="23864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014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Modul </a:t>
                      </a:r>
                      <a:r>
                        <a:rPr lang="en-ID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Pelatihan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0148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974487"/>
                  </a:ext>
                </a:extLst>
              </a:tr>
              <a:tr h="496201">
                <a:tc>
                  <a:txBody>
                    <a:bodyPr/>
                    <a:lstStyle/>
                    <a:p>
                      <a:pPr marL="0" lv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Evolusi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manajemen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mutu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perkembangan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manajemen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vs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perkembangan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zaman,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Tuntutan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Perusahaan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Menerapkan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Berbagai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Sistem, Goals dan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Penerapan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Manajemen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K3 dan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dasar-dasar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K3, </a:t>
                      </a:r>
                      <a:r>
                        <a:rPr lang="fi-FI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Isu dan permasalahan K3 dan perubahan pola pikir</a:t>
                      </a:r>
                      <a:endParaRPr lang="en-ID" sz="120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lvl="0" algn="l" fontAlgn="t"/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Why Integrasi….?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9656712"/>
                  </a:ext>
                </a:extLst>
              </a:tr>
              <a:tr h="496201">
                <a:tc>
                  <a:txBody>
                    <a:bodyPr/>
                    <a:lstStyle/>
                    <a:p>
                      <a:pPr marL="0" lv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Pemahaman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Risk Management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sebagai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fondasi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pembuatan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sistem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berbasis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pencegahan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411049"/>
                  </a:ext>
                </a:extLst>
              </a:tr>
              <a:tr h="248101">
                <a:tc>
                  <a:txBody>
                    <a:bodyPr/>
                    <a:lstStyle/>
                    <a:p>
                      <a:pPr marL="0" lv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pl-PL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Memahami struktur PDCA pada ISO 9001</a:t>
                      </a:r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ISO 45001</a:t>
                      </a:r>
                      <a:endParaRPr lang="pl-PL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2270788"/>
                  </a:ext>
                </a:extLst>
              </a:tr>
              <a:tr h="744302">
                <a:tc>
                  <a:txBody>
                    <a:bodyPr/>
                    <a:lstStyle/>
                    <a:p>
                      <a:pPr marL="0" lv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Memahami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Organisasi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dan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keterkaitannya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pasal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4)</a:t>
                      </a:r>
                      <a:b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Isu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Internal,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Isu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eksternal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harapan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dan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tuntutan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pihak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terkait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lingkup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Sistem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Manajemen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Mutu, K3, dan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interaksi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prosesnya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7628984"/>
                  </a:ext>
                </a:extLst>
              </a:tr>
              <a:tr h="248101">
                <a:tc>
                  <a:txBody>
                    <a:bodyPr/>
                    <a:lstStyle/>
                    <a:p>
                      <a:pPr marL="0" lv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fi-FI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Pemahaman komitmen dan kepemimpinan (pasal 5)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6062574"/>
                  </a:ext>
                </a:extLst>
              </a:tr>
              <a:tr h="992402">
                <a:tc>
                  <a:txBody>
                    <a:bodyPr/>
                    <a:lstStyle/>
                    <a:p>
                      <a:pPr marL="0" lvl="0" indent="0" algn="ctr" fontAlgn="t">
                        <a:buFont typeface="Arial" panose="020B0604020202020204" pitchFamily="34" charset="0"/>
                        <a:buNone/>
                      </a:pP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lvl="0" algn="l" fontAlgn="t"/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Pemahaman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perencanaan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(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pasal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6)</a:t>
                      </a:r>
                      <a:b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Perencanaan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mengatasi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risiko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dan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peluang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171450" lvl="0" indent="-171450" algn="l" fontAlgn="t">
                        <a:buFontTx/>
                        <a:buChar char="-"/>
                      </a:pP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Identifikasi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Bahaya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Risiko</a:t>
                      </a:r>
                      <a:endParaRPr lang="en-ID" sz="1200" u="none" strike="noStrik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171450" lvl="0" indent="-171450" algn="l" fontAlgn="t">
                        <a:buFontTx/>
                        <a:buChar char="-"/>
                      </a:pP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Identifikasi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Peraturan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Perundangan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Kewajiban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Penaatan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171450" lvl="0" indent="-171450" algn="l" fontAlgn="t">
                        <a:buFontTx/>
                        <a:buChar char="-"/>
                      </a:pP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Perencanaan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untuk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mencapai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target /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sasaran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Mutu – K3</a:t>
                      </a:r>
                    </a:p>
                    <a:p>
                      <a:pPr marL="171450" lvl="0" indent="-171450" algn="l" fontAlgn="t">
                        <a:buFontTx/>
                        <a:buChar char="-"/>
                      </a:pP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Perencanaan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atas</a:t>
                      </a:r>
                      <a: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Perubahan</a:t>
                      </a:r>
                      <a:br>
                        <a:rPr lang="en-ID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179756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4450" y="-152600"/>
            <a:ext cx="11966776" cy="129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5D5113-E004-BB18-CBC1-6ACCD5057C0F}"/>
              </a:ext>
            </a:extLst>
          </p:cNvPr>
          <p:cNvCxnSpPr>
            <a:cxnSpLocks/>
          </p:cNvCxnSpPr>
          <p:nvPr/>
        </p:nvCxnSpPr>
        <p:spPr>
          <a:xfrm>
            <a:off x="7282927" y="6162901"/>
            <a:ext cx="170180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A56B14-F44F-CDE6-D339-98B286AE2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50996"/>
              </p:ext>
            </p:extLst>
          </p:nvPr>
        </p:nvGraphicFramePr>
        <p:xfrm>
          <a:off x="1111582" y="1512608"/>
          <a:ext cx="6920833" cy="29940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552">
                  <a:extLst>
                    <a:ext uri="{9D8B030D-6E8A-4147-A177-3AD203B41FA5}">
                      <a16:colId xmlns:a16="http://schemas.microsoft.com/office/drawing/2014/main" val="1187728815"/>
                    </a:ext>
                  </a:extLst>
                </a:gridCol>
                <a:gridCol w="6437281">
                  <a:extLst>
                    <a:ext uri="{9D8B030D-6E8A-4147-A177-3AD203B41FA5}">
                      <a16:colId xmlns:a16="http://schemas.microsoft.com/office/drawing/2014/main" val="1926649690"/>
                    </a:ext>
                  </a:extLst>
                </a:gridCol>
              </a:tblGrid>
              <a:tr h="588000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dirty="0">
                          <a:effectLst/>
                        </a:rPr>
                        <a:t>7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dirty="0" err="1">
                          <a:effectLst/>
                        </a:rPr>
                        <a:t>Pemahamaan</a:t>
                      </a:r>
                      <a:r>
                        <a:rPr lang="en-ID" sz="1200" u="none" strike="noStrike" dirty="0">
                          <a:effectLst/>
                        </a:rPr>
                        <a:t> proses </a:t>
                      </a:r>
                      <a:r>
                        <a:rPr lang="en-ID" sz="1200" u="none" strike="noStrike" dirty="0" err="1">
                          <a:effectLst/>
                        </a:rPr>
                        <a:t>pendukung</a:t>
                      </a:r>
                      <a:r>
                        <a:rPr lang="en-ID" sz="1200" u="none" strike="noStrike" dirty="0">
                          <a:effectLst/>
                        </a:rPr>
                        <a:t> (pasal7)</a:t>
                      </a:r>
                      <a:br>
                        <a:rPr lang="en-ID" sz="1200" u="none" strike="noStrike" dirty="0">
                          <a:effectLst/>
                        </a:rPr>
                      </a:br>
                      <a:r>
                        <a:rPr lang="en-ID" sz="1200" u="none" strike="noStrike" dirty="0">
                          <a:effectLst/>
                        </a:rPr>
                        <a:t>- </a:t>
                      </a:r>
                      <a:r>
                        <a:rPr lang="en-ID" sz="1200" u="none" strike="noStrike" dirty="0" err="1">
                          <a:effectLst/>
                        </a:rPr>
                        <a:t>Sumber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daya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manusia</a:t>
                      </a:r>
                      <a:r>
                        <a:rPr lang="en-ID" sz="1200" u="none" strike="noStrike" dirty="0">
                          <a:effectLst/>
                        </a:rPr>
                        <a:t>, </a:t>
                      </a:r>
                      <a:r>
                        <a:rPr lang="en-ID" sz="1200" u="none" strike="noStrike" dirty="0" err="1">
                          <a:effectLst/>
                        </a:rPr>
                        <a:t>infrastruktur</a:t>
                      </a:r>
                      <a:r>
                        <a:rPr lang="en-ID" sz="1200" u="none" strike="noStrike" dirty="0">
                          <a:effectLst/>
                        </a:rPr>
                        <a:t> K3, </a:t>
                      </a:r>
                      <a:r>
                        <a:rPr lang="en-ID" sz="1200" u="none" strike="noStrike" dirty="0" err="1">
                          <a:effectLst/>
                        </a:rPr>
                        <a:t>lingkungan</a:t>
                      </a:r>
                      <a:r>
                        <a:rPr lang="en-ID" sz="1200" u="none" strike="noStrike" dirty="0">
                          <a:effectLst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</a:rPr>
                        <a:t>kerja</a:t>
                      </a:r>
                      <a:r>
                        <a:rPr lang="en-ID" sz="1200" u="none" strike="noStrike" dirty="0">
                          <a:effectLst/>
                        </a:rPr>
                        <a:t>,  </a:t>
                      </a:r>
                      <a:r>
                        <a:rPr lang="en-ID" sz="1200" u="none" strike="noStrike" dirty="0" err="1">
                          <a:effectLst/>
                        </a:rPr>
                        <a:t>pengukuran</a:t>
                      </a:r>
                      <a:br>
                        <a:rPr lang="en-ID" sz="1200" u="none" strike="noStrike" dirty="0">
                          <a:effectLst/>
                        </a:rPr>
                      </a:b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46789169"/>
                  </a:ext>
                </a:extLst>
              </a:tr>
              <a:tr h="526141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dirty="0">
                          <a:effectLst/>
                        </a:rPr>
                        <a:t>8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1200" u="none" strike="noStrike" dirty="0">
                          <a:effectLst/>
                        </a:rPr>
                        <a:t>Pemahaman proses operasi (pasal 8)</a:t>
                      </a:r>
                      <a:br>
                        <a:rPr lang="fi-FI" sz="1200" u="none" strike="noStrike" dirty="0">
                          <a:effectLst/>
                        </a:rPr>
                      </a:br>
                      <a:r>
                        <a:rPr lang="fi-FI" sz="1200" u="none" strike="noStrike" dirty="0">
                          <a:effectLst/>
                        </a:rPr>
                        <a:t>Penjualan,  perencanaan, pelaksanaan operasi / pengendalian operasional (Pengendalian Bahaya K3), Pemenuhan Regulasi, pembelian / pengadaan barang dan jasa, pengendalian perubahan, Kesiapsiagaan dan Tanggap Darurat K3</a:t>
                      </a: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221740600"/>
                  </a:ext>
                </a:extLst>
              </a:tr>
              <a:tr h="526141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>
                          <a:effectLst/>
                        </a:rPr>
                        <a:t>9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i-FI" sz="1200" u="none" strike="noStrike" dirty="0">
                          <a:effectLst/>
                        </a:rPr>
                        <a:t>Pemahaman Evaluasi kinerja  (pasal 9)</a:t>
                      </a:r>
                    </a:p>
                    <a:p>
                      <a:pPr algn="l" fontAlgn="t"/>
                      <a:r>
                        <a:rPr lang="fi-FI" sz="1200" u="none" strike="noStrike" dirty="0">
                          <a:effectLst/>
                        </a:rPr>
                        <a:t>Termasuk pemantauan dan pengukuran K3</a:t>
                      </a:r>
                    </a:p>
                    <a:p>
                      <a:pPr algn="l" fontAlgn="t"/>
                      <a:r>
                        <a:rPr lang="fi-FI" sz="1200" u="none" strike="noStrike" dirty="0">
                          <a:effectLst/>
                        </a:rPr>
                        <a:t>Audit Internal</a:t>
                      </a:r>
                    </a:p>
                    <a:p>
                      <a:pPr algn="l" fontAlgn="t"/>
                      <a:r>
                        <a:rPr lang="fi-FI" sz="1200" u="none" strike="noStrike" dirty="0">
                          <a:effectLst/>
                        </a:rPr>
                        <a:t>Tinjauan Manajemen</a:t>
                      </a:r>
                      <a:br>
                        <a:rPr lang="fi-FI" sz="1200" u="none" strike="noStrike" dirty="0">
                          <a:effectLst/>
                        </a:rPr>
                      </a:br>
                      <a:endParaRPr lang="fi-FI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044011560"/>
                  </a:ext>
                </a:extLst>
              </a:tr>
              <a:tr h="263071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>
                          <a:effectLst/>
                        </a:rPr>
                        <a:t>10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dirty="0">
                          <a:effectLst/>
                        </a:rPr>
                        <a:t>Pemahaman </a:t>
                      </a:r>
                      <a:r>
                        <a:rPr lang="en-ID" sz="1200" u="none" strike="noStrike" dirty="0" err="1">
                          <a:effectLst/>
                        </a:rPr>
                        <a:t>Peningkatan</a:t>
                      </a:r>
                      <a:r>
                        <a:rPr lang="en-ID" sz="1200" u="none" strike="noStrike" dirty="0">
                          <a:effectLst/>
                        </a:rPr>
                        <a:t> (</a:t>
                      </a:r>
                      <a:r>
                        <a:rPr lang="en-ID" sz="1200" u="none" strike="noStrike" dirty="0" err="1">
                          <a:effectLst/>
                        </a:rPr>
                        <a:t>pasal</a:t>
                      </a:r>
                      <a:r>
                        <a:rPr lang="en-ID" sz="1200" u="none" strike="noStrike" dirty="0">
                          <a:effectLst/>
                        </a:rPr>
                        <a:t> 10)</a:t>
                      </a: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Ketidaksesuaian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dan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Tindak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Perbaikan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marL="171450" indent="-171450" algn="l" fontAlgn="t">
                        <a:buFontTx/>
                        <a:buChar char="-"/>
                      </a:pP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Peningkatan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D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Berkelanjutan</a:t>
                      </a:r>
                      <a:r>
                        <a:rPr lang="en-ID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  <a:p>
                      <a:pPr algn="l" fontAlgn="t"/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5031148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4C05C1-A96F-00E6-BEAB-3375CFE8FB8E}"/>
              </a:ext>
            </a:extLst>
          </p:cNvPr>
          <p:cNvGraphicFramePr>
            <a:graphicFrameLocks noGrp="1"/>
          </p:cNvGraphicFramePr>
          <p:nvPr/>
        </p:nvGraphicFramePr>
        <p:xfrm>
          <a:off x="1111583" y="1263201"/>
          <a:ext cx="6920833" cy="2386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552">
                  <a:extLst>
                    <a:ext uri="{9D8B030D-6E8A-4147-A177-3AD203B41FA5}">
                      <a16:colId xmlns:a16="http://schemas.microsoft.com/office/drawing/2014/main" val="3028262399"/>
                    </a:ext>
                  </a:extLst>
                </a:gridCol>
                <a:gridCol w="6437281">
                  <a:extLst>
                    <a:ext uri="{9D8B030D-6E8A-4147-A177-3AD203B41FA5}">
                      <a16:colId xmlns:a16="http://schemas.microsoft.com/office/drawing/2014/main" val="1238776842"/>
                    </a:ext>
                  </a:extLst>
                </a:gridCol>
              </a:tblGrid>
              <a:tr h="238649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No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014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Modul </a:t>
                      </a:r>
                      <a:r>
                        <a:rPr lang="en-ID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Pelatihan</a:t>
                      </a:r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(</a:t>
                      </a:r>
                      <a:r>
                        <a:rPr lang="en-ID" sz="12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Lanjutan</a:t>
                      </a:r>
                      <a:r>
                        <a:rPr lang="en-ID" sz="12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)</a:t>
                      </a:r>
                      <a:endParaRPr lang="en-ID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rgbClr val="0148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88752"/>
                  </a:ext>
                </a:extLst>
              </a:tr>
            </a:tbl>
          </a:graphicData>
        </a:graphic>
      </p:graphicFrame>
      <p:sp>
        <p:nvSpPr>
          <p:cNvPr id="4" name="Google Shape;116;p19">
            <a:extLst>
              <a:ext uri="{FF2B5EF4-FFF2-40B4-BE49-F238E27FC236}">
                <a16:creationId xmlns:a16="http://schemas.microsoft.com/office/drawing/2014/main" id="{BE4AC7EF-6D64-5C89-97E4-EF4D634286B8}"/>
              </a:ext>
            </a:extLst>
          </p:cNvPr>
          <p:cNvSpPr txBox="1"/>
          <p:nvPr/>
        </p:nvSpPr>
        <p:spPr>
          <a:xfrm>
            <a:off x="254973" y="388275"/>
            <a:ext cx="790088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1. Awareness Persyaratan Integrasi Mutu – K3</a:t>
            </a:r>
            <a:endParaRPr sz="62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91671215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4450" y="-152600"/>
            <a:ext cx="11966776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54973" y="388275"/>
            <a:ext cx="595908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6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-US" sz="206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Internal Audit Integrasi </a:t>
            </a:r>
            <a:r>
              <a:rPr lang="en-US" sz="206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US" sz="206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ISO 19011:2018</a:t>
            </a:r>
            <a:endParaRPr lang="en-US" sz="62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2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15D5113-E004-BB18-CBC1-6ACCD5057C0F}"/>
              </a:ext>
            </a:extLst>
          </p:cNvPr>
          <p:cNvCxnSpPr>
            <a:cxnSpLocks/>
          </p:cNvCxnSpPr>
          <p:nvPr/>
        </p:nvCxnSpPr>
        <p:spPr>
          <a:xfrm>
            <a:off x="7282927" y="6162901"/>
            <a:ext cx="170180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1DC292-0629-5F42-3EF4-D845F3D31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48695"/>
              </p:ext>
            </p:extLst>
          </p:nvPr>
        </p:nvGraphicFramePr>
        <p:xfrm>
          <a:off x="1181062" y="1016149"/>
          <a:ext cx="6781875" cy="3111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89">
                  <a:extLst>
                    <a:ext uri="{9D8B030D-6E8A-4147-A177-3AD203B41FA5}">
                      <a16:colId xmlns:a16="http://schemas.microsoft.com/office/drawing/2014/main" val="744474959"/>
                    </a:ext>
                  </a:extLst>
                </a:gridCol>
                <a:gridCol w="5982386">
                  <a:extLst>
                    <a:ext uri="{9D8B030D-6E8A-4147-A177-3AD203B41FA5}">
                      <a16:colId xmlns:a16="http://schemas.microsoft.com/office/drawing/2014/main" val="3812489672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>
                    <a:solidFill>
                      <a:srgbClr val="014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D" sz="14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Modul </a:t>
                      </a:r>
                      <a:r>
                        <a:rPr lang="en-ID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Pelatihan</a:t>
                      </a:r>
                      <a:endParaRPr lang="en-ID" sz="14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>
                    <a:solidFill>
                      <a:srgbClr val="0148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39926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Pengertian Audit dan Klasifikasinya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9047552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Prinsip Audit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21431891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Memahami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struktur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PDCA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dalam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pelaksanaan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Audit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0264614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Audit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Beradasarkan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Kesesuaian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Vs Audit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Berdasarkan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Kinerja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139330649"/>
                  </a:ext>
                </a:extLst>
              </a:tr>
              <a:tr h="1088092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5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Fase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Perencanaan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Audit:</a:t>
                      </a:r>
                      <a:b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-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Memahami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Konteks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organisasi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dan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Risiko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Peluang</a:t>
                      </a:r>
                      <a:b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Membuat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Program Audit</a:t>
                      </a:r>
                      <a:b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Pembentukan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Tim Audit</a:t>
                      </a:r>
                      <a:b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Pembuatan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Check List Audit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821434015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6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Fase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Pelaksanaan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:</a:t>
                      </a:r>
                      <a:b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Opening meeting</a:t>
                      </a:r>
                      <a:b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Pelaksanaan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Audit</a:t>
                      </a:r>
                      <a:b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Pembuatan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200" u="none" strike="noStrike" dirty="0" err="1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Laporan</a:t>
                      </a: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Audit</a:t>
                      </a:r>
                      <a:b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</a:br>
                      <a:r>
                        <a:rPr lang="en-ID" sz="1200" u="none" strike="noStrike" dirty="0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- Closing Meeting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3970129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C376D6-C10D-305D-C43A-A08F37B1F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01951"/>
              </p:ext>
            </p:extLst>
          </p:nvPr>
        </p:nvGraphicFramePr>
        <p:xfrm>
          <a:off x="1181061" y="4127351"/>
          <a:ext cx="6781875" cy="84509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9489">
                  <a:extLst>
                    <a:ext uri="{9D8B030D-6E8A-4147-A177-3AD203B41FA5}">
                      <a16:colId xmlns:a16="http://schemas.microsoft.com/office/drawing/2014/main" val="4187451500"/>
                    </a:ext>
                  </a:extLst>
                </a:gridCol>
                <a:gridCol w="5982386">
                  <a:extLst>
                    <a:ext uri="{9D8B030D-6E8A-4147-A177-3AD203B41FA5}">
                      <a16:colId xmlns:a16="http://schemas.microsoft.com/office/drawing/2014/main" val="3056860963"/>
                    </a:ext>
                  </a:extLst>
                </a:gridCol>
              </a:tblGrid>
              <a:tr h="645066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>
                          <a:effectLst/>
                        </a:rPr>
                        <a:t>7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u="none" strike="noStrike" dirty="0" err="1">
                          <a:effectLst/>
                        </a:rPr>
                        <a:t>Fase</a:t>
                      </a:r>
                      <a:r>
                        <a:rPr lang="en-US" sz="1200" u="none" strike="noStrike" dirty="0">
                          <a:effectLst/>
                        </a:rPr>
                        <a:t> Follow Up Audit: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Follow up audit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- </a:t>
                      </a:r>
                      <a:r>
                        <a:rPr lang="en-US" sz="1200" u="none" strike="noStrike" dirty="0" err="1">
                          <a:effectLst/>
                        </a:rPr>
                        <a:t>Verifikasi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21294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t"/>
                      <a:r>
                        <a:rPr lang="en-ID" sz="1200" u="none" strike="noStrike">
                          <a:effectLst/>
                        </a:rPr>
                        <a:t>8</a:t>
                      </a:r>
                      <a:endParaRPr lang="en-ID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D" sz="1200" u="none" strike="noStrike" dirty="0" err="1">
                          <a:effectLst/>
                        </a:rPr>
                        <a:t>Tanggung</a:t>
                      </a:r>
                      <a:r>
                        <a:rPr lang="en-ID" sz="1200" u="none" strike="noStrike" dirty="0">
                          <a:effectLst/>
                        </a:rPr>
                        <a:t> Jawab Auditor</a:t>
                      </a:r>
                      <a:endParaRPr lang="en-ID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84088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972757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150" y="96839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53" y="-29035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4"/>
          <p:cNvSpPr txBox="1"/>
          <p:nvPr/>
        </p:nvSpPr>
        <p:spPr>
          <a:xfrm>
            <a:off x="311692" y="489514"/>
            <a:ext cx="368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6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Investasi Program</a:t>
            </a:r>
            <a:endParaRPr sz="142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5956172" y="3552379"/>
            <a:ext cx="2696413" cy="669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Term Pembayaran </a:t>
            </a:r>
            <a:endParaRPr sz="1050" dirty="0">
              <a:latin typeface="Roboto"/>
              <a:ea typeface="Roboto"/>
              <a:cs typeface="Roboto"/>
              <a:sym typeface="Roboto"/>
            </a:endParaRPr>
          </a:p>
          <a:p>
            <a:pPr marL="457200" indent="-304800">
              <a:buSzPts val="1200"/>
              <a:buFont typeface="Roboto"/>
              <a:buChar char="●"/>
            </a:pPr>
            <a:r>
              <a:rPr lang="en-US" sz="1050" dirty="0" err="1">
                <a:latin typeface="Roboto"/>
                <a:ea typeface="Roboto"/>
              </a:rPr>
              <a:t>Pembayaran</a:t>
            </a:r>
            <a:r>
              <a:rPr lang="en-US" sz="1050" dirty="0">
                <a:latin typeface="Roboto"/>
                <a:ea typeface="Roboto"/>
              </a:rPr>
              <a:t> 100%  </a:t>
            </a:r>
            <a:r>
              <a:rPr lang="en-US" sz="1050" dirty="0" err="1">
                <a:latin typeface="Roboto"/>
                <a:ea typeface="Roboto"/>
              </a:rPr>
              <a:t>setelah</a:t>
            </a:r>
            <a:r>
              <a:rPr lang="en-US" sz="1050" dirty="0">
                <a:latin typeface="Roboto"/>
                <a:ea typeface="Roboto"/>
              </a:rPr>
              <a:t> </a:t>
            </a:r>
            <a:r>
              <a:rPr lang="en-US" sz="1050" dirty="0" err="1">
                <a:latin typeface="Roboto"/>
                <a:ea typeface="Roboto"/>
              </a:rPr>
              <a:t>pelaksanaan</a:t>
            </a:r>
            <a:r>
              <a:rPr lang="en-US" sz="1050" dirty="0">
                <a:latin typeface="Roboto"/>
                <a:ea typeface="Roboto"/>
              </a:rPr>
              <a:t> training</a:t>
            </a:r>
            <a:endParaRPr lang="en-ID" sz="1050" dirty="0">
              <a:latin typeface="Roboto"/>
              <a:ea typeface="Roboto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EAB143-C53C-F84E-0E97-CCF22DA35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533172"/>
              </p:ext>
            </p:extLst>
          </p:nvPr>
        </p:nvGraphicFramePr>
        <p:xfrm>
          <a:off x="1067649" y="1141087"/>
          <a:ext cx="7153449" cy="22123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8305">
                  <a:extLst>
                    <a:ext uri="{9D8B030D-6E8A-4147-A177-3AD203B41FA5}">
                      <a16:colId xmlns:a16="http://schemas.microsoft.com/office/drawing/2014/main" val="4023546589"/>
                    </a:ext>
                  </a:extLst>
                </a:gridCol>
                <a:gridCol w="2866370">
                  <a:extLst>
                    <a:ext uri="{9D8B030D-6E8A-4147-A177-3AD203B41FA5}">
                      <a16:colId xmlns:a16="http://schemas.microsoft.com/office/drawing/2014/main" val="3461600993"/>
                    </a:ext>
                  </a:extLst>
                </a:gridCol>
                <a:gridCol w="755196">
                  <a:extLst>
                    <a:ext uri="{9D8B030D-6E8A-4147-A177-3AD203B41FA5}">
                      <a16:colId xmlns:a16="http://schemas.microsoft.com/office/drawing/2014/main" val="2570674713"/>
                    </a:ext>
                  </a:extLst>
                </a:gridCol>
                <a:gridCol w="1280049">
                  <a:extLst>
                    <a:ext uri="{9D8B030D-6E8A-4147-A177-3AD203B41FA5}">
                      <a16:colId xmlns:a16="http://schemas.microsoft.com/office/drawing/2014/main" val="1409290280"/>
                    </a:ext>
                  </a:extLst>
                </a:gridCol>
                <a:gridCol w="1743529">
                  <a:extLst>
                    <a:ext uri="{9D8B030D-6E8A-4147-A177-3AD203B41FA5}">
                      <a16:colId xmlns:a16="http://schemas.microsoft.com/office/drawing/2014/main" val="3511076608"/>
                    </a:ext>
                  </a:extLst>
                </a:gridCol>
              </a:tblGrid>
              <a:tr h="32724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No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014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Jenis</a:t>
                      </a:r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Investasi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014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Mandays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014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Jumlah</a:t>
                      </a:r>
                      <a:r>
                        <a:rPr lang="en-ID" sz="1100" b="1" u="none" strike="noStrike" dirty="0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Peserta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01488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100" b="1" u="none" strike="noStrike" dirty="0" err="1">
                          <a:solidFill>
                            <a:schemeClr val="bg1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Investasi</a:t>
                      </a:r>
                      <a:endParaRPr lang="en-ID" sz="1100" b="1" i="0" u="none" strike="noStrike" dirty="0">
                        <a:solidFill>
                          <a:schemeClr val="bg1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>
                    <a:solidFill>
                      <a:srgbClr val="0148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139310"/>
                  </a:ext>
                </a:extLst>
              </a:tr>
              <a:tr h="439399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50" u="none" strike="noStrike"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  <a:endParaRPr lang="en-ID" sz="1050" b="0" i="0" u="none" strike="noStrike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lt"/>
                          <a:ea typeface="Roboto" panose="02000000000000000000" pitchFamily="2" charset="0"/>
                        </a:rPr>
                        <a:t>Pelatihan</a:t>
                      </a:r>
                      <a:r>
                        <a:rPr lang="en-US" sz="11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Awareness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  <a:ea typeface="Roboto" panose="02000000000000000000" pitchFamily="2" charset="0"/>
                        </a:rPr>
                        <a:t>Persyaratan</a:t>
                      </a:r>
                      <a:r>
                        <a:rPr lang="en-US" sz="11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Integrasi  ISO 9001:2015, ISO 45001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5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1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32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5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Rp         7.000.000,00 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757575"/>
                  </a:ext>
                </a:extLst>
              </a:tr>
              <a:tr h="46664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+mn-lt"/>
                          <a:ea typeface="Roboto" panose="02000000000000000000" pitchFamily="2" charset="0"/>
                        </a:rPr>
                        <a:t>Pelatihan</a:t>
                      </a:r>
                      <a:r>
                        <a:rPr lang="en-US" sz="11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Internal Audit Integrasi 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  <a:ea typeface="Roboto" panose="02000000000000000000" pitchFamily="2" charset="0"/>
                        </a:rPr>
                        <a:t>Berdasarkan</a:t>
                      </a:r>
                      <a:r>
                        <a:rPr lang="en-US" sz="11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</a:t>
                      </a:r>
                      <a:r>
                        <a:rPr lang="en-US" sz="1100" u="none" strike="noStrike" dirty="0" err="1">
                          <a:effectLst/>
                          <a:latin typeface="+mn-lt"/>
                          <a:ea typeface="Roboto" panose="02000000000000000000" pitchFamily="2" charset="0"/>
                        </a:rPr>
                        <a:t>Risiko</a:t>
                      </a:r>
                      <a:r>
                        <a:rPr lang="en-US" sz="110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dan Kinerja ISO 19011:2018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25</a:t>
                      </a:r>
                      <a:endParaRPr lang="en-ID" sz="105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50" u="none" strike="noStrike" dirty="0">
                          <a:effectLst/>
                          <a:latin typeface="+mn-lt"/>
                          <a:ea typeface="Roboto" panose="02000000000000000000" pitchFamily="2" charset="0"/>
                        </a:rPr>
                        <a:t> Rp          </a:t>
                      </a:r>
                      <a:r>
                        <a:rPr lang="en-ID" sz="105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14.000.000,00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6300341"/>
                  </a:ext>
                </a:extLst>
              </a:tr>
              <a:tr h="466641">
                <a:tc>
                  <a:txBody>
                    <a:bodyPr/>
                    <a:lstStyle/>
                    <a:p>
                      <a:pPr algn="ctr" fontAlgn="ctr"/>
                      <a:endParaRPr lang="en-ID" sz="105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TOTAL INVESTASI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05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Rp           21.000.000,00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1232537"/>
                  </a:ext>
                </a:extLst>
              </a:tr>
              <a:tr h="466641">
                <a:tc>
                  <a:txBody>
                    <a:bodyPr/>
                    <a:lstStyle/>
                    <a:p>
                      <a:pPr algn="ctr" fontAlgn="ctr"/>
                      <a:endParaRPr lang="en-ID" sz="1050" b="1" i="0" u="none" strike="noStrike" dirty="0">
                        <a:solidFill>
                          <a:srgbClr val="000000"/>
                        </a:solidFill>
                        <a:effectLst/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Roboto" panose="02000000000000000000" pitchFamily="2" charset="0"/>
                        </a:rPr>
                        <a:t>TOTAL INVESTASI DENGAN PPN 11%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D" sz="105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Roboto" panose="02000000000000000000" pitchFamily="2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D" sz="105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Roboto" panose="02000000000000000000" pitchFamily="2" charset="0"/>
                          <a:cs typeface="+mn-cs"/>
                          <a:sym typeface="Arial"/>
                        </a:rPr>
                        <a:t>Rp           23.100.000,00</a:t>
                      </a:r>
                    </a:p>
                    <a:p>
                      <a:pPr algn="ctr" fontAlgn="ctr"/>
                      <a:endParaRPr lang="en-ID" sz="1050" b="1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Roboto" panose="02000000000000000000" pitchFamily="2" charset="0"/>
                        <a:cs typeface="+mn-cs"/>
                        <a:sym typeface="Arial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55502446"/>
                  </a:ext>
                </a:extLst>
              </a:tr>
            </a:tbl>
          </a:graphicData>
        </a:graphic>
      </p:graphicFrame>
      <p:sp>
        <p:nvSpPr>
          <p:cNvPr id="2" name="Google Shape;170;p24">
            <a:extLst>
              <a:ext uri="{FF2B5EF4-FFF2-40B4-BE49-F238E27FC236}">
                <a16:creationId xmlns:a16="http://schemas.microsoft.com/office/drawing/2014/main" id="{B95A0D36-F42B-0E6D-73F3-E0B006779C66}"/>
              </a:ext>
            </a:extLst>
          </p:cNvPr>
          <p:cNvSpPr txBox="1"/>
          <p:nvPr/>
        </p:nvSpPr>
        <p:spPr>
          <a:xfrm>
            <a:off x="685351" y="3444911"/>
            <a:ext cx="512251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en" sz="1050" b="1" dirty="0">
                <a:latin typeface="Roboto"/>
                <a:ea typeface="Roboto"/>
                <a:cs typeface="Roboto"/>
                <a:sym typeface="Roboto"/>
              </a:rPr>
              <a:t>Note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50" dirty="0">
                <a:latin typeface="Roboto"/>
                <a:ea typeface="Roboto"/>
                <a:cs typeface="Roboto"/>
                <a:sym typeface="Roboto"/>
              </a:rPr>
              <a:t>U</a:t>
            </a:r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ntuk investasi  tersebut sudah termasuk Materi Training &amp; </a:t>
            </a:r>
          </a:p>
          <a:p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     E-certificate training ,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Termasuk akomodasi penginapan dan transport trainer ke LOKASI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sz="1050" dirty="0">
                <a:latin typeface="Roboto"/>
                <a:ea typeface="Roboto"/>
                <a:cs typeface="Roboto"/>
                <a:sym typeface="Roboto"/>
              </a:rPr>
              <a:t>Apabila ada penambahan peserta lebih dari 32 orang maka akan </a:t>
            </a:r>
            <a:r>
              <a:rPr lang="en" sz="1050" dirty="0">
                <a:latin typeface="Roboto"/>
                <a:ea typeface="Roboto"/>
                <a:sym typeface="Roboto"/>
              </a:rPr>
              <a:t>dikenaan investasi </a:t>
            </a:r>
            <a:r>
              <a:rPr lang="en-US" sz="1050" dirty="0">
                <a:latin typeface="Roboto"/>
                <a:ea typeface="Roboto"/>
              </a:rPr>
              <a:t>Rp 1.500.000/</a:t>
            </a:r>
            <a:r>
              <a:rPr lang="en-US" sz="1050" dirty="0" err="1">
                <a:latin typeface="Roboto"/>
                <a:ea typeface="Roboto"/>
              </a:rPr>
              <a:t>peserta</a:t>
            </a:r>
            <a:r>
              <a:rPr lang="en-US" sz="1050" dirty="0">
                <a:latin typeface="Roboto"/>
                <a:ea typeface="Roboto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 err="1">
                <a:latin typeface="Roboto"/>
                <a:ea typeface="Roboto"/>
                <a:sym typeface="Roboto"/>
              </a:rPr>
              <a:t>Namun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Apabila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peserta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tidak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mencapai</a:t>
            </a:r>
            <a:r>
              <a:rPr lang="en-US" sz="1050" dirty="0">
                <a:latin typeface="Roboto"/>
                <a:ea typeface="Roboto"/>
                <a:sym typeface="Roboto"/>
              </a:rPr>
              <a:t> 25 orang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peserta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maka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pembayaran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akan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tetap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dihitung</a:t>
            </a:r>
            <a:r>
              <a:rPr lang="en-US" sz="1050" dirty="0">
                <a:latin typeface="Roboto"/>
                <a:ea typeface="Roboto"/>
                <a:sym typeface="Roboto"/>
              </a:rPr>
              <a:t>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sebanyak</a:t>
            </a:r>
            <a:r>
              <a:rPr lang="en-US" sz="1050" dirty="0">
                <a:latin typeface="Roboto"/>
                <a:ea typeface="Roboto"/>
                <a:sym typeface="Roboto"/>
              </a:rPr>
              <a:t> 25-32 </a:t>
            </a:r>
            <a:r>
              <a:rPr lang="en-US" sz="1050" dirty="0" err="1">
                <a:latin typeface="Roboto"/>
                <a:ea typeface="Roboto"/>
                <a:sym typeface="Roboto"/>
              </a:rPr>
              <a:t>peserta</a:t>
            </a:r>
            <a:r>
              <a:rPr lang="en-US" sz="1050" dirty="0">
                <a:latin typeface="Roboto"/>
                <a:ea typeface="Roboto"/>
                <a:sym typeface="Roboto"/>
              </a:rPr>
              <a:t>.</a:t>
            </a:r>
            <a:endParaRPr lang="en" sz="1050" dirty="0">
              <a:latin typeface="Roboto"/>
              <a:ea typeface="Roboto"/>
              <a:sym typeface="Robo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425" y="21950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222325" y="564350"/>
            <a:ext cx="490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Kondisi Lain-lain</a:t>
            </a:r>
            <a:endParaRPr sz="142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66764-48ED-0844-46B5-992B04F9EBAE}"/>
              </a:ext>
            </a:extLst>
          </p:cNvPr>
          <p:cNvSpPr txBox="1"/>
          <p:nvPr/>
        </p:nvSpPr>
        <p:spPr>
          <a:xfrm>
            <a:off x="384823" y="1342475"/>
            <a:ext cx="8169897" cy="2993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Kerahasiaan 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     </a:t>
            </a: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Kedua belah pihak berkewajiban menjaga kerahasiaan data yang dimiliki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masing-masing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Kode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Etik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Perusahaan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Dalam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rangka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menjalin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Kerjasama  yang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saling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menguntungkan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antara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PT  DELA CEMARA INDAH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dan 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    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SENTRAL  SISTEM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CONSULTING  (PT  SENTRAL  TEHNOLOGI MANAGEMEN)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maka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kedua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belah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pihak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sepakat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untuk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tidak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saling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merekruit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karyawan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Pembayaran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     PT 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DELA CEMARA INDAH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membayar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kepada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PT  SENTRAL  TEHNOLOGI MANAGEMEN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sesuai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training 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yang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telah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dilaksanakan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dan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dibayarkan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maksimal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14 (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mpat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elas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)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hari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setelah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menerima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tagihan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pembayaran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berupa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Invoice dan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Faktur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pajak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.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Pembayaran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dilakukan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oleh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PT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DELA CEMARA INDAH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   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melal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transfer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ke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Rekening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atas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nama PT SENTRAL TEHNOLOGI MANAGEMEN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di Bank BCA Cabang  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Tebet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Barat Jakarta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dengan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Nomor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Rekening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: 436.300.5287.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425" y="21950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222325" y="564350"/>
            <a:ext cx="490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6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Kondisi Lain-lain</a:t>
            </a:r>
            <a:endParaRPr sz="142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66764-48ED-0844-46B5-992B04F9EBAE}"/>
              </a:ext>
            </a:extLst>
          </p:cNvPr>
          <p:cNvSpPr txBox="1"/>
          <p:nvPr/>
        </p:nvSpPr>
        <p:spPr>
          <a:xfrm>
            <a:off x="370536" y="1137050"/>
            <a:ext cx="8151958" cy="2931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4</a:t>
            </a:r>
            <a:r>
              <a: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.      Pajak – Pajak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      </a:t>
            </a: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PPN 1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1</a:t>
            </a: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% ditanggung oleh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PT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DELA CEMARA INDAH </a:t>
            </a: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yang akan dibayarkan ke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PT SENTRAL TEHNOLOGI 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        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MANAGEMEN </a:t>
            </a: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dan kemudian akan disetorkan ke pajak oleh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PT SENTRAL TEHNOLOGI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      MANAGEMEN.</a:t>
            </a:r>
            <a:endParaRPr kumimoji="0" lang="id-ID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27305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d-ID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Pembatalan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Persetujuan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Apabila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PT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DELA CEMARA INDAH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membatalkan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kerjasama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setelah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penandatangan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proposal 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sebelum</a:t>
            </a:r>
            <a:r>
              <a:rPr lang="en-US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program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dimulai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maka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PT SENTRAL TEHNOLOGI MANAGEMEN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akan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mengenakan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biaya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        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administrasi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kepada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PT  </a:t>
            </a:r>
            <a:r>
              <a:rPr lang="en-US" b="1" kern="1200" dirty="0">
                <a:solidFill>
                  <a:prstClr val="black"/>
                </a:solidFill>
                <a:latin typeface="Calibri"/>
                <a:ea typeface="+mn-ea"/>
                <a:cs typeface="Arial" charset="0"/>
              </a:rPr>
              <a:t>DELA CEMARA INDAH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sebesar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10 %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dari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nilai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Proposal.</a:t>
            </a:r>
          </a:p>
          <a:p>
            <a:pPr marL="35560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355600" marR="0" lvl="0" indent="-355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6.    </a:t>
            </a:r>
            <a:r>
              <a:rPr kumimoji="0" lang="id-ID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  Jangka Waktu Penawaran</a:t>
            </a:r>
            <a:endParaRPr kumimoji="0" lang="id-ID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charset="0"/>
              <a:sym typeface="Arial"/>
            </a:endParaRPr>
          </a:p>
          <a:p>
            <a:pPr marL="35560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d-ID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Penawaran ini berlaku selama 3 Bulan (90 hari) sejak tanggal penawaran.</a:t>
            </a:r>
          </a:p>
        </p:txBody>
      </p:sp>
    </p:spTree>
    <p:extLst>
      <p:ext uri="{BB962C8B-B14F-4D97-AF65-F5344CB8AC3E}">
        <p14:creationId xmlns:p14="http://schemas.microsoft.com/office/powerpoint/2010/main" val="2081749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-74425" y="21950"/>
            <a:ext cx="9144003" cy="129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222325" y="564350"/>
            <a:ext cx="49089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860" b="1" dirty="0">
                <a:solidFill>
                  <a:schemeClr val="lt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Persetujuan Proposal</a:t>
            </a:r>
            <a:endParaRPr sz="142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408750" y="1231650"/>
            <a:ext cx="8345400" cy="362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PT SENTRAL TEHNOLOGI MANAGEMEN 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bersedia mengadakan kerjasama lebih lanjut mengenai masalah technical dan commercial sehubungan dengan proposal ini.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Jika </a:t>
            </a:r>
            <a:r>
              <a:rPr lang="en-GB" dirty="0" err="1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Pihak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charset="0"/>
                <a:sym typeface="Arial"/>
              </a:rPr>
              <a:t>PT DELA CEMARA INDAH </a:t>
            </a:r>
            <a:r>
              <a:rPr lang="en-GB" dirty="0" err="1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setuju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 dengan </a:t>
            </a:r>
            <a:r>
              <a:rPr lang="en-GB" dirty="0" err="1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penawaran</a:t>
            </a:r>
            <a:r>
              <a:rPr lang="en-GB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 No. </a:t>
            </a:r>
            <a:r>
              <a:rPr lang="en-ID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053D</a:t>
            </a:r>
            <a:r>
              <a:rPr lang="en-GB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/STM/INT/SI/</a:t>
            </a:r>
            <a:r>
              <a:rPr lang="en-ID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III/</a:t>
            </a:r>
            <a:r>
              <a:rPr lang="en-GB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25rev.01 </a:t>
            </a:r>
            <a:r>
              <a:rPr lang="en-GB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Tanggal 09 April 2025, silahkan Bapak/Ibu menandatangani persetujuan ini dan mengembalikannya kepada kami. Kami akan mengirimkan perjanjian kontrak yang akan ditandatangani bersama.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Jakarta, </a:t>
            </a:r>
            <a:r>
              <a:rPr lang="en-US" sz="130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09 April 2025</a:t>
            </a:r>
            <a:r>
              <a:rPr lang="en-ID" altLang="en-GB" sz="1300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	        	        	         </a:t>
            </a:r>
            <a:r>
              <a:rPr lang="en-US" altLang="en-GB" sz="1300" dirty="0" err="1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Cibitung</a:t>
            </a:r>
            <a:r>
              <a:rPr lang="en-US" altLang="en-GB" sz="1300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, Bekasi</a:t>
            </a: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1300" u="sng"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  <a:p>
            <a:pPr marL="0" lvl="0" indent="0" algn="just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u="sng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Asri Sinta Lestari Achari</a:t>
            </a:r>
            <a:r>
              <a:rPr lang="en-GB" sz="1300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							</a:t>
            </a:r>
          </a:p>
          <a:p>
            <a:pPr marL="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GB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PT SENTRAL TEHNOLOGI MANAGEMEN                 	         PT </a:t>
            </a:r>
            <a:r>
              <a:rPr lang="en-US" b="1" dirty="0">
                <a:solidFill>
                  <a:schemeClr val="dk1"/>
                </a:solidFill>
                <a:latin typeface="Calibri" panose="020F0502020204030204" pitchFamily="34" charset="0"/>
                <a:ea typeface="Roboto" panose="02000000000000000000"/>
                <a:cs typeface="Calibri" panose="020F0502020204030204" pitchFamily="34" charset="0"/>
                <a:sym typeface="Roboto" panose="02000000000000000000"/>
              </a:rPr>
              <a:t>DELA CEMARA INDAH 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Roboto" panose="02000000000000000000"/>
              <a:cs typeface="Calibri" panose="020F0502020204030204" pitchFamily="34" charset="0"/>
              <a:sym typeface="Roboto" panose="02000000000000000000"/>
            </a:endParaRPr>
          </a:p>
        </p:txBody>
      </p:sp>
      <p:pic>
        <p:nvPicPr>
          <p:cNvPr id="2" name="Picture 40"/>
          <p:cNvPicPr>
            <a:picLocks noChangeAspect="1" noChangeArrowheads="1"/>
          </p:cNvPicPr>
          <p:nvPr/>
        </p:nvPicPr>
        <p:blipFill>
          <a:blip r:embed="rId5">
            <a:lum contrast="26000"/>
          </a:blip>
          <a:srcRect/>
          <a:stretch>
            <a:fillRect/>
          </a:stretch>
        </p:blipFill>
        <p:spPr bwMode="auto">
          <a:xfrm>
            <a:off x="483257" y="3212646"/>
            <a:ext cx="1835150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pPr>
              <a:lnSpc>
                <a:spcPct val="100000"/>
              </a:lnSpc>
              <a:buSzPct val="111000"/>
            </a:pPr>
            <a:r>
              <a:rPr lang="en-ID"/>
              <a:t>SSSSS</a:t>
            </a:r>
          </a:p>
        </p:txBody>
      </p:sp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endParaRPr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875245" y="548707"/>
            <a:ext cx="1794510" cy="1794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77" y="0"/>
            <a:ext cx="9140447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12"/>
          <p:cNvGrpSpPr/>
          <p:nvPr/>
        </p:nvGrpSpPr>
        <p:grpSpPr>
          <a:xfrm>
            <a:off x="4402777" y="2343217"/>
            <a:ext cx="3172178" cy="1794510"/>
            <a:chOff x="5769666" y="1768592"/>
            <a:chExt cx="3172178" cy="1794510"/>
          </a:xfrm>
        </p:grpSpPr>
        <p:sp>
          <p:nvSpPr>
            <p:cNvPr id="152" name="Google Shape;152;p12"/>
            <p:cNvSpPr/>
            <p:nvPr/>
          </p:nvSpPr>
          <p:spPr>
            <a:xfrm>
              <a:off x="5769666" y="1768592"/>
              <a:ext cx="3172178" cy="17945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89712"/>
                </a:gs>
                <a:gs pos="20000">
                  <a:srgbClr val="F89712"/>
                </a:gs>
                <a:gs pos="100000">
                  <a:srgbClr val="FE6613"/>
                </a:gs>
              </a:gsLst>
              <a:lin ang="48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53" name="Google Shape;153;p12"/>
            <p:cNvSpPr txBox="1"/>
            <p:nvPr/>
          </p:nvSpPr>
          <p:spPr>
            <a:xfrm>
              <a:off x="5975435" y="2096088"/>
              <a:ext cx="2856866" cy="1169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r>
                <a:rPr lang="en-ID" dirty="0">
                  <a:solidFill>
                    <a:schemeClr val="lt1"/>
                  </a:solidFill>
                  <a:latin typeface="Maiandra GD" panose="020E0502030308020204" pitchFamily="34" charset="0"/>
                  <a:ea typeface="Montserrat SemiBold" panose="00000700000000000000"/>
                  <a:cs typeface="Montserrat SemiBold" panose="00000700000000000000"/>
                  <a:sym typeface="Montserrat SemiBold" panose="00000700000000000000"/>
                </a:rPr>
                <a:t>Sales : Sinta</a:t>
              </a:r>
              <a:endParaRPr sz="1800" dirty="0">
                <a:latin typeface="Maiandra GD" panose="020E0502030308020204" pitchFamily="34" charset="0"/>
              </a:endParaRPr>
            </a:p>
            <a:p>
              <a:endParaRPr dirty="0">
                <a:solidFill>
                  <a:schemeClr val="lt1"/>
                </a:solidFill>
                <a:latin typeface="Maiandra GD" panose="020E0502030308020204" pitchFamily="34" charset="0"/>
                <a:ea typeface="Montserrat SemiBold" panose="00000700000000000000"/>
                <a:cs typeface="Montserrat SemiBold" panose="00000700000000000000"/>
                <a:sym typeface="Montserrat SemiBold" panose="00000700000000000000"/>
              </a:endParaRPr>
            </a:p>
            <a:p>
              <a:r>
                <a:rPr lang="en-ID" dirty="0">
                  <a:solidFill>
                    <a:schemeClr val="lt1"/>
                  </a:solidFill>
                  <a:latin typeface="Maiandra GD" panose="020E0502030308020204" pitchFamily="34" charset="0"/>
                  <a:ea typeface="Montserrat SemiBold" panose="00000700000000000000"/>
                  <a:cs typeface="Montserrat SemiBold" panose="00000700000000000000"/>
                  <a:sym typeface="Montserrat SemiBold" panose="00000700000000000000"/>
                </a:rPr>
                <a:t>Email : sinta@sentralsistem.com</a:t>
              </a:r>
              <a:endParaRPr sz="1800" dirty="0">
                <a:latin typeface="Maiandra GD" panose="020E0502030308020204" pitchFamily="34" charset="0"/>
              </a:endParaRPr>
            </a:p>
            <a:p>
              <a:endParaRPr dirty="0">
                <a:solidFill>
                  <a:schemeClr val="lt1"/>
                </a:solidFill>
                <a:latin typeface="Maiandra GD" panose="020E0502030308020204" pitchFamily="34" charset="0"/>
                <a:ea typeface="Montserrat SemiBold" panose="00000700000000000000"/>
                <a:cs typeface="Montserrat SemiBold" panose="00000700000000000000"/>
                <a:sym typeface="Montserrat SemiBold" panose="00000700000000000000"/>
              </a:endParaRPr>
            </a:p>
            <a:p>
              <a:r>
                <a:rPr lang="en-ID" dirty="0">
                  <a:solidFill>
                    <a:schemeClr val="lt1"/>
                  </a:solidFill>
                  <a:latin typeface="Maiandra GD" panose="020E0502030308020204" pitchFamily="34" charset="0"/>
                  <a:ea typeface="Montserrat SemiBold" panose="00000700000000000000"/>
                  <a:cs typeface="Montserrat SemiBold" panose="00000700000000000000"/>
                  <a:sym typeface="Montserrat SemiBold" panose="00000700000000000000"/>
                </a:rPr>
                <a:t>Phone : 081310610500</a:t>
              </a:r>
              <a:endParaRPr dirty="0">
                <a:solidFill>
                  <a:schemeClr val="lt1"/>
                </a:solidFill>
                <a:latin typeface="Maiandra GD" panose="020E0502030308020204" pitchFamily="34" charset="0"/>
                <a:ea typeface="Montserrat SemiBold" panose="00000700000000000000"/>
                <a:cs typeface="Montserrat SemiBold" panose="00000700000000000000"/>
                <a:sym typeface="Montserrat SemiBold" panose="0000070000000000000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27AEEC-3B8E-AF9D-AECA-A2837938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810"/>
            <a:ext cx="9144000" cy="515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0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FD9B0-8F8A-0534-2610-F3290B7A0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" y="0"/>
            <a:ext cx="914044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776" y="10758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-185000" y="328550"/>
            <a:ext cx="7363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Latar Belakang Masalah</a:t>
            </a:r>
            <a:endParaRPr sz="2800" b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3" name="Google Shape;86;p16"/>
          <p:cNvSpPr txBox="1"/>
          <p:nvPr/>
        </p:nvSpPr>
        <p:spPr>
          <a:xfrm>
            <a:off x="2683239" y="744575"/>
            <a:ext cx="6091824" cy="26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1000"/>
              </a:spcBef>
              <a:buClr>
                <a:schemeClr val="bg1"/>
              </a:buClr>
            </a:pP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Saat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industri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perusahaan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semakin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tuntutan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,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seperti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 </a:t>
            </a:r>
          </a:p>
          <a:p>
            <a:pPr marL="342900" indent="-342900" algn="just">
              <a:spcBef>
                <a:spcPts val="10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Bisnis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hal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terkait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profit-lose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perusahaan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pendapatan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pengeluaran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efisiensi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342900" indent="-342900" algn="just">
              <a:spcBef>
                <a:spcPts val="10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Mutu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Sesuai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harapan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pelanggan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produk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pelayanan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 marL="342900" indent="-342900" algn="just">
              <a:spcBef>
                <a:spcPts val="10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K3: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Seluruh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karyawan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orang yang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lingkungan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perusahaan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sekitarnya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SEHAT dan SELAMAT</a:t>
            </a:r>
          </a:p>
          <a:p>
            <a:pPr marL="342900" indent="-342900" algn="just">
              <a:spcBef>
                <a:spcPts val="1000"/>
              </a:spcBef>
              <a:buClr>
                <a:schemeClr val="bg1"/>
              </a:buClr>
              <a:buFont typeface="+mj-lt"/>
              <a:buAutoNum type="arabicPeriod"/>
            </a:pP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Lingkungan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: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Suistanable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Development, Pembangunan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kebutuhan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generasi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sekarang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Tanpa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mengorbankan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kemampuan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generasi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masa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depan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memenuhi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kebutuhan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mereka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akibat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lingkungan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rusak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sumber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daya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habis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>
              <a:spcBef>
                <a:spcPts val="1000"/>
              </a:spcBef>
              <a:buClr>
                <a:schemeClr val="bg1"/>
              </a:buClr>
            </a:pP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Semakin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banyaknya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diterapkan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perusahaan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beberapa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perusahaan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mengambil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langkah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optimal dan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saling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tumpang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tindih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mana yang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diprioritaskan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Begitu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pula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pelaksanaan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audit internal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manajemen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perusahaan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integrasi</a:t>
            </a:r>
            <a:r>
              <a:rPr lang="en-US" sz="15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</a:p>
          <a:p>
            <a:pPr algn="just">
              <a:spcBef>
                <a:spcPts val="1000"/>
              </a:spcBef>
            </a:pPr>
            <a:endParaRPr lang="en-US" sz="15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spcBef>
                <a:spcPts val="1000"/>
              </a:spcBef>
            </a:pPr>
            <a:endParaRPr lang="en-US" sz="15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" y="0"/>
            <a:ext cx="9140447" cy="5143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73966" y="1134192"/>
            <a:ext cx="46475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dirty="0" err="1">
                <a:solidFill>
                  <a:schemeClr val="bg1"/>
                </a:solidFill>
              </a:rPr>
              <a:t>Memberi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pemahaman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tentang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perkembangan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jaman</a:t>
            </a:r>
            <a:r>
              <a:rPr lang="en-ID" dirty="0">
                <a:solidFill>
                  <a:schemeClr val="bg1"/>
                </a:solidFill>
              </a:rPr>
              <a:t> vs </a:t>
            </a:r>
            <a:r>
              <a:rPr lang="en-ID" dirty="0" err="1">
                <a:solidFill>
                  <a:schemeClr val="bg1"/>
                </a:solidFill>
              </a:rPr>
              <a:t>perkembangan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manajemen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mutu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dimana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perusahaan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sudah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banyak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teknologi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didalam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penerapan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manajemen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mutu</a:t>
            </a:r>
            <a:r>
              <a:rPr lang="en-ID" dirty="0">
                <a:solidFill>
                  <a:schemeClr val="bg1"/>
                </a:solidFill>
              </a:rPr>
              <a:t> ISO 9001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dirty="0" err="1">
                <a:solidFill>
                  <a:schemeClr val="bg1"/>
                </a:solidFill>
              </a:rPr>
              <a:t>Memberi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pemahaman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tentang</a:t>
            </a:r>
            <a:r>
              <a:rPr lang="en-ID" dirty="0">
                <a:solidFill>
                  <a:schemeClr val="bg1"/>
                </a:solidFill>
              </a:rPr>
              <a:t> basic risk management, </a:t>
            </a:r>
            <a:r>
              <a:rPr lang="en-ID" dirty="0" err="1">
                <a:solidFill>
                  <a:schemeClr val="bg1"/>
                </a:solidFill>
              </a:rPr>
              <a:t>karena</a:t>
            </a:r>
            <a:r>
              <a:rPr lang="en-ID" dirty="0">
                <a:solidFill>
                  <a:schemeClr val="bg1"/>
                </a:solidFill>
              </a:rPr>
              <a:t> risk management </a:t>
            </a:r>
            <a:r>
              <a:rPr lang="en-ID" dirty="0" err="1">
                <a:solidFill>
                  <a:schemeClr val="bg1"/>
                </a:solidFill>
              </a:rPr>
              <a:t>adalah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fondasi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penyusunan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manajemen</a:t>
            </a:r>
            <a:r>
              <a:rPr lang="en-ID" dirty="0">
                <a:solidFill>
                  <a:schemeClr val="bg1"/>
                </a:solidFill>
              </a:rPr>
              <a:t> ISO 9001 </a:t>
            </a:r>
            <a:r>
              <a:rPr lang="en-ID" dirty="0" err="1">
                <a:solidFill>
                  <a:schemeClr val="bg1"/>
                </a:solidFill>
              </a:rPr>
              <a:t>berbasis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pencegahan</a:t>
            </a:r>
            <a:endParaRPr lang="en-ID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dirty="0" err="1">
                <a:solidFill>
                  <a:schemeClr val="bg1"/>
                </a:solidFill>
              </a:rPr>
              <a:t>Pendekatan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pengajaran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berdasarkan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logika</a:t>
            </a:r>
            <a:r>
              <a:rPr lang="en-ID" dirty="0">
                <a:solidFill>
                  <a:schemeClr val="bg1"/>
                </a:solidFill>
              </a:rPr>
              <a:t>, </a:t>
            </a:r>
            <a:r>
              <a:rPr lang="en-ID" dirty="0" err="1">
                <a:solidFill>
                  <a:schemeClr val="bg1"/>
                </a:solidFill>
              </a:rPr>
              <a:t>menjelaskan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keterkaitan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antar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pasal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dalam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bentuk</a:t>
            </a:r>
            <a:r>
              <a:rPr lang="en-ID" dirty="0">
                <a:solidFill>
                  <a:schemeClr val="bg1"/>
                </a:solidFill>
              </a:rPr>
              <a:t> flow </a:t>
            </a:r>
            <a:r>
              <a:rPr lang="en-ID" dirty="0" err="1">
                <a:solidFill>
                  <a:schemeClr val="bg1"/>
                </a:solidFill>
              </a:rPr>
              <a:t>bisnis</a:t>
            </a:r>
            <a:r>
              <a:rPr lang="en-ID" dirty="0">
                <a:solidFill>
                  <a:schemeClr val="bg1"/>
                </a:solidFill>
              </a:rPr>
              <a:t> proses </a:t>
            </a:r>
            <a:r>
              <a:rPr lang="en-ID" dirty="0" err="1">
                <a:solidFill>
                  <a:schemeClr val="bg1"/>
                </a:solidFill>
              </a:rPr>
              <a:t>perusahaan</a:t>
            </a:r>
            <a:endParaRPr lang="en-ID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dirty="0">
              <a:solidFill>
                <a:schemeClr val="bg1"/>
              </a:solidFill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dirty="0">
                <a:solidFill>
                  <a:schemeClr val="bg1"/>
                </a:solidFill>
              </a:rPr>
              <a:t>Workshop yang </a:t>
            </a:r>
            <a:r>
              <a:rPr lang="en-ID" dirty="0" err="1">
                <a:solidFill>
                  <a:schemeClr val="bg1"/>
                </a:solidFill>
              </a:rPr>
              <a:t>disertai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video2 </a:t>
            </a:r>
            <a:r>
              <a:rPr lang="en-ID" dirty="0" err="1">
                <a:solidFill>
                  <a:schemeClr val="bg1"/>
                </a:solidFill>
              </a:rPr>
              <a:t>penjelasan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6" name="Google Shape;85;p16"/>
          <p:cNvSpPr txBox="1"/>
          <p:nvPr/>
        </p:nvSpPr>
        <p:spPr>
          <a:xfrm>
            <a:off x="3636353" y="298788"/>
            <a:ext cx="4435605" cy="83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4400" b="1" dirty="0" err="1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Pendekatan</a:t>
            </a:r>
            <a:r>
              <a:rPr lang="en-ID" sz="4400" b="1" dirty="0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ID" sz="4400" b="1" dirty="0" err="1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Sistem</a:t>
            </a:r>
            <a:r>
              <a:rPr lang="en-ID" sz="4400" b="1" dirty="0">
                <a:solidFill>
                  <a:schemeClr val="bg1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</a:t>
            </a:r>
            <a:r>
              <a:rPr lang="en-ID" sz="4400" b="1" dirty="0">
                <a:solidFill>
                  <a:srgbClr val="FFC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Training ISO 9001 </a:t>
            </a:r>
            <a:endParaRPr sz="2800" b="1" dirty="0">
              <a:solidFill>
                <a:srgbClr val="FFC000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77" y="0"/>
            <a:ext cx="9144000" cy="5143500"/>
          </a:xfrm>
          <a:prstGeom prst="rect">
            <a:avLst/>
          </a:prstGeom>
        </p:spPr>
      </p:pic>
      <p:sp>
        <p:nvSpPr>
          <p:cNvPr id="7" name="Google Shape;85;p16"/>
          <p:cNvSpPr txBox="1"/>
          <p:nvPr/>
        </p:nvSpPr>
        <p:spPr>
          <a:xfrm>
            <a:off x="1846168" y="162911"/>
            <a:ext cx="7363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 b="1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Latar Belakang Masalah</a:t>
            </a:r>
            <a:endParaRPr sz="3500" b="1" dirty="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sp>
        <p:nvSpPr>
          <p:cNvPr id="2" name="Google Shape;86;p16"/>
          <p:cNvSpPr txBox="1"/>
          <p:nvPr/>
        </p:nvSpPr>
        <p:spPr>
          <a:xfrm>
            <a:off x="433721" y="2313755"/>
            <a:ext cx="5759509" cy="165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Pada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sisi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lain,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yaitu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Keselamatan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Kesehatan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(K3), Perusahaan juga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dituntut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semakin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memberikan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perlindungan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K3 yang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terencana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terukur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terstruktur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Bagaimana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mencegah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dan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mengurangi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kecelakaan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dan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Penyakit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Akibat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(PAK)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melibatkan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unsur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manajemen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pekerja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buruh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dan/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serikat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pekerja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serikat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buruh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serta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menciptakan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tempat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kerja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aman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nyaman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dan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efisien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untuk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mendorong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produktivitas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melalui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penerapan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ISO 45001:2018.</a:t>
            </a:r>
            <a:endParaRPr lang="en-US" sz="13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Wingdings" panose="05000000000000000000" pitchFamily="2" charset="2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77455" y="626690"/>
            <a:ext cx="5475906" cy="2099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1000"/>
              </a:spcBef>
            </a:pP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 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Memahami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ISO 9001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cukup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memahami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intepretasi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persyaratan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pasal-pasal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ISO 9001,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tapi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perlu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memahami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MAKSUD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TUJUAN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persyaratan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tersebut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KETERKAITANNYA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KINERJA PERUSAHAAN.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cara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Perusahaan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dapat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menerapkan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ISO 9001 yang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sekedar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mendapatkan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sertifikat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tapi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memberi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manfaat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nyata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peningkatan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kinerja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perusahaan</a:t>
            </a:r>
            <a:r>
              <a:rPr lang="en-US" sz="13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endParaRPr sz="13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80199-4C56-ECDF-FC31-4D957F8C2E34}"/>
              </a:ext>
            </a:extLst>
          </p:cNvPr>
          <p:cNvSpPr txBox="1"/>
          <p:nvPr/>
        </p:nvSpPr>
        <p:spPr>
          <a:xfrm>
            <a:off x="433721" y="4053632"/>
            <a:ext cx="5656797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buFont typeface="Arial" panose="020B0604020202020204" pitchFamily="34" charset="0"/>
              <a:buNone/>
            </a:pP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        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Sinkronisasi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sistem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antara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Sistem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Manajemen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Mutu-K3-Lingkungan dan Sistem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Manajemen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3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US" sz="13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Diciptakan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High Level Structure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sebagai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yang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menjadi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acuan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untuk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pembuatan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Segala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Jenis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 Sistem </a:t>
            </a:r>
            <a:r>
              <a:rPr lang="en-US" sz="13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Manajemen</a:t>
            </a:r>
            <a:r>
              <a:rPr lang="en-US" sz="13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.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1C4C5A-17D7-C978-3C40-753D503B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" y="0"/>
            <a:ext cx="9140447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B6445E-FE7D-D607-C695-8BA9435EBDF4}"/>
              </a:ext>
            </a:extLst>
          </p:cNvPr>
          <p:cNvSpPr txBox="1"/>
          <p:nvPr/>
        </p:nvSpPr>
        <p:spPr>
          <a:xfrm>
            <a:off x="4772417" y="1489099"/>
            <a:ext cx="3892549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pemahaman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tentang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perkembangan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zaman vs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perkembangan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sistem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manajemen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mutu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dimana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perusahaan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sudah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banyak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menggunakan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teknologi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topik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dan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isu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yang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berkembang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tentang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K3 dan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permasalahannya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 dan Why Integrasi Sistem…?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Tuntutan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Customer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ataupun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Pemerintah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terkait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pemenuhan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pemahaman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tentang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basic Risk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Mnagement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karena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Risk Management 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adalah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fondasi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penyusunan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Sistem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Manajemen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Mutu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standar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ISO 9001, HIRADC K3,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berbasis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pencegahan</a:t>
            </a: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Pendekatan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pengajaran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logika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keterkaitan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pasal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dalam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bentuk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flow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bisnis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perusahaan</a:t>
            </a: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Workshop yang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disertai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video-video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penjelasan</a:t>
            </a: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48170825-FC1D-5A59-819C-D928BBCBCE0C}"/>
              </a:ext>
            </a:extLst>
          </p:cNvPr>
          <p:cNvSpPr txBox="1"/>
          <p:nvPr/>
        </p:nvSpPr>
        <p:spPr>
          <a:xfrm>
            <a:off x="4706618" y="463436"/>
            <a:ext cx="4435605" cy="83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Pendekatan</a:t>
            </a:r>
            <a:r>
              <a:rPr lang="en-ID"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Sistem </a:t>
            </a:r>
            <a:r>
              <a:rPr lang="en-ID" sz="18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Training Awareness Integrasi BMk3L </a:t>
            </a:r>
            <a:r>
              <a:rPr lang="en-ID" sz="1800" b="1" dirty="0" err="1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standar</a:t>
            </a:r>
            <a:r>
              <a:rPr lang="en-ID" sz="18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 ISO 9001:2015, ISO 45001</a:t>
            </a:r>
            <a:endParaRPr sz="18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4694615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6" y="0"/>
            <a:ext cx="91404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-185000" y="328550"/>
            <a:ext cx="7363800" cy="6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Latar Belakang Masalah</a:t>
            </a:r>
            <a:endParaRPr sz="28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259567" y="853246"/>
            <a:ext cx="5475906" cy="26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spcBef>
                <a:spcPts val="1000"/>
              </a:spcBef>
            </a:pP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Audit Internal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Pengujian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sistimatis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mandiri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terdokumentasi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memperoleh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bukti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audit dan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mengevaluasinya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obyektif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menentukan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sejauh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mana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kriteria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audit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dipenuhi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>
              <a:spcBef>
                <a:spcPts val="1000"/>
              </a:spcBef>
            </a:pP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Fungsi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Audit Internal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mengevaluasi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efektifitas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sistem,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mengawasi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pelaksanaan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sistem dan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memberikan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saran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perbaikan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kepada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manajemen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bila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ditemukan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kelemahan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penyimpangan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terdapat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sistem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tersebut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maupun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pelaksanaannya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perusahaan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just">
              <a:spcBef>
                <a:spcPts val="1000"/>
              </a:spcBef>
            </a:pP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Audit internal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sebaiknya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tidak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pendekatan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kesesuaian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namun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lebih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mengarah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pada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pendekatan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kinerja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proses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sehingga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objektif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efektifitas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proses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betul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betul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evaluasi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mendalam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integrasi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Sistem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Manajemen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diterapkan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organisasi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500" dirty="0" err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atau</a:t>
            </a:r>
            <a:r>
              <a:rPr lang="en-US" sz="150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Perusahaan. </a:t>
            </a:r>
            <a:endParaRPr sz="1500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8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4AFC427-6887-EF30-6641-1162688A2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" y="0"/>
            <a:ext cx="9140447" cy="5143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B6445E-FE7D-D607-C695-8BA9435EBDF4}"/>
              </a:ext>
            </a:extLst>
          </p:cNvPr>
          <p:cNvSpPr txBox="1"/>
          <p:nvPr/>
        </p:nvSpPr>
        <p:spPr>
          <a:xfrm>
            <a:off x="4997885" y="1761543"/>
            <a:ext cx="3705319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da-DK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 pemahaman metode pelaksanaan audit integrasi dengan berbasis pencegahan risiko dan kinerja sesuain standar Panduan Sistem Manajemen Audit ISO 19011:2018</a:t>
            </a:r>
            <a:r>
              <a:rPr lang="da-DK" sz="1100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Memberi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pemahaman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tentang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alur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pelaksanaan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audit yang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sistematis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Pendekatan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pengajaran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berdasarkan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logika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menjelaskan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keterkaitan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antar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persyaratan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aktual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proses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pelaksanaan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audit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integrasi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Workshop yang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disertai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dengan</a:t>
            </a:r>
            <a:r>
              <a:rPr lang="en-ID" sz="11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video2 </a:t>
            </a:r>
            <a:r>
              <a:rPr lang="en-ID" sz="11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penjelasan</a:t>
            </a:r>
            <a:endParaRPr lang="en-ID" sz="11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Google Shape;85;p16">
            <a:extLst>
              <a:ext uri="{FF2B5EF4-FFF2-40B4-BE49-F238E27FC236}">
                <a16:creationId xmlns:a16="http://schemas.microsoft.com/office/drawing/2014/main" id="{48170825-FC1D-5A59-819C-D928BBCBCE0C}"/>
              </a:ext>
            </a:extLst>
          </p:cNvPr>
          <p:cNvSpPr txBox="1"/>
          <p:nvPr/>
        </p:nvSpPr>
        <p:spPr>
          <a:xfrm>
            <a:off x="4997885" y="610626"/>
            <a:ext cx="3948059" cy="83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Pendekatan</a:t>
            </a:r>
            <a:r>
              <a:rPr lang="en-ID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Sistem</a:t>
            </a:r>
            <a:r>
              <a:rPr lang="en-ID" sz="16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6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Training Audit Integrasi internal </a:t>
            </a:r>
            <a:r>
              <a:rPr lang="en-ID" sz="1600" b="1" dirty="0" err="1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Berdasarkan</a:t>
            </a:r>
            <a:r>
              <a:rPr lang="en-ID" sz="16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600" b="1" dirty="0">
                <a:solidFill>
                  <a:srgbClr val="FFC000"/>
                </a:solidFill>
                <a:latin typeface="Montserrat"/>
                <a:ea typeface="Montserrat"/>
                <a:cs typeface="Montserrat"/>
                <a:sym typeface="Montserrat"/>
              </a:rPr>
              <a:t>ISO 19011:2018</a:t>
            </a:r>
            <a:endParaRPr sz="1600" b="1" dirty="0">
              <a:solidFill>
                <a:srgbClr val="FFC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73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2686</TotalTime>
  <Words>1495</Words>
  <Application>Microsoft Office PowerPoint</Application>
  <PresentationFormat>On-screen Show (16:9)</PresentationFormat>
  <Paragraphs>179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Montserrat ExtraBold</vt:lpstr>
      <vt:lpstr>Montserrat</vt:lpstr>
      <vt:lpstr>Montserrat SemiBold</vt:lpstr>
      <vt:lpstr>Arial</vt:lpstr>
      <vt:lpstr>Wingdings</vt:lpstr>
      <vt:lpstr>Roboto</vt:lpstr>
      <vt:lpstr>Maiandra GD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Kondisi Lain-lain</vt:lpstr>
      <vt:lpstr>Kondisi Lain-lain</vt:lpstr>
      <vt:lpstr>Persetujuan Proposal</vt:lpstr>
      <vt:lpstr>SSSSS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lenovoip330 s2</dc:creator>
  <cp:lastModifiedBy>Sales Sentral Sistem</cp:lastModifiedBy>
  <cp:revision>58</cp:revision>
  <cp:lastPrinted>2022-12-18T01:48:40Z</cp:lastPrinted>
  <dcterms:modified xsi:type="dcterms:W3CDTF">2025-04-16T11:36:34Z</dcterms:modified>
</cp:coreProperties>
</file>