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84" r:id="rId2"/>
    <p:sldId id="257" r:id="rId3"/>
    <p:sldId id="1262" r:id="rId4"/>
    <p:sldId id="1235" r:id="rId5"/>
    <p:sldId id="259" r:id="rId6"/>
    <p:sldId id="260" r:id="rId7"/>
    <p:sldId id="1237" r:id="rId8"/>
    <p:sldId id="283" r:id="rId9"/>
    <p:sldId id="261" r:id="rId10"/>
    <p:sldId id="1264" r:id="rId11"/>
    <p:sldId id="1263" r:id="rId12"/>
    <p:sldId id="278" r:id="rId13"/>
    <p:sldId id="279" r:id="rId14"/>
    <p:sldId id="280" r:id="rId15"/>
    <p:sldId id="288" r:id="rId16"/>
    <p:sldId id="267" r:id="rId17"/>
  </p:sldIdLst>
  <p:sldSz cx="9144000" cy="5143500" type="screen16x9"/>
  <p:notesSz cx="7315200" cy="9601200"/>
  <p:embeddedFontLs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Maiandra GD" panose="020E0502030308020204" pitchFamily="3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ExtraBold" panose="00000900000000000000" pitchFamily="2" charset="0"/>
      <p:bold r:id="rId28"/>
      <p:boldItalic r:id="rId29"/>
    </p:embeddedFont>
    <p:embeddedFont>
      <p:font typeface="Montserrat SemiBold" panose="00000700000000000000" pitchFamily="2" charset="0"/>
      <p:bold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889d1e17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889d1e17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395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889d1e17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889d1e17d_0_1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7698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889d1e17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889d1e17d_0_1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119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889d1e17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889d1e17d_0_1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20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7cf9be1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7cf9be1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7cf9be1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7cf9be159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7cf9be1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7cf9be1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24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889d1e17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889d1e17d_0_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889d1e17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889d1e17d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889d1e17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889d1e17d_0_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463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889d1e17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889d1e17d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58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8889d1e17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8889d1e17d_0_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8889d1e17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8889d1e17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5" Type="http://schemas.openxmlformats.org/officeDocument/2006/relationships/oleObject" Target="../embeddings/Microsoft_Excel_97-2003_Worksheet.xls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entralsistem.com/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PowerPoint_Slide.sld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2578194" y="4195250"/>
            <a:ext cx="1759759" cy="5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1350169" y="960156"/>
            <a:ext cx="11537157" cy="122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1187450" marR="1444625" indent="-2540" algn="ctr">
              <a:lnSpc>
                <a:spcPct val="105000"/>
              </a:lnSpc>
              <a:spcBef>
                <a:spcPts val="75"/>
              </a:spcBef>
            </a:pPr>
            <a:r>
              <a:rPr lang="en-US" sz="8800" dirty="0">
                <a:solidFill>
                  <a:srgbClr val="FFFFFF"/>
                </a:solidFill>
                <a:latin typeface="Montserrat SemiBold" panose="00000700000000000000" pitchFamily="2" charset="0"/>
              </a:rPr>
              <a:t>BIMBINGAN KONSULTASI </a:t>
            </a:r>
            <a:r>
              <a:rPr lang="en-ID" sz="8800" dirty="0">
                <a:solidFill>
                  <a:srgbClr val="FFFFFF"/>
                </a:solidFill>
                <a:latin typeface="Montserrat SemiBold" panose="00000700000000000000" pitchFamily="2" charset="0"/>
              </a:rPr>
              <a:t>IMPLEMENTASI </a:t>
            </a:r>
          </a:p>
          <a:p>
            <a:pPr marL="1187450" marR="1444625" indent="-2540" algn="ctr">
              <a:lnSpc>
                <a:spcPct val="105000"/>
              </a:lnSpc>
              <a:spcBef>
                <a:spcPts val="75"/>
              </a:spcBef>
            </a:pPr>
            <a:r>
              <a:rPr lang="en-ID" sz="8800" dirty="0">
                <a:solidFill>
                  <a:srgbClr val="FFFFFF"/>
                </a:solidFill>
                <a:latin typeface="Montserrat SemiBold" panose="00000700000000000000" pitchFamily="2" charset="0"/>
              </a:rPr>
              <a:t>UPGRADE SISTEM MANAJEMEN MUTU </a:t>
            </a:r>
          </a:p>
          <a:p>
            <a:pPr marL="1187450" marR="1444625" indent="-2540" algn="ctr">
              <a:lnSpc>
                <a:spcPct val="105000"/>
              </a:lnSpc>
              <a:spcBef>
                <a:spcPts val="75"/>
              </a:spcBef>
            </a:pPr>
            <a:r>
              <a:rPr lang="en-ID" sz="8800" dirty="0">
                <a:solidFill>
                  <a:srgbClr val="FFFFFF"/>
                </a:solidFill>
                <a:latin typeface="Montserrat SemiBold" panose="00000700000000000000" pitchFamily="2" charset="0"/>
              </a:rPr>
              <a:t>STANDAR ISO 9001:2015 KE IATF 16949:2016</a:t>
            </a:r>
          </a:p>
          <a:p>
            <a:pPr marL="1187450" marR="1444625" indent="-2540" algn="ctr">
              <a:lnSpc>
                <a:spcPct val="105000"/>
              </a:lnSpc>
              <a:spcBef>
                <a:spcPts val="75"/>
              </a:spcBef>
            </a:pPr>
            <a:r>
              <a:rPr lang="en-ID" sz="8800" dirty="0">
                <a:solidFill>
                  <a:srgbClr val="FFFFFF"/>
                </a:solidFill>
                <a:latin typeface="Montserrat SemiBold" panose="00000700000000000000" pitchFamily="2" charset="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rPr>
              <a:t>TERINTEGRASI DENGAN ISO 14001</a:t>
            </a:r>
            <a:endParaRPr lang="en-US" sz="3200" dirty="0">
              <a:solidFill>
                <a:srgbClr val="FFFFFF"/>
              </a:solidFill>
              <a:latin typeface="Montserrat ExtraBold" panose="00000900000000000000"/>
              <a:ea typeface="Montserrat ExtraBold" panose="00000900000000000000"/>
              <a:cs typeface="Montserrat ExtraBold" panose="00000900000000000000"/>
              <a:sym typeface="Montserrat ExtraBold" panose="00000900000000000000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4988" y="1972506"/>
            <a:ext cx="9140448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C000"/>
                </a:solidFill>
                <a:latin typeface="Montserrat ExtraBold" panose="00000900000000000000" pitchFamily="2" charset="0"/>
                <a:ea typeface="Montserrat SemiBold" panose="00000700000000000000"/>
                <a:cs typeface="Montserrat SemiBold" panose="00000700000000000000"/>
                <a:sym typeface="Montserrat SemiBold" panose="00000700000000000000"/>
              </a:rPr>
              <a:t>PT TUFFINDO RAYA </a:t>
            </a:r>
            <a:endParaRPr lang="en-ID" altLang="en-GB" sz="2400" dirty="0">
              <a:solidFill>
                <a:srgbClr val="FFC000"/>
              </a:solidFill>
              <a:latin typeface="Montserrat ExtraBold" panose="00000900000000000000" pitchFamily="2" charset="0"/>
              <a:ea typeface="Montserrat SemiBold" panose="00000700000000000000"/>
              <a:cs typeface="Montserrat SemiBold" panose="00000700000000000000"/>
              <a:sym typeface="Montserrat SemiBold" panose="00000700000000000000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735075" y="2204993"/>
            <a:ext cx="7845300" cy="0"/>
          </a:xfrm>
          <a:prstGeom prst="straightConnector1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4697068" y="4108949"/>
            <a:ext cx="0" cy="675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-91625" y="2661840"/>
            <a:ext cx="91440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indent="0" algn="ctr">
              <a:lnSpc>
                <a:spcPct val="80000"/>
              </a:lnSpc>
              <a:buSzPts val="1018"/>
              <a:buNone/>
            </a:pPr>
            <a:r>
              <a:rPr lang="en-GB" dirty="0">
                <a:solidFill>
                  <a:srgbClr val="FFFFFF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rPr>
              <a:t>134/STM</a:t>
            </a:r>
            <a:r>
              <a:rPr lang="en-ID" dirty="0">
                <a:solidFill>
                  <a:srgbClr val="FFFFFF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rPr>
              <a:t>/</a:t>
            </a:r>
            <a:r>
              <a:rPr lang="en-GB" altLang="en-GB" dirty="0">
                <a:solidFill>
                  <a:srgbClr val="FFFFFF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rPr>
              <a:t>SI/</a:t>
            </a:r>
            <a:r>
              <a:rPr lang="en-ID" dirty="0">
                <a:solidFill>
                  <a:srgbClr val="FFFFFF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rPr>
              <a:t>X</a:t>
            </a:r>
            <a:r>
              <a:rPr lang="en-ID" altLang="en-GB" dirty="0">
                <a:solidFill>
                  <a:srgbClr val="FFFFFF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rPr>
              <a:t>/</a:t>
            </a:r>
            <a:r>
              <a:rPr lang="en-GB" dirty="0">
                <a:solidFill>
                  <a:srgbClr val="FFFFFF"/>
                </a:solidFill>
                <a:latin typeface="Montserrat ExtraBold" panose="00000900000000000000"/>
                <a:ea typeface="Montserrat ExtraBold" panose="00000900000000000000"/>
                <a:cs typeface="Montserrat ExtraBold" panose="00000900000000000000"/>
                <a:sym typeface="Montserrat ExtraBold" panose="00000900000000000000"/>
              </a:rPr>
              <a:t>24rev.04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318B797-B664-DA13-F1A5-A5778E206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69EE3-B874-7E85-7EBE-20C5BCDEA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9359" y="4193958"/>
            <a:ext cx="1713784" cy="538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552" y="17272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74425" y="21950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0" y="550062"/>
            <a:ext cx="6899914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60" b="1" dirty="0" err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Investasi</a:t>
            </a:r>
            <a:r>
              <a:rPr lang="en-GB" sz="286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Program </a:t>
            </a:r>
            <a:r>
              <a:rPr lang="en-GB" sz="2860" b="1" dirty="0" err="1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Konsultasi</a:t>
            </a:r>
            <a:r>
              <a:rPr lang="en-GB" sz="286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endParaRPr sz="142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821284"/>
              </p:ext>
            </p:extLst>
          </p:nvPr>
        </p:nvGraphicFramePr>
        <p:xfrm>
          <a:off x="1077119" y="1912079"/>
          <a:ext cx="6686550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928390" imgH="3055417" progId="Excel.Sheet.8">
                  <p:embed/>
                </p:oleObj>
              </mc:Choice>
              <mc:Fallback>
                <p:oleObj name="Worksheet" r:id="rId5" imgW="5928390" imgH="3055417" progId="Excel.Sheet.8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119" y="1912079"/>
                        <a:ext cx="6686550" cy="2757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7446" y="1206225"/>
            <a:ext cx="7969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Investasi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kami </a:t>
            </a:r>
            <a:r>
              <a:rPr lang="en-ID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tawarkan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Prrogram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Implementasi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Sistem </a:t>
            </a:r>
            <a:r>
              <a:rPr lang="en-ID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Manajemen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Mutu </a:t>
            </a:r>
            <a:r>
              <a:rPr lang="en-ID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Berdasarkan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IATF 16949:2016 </a:t>
            </a:r>
            <a:r>
              <a:rPr lang="en-ID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 TUFFINDO RAYA </a:t>
            </a:r>
            <a:r>
              <a:rPr lang="en-ID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sebesar</a:t>
            </a:r>
            <a:r>
              <a:rPr lang="en-ID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 80.000.000,- (</a:t>
            </a:r>
            <a:r>
              <a:rPr lang="en-ID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Delapan</a:t>
            </a:r>
            <a:r>
              <a:rPr lang="en-ID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Puluh</a:t>
            </a:r>
            <a:r>
              <a:rPr lang="en-ID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Juta Rupiah)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427" y="-41998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279557" y="415965"/>
            <a:ext cx="368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Investasi Program</a:t>
            </a:r>
            <a:endParaRPr sz="142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762F1-0FD9-0A2A-8744-5ADD442745AF}"/>
              </a:ext>
            </a:extLst>
          </p:cNvPr>
          <p:cNvSpPr txBox="1"/>
          <p:nvPr/>
        </p:nvSpPr>
        <p:spPr>
          <a:xfrm>
            <a:off x="448780" y="1227451"/>
            <a:ext cx="80975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29B178-A0CB-D17D-3F13-00AC885DB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182339"/>
              </p:ext>
            </p:extLst>
          </p:nvPr>
        </p:nvGraphicFramePr>
        <p:xfrm>
          <a:off x="374354" y="1149688"/>
          <a:ext cx="8246440" cy="3665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60596">
                  <a:extLst>
                    <a:ext uri="{9D8B030D-6E8A-4147-A177-3AD203B41FA5}">
                      <a16:colId xmlns:a16="http://schemas.microsoft.com/office/drawing/2014/main" val="802641786"/>
                    </a:ext>
                  </a:extLst>
                </a:gridCol>
                <a:gridCol w="371461">
                  <a:extLst>
                    <a:ext uri="{9D8B030D-6E8A-4147-A177-3AD203B41FA5}">
                      <a16:colId xmlns:a16="http://schemas.microsoft.com/office/drawing/2014/main" val="2561652728"/>
                    </a:ext>
                  </a:extLst>
                </a:gridCol>
                <a:gridCol w="371461">
                  <a:extLst>
                    <a:ext uri="{9D8B030D-6E8A-4147-A177-3AD203B41FA5}">
                      <a16:colId xmlns:a16="http://schemas.microsoft.com/office/drawing/2014/main" val="1230603273"/>
                    </a:ext>
                  </a:extLst>
                </a:gridCol>
                <a:gridCol w="371461">
                  <a:extLst>
                    <a:ext uri="{9D8B030D-6E8A-4147-A177-3AD203B41FA5}">
                      <a16:colId xmlns:a16="http://schemas.microsoft.com/office/drawing/2014/main" val="13314241"/>
                    </a:ext>
                  </a:extLst>
                </a:gridCol>
                <a:gridCol w="371461">
                  <a:extLst>
                    <a:ext uri="{9D8B030D-6E8A-4147-A177-3AD203B41FA5}">
                      <a16:colId xmlns:a16="http://schemas.microsoft.com/office/drawing/2014/main" val="3134048315"/>
                    </a:ext>
                  </a:extLst>
                </a:gridCol>
              </a:tblGrid>
              <a:tr h="476008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Belum </a:t>
                      </a:r>
                      <a:r>
                        <a:rPr lang="en-ID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Termasuk</a:t>
                      </a:r>
                      <a:r>
                        <a:rPr lang="en-ID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b"/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PPN 11%,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Makan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Siang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Konsultan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pPr algn="l" fontAlgn="b"/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Biaya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Initial Audit Badan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Sertiifkasi</a:t>
                      </a:r>
                      <a:endParaRPr lang="en-ID" sz="160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D" sz="16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70" marR="3870" marT="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6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70" marR="3870" marT="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6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70" marR="3870" marT="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6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70" marR="3870" marT="387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D" sz="16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70" marR="3870" marT="3870" marB="0" anchor="b"/>
                </a:tc>
                <a:extLst>
                  <a:ext uri="{0D108BD9-81ED-4DB2-BD59-A6C34878D82A}">
                    <a16:rowId xmlns:a16="http://schemas.microsoft.com/office/drawing/2014/main" val="3883204454"/>
                  </a:ext>
                </a:extLst>
              </a:tr>
              <a:tr h="184288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ID" sz="1600" b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Termasuk</a:t>
                      </a:r>
                      <a:r>
                        <a:rPr lang="en-ID" sz="16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  <a:b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Spanduk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Standing Banner 1 unit</a:t>
                      </a:r>
                      <a:b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Materi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Training 20-25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peserta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ctr"/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E-Certificate 20-25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peserta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bisa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didownload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di </a:t>
                      </a:r>
                    </a:p>
                    <a:p>
                      <a:pPr algn="l" fontAlgn="ctr"/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  <a:hlinkClick r:id="rId5"/>
                        </a:rPr>
                        <a:t>www.sentralsistem.com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Client Area</a:t>
                      </a:r>
                    </a:p>
                    <a:p>
                      <a:pPr algn="l" fontAlgn="ctr"/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Akomodasi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dan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Transportasi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konsultan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LOKASI</a:t>
                      </a:r>
                      <a:b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Free mailing list services (Services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Setelah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Konsultasi</a:t>
                      </a: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b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business-improvement@sentral-sistem.com; </a:t>
                      </a:r>
                      <a:b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quality-technique@sentral-sistem.com;</a:t>
                      </a:r>
                      <a:b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hse-community@sentral-sistem.com </a:t>
                      </a:r>
                      <a:br>
                        <a:rPr lang="en-ID" sz="16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D" sz="16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870" marR="3870" marT="387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72211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AA766D3F-6336-4F91-898E-BAF35037108B}"/>
              </a:ext>
            </a:extLst>
          </p:cNvPr>
          <p:cNvSpPr txBox="1"/>
          <p:nvPr/>
        </p:nvSpPr>
        <p:spPr>
          <a:xfrm>
            <a:off x="5722565" y="237230"/>
            <a:ext cx="3158944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D" sz="1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BONUS:</a:t>
            </a:r>
          </a:p>
          <a:p>
            <a:pPr algn="ctr"/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buah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Buku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Saku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IATF 16949 </a:t>
            </a:r>
          </a:p>
          <a:p>
            <a:pPr algn="ctr"/>
            <a:endParaRPr lang="en-ID" sz="14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Dapatkan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Discount Special </a:t>
            </a:r>
          </a:p>
          <a:p>
            <a:pPr algn="ctr"/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DIGITALISASI ISO – SENTRAL AUTOMATION SYSTEM </a:t>
            </a:r>
          </a:p>
          <a:p>
            <a:pPr algn="ctr"/>
            <a:endParaRPr lang="en-ID" sz="14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Yang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Semakin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Memudahkan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Anda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Penyimpanan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Perusahaan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Terkait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Implementasi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IATF 16949.-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Tentunya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Semakin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Memudahkan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Pencarian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Plus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Referensi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IATF 16949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Konsultasi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Paket</a:t>
            </a:r>
            <a:r>
              <a:rPr lang="en-ID" sz="14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IATF 16949</a:t>
            </a:r>
            <a:endParaRPr lang="en-ID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095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425" y="21950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296871" y="582711"/>
            <a:ext cx="368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Kondisi Lain-lain </a:t>
            </a:r>
            <a:endParaRPr sz="142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762F1-0FD9-0A2A-8744-5ADD442745AF}"/>
              </a:ext>
            </a:extLst>
          </p:cNvPr>
          <p:cNvSpPr txBox="1"/>
          <p:nvPr/>
        </p:nvSpPr>
        <p:spPr>
          <a:xfrm>
            <a:off x="618914" y="1080880"/>
            <a:ext cx="80975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6BCBB-85C3-521D-2FB5-2BD57D8EA20F}"/>
              </a:ext>
            </a:extLst>
          </p:cNvPr>
          <p:cNvSpPr txBox="1"/>
          <p:nvPr/>
        </p:nvSpPr>
        <p:spPr>
          <a:xfrm>
            <a:off x="535473" y="1248945"/>
            <a:ext cx="82644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2575" indent="-282575" algn="just" fontAlgn="auto">
              <a:spcAft>
                <a:spcPts val="0"/>
              </a:spcAft>
              <a:buFontTx/>
              <a:buAutoNum type="arabicPeriod"/>
              <a:defRPr/>
            </a:pPr>
            <a:r>
              <a:rPr lang="en-US" sz="1600" b="1" dirty="0">
                <a:latin typeface="Calibri" pitchFamily="34" charset="0"/>
              </a:rPr>
              <a:t>P</a:t>
            </a:r>
            <a:r>
              <a:rPr lang="id-ID" sz="1600" b="1" dirty="0">
                <a:latin typeface="Calibri" pitchFamily="34" charset="0"/>
              </a:rPr>
              <a:t>rogres Proyek</a:t>
            </a:r>
            <a:endParaRPr lang="id-ID" sz="1600" dirty="0">
              <a:latin typeface="Calibri" pitchFamily="34" charset="0"/>
            </a:endParaRPr>
          </a:p>
          <a:p>
            <a:pPr marL="282575" lvl="1" algn="just" eaLnBrk="0" hangingPunct="0">
              <a:buFont typeface="Arial" charset="0"/>
              <a:buNone/>
              <a:defRPr/>
            </a:pPr>
            <a:r>
              <a:rPr lang="en-US" sz="1600" dirty="0" err="1">
                <a:latin typeface="Calibri" pitchFamily="34" charset="0"/>
              </a:rPr>
              <a:t>Kami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akan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melaksanakan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proyek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dan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memenuhi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sasaran</a:t>
            </a:r>
            <a:r>
              <a:rPr lang="en-US" sz="1600" dirty="0">
                <a:latin typeface="Calibri" pitchFamily="34" charset="0"/>
              </a:rPr>
              <a:t> yang </a:t>
            </a:r>
            <a:r>
              <a:rPr lang="en-US" sz="1600" dirty="0" err="1">
                <a:latin typeface="Calibri" pitchFamily="34" charset="0"/>
              </a:rPr>
              <a:t>telah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disepakati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sesuai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dengan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waktu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dan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biaya</a:t>
            </a:r>
            <a:r>
              <a:rPr lang="en-US" sz="1600" dirty="0">
                <a:latin typeface="Calibri" pitchFamily="34" charset="0"/>
              </a:rPr>
              <a:t> yang </a:t>
            </a:r>
            <a:r>
              <a:rPr lang="en-US" sz="1600" dirty="0" err="1">
                <a:latin typeface="Calibri" pitchFamily="34" charset="0"/>
              </a:rPr>
              <a:t>telah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diajukan</a:t>
            </a:r>
            <a:r>
              <a:rPr lang="en-US" sz="1600" dirty="0">
                <a:latin typeface="Calibri" pitchFamily="34" charset="0"/>
              </a:rPr>
              <a:t>, </a:t>
            </a:r>
            <a:r>
              <a:rPr lang="en-US" sz="1600" dirty="0" err="1">
                <a:latin typeface="Calibri" pitchFamily="34" charset="0"/>
              </a:rPr>
              <a:t>dengan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asumsi</a:t>
            </a:r>
            <a:r>
              <a:rPr lang="en-US" sz="1600" dirty="0">
                <a:latin typeface="Calibri" pitchFamily="34" charset="0"/>
              </a:rPr>
              <a:t> :</a:t>
            </a:r>
          </a:p>
          <a:p>
            <a:pPr marL="730250" lvl="1" indent="-273050" algn="just" eaLnBrk="0" hangingPunct="0">
              <a:buFont typeface="Arial" pitchFamily="34" charset="0"/>
              <a:buChar char="•"/>
              <a:defRPr/>
            </a:pPr>
            <a:r>
              <a:rPr lang="en-US" sz="1600" dirty="0" err="1">
                <a:latin typeface="Calibri" pitchFamily="34" charset="0"/>
              </a:rPr>
              <a:t>Tidak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ada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penundaan</a:t>
            </a:r>
            <a:r>
              <a:rPr lang="en-US" sz="1600" dirty="0">
                <a:latin typeface="Calibri" pitchFamily="34" charset="0"/>
              </a:rPr>
              <a:t> program </a:t>
            </a:r>
            <a:r>
              <a:rPr lang="en-US" sz="1600" dirty="0" err="1">
                <a:latin typeface="Calibri" pitchFamily="34" charset="0"/>
              </a:rPr>
              <a:t>oleh</a:t>
            </a:r>
            <a:r>
              <a:rPr lang="en-US" sz="1600" dirty="0">
                <a:latin typeface="Calibri" pitchFamily="34" charset="0"/>
              </a:rPr>
              <a:t> team </a:t>
            </a:r>
            <a:r>
              <a:rPr lang="en-US" sz="1600" dirty="0" err="1">
                <a:latin typeface="Calibri" pitchFamily="34" charset="0"/>
              </a:rPr>
              <a:t>selama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proyek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berjalan</a:t>
            </a:r>
            <a:r>
              <a:rPr lang="en-US" sz="1600" dirty="0">
                <a:latin typeface="Calibri" pitchFamily="34" charset="0"/>
              </a:rPr>
              <a:t>.</a:t>
            </a:r>
          </a:p>
          <a:p>
            <a:pPr marL="730250" lvl="1" indent="-273050" algn="just" eaLnBrk="0" hangingPunct="0">
              <a:buFont typeface="Arial" pitchFamily="34" charset="0"/>
              <a:buChar char="•"/>
              <a:defRPr/>
            </a:pPr>
            <a:r>
              <a:rPr lang="en-US" sz="1600" dirty="0" err="1">
                <a:latin typeface="Calibri" pitchFamily="34" charset="0"/>
              </a:rPr>
              <a:t>Adanya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komitmen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dan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dukungan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penuh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en-US" sz="1600" dirty="0" err="1">
                <a:latin typeface="Calibri" pitchFamily="34" charset="0"/>
              </a:rPr>
              <a:t>dari</a:t>
            </a:r>
            <a:r>
              <a:rPr lang="en-US" sz="1600" dirty="0">
                <a:latin typeface="Calibri" pitchFamily="34" charset="0"/>
              </a:rPr>
              <a:t> Top </a:t>
            </a:r>
            <a:r>
              <a:rPr lang="en-US" sz="1600" dirty="0" err="1">
                <a:latin typeface="Calibri" pitchFamily="34" charset="0"/>
              </a:rPr>
              <a:t>Manajemen</a:t>
            </a:r>
            <a:endParaRPr lang="id-ID" sz="1600" dirty="0">
              <a:latin typeface="Calibri" pitchFamily="34" charset="0"/>
            </a:endParaRPr>
          </a:p>
          <a:p>
            <a:pPr marL="730250" lvl="1" indent="-273050" algn="just" eaLnBrk="0" hangingPunct="0">
              <a:buFont typeface="Arial" pitchFamily="34" charset="0"/>
              <a:buChar char="•"/>
              <a:defRPr/>
            </a:pPr>
            <a:r>
              <a:rPr lang="id-ID" sz="1600" dirty="0">
                <a:latin typeface="Calibri" pitchFamily="34" charset="0"/>
              </a:rPr>
              <a:t>Bertanggung jawab untuk menangani dokumentasi dengan bantuan dari konsultan.</a:t>
            </a:r>
          </a:p>
          <a:p>
            <a:pPr marL="730250" lvl="1" indent="-273050" algn="just" eaLnBrk="0" hangingPunct="0">
              <a:buFont typeface="Arial" pitchFamily="34" charset="0"/>
              <a:buChar char="•"/>
              <a:defRPr/>
            </a:pPr>
            <a:r>
              <a:rPr lang="en-US" sz="1600" b="1" dirty="0">
                <a:latin typeface="Calibri" pitchFamily="34" charset="0"/>
              </a:rPr>
              <a:t>PT TUFFINDO RAYA </a:t>
            </a:r>
            <a:r>
              <a:rPr lang="id-ID" sz="1600" dirty="0">
                <a:latin typeface="Calibri" pitchFamily="34" charset="0"/>
              </a:rPr>
              <a:t>m</a:t>
            </a:r>
            <a:r>
              <a:rPr lang="fi-FI" sz="1600" dirty="0">
                <a:latin typeface="Calibri" pitchFamily="34" charset="0"/>
              </a:rPr>
              <a:t>enyediakan fasilitas kerja dan komunikasi seperti </a:t>
            </a:r>
            <a:r>
              <a:rPr lang="en-US" sz="1600" dirty="0" err="1">
                <a:latin typeface="Calibri" pitchFamily="34" charset="0"/>
              </a:rPr>
              <a:t>wifi</a:t>
            </a:r>
            <a:r>
              <a:rPr lang="en-US" sz="1600" dirty="0">
                <a:latin typeface="Calibri" pitchFamily="34" charset="0"/>
              </a:rPr>
              <a:t> </a:t>
            </a:r>
            <a:r>
              <a:rPr lang="id-ID" sz="1600" dirty="0">
                <a:latin typeface="Calibri" pitchFamily="34" charset="0"/>
              </a:rPr>
              <a:t>dan makan siang</a:t>
            </a:r>
            <a:r>
              <a:rPr lang="fi-FI" sz="1600" dirty="0">
                <a:latin typeface="Calibri" pitchFamily="34" charset="0"/>
              </a:rPr>
              <a:t> selama K</a:t>
            </a:r>
            <a:r>
              <a:rPr lang="id-ID" sz="1600" dirty="0">
                <a:latin typeface="Calibri" pitchFamily="34" charset="0"/>
              </a:rPr>
              <a:t>onsultan</a:t>
            </a:r>
            <a:r>
              <a:rPr lang="fi-FI" sz="1600" dirty="0">
                <a:latin typeface="Calibri" pitchFamily="34" charset="0"/>
              </a:rPr>
              <a:t> berada di </a:t>
            </a:r>
            <a:r>
              <a:rPr lang="id-ID" sz="1600" dirty="0">
                <a:latin typeface="Calibri" pitchFamily="34" charset="0"/>
              </a:rPr>
              <a:t>LOKASI.</a:t>
            </a:r>
          </a:p>
          <a:p>
            <a:pPr marL="730250" lvl="1" indent="-273050" algn="just" eaLnBrk="0" hangingPunct="0">
              <a:buFont typeface="Arial" pitchFamily="34" charset="0"/>
              <a:buChar char="•"/>
              <a:defRPr/>
            </a:pPr>
            <a:r>
              <a:rPr lang="en-US" sz="1600" b="1" dirty="0">
                <a:latin typeface="Calibri" pitchFamily="34" charset="0"/>
              </a:rPr>
              <a:t>PT TUFFINDO RAYA </a:t>
            </a:r>
            <a:r>
              <a:rPr lang="fi-FI" sz="1600" dirty="0">
                <a:latin typeface="Calibri" pitchFamily="34" charset="0"/>
              </a:rPr>
              <a:t>akan mengalokasikan seluruh karyawannya dalam proyek ini, terutama yang memiliki pengetahuan yang baik dari masing – masing departemen</a:t>
            </a:r>
          </a:p>
          <a:p>
            <a:pPr lvl="1" algn="just" eaLnBrk="0" hangingPunct="0">
              <a:defRPr/>
            </a:pPr>
            <a:endParaRPr lang="id-ID" sz="1600" dirty="0">
              <a:latin typeface="Calibri" pitchFamily="34" charset="0"/>
            </a:endParaRPr>
          </a:p>
          <a:p>
            <a:pPr marL="273050" indent="-273050" algn="just" eaLnBrk="0" hangingPunct="0">
              <a:buFontTx/>
              <a:buAutoNum type="arabicPeriod" startAt="2"/>
              <a:defRPr/>
            </a:pPr>
            <a:r>
              <a:rPr lang="id-ID" sz="1600" b="1" dirty="0">
                <a:latin typeface="Calibri" pitchFamily="34" charset="0"/>
              </a:rPr>
              <a:t>Kerahasiaan </a:t>
            </a:r>
            <a:endParaRPr lang="id-ID" sz="1600" dirty="0">
              <a:latin typeface="Calibri" pitchFamily="34" charset="0"/>
            </a:endParaRPr>
          </a:p>
          <a:p>
            <a:pPr marL="273050" algn="just" eaLnBrk="0" hangingPunct="0">
              <a:defRPr/>
            </a:pPr>
            <a:r>
              <a:rPr lang="id-ID" sz="1600" dirty="0">
                <a:latin typeface="Calibri" pitchFamily="34" charset="0"/>
              </a:rPr>
              <a:t>Kedua belah pihak berkewajiban menjaga kerahasiaan data yang dimiliki masing-masing.</a:t>
            </a:r>
          </a:p>
          <a:p>
            <a:pPr marL="273050" indent="-177800" algn="just" eaLnBrk="0" hangingPunct="0">
              <a:defRPr/>
            </a:pPr>
            <a:endParaRPr lang="id-ID" sz="16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05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425" y="21950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296871" y="582711"/>
            <a:ext cx="368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Kondisi Lain-lain </a:t>
            </a:r>
            <a:endParaRPr sz="142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762F1-0FD9-0A2A-8744-5ADD442745AF}"/>
              </a:ext>
            </a:extLst>
          </p:cNvPr>
          <p:cNvSpPr txBox="1"/>
          <p:nvPr/>
        </p:nvSpPr>
        <p:spPr>
          <a:xfrm>
            <a:off x="618914" y="1080880"/>
            <a:ext cx="80975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F6AFE-5602-38B1-257A-A1874B027872}"/>
              </a:ext>
            </a:extLst>
          </p:cNvPr>
          <p:cNvSpPr txBox="1"/>
          <p:nvPr/>
        </p:nvSpPr>
        <p:spPr>
          <a:xfrm>
            <a:off x="715271" y="1214943"/>
            <a:ext cx="8001234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r>
              <a:rPr lang="en-US" sz="1450" b="1" dirty="0">
                <a:latin typeface="Calibri" pitchFamily="34" charset="0"/>
              </a:rPr>
              <a:t>3.   </a:t>
            </a:r>
            <a:r>
              <a:rPr lang="id-ID" b="1" dirty="0">
                <a:latin typeface="Calibri" pitchFamily="34" charset="0"/>
              </a:rPr>
              <a:t>Kode Etik Perusahaan</a:t>
            </a:r>
            <a:endParaRPr lang="id-ID" dirty="0">
              <a:latin typeface="Calibri" pitchFamily="34" charset="0"/>
            </a:endParaRPr>
          </a:p>
          <a:p>
            <a:pPr marL="273050" algn="just" eaLnBrk="0" hangingPunct="0">
              <a:defRPr/>
            </a:pPr>
            <a:r>
              <a:rPr lang="id-ID" dirty="0">
                <a:latin typeface="Calibri" pitchFamily="34" charset="0"/>
              </a:rPr>
              <a:t>Dalam rangka menjalin kerjasama yang saling menguntungkan antara </a:t>
            </a:r>
            <a:r>
              <a:rPr lang="en-US" b="1" dirty="0">
                <a:latin typeface="Calibri" pitchFamily="34" charset="0"/>
              </a:rPr>
              <a:t>PT TUFFINDO RAYA  </a:t>
            </a:r>
            <a:r>
              <a:rPr lang="id-ID" dirty="0">
                <a:latin typeface="Calibri" pitchFamily="34" charset="0"/>
              </a:rPr>
              <a:t>dan </a:t>
            </a:r>
            <a:r>
              <a:rPr lang="id-ID" b="1" dirty="0">
                <a:latin typeface="Calibri" pitchFamily="34" charset="0"/>
              </a:rPr>
              <a:t>SENTRAL SISTEM CONSULTIN</a:t>
            </a:r>
            <a:r>
              <a:rPr lang="en-ID" b="1" dirty="0">
                <a:latin typeface="Calibri" pitchFamily="34" charset="0"/>
              </a:rPr>
              <a:t>G</a:t>
            </a:r>
            <a:r>
              <a:rPr lang="en-US" b="1" dirty="0">
                <a:latin typeface="Calibri" pitchFamily="34" charset="0"/>
              </a:rPr>
              <a:t> (PT SENTRAL TEHNOLOGI MANAGEMEN)</a:t>
            </a:r>
            <a:r>
              <a:rPr lang="id-ID" dirty="0">
                <a:latin typeface="Calibri" pitchFamily="34" charset="0"/>
              </a:rPr>
              <a:t>, maka kedua belah pihak sepakat untuk tidak saling merekruit karyawan.</a:t>
            </a:r>
            <a:endParaRPr lang="en-US" dirty="0">
              <a:latin typeface="Calibri" pitchFamily="34" charset="0"/>
            </a:endParaRPr>
          </a:p>
          <a:p>
            <a:pPr marL="273050" algn="just" eaLnBrk="0" hangingPunct="0">
              <a:defRPr/>
            </a:pPr>
            <a:endParaRPr lang="en-US" dirty="0">
              <a:latin typeface="Calibri" pitchFamily="34" charset="0"/>
            </a:endParaRPr>
          </a:p>
          <a:p>
            <a:pPr marL="287338" indent="-287338" algn="just" eaLnBrk="0" hangingPunct="0">
              <a:defRPr/>
            </a:pPr>
            <a:r>
              <a:rPr lang="en-US" b="1" dirty="0">
                <a:latin typeface="Calibri" pitchFamily="34" charset="0"/>
              </a:rPr>
              <a:t>4.   </a:t>
            </a:r>
            <a:r>
              <a:rPr lang="en-US" b="1" dirty="0" err="1">
                <a:latin typeface="Calibri" pitchFamily="34" charset="0"/>
              </a:rPr>
              <a:t>Pembatalan</a:t>
            </a:r>
            <a:endParaRPr lang="en-US" b="1" dirty="0">
              <a:latin typeface="Calibri" pitchFamily="34" charset="0"/>
            </a:endParaRPr>
          </a:p>
          <a:p>
            <a:pPr marL="287338" lvl="1" algn="just" eaLnBrk="0" hangingPunct="0">
              <a:defRPr/>
            </a:pPr>
            <a:r>
              <a:rPr lang="en-US" dirty="0" err="1">
                <a:latin typeface="Calibri" pitchFamily="34" charset="0"/>
              </a:rPr>
              <a:t>Apabila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PT TUFFINDO RAYA </a:t>
            </a:r>
            <a:r>
              <a:rPr lang="en-US" dirty="0" err="1">
                <a:latin typeface="Calibri" pitchFamily="34" charset="0"/>
              </a:rPr>
              <a:t>membatalkan</a:t>
            </a:r>
            <a:r>
              <a:rPr lang="en-US" dirty="0">
                <a:latin typeface="Calibri" pitchFamily="34" charset="0"/>
              </a:rPr>
              <a:t> program </a:t>
            </a:r>
            <a:r>
              <a:rPr lang="en-US" dirty="0" err="1">
                <a:latin typeface="Calibri" pitchFamily="34" charset="0"/>
              </a:rPr>
              <a:t>ini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setelah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penandatangan</a:t>
            </a:r>
            <a:r>
              <a:rPr lang="en-US" dirty="0">
                <a:latin typeface="Calibri" pitchFamily="34" charset="0"/>
              </a:rPr>
              <a:t> proposal dan </a:t>
            </a:r>
            <a:r>
              <a:rPr lang="en-US" dirty="0" err="1">
                <a:latin typeface="Calibri" pitchFamily="34" charset="0"/>
              </a:rPr>
              <a:t>sebelum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seluruh</a:t>
            </a:r>
            <a:r>
              <a:rPr lang="en-US" dirty="0">
                <a:latin typeface="Calibri" pitchFamily="34" charset="0"/>
              </a:rPr>
              <a:t> program </a:t>
            </a:r>
            <a:r>
              <a:rPr lang="en-US" dirty="0" err="1">
                <a:latin typeface="Calibri" pitchFamily="34" charset="0"/>
              </a:rPr>
              <a:t>dimulai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maka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PT SENTRAL TEHNOLOGI MANAGEMEN </a:t>
            </a:r>
            <a:r>
              <a:rPr lang="en-US" dirty="0" err="1">
                <a:latin typeface="Calibri" pitchFamily="34" charset="0"/>
              </a:rPr>
              <a:t>akan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mengenakan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biaya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administrasi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kepada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dirty="0">
                <a:latin typeface="Calibri" pitchFamily="34" charset="0"/>
              </a:rPr>
              <a:t>PT TUFFINDO RAYA </a:t>
            </a:r>
            <a:r>
              <a:rPr lang="en-US" dirty="0" err="1">
                <a:latin typeface="Calibri" pitchFamily="34" charset="0"/>
              </a:rPr>
              <a:t>sebesar</a:t>
            </a:r>
            <a:r>
              <a:rPr lang="en-US" dirty="0">
                <a:latin typeface="Calibri" pitchFamily="34" charset="0"/>
              </a:rPr>
              <a:t> 10% </a:t>
            </a:r>
            <a:r>
              <a:rPr lang="en-US" dirty="0" err="1">
                <a:latin typeface="Calibri" pitchFamily="34" charset="0"/>
              </a:rPr>
              <a:t>dari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nilai</a:t>
            </a:r>
            <a:r>
              <a:rPr lang="en-US" dirty="0">
                <a:latin typeface="Calibri" pitchFamily="34" charset="0"/>
              </a:rPr>
              <a:t> Proposal.</a:t>
            </a:r>
          </a:p>
          <a:p>
            <a:pPr marL="287338" lvl="1" algn="just" eaLnBrk="0" hangingPunct="0">
              <a:defRPr/>
            </a:pPr>
            <a:endParaRPr lang="en-US" dirty="0">
              <a:latin typeface="Calibri" pitchFamily="34" charset="0"/>
            </a:endParaRPr>
          </a:p>
          <a:p>
            <a:pPr marL="342900" indent="-342900" algn="just" eaLnBrk="0" hangingPunct="0">
              <a:defRPr/>
            </a:pPr>
            <a:r>
              <a:rPr lang="en-US" b="1" dirty="0">
                <a:latin typeface="Calibri" pitchFamily="34" charset="0"/>
              </a:rPr>
              <a:t>5.	</a:t>
            </a:r>
            <a:r>
              <a:rPr lang="en-US" b="1" dirty="0" err="1">
                <a:latin typeface="Calibri" pitchFamily="34" charset="0"/>
              </a:rPr>
              <a:t>Pembayaran</a:t>
            </a:r>
            <a:endParaRPr lang="en-US" b="1" dirty="0">
              <a:latin typeface="Calibri" pitchFamily="34" charset="0"/>
            </a:endParaRPr>
          </a:p>
          <a:p>
            <a:pPr marL="573088" indent="-231775" algn="just">
              <a:buFont typeface="Wingdings" pitchFamily="2" charset="2"/>
              <a:buChar char="Ø"/>
              <a:tabLst>
                <a:tab pos="573088" algn="l"/>
                <a:tab pos="682625" algn="l"/>
              </a:tabLst>
              <a:defRPr/>
            </a:pPr>
            <a:r>
              <a:rPr lang="en-US" b="1" dirty="0">
                <a:latin typeface="Calibri" pitchFamily="34" charset="0"/>
              </a:rPr>
              <a:t>PT TUFFINDO RAYA </a:t>
            </a:r>
            <a:r>
              <a:rPr lang="en-US" dirty="0" err="1">
                <a:latin typeface="Calibri" pitchFamily="34" charset="0"/>
              </a:rPr>
              <a:t>membayar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kepada</a:t>
            </a:r>
            <a:r>
              <a:rPr lang="en-US" dirty="0">
                <a:latin typeface="Calibri" pitchFamily="34" charset="0"/>
              </a:rPr>
              <a:t>  </a:t>
            </a:r>
            <a:r>
              <a:rPr lang="en-US" b="1" dirty="0">
                <a:latin typeface="Calibri" pitchFamily="34" charset="0"/>
              </a:rPr>
              <a:t>PT SENTRAL TEHNOLOGI MANAGEMEN </a:t>
            </a:r>
            <a:r>
              <a:rPr lang="id-ID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sesuai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Konsultasi</a:t>
            </a:r>
            <a:r>
              <a:rPr lang="en-US" dirty="0">
                <a:latin typeface="Calibri" pitchFamily="34" charset="0"/>
              </a:rPr>
              <a:t> yang </a:t>
            </a:r>
            <a:r>
              <a:rPr lang="en-US" dirty="0" err="1">
                <a:latin typeface="Calibri" pitchFamily="34" charset="0"/>
              </a:rPr>
              <a:t>telah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dilaksanakan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sesuai</a:t>
            </a:r>
            <a:r>
              <a:rPr lang="en-US" dirty="0">
                <a:latin typeface="Calibri" pitchFamily="34" charset="0"/>
              </a:rPr>
              <a:t> Point Term </a:t>
            </a:r>
            <a:r>
              <a:rPr lang="en-US" dirty="0" err="1">
                <a:latin typeface="Calibri" pitchFamily="34" charset="0"/>
              </a:rPr>
              <a:t>Pembayaran</a:t>
            </a:r>
            <a:r>
              <a:rPr lang="en-US" dirty="0">
                <a:latin typeface="Calibri" pitchFamily="34" charset="0"/>
              </a:rPr>
              <a:t> pada </a:t>
            </a:r>
            <a:r>
              <a:rPr lang="en-US" dirty="0" err="1">
                <a:latin typeface="Calibri" pitchFamily="34" charset="0"/>
              </a:rPr>
              <a:t>Investasi</a:t>
            </a:r>
            <a:r>
              <a:rPr lang="en-US" dirty="0">
                <a:latin typeface="Calibri" pitchFamily="34" charset="0"/>
              </a:rPr>
              <a:t> Program  dan </a:t>
            </a:r>
            <a:r>
              <a:rPr lang="en-US" dirty="0" err="1">
                <a:latin typeface="Calibri" pitchFamily="34" charset="0"/>
              </a:rPr>
              <a:t>dibayarkan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maksimal</a:t>
            </a:r>
            <a:r>
              <a:rPr lang="en-US" dirty="0">
                <a:latin typeface="Calibri" pitchFamily="34" charset="0"/>
              </a:rPr>
              <a:t> 14 (</a:t>
            </a:r>
            <a:r>
              <a:rPr lang="en-US" dirty="0" err="1">
                <a:latin typeface="Calibri" pitchFamily="34" charset="0"/>
              </a:rPr>
              <a:t>empat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belas</a:t>
            </a:r>
            <a:r>
              <a:rPr lang="en-US" dirty="0">
                <a:latin typeface="Calibri" pitchFamily="34" charset="0"/>
              </a:rPr>
              <a:t>) </a:t>
            </a:r>
            <a:r>
              <a:rPr lang="en-US" dirty="0" err="1">
                <a:latin typeface="Calibri" pitchFamily="34" charset="0"/>
              </a:rPr>
              <a:t>hari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setelah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menerima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tagihan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pembayaran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berupa</a:t>
            </a:r>
            <a:r>
              <a:rPr lang="en-US" dirty="0">
                <a:latin typeface="Calibri" pitchFamily="34" charset="0"/>
              </a:rPr>
              <a:t> : Invoice dan </a:t>
            </a:r>
            <a:r>
              <a:rPr lang="en-US" dirty="0" err="1">
                <a:latin typeface="Calibri" pitchFamily="34" charset="0"/>
              </a:rPr>
              <a:t>Faktur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pajak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 marL="273050" algn="just" eaLnBrk="0" hangingPunct="0">
              <a:defRPr/>
            </a:pPr>
            <a:endParaRPr lang="id-ID" sz="145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55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425" y="21950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296871" y="582711"/>
            <a:ext cx="368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D" sz="2860" b="1" noProof="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Kondisi</a:t>
            </a:r>
            <a:r>
              <a:rPr lang="en-ID" sz="2860" b="1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Lain-lain </a:t>
            </a:r>
            <a:endParaRPr lang="en-ID" sz="1420" b="1" noProof="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762F1-0FD9-0A2A-8744-5ADD442745AF}"/>
              </a:ext>
            </a:extLst>
          </p:cNvPr>
          <p:cNvSpPr txBox="1"/>
          <p:nvPr/>
        </p:nvSpPr>
        <p:spPr>
          <a:xfrm>
            <a:off x="618914" y="1080880"/>
            <a:ext cx="809759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ID" sz="16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53FDE-41E9-EC30-6F1F-37C90CF13DE5}"/>
              </a:ext>
            </a:extLst>
          </p:cNvPr>
          <p:cNvSpPr txBox="1"/>
          <p:nvPr/>
        </p:nvSpPr>
        <p:spPr>
          <a:xfrm>
            <a:off x="427495" y="1369470"/>
            <a:ext cx="828901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>
              <a:defRPr/>
            </a:pPr>
            <a:endParaRPr lang="en-ID" sz="15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3088" indent="-231775" algn="just" eaLnBrk="0" hangingPunct="0">
              <a:buFont typeface="Wingdings" pitchFamily="2" charset="2"/>
              <a:buChar char="Ø"/>
              <a:defRPr/>
            </a:pP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Pembayaran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PT </a:t>
            </a:r>
            <a:r>
              <a:rPr lang="en-ID" sz="1500" b="1" noProof="0" dirty="0">
                <a:latin typeface="Calibri" pitchFamily="34" charset="0"/>
              </a:rPr>
              <a:t>TUFFINDO RAYA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melalui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transfer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Rekening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atas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nama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PT SENTRAL TEHNOLOGI MANAGEMEN di Bank BCA Cabang </a:t>
            </a:r>
            <a:r>
              <a:rPr lang="en-ID" sz="15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Tebet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Barat Jakarta </a:t>
            </a:r>
            <a:r>
              <a:rPr lang="en-ID" sz="15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Nomor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Rekening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: 436.300.5287</a:t>
            </a:r>
          </a:p>
          <a:p>
            <a:pPr marL="573088" indent="-231775" algn="just" eaLnBrk="0" hangingPunct="0">
              <a:buFont typeface="Wingdings" pitchFamily="2" charset="2"/>
              <a:buChar char="Ø"/>
              <a:defRPr/>
            </a:pPr>
            <a:endParaRPr lang="en-ID" sz="15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eaLnBrk="0" hangingPunct="0">
              <a:defRPr/>
            </a:pP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6.	</a:t>
            </a:r>
            <a:r>
              <a:rPr lang="en-ID" sz="15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ID" sz="15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endParaRPr lang="en-ID" sz="15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3088" indent="-231775" algn="just" eaLnBrk="0" hangingPunct="0">
              <a:buFont typeface="Wingdings" pitchFamily="2" charset="2"/>
              <a:buChar char="Ø"/>
              <a:defRPr/>
            </a:pP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PPN 11 %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ditanggung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PT </a:t>
            </a:r>
            <a:r>
              <a:rPr lang="en-ID" sz="1500" b="1" noProof="0" dirty="0">
                <a:latin typeface="Calibri" pitchFamily="34" charset="0"/>
              </a:rPr>
              <a:t>TUFFINDO RAYA  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yang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dibayarkan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PT SENTRAL TEHNOLOGI MANAGEMEN 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dan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kemudian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akan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disetorkan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ke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pajak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oleh 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PT SENTRAL TEHNOLOGI MANAGEMEN </a:t>
            </a:r>
          </a:p>
          <a:p>
            <a:pPr marL="573088" indent="-231775" algn="just" eaLnBrk="0" hangingPunct="0">
              <a:defRPr/>
            </a:pPr>
            <a:endParaRPr lang="en-ID" sz="15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5288" indent="-395288" algn="just" eaLnBrk="0" hangingPunct="0">
              <a:defRPr/>
            </a:pP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7.	</a:t>
            </a:r>
            <a:r>
              <a:rPr lang="en-ID" sz="15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Jangka</a:t>
            </a:r>
            <a:r>
              <a:rPr lang="en-ID" sz="15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Waktu </a:t>
            </a:r>
            <a:r>
              <a:rPr lang="en-ID" sz="15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Penawaran</a:t>
            </a:r>
            <a:endParaRPr lang="en-ID" sz="15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95288" indent="-395288" algn="just" eaLnBrk="0" hangingPunct="0">
              <a:tabLst>
                <a:tab pos="177800" algn="l"/>
                <a:tab pos="395288" algn="l"/>
              </a:tabLst>
              <a:defRPr/>
            </a:pP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Penawaran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ini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selama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Bulan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(90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hari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sejak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tanggal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penawaran</a:t>
            </a: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73088" indent="-231775" algn="just" eaLnBrk="0" hangingPunct="0">
              <a:defRPr/>
            </a:pPr>
            <a:endParaRPr lang="en-ID" sz="15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3088" indent="-231775" algn="just" eaLnBrk="0" hangingPunct="0">
              <a:defRPr/>
            </a:pPr>
            <a:endParaRPr lang="en-ID" sz="15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hangingPunct="0">
              <a:defRPr/>
            </a:pPr>
            <a:r>
              <a:rPr lang="en-ID" sz="1500" noProof="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273050" algn="just" eaLnBrk="0" hangingPunct="0">
              <a:defRPr/>
            </a:pPr>
            <a:endParaRPr lang="en-ID" sz="15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4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425" y="21950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222325" y="564350"/>
            <a:ext cx="490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Persetujuan Proposal</a:t>
            </a:r>
            <a:endParaRPr sz="142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408750" y="1231650"/>
            <a:ext cx="8345400" cy="3601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PT SENTRAL TEHNOLOGI MANAGEMEN </a:t>
            </a: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bersedia mengadakan kerjasama lebih lanjut mengenai masalah technical dan commercial sehubungan dengan proposal ini.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Jika Pihak </a:t>
            </a:r>
            <a:r>
              <a:rPr lang="en" b="1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PT </a:t>
            </a:r>
            <a:r>
              <a:rPr lang="en-US" sz="1400" b="1" dirty="0">
                <a:latin typeface="Calibri" pitchFamily="34" charset="0"/>
              </a:rPr>
              <a:t>TUFFINDO RAYA </a:t>
            </a: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setuju dengan penawaran</a:t>
            </a:r>
            <a:r>
              <a:rPr lang="en" b="1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 No. 134/STM/SI/X/24rev.04 </a:t>
            </a: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Tanggal 02 Desember 2024, silahkan Bapak/Ibu menandatangani persetujuan ini dan mengembalikannya kepada kami. Kami akan mengirimkan perjanjian kontrak yang akan ditandatangani bersama. </a:t>
            </a: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Jakarta, 02 Desember 2024</a:t>
            </a:r>
            <a:r>
              <a:rPr lang="en" sz="13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			</a:t>
            </a:r>
            <a:r>
              <a:rPr lang="en-US" sz="13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Karawang,,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Asri Sinta Lestari Achari</a:t>
            </a:r>
            <a:r>
              <a:rPr lang="en" sz="1300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							</a:t>
            </a: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PT SENTRAL TEHNOLOGI MANAGEMEN		PT </a:t>
            </a:r>
            <a:r>
              <a:rPr lang="en-US" sz="1400" b="1" dirty="0">
                <a:latin typeface="Calibri" pitchFamily="34" charset="0"/>
              </a:rPr>
              <a:t>TUFFINDO RAYA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Roboto"/>
              <a:cs typeface="Calibri" panose="020F0502020204030204" pitchFamily="34" charset="0"/>
              <a:sym typeface="Roboto"/>
            </a:endParaRPr>
          </a:p>
        </p:txBody>
      </p:sp>
      <p:pic>
        <p:nvPicPr>
          <p:cNvPr id="2" name="Picture 40">
            <a:extLst>
              <a:ext uri="{FF2B5EF4-FFF2-40B4-BE49-F238E27FC236}">
                <a16:creationId xmlns:a16="http://schemas.microsoft.com/office/drawing/2014/main" id="{9CB1FA06-F0E7-8D3C-CE33-A5558E56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contrast="26000"/>
          </a:blip>
          <a:srcRect/>
          <a:stretch>
            <a:fillRect/>
          </a:stretch>
        </p:blipFill>
        <p:spPr bwMode="auto">
          <a:xfrm>
            <a:off x="573231" y="3417122"/>
            <a:ext cx="1665068" cy="67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>
              <a:lnSpc>
                <a:spcPct val="100000"/>
              </a:lnSpc>
              <a:buSzPct val="111000"/>
            </a:pPr>
            <a:r>
              <a:rPr lang="en-ID"/>
              <a:t>SSSSS</a:t>
            </a:r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5245" y="548707"/>
            <a:ext cx="1794510" cy="179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77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2"/>
          <p:cNvGrpSpPr/>
          <p:nvPr/>
        </p:nvGrpSpPr>
        <p:grpSpPr>
          <a:xfrm>
            <a:off x="4402777" y="2343217"/>
            <a:ext cx="3172178" cy="1794510"/>
            <a:chOff x="5769666" y="1768592"/>
            <a:chExt cx="3172178" cy="1794510"/>
          </a:xfrm>
        </p:grpSpPr>
        <p:sp>
          <p:nvSpPr>
            <p:cNvPr id="152" name="Google Shape;152;p12"/>
            <p:cNvSpPr/>
            <p:nvPr/>
          </p:nvSpPr>
          <p:spPr>
            <a:xfrm>
              <a:off x="5769666" y="1768592"/>
              <a:ext cx="3172178" cy="17945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89712"/>
                </a:gs>
                <a:gs pos="20000">
                  <a:srgbClr val="F89712"/>
                </a:gs>
                <a:gs pos="100000">
                  <a:srgbClr val="FE6613"/>
                </a:gs>
              </a:gsLst>
              <a:lin ang="4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3" name="Google Shape;153;p12"/>
            <p:cNvSpPr txBox="1"/>
            <p:nvPr/>
          </p:nvSpPr>
          <p:spPr>
            <a:xfrm>
              <a:off x="5975435" y="2096088"/>
              <a:ext cx="2856866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D" dirty="0">
                  <a:solidFill>
                    <a:schemeClr val="lt1"/>
                  </a:solidFill>
                  <a:latin typeface="Maiandra GD" panose="020E0502030308020204" pitchFamily="34" charset="0"/>
                  <a:ea typeface="Montserrat SemiBold" panose="00000700000000000000"/>
                  <a:cs typeface="Montserrat SemiBold" panose="00000700000000000000"/>
                  <a:sym typeface="Montserrat SemiBold" panose="00000700000000000000"/>
                </a:rPr>
                <a:t>Sales : Sinta</a:t>
              </a:r>
              <a:endParaRPr sz="1800" dirty="0">
                <a:latin typeface="Maiandra GD" panose="020E0502030308020204" pitchFamily="34" charset="0"/>
              </a:endParaRPr>
            </a:p>
            <a:p>
              <a:endParaRPr dirty="0">
                <a:solidFill>
                  <a:schemeClr val="lt1"/>
                </a:solidFill>
                <a:latin typeface="Maiandra GD" panose="020E0502030308020204" pitchFamily="34" charset="0"/>
                <a:ea typeface="Montserrat SemiBold" panose="00000700000000000000"/>
                <a:cs typeface="Montserrat SemiBold" panose="00000700000000000000"/>
                <a:sym typeface="Montserrat SemiBold" panose="00000700000000000000"/>
              </a:endParaRPr>
            </a:p>
            <a:p>
              <a:r>
                <a:rPr lang="en-ID" dirty="0">
                  <a:solidFill>
                    <a:schemeClr val="lt1"/>
                  </a:solidFill>
                  <a:latin typeface="Maiandra GD" panose="020E0502030308020204" pitchFamily="34" charset="0"/>
                  <a:ea typeface="Montserrat SemiBold" panose="00000700000000000000"/>
                  <a:cs typeface="Montserrat SemiBold" panose="00000700000000000000"/>
                  <a:sym typeface="Montserrat SemiBold" panose="00000700000000000000"/>
                </a:rPr>
                <a:t>Email : sinta@sentralsistem.com</a:t>
              </a:r>
              <a:endParaRPr sz="1800" dirty="0">
                <a:latin typeface="Maiandra GD" panose="020E0502030308020204" pitchFamily="34" charset="0"/>
              </a:endParaRPr>
            </a:p>
            <a:p>
              <a:endParaRPr dirty="0">
                <a:solidFill>
                  <a:schemeClr val="lt1"/>
                </a:solidFill>
                <a:latin typeface="Maiandra GD" panose="020E0502030308020204" pitchFamily="34" charset="0"/>
                <a:ea typeface="Montserrat SemiBold" panose="00000700000000000000"/>
                <a:cs typeface="Montserrat SemiBold" panose="00000700000000000000"/>
                <a:sym typeface="Montserrat SemiBold" panose="00000700000000000000"/>
              </a:endParaRPr>
            </a:p>
            <a:p>
              <a:r>
                <a:rPr lang="en-ID" dirty="0">
                  <a:solidFill>
                    <a:schemeClr val="lt1"/>
                  </a:solidFill>
                  <a:latin typeface="Maiandra GD" panose="020E0502030308020204" pitchFamily="34" charset="0"/>
                  <a:ea typeface="Montserrat SemiBold" panose="00000700000000000000"/>
                  <a:cs typeface="Montserrat SemiBold" panose="00000700000000000000"/>
                  <a:sym typeface="Montserrat SemiBold" panose="00000700000000000000"/>
                </a:rPr>
                <a:t>Phone : 081310610500</a:t>
              </a:r>
              <a:endParaRPr dirty="0">
                <a:solidFill>
                  <a:schemeClr val="lt1"/>
                </a:solidFill>
                <a:latin typeface="Maiandra GD" panose="020E0502030308020204" pitchFamily="34" charset="0"/>
                <a:ea typeface="Montserrat SemiBold" panose="00000700000000000000"/>
                <a:cs typeface="Montserrat SemiBold" panose="00000700000000000000"/>
                <a:sym typeface="Montserrat SemiBold" panose="000007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27AEEC-3B8E-AF9D-AECA-A2837938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10"/>
            <a:ext cx="9144000" cy="51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0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FD9B0-8F8A-0534-2610-F3290B7A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" y="0"/>
            <a:ext cx="91404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14563" y="345923"/>
            <a:ext cx="582154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ontserrat"/>
              </a:rPr>
              <a:t>Latar Belakang Masalah</a:t>
            </a:r>
            <a:endParaRPr sz="36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Montserra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1E4DE-C3B3-63A8-D7E3-B687CF77827E}"/>
              </a:ext>
            </a:extLst>
          </p:cNvPr>
          <p:cNvSpPr txBox="1"/>
          <p:nvPr/>
        </p:nvSpPr>
        <p:spPr>
          <a:xfrm>
            <a:off x="1229194" y="1104258"/>
            <a:ext cx="70378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Kemajuan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teknologi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berkembang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pesat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mengakibatkan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perkembangan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perubahan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cepat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penuh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ketidakpastian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persaingan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ketat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 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itu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sebuah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usaha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haruslah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menyesuaikan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dirinya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perkembangan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terjadi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Begitu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pula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halnya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di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otomotif</a:t>
            </a:r>
            <a:r>
              <a:rPr lang="en-ID" sz="1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Berbagai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tuntutan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standarisasi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international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masuk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industri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otomotif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mungkin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dihindari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perusahaan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harus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bersaing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secara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global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menghasilkan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produk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kebutuhan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pasar dan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memuaskan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konsumennya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Di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industri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otomotif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dikenal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international IATF 16949:2016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spesifik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menghasilkan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produk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ketelitian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tentunya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produknya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harus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safety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mengutamakan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keselamatan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penggunanya</a:t>
            </a:r>
            <a:r>
              <a:rPr lang="en-ID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</a:p>
          <a:p>
            <a:pPr algn="just"/>
            <a:endParaRPr lang="en-ID" sz="1800" b="0" i="0" dirty="0">
              <a:solidFill>
                <a:schemeClr val="bg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18" y="266700"/>
            <a:ext cx="9140448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09A1B03A-4FC8-F100-5C11-F5C6E21A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707356"/>
            <a:ext cx="313419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50">
                <a:latin typeface="+mj-lt"/>
              </a:rPr>
              <a:t>Industri Automotive memerlukan tingkat ketelitian</a:t>
            </a:r>
          </a:p>
          <a:p>
            <a:pPr eaLnBrk="0" hangingPunct="0"/>
            <a:r>
              <a:rPr lang="en-US" sz="1050">
                <a:latin typeface="+mj-lt"/>
              </a:rPr>
              <a:t>yang tinggi, dan produknya adalah produk safety 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5556F2F-B76E-9329-D570-46DF4279F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327798"/>
            <a:ext cx="2917786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50" dirty="0" err="1">
                <a:latin typeface="+mn-lt"/>
              </a:rPr>
              <a:t>Karena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harus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meliputi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segala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jenis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bisnis</a:t>
            </a:r>
            <a:r>
              <a:rPr lang="en-US" sz="1050" dirty="0">
                <a:latin typeface="+mn-lt"/>
              </a:rPr>
              <a:t>, </a:t>
            </a:r>
          </a:p>
          <a:p>
            <a:pPr eaLnBrk="0" hangingPunct="0"/>
            <a:r>
              <a:rPr lang="en-US" sz="1050" dirty="0" err="1">
                <a:latin typeface="+mn-lt"/>
              </a:rPr>
              <a:t>maka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persyaratan</a:t>
            </a:r>
            <a:r>
              <a:rPr lang="en-US" sz="1050" dirty="0">
                <a:latin typeface="+mn-lt"/>
              </a:rPr>
              <a:t> standard yang </a:t>
            </a:r>
            <a:r>
              <a:rPr lang="en-US" sz="1050" dirty="0" err="1">
                <a:latin typeface="+mn-lt"/>
              </a:rPr>
              <a:t>dibuat</a:t>
            </a:r>
            <a:r>
              <a:rPr lang="en-US" sz="1050" dirty="0">
                <a:latin typeface="+mn-lt"/>
              </a:rPr>
              <a:t> </a:t>
            </a:r>
          </a:p>
          <a:p>
            <a:pPr eaLnBrk="0" hangingPunct="0"/>
            <a:r>
              <a:rPr lang="en-US" sz="1050" dirty="0" err="1">
                <a:latin typeface="+mn-lt"/>
              </a:rPr>
              <a:t>lebih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bersifat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umum</a:t>
            </a:r>
            <a:r>
              <a:rPr lang="en-US" sz="1050" dirty="0">
                <a:latin typeface="+mn-lt"/>
              </a:rPr>
              <a:t>, </a:t>
            </a:r>
          </a:p>
          <a:p>
            <a:pPr eaLnBrk="0" hangingPunct="0">
              <a:buFontTx/>
              <a:buChar char="•"/>
            </a:pP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Membuat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produk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sesuai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keinginan</a:t>
            </a:r>
            <a:r>
              <a:rPr lang="en-US" sz="1050" dirty="0">
                <a:latin typeface="+mn-lt"/>
              </a:rPr>
              <a:t> customer</a:t>
            </a:r>
          </a:p>
          <a:p>
            <a:pPr eaLnBrk="0" hangingPunct="0">
              <a:buFontTx/>
              <a:buChar char="•"/>
            </a:pP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Meningkatkan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kinerja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perusahaan</a:t>
            </a:r>
            <a:r>
              <a:rPr lang="en-US" sz="1050" dirty="0">
                <a:latin typeface="+mn-lt"/>
              </a:rPr>
              <a:t> </a:t>
            </a:r>
          </a:p>
          <a:p>
            <a:pPr eaLnBrk="0" hangingPunct="0">
              <a:buFontTx/>
              <a:buChar char="•"/>
            </a:pP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Meningkatkan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kepuasan</a:t>
            </a:r>
            <a:r>
              <a:rPr lang="en-US" sz="1050" dirty="0">
                <a:latin typeface="+mn-lt"/>
              </a:rPr>
              <a:t> customer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561BF88-9C76-32B8-D5C0-2B5E6B118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2552700"/>
            <a:ext cx="3259226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50" dirty="0" err="1">
                <a:latin typeface="+mn-lt"/>
              </a:rPr>
              <a:t>Setiap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jenis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industri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mempunyai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keunikan</a:t>
            </a:r>
            <a:r>
              <a:rPr lang="en-US" sz="1050" dirty="0">
                <a:latin typeface="+mn-lt"/>
              </a:rPr>
              <a:t> </a:t>
            </a:r>
          </a:p>
          <a:p>
            <a:pPr eaLnBrk="0" hangingPunct="0"/>
            <a:r>
              <a:rPr lang="en-US" sz="1050" dirty="0" err="1">
                <a:latin typeface="+mn-lt"/>
              </a:rPr>
              <a:t>masing-masing</a:t>
            </a:r>
            <a:r>
              <a:rPr lang="en-US" sz="1050" dirty="0">
                <a:latin typeface="+mn-lt"/>
              </a:rPr>
              <a:t>. </a:t>
            </a:r>
            <a:r>
              <a:rPr lang="en-US" sz="1050" dirty="0" err="1">
                <a:latin typeface="+mn-lt"/>
              </a:rPr>
              <a:t>Industri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manufaktur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membutuhkan</a:t>
            </a:r>
            <a:r>
              <a:rPr lang="en-US" sz="1050" dirty="0">
                <a:latin typeface="+mn-lt"/>
              </a:rPr>
              <a:t> </a:t>
            </a:r>
          </a:p>
          <a:p>
            <a:pPr eaLnBrk="0" hangingPunct="0"/>
            <a:r>
              <a:rPr lang="en-US" sz="1050" dirty="0" err="1">
                <a:latin typeface="+mn-lt"/>
              </a:rPr>
              <a:t>pengetahuan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teknik</a:t>
            </a:r>
            <a:r>
              <a:rPr lang="en-US" sz="1050" dirty="0">
                <a:latin typeface="+mn-lt"/>
              </a:rPr>
              <a:t> / engineering yang </a:t>
            </a:r>
            <a:r>
              <a:rPr lang="en-US" sz="1050" dirty="0" err="1">
                <a:latin typeface="+mn-lt"/>
              </a:rPr>
              <a:t>lebih</a:t>
            </a:r>
            <a:r>
              <a:rPr lang="en-US" sz="1050" dirty="0">
                <a:latin typeface="+mn-lt"/>
              </a:rPr>
              <a:t> </a:t>
            </a:r>
            <a:r>
              <a:rPr lang="en-US" sz="1050" dirty="0" err="1">
                <a:latin typeface="+mn-lt"/>
              </a:rPr>
              <a:t>baik</a:t>
            </a:r>
            <a:endParaRPr lang="en-US" sz="1050" dirty="0">
              <a:latin typeface="+mn-lt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C1C8100D-ECA3-1594-23EA-8EE7B718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7" y="1695450"/>
            <a:ext cx="309563" cy="2686050"/>
          </a:xfrm>
          <a:prstGeom prst="upArrow">
            <a:avLst>
              <a:gd name="adj1" fmla="val 50000"/>
              <a:gd name="adj2" fmla="val 2169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id-ID" sz="1050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375ED041-A71C-D6DC-0DAF-1DD6F3A22341}"/>
              </a:ext>
            </a:extLst>
          </p:cNvPr>
          <p:cNvGrpSpPr>
            <a:grpSpLocks/>
          </p:cNvGrpSpPr>
          <p:nvPr/>
        </p:nvGrpSpPr>
        <p:grpSpPr bwMode="auto">
          <a:xfrm>
            <a:off x="1971675" y="1009650"/>
            <a:ext cx="3776663" cy="3429000"/>
            <a:chOff x="1417" y="1200"/>
            <a:chExt cx="3214" cy="2279"/>
          </a:xfrm>
        </p:grpSpPr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45654430-5E6A-0ACE-A57A-166010ECD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9" y="1200"/>
              <a:ext cx="1611" cy="227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7E962D8-1D62-48D5-62FD-A74A14628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8" y="3479"/>
              <a:ext cx="317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F4D7405-C730-8784-33D1-BEDEC431D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7" y="1200"/>
              <a:ext cx="1607" cy="227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1050"/>
            </a:p>
          </p:txBody>
        </p:sp>
      </p:grpSp>
      <p:sp>
        <p:nvSpPr>
          <p:cNvPr id="11" name="Text Box 10">
            <a:extLst>
              <a:ext uri="{FF2B5EF4-FFF2-40B4-BE49-F238E27FC236}">
                <a16:creationId xmlns:a16="http://schemas.microsoft.com/office/drawing/2014/main" id="{F2363EB5-13F3-FEA3-0D2A-9DADABBD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3752850"/>
            <a:ext cx="252344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50" dirty="0" err="1">
                <a:latin typeface="+mj-lt"/>
              </a:rPr>
              <a:t>Manufaktur</a:t>
            </a:r>
            <a:r>
              <a:rPr lang="en-US" sz="1050" dirty="0">
                <a:latin typeface="+mj-lt"/>
              </a:rPr>
              <a:t>, </a:t>
            </a:r>
            <a:r>
              <a:rPr lang="en-US" sz="1050" dirty="0" err="1">
                <a:latin typeface="+mj-lt"/>
              </a:rPr>
              <a:t>Jasa</a:t>
            </a:r>
            <a:r>
              <a:rPr lang="en-US" sz="1050" dirty="0">
                <a:latin typeface="+mj-lt"/>
              </a:rPr>
              <a:t>, </a:t>
            </a:r>
            <a:r>
              <a:rPr lang="en-US" sz="1050" dirty="0" err="1">
                <a:latin typeface="+mj-lt"/>
              </a:rPr>
              <a:t>Trading,Banking</a:t>
            </a:r>
            <a:r>
              <a:rPr lang="en-US" sz="1050" dirty="0">
                <a:latin typeface="+mj-lt"/>
              </a:rPr>
              <a:t>, </a:t>
            </a:r>
            <a:r>
              <a:rPr lang="en-US" sz="1050" dirty="0" err="1">
                <a:latin typeface="+mj-lt"/>
              </a:rPr>
              <a:t>dll</a:t>
            </a:r>
            <a:r>
              <a:rPr lang="en-US" sz="1050" dirty="0">
                <a:latin typeface="+mj-lt"/>
              </a:rPr>
              <a:t> 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3239989-D4E1-6D7C-D347-0F1895EBA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8887" y="3409950"/>
            <a:ext cx="26622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C3D6842B-DEC1-2321-9679-58AE7370E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0" y="2838450"/>
            <a:ext cx="1375698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050">
                <a:latin typeface="+mj-lt"/>
              </a:rPr>
              <a:t>Industri Manufaktur 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F1D12291-5DFF-3E1E-96E8-469A0638A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989" y="1752600"/>
            <a:ext cx="85953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1050" dirty="0" err="1">
                <a:latin typeface="+mn-lt"/>
              </a:rPr>
              <a:t>Industri</a:t>
            </a:r>
            <a:r>
              <a:rPr lang="en-US" sz="1050" dirty="0">
                <a:latin typeface="+mn-lt"/>
              </a:rPr>
              <a:t> </a:t>
            </a:r>
          </a:p>
          <a:p>
            <a:pPr algn="ctr" eaLnBrk="0" hangingPunct="0"/>
            <a:r>
              <a:rPr lang="en-US" sz="1050" dirty="0">
                <a:latin typeface="+mn-lt"/>
              </a:rPr>
              <a:t>Automotive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260E3CAB-A6AC-C026-CA51-3CF625A66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438400"/>
            <a:ext cx="15478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050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C9C2D0A8-80C9-F43C-5011-577C2051A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295400"/>
            <a:ext cx="135325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500" dirty="0" err="1">
                <a:latin typeface="+mj-lt"/>
              </a:rPr>
              <a:t>Lebih</a:t>
            </a:r>
            <a:r>
              <a:rPr lang="en-US" sz="1500" dirty="0">
                <a:latin typeface="+mj-lt"/>
              </a:rPr>
              <a:t> </a:t>
            </a:r>
            <a:r>
              <a:rPr lang="en-US" sz="1500" dirty="0" err="1">
                <a:latin typeface="+mj-lt"/>
              </a:rPr>
              <a:t>spesifik</a:t>
            </a:r>
            <a:endParaRPr lang="en-US" sz="1500" dirty="0">
              <a:latin typeface="+mj-lt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F8761A43-65B1-46C4-0CCC-6FA0C7286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82" y="607993"/>
            <a:ext cx="82425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u="sng" dirty="0" err="1">
                <a:latin typeface="+mn-lt"/>
              </a:rPr>
              <a:t>Standar</a:t>
            </a:r>
            <a:r>
              <a:rPr lang="en-US" u="sng" dirty="0">
                <a:latin typeface="+mn-lt"/>
              </a:rPr>
              <a:t> IATF 16949:2016  </a:t>
            </a:r>
            <a:r>
              <a:rPr lang="en-US" u="sng" dirty="0" err="1">
                <a:latin typeface="+mn-lt"/>
              </a:rPr>
              <a:t>khusus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untuk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industri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otomotif</a:t>
            </a:r>
            <a:r>
              <a:rPr lang="en-US" u="sng" dirty="0">
                <a:latin typeface="+mn-lt"/>
              </a:rPr>
              <a:t>, di </a:t>
            </a:r>
            <a:r>
              <a:rPr lang="en-US" u="sng" dirty="0" err="1">
                <a:latin typeface="+mn-lt"/>
              </a:rPr>
              <a:t>antara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berbagai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standar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industri</a:t>
            </a:r>
            <a:r>
              <a:rPr lang="en-US" u="sng" dirty="0">
                <a:latin typeface="+mn-lt"/>
              </a:rPr>
              <a:t> </a:t>
            </a:r>
            <a:r>
              <a:rPr lang="en-US" u="sng" dirty="0" err="1">
                <a:latin typeface="+mn-lt"/>
              </a:rPr>
              <a:t>lainnya</a:t>
            </a:r>
            <a:endParaRPr lang="en-US" u="sng" dirty="0">
              <a:latin typeface="+mn-lt"/>
            </a:endParaRPr>
          </a:p>
        </p:txBody>
      </p:sp>
      <p:sp>
        <p:nvSpPr>
          <p:cNvPr id="18" name="Google Shape;76;p16">
            <a:extLst>
              <a:ext uri="{FF2B5EF4-FFF2-40B4-BE49-F238E27FC236}">
                <a16:creationId xmlns:a16="http://schemas.microsoft.com/office/drawing/2014/main" id="{6F0A6512-BC89-706D-CB72-49F80F20E7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0" y="8325"/>
            <a:ext cx="5821542" cy="572700"/>
          </a:xfrm>
          <a:prstGeom prst="rect">
            <a:avLst/>
          </a:prstGeom>
          <a:solidFill>
            <a:srgbClr val="0070C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ontserrat"/>
              </a:rPr>
              <a:t>Latar Belakang Masalah</a:t>
            </a:r>
            <a:endParaRPr sz="36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64892" y="393679"/>
            <a:ext cx="582154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Montserrat"/>
              </a:rPr>
              <a:t>IATF 16949:2016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Montserra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BF00B3-A653-14A0-21B9-A040A2E67D89}"/>
              </a:ext>
            </a:extLst>
          </p:cNvPr>
          <p:cNvSpPr txBox="1">
            <a:spLocks/>
          </p:cNvSpPr>
          <p:nvPr/>
        </p:nvSpPr>
        <p:spPr bwMode="auto">
          <a:xfrm>
            <a:off x="2510851" y="1210156"/>
            <a:ext cx="6172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04813" marR="0" lvl="0" indent="-4048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Mengacu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ISO 9001:2015</a:t>
            </a:r>
          </a:p>
          <a:p>
            <a:pPr marL="404813" marR="0" lvl="0" indent="-4048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Menambahkan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persyaratan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ISO 9001:2015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kebutuhan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spesifik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otomotif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04813" marR="0" lvl="0" indent="-4048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31875" marR="0" lvl="1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Perkembangan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otomotif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yang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rantai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paling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panjang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global </a:t>
            </a:r>
          </a:p>
          <a:p>
            <a:pPr marL="1031875" marR="0" lvl="1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Mempelajari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trend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temuan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audit pada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sebelumnya</a:t>
            </a:r>
            <a:r>
              <a:rPr lang="en-US" sz="18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kern="1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yaitu</a:t>
            </a:r>
            <a:r>
              <a:rPr lang="en-US" sz="1800" kern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ISO/TS 16949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Mendukung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produksi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tanpa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cacat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1031875" marR="0" lvl="1" indent="-3413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Mendukung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produksi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Just In Time</a:t>
            </a:r>
          </a:p>
        </p:txBody>
      </p:sp>
    </p:spTree>
    <p:extLst>
      <p:ext uri="{BB962C8B-B14F-4D97-AF65-F5344CB8AC3E}">
        <p14:creationId xmlns:p14="http://schemas.microsoft.com/office/powerpoint/2010/main" val="260749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01"/>
            <a:ext cx="9140448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F6E510D7-0075-8F64-5ABA-BF0FC1231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359928"/>
              </p:ext>
            </p:extLst>
          </p:nvPr>
        </p:nvGraphicFramePr>
        <p:xfrm>
          <a:off x="454025" y="563563"/>
          <a:ext cx="82327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4" imgW="2482683" imgH="1719062" progId="PowerPoint.Slide.12">
                  <p:embed/>
                </p:oleObj>
              </mc:Choice>
              <mc:Fallback>
                <p:oleObj name="Slide" r:id="rId4" imgW="2482683" imgH="1719062" progId="PowerPoint.Slide.12">
                  <p:embed/>
                  <p:pic>
                    <p:nvPicPr>
                      <p:cNvPr id="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563563"/>
                        <a:ext cx="8232775" cy="434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093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8406"/>
            <a:ext cx="9020014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36375" y="640550"/>
            <a:ext cx="581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Ruang Lingkup Pekerjaan</a:t>
            </a:r>
            <a:endParaRPr sz="142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1F1F710-C0E0-EA82-4330-7CFD53BC1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247" y="1272447"/>
            <a:ext cx="7908215" cy="341630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00"/>
              </a:spcBef>
              <a:buFont typeface="Arial" panose="020B0604020202020204"/>
              <a:buNone/>
            </a:pP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Bimbingan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Konsultasi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Upgrade Sistem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Manajemen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Mutu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IATF 16949:2016 </a:t>
            </a:r>
            <a:r>
              <a:rPr lang="en-US" sz="1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 TUFFINDO RAYA, </a:t>
            </a:r>
            <a:r>
              <a:rPr lang="en-US" sz="1500" b="1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berlokasi</a:t>
            </a:r>
            <a:r>
              <a:rPr lang="en-U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sv-SE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 algn="just">
              <a:spcBef>
                <a:spcPts val="500"/>
              </a:spcBef>
              <a:buFont typeface="Arial" panose="020B0604020202020204"/>
              <a:buNone/>
            </a:pPr>
            <a:r>
              <a:rPr lang="sv-SE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Factory: Mekarjaya, Purwasari, Karawang, Jawa Barat 41373</a:t>
            </a:r>
          </a:p>
          <a:p>
            <a:pPr marL="0" indent="0" algn="just">
              <a:spcBef>
                <a:spcPts val="500"/>
              </a:spcBef>
              <a:buFont typeface="Arial" panose="020B0604020202020204"/>
              <a:buNone/>
            </a:pPr>
            <a:r>
              <a:rPr lang="sv-SE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 Office Jl. Pramuka Kav. 72 Jakarta Pusat 10570</a:t>
            </a:r>
            <a:endParaRPr lang="en-US" sz="15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500"/>
              </a:spcBef>
              <a:buFont typeface="Arial" panose="020B0604020202020204"/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Ruang </a:t>
            </a:r>
            <a:r>
              <a:rPr lang="en-US" sz="1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lingkup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bisnis</a:t>
            </a:r>
            <a:r>
              <a:rPr lang="en-ID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utama</a:t>
            </a:r>
            <a:r>
              <a:rPr lang="en-ID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manufaktur</a:t>
            </a:r>
            <a:r>
              <a:rPr lang="en-ID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supplier of PVC Underbody Coating, PVC Body Sealer, PVC </a:t>
            </a:r>
            <a:r>
              <a:rPr lang="en-US" sz="15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Antichipping</a:t>
            </a:r>
            <a:r>
              <a:rPr lang="en-US" sz="15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Sealant.</a:t>
            </a:r>
            <a:r>
              <a:rPr lang="en-ID" sz="15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Adapun </a:t>
            </a:r>
            <a:r>
              <a:rPr lang="en-ID" sz="15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jumlah</a:t>
            </a:r>
            <a:r>
              <a:rPr lang="en-ID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kunjungan</a:t>
            </a:r>
            <a:r>
              <a:rPr lang="en-ID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yang kami </a:t>
            </a:r>
            <a:r>
              <a:rPr lang="en-ID" sz="15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tawarkan</a:t>
            </a:r>
            <a:r>
              <a:rPr lang="en-ID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adalah</a:t>
            </a:r>
            <a:r>
              <a:rPr lang="en-ID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29 </a:t>
            </a:r>
            <a:r>
              <a:rPr lang="en-ID" sz="15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mandays</a:t>
            </a:r>
            <a:r>
              <a:rPr lang="en-ID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</a:t>
            </a:r>
            <a:r>
              <a:rPr lang="en-ID" sz="15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selama</a:t>
            </a:r>
            <a:r>
              <a:rPr lang="en-ID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7 (</a:t>
            </a:r>
            <a:r>
              <a:rPr lang="en-ID" sz="15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tujuh</a:t>
            </a:r>
            <a:r>
              <a:rPr lang="en-ID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) </a:t>
            </a:r>
            <a:r>
              <a:rPr lang="en-ID" sz="15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bulan</a:t>
            </a:r>
            <a:r>
              <a:rPr lang="en-ID" sz="15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.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948</Words>
  <Application>Microsoft Office PowerPoint</Application>
  <PresentationFormat>On-screen Show (16:9)</PresentationFormat>
  <Paragraphs>144</Paragraphs>
  <Slides>16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Montserrat</vt:lpstr>
      <vt:lpstr>Candara</vt:lpstr>
      <vt:lpstr>Montserrat ExtraBold</vt:lpstr>
      <vt:lpstr>Calibri</vt:lpstr>
      <vt:lpstr>Arial</vt:lpstr>
      <vt:lpstr>Montserrat SemiBold</vt:lpstr>
      <vt:lpstr>Roboto</vt:lpstr>
      <vt:lpstr>Wingdings</vt:lpstr>
      <vt:lpstr>Maiandra GD</vt:lpstr>
      <vt:lpstr>Simple Light</vt:lpstr>
      <vt:lpstr>Slide</vt:lpstr>
      <vt:lpstr>Microsoft Excel 97-2003 Worksheet</vt:lpstr>
      <vt:lpstr>PowerPoint Presentation</vt:lpstr>
      <vt:lpstr>PowerPoint Presentation</vt:lpstr>
      <vt:lpstr>PowerPoint Presentation</vt:lpstr>
      <vt:lpstr>PowerPoint Presentation</vt:lpstr>
      <vt:lpstr>Latar Belakang Masalah</vt:lpstr>
      <vt:lpstr>Latar Belakang Masalah</vt:lpstr>
      <vt:lpstr>IATF 16949:2016</vt:lpstr>
      <vt:lpstr>PowerPoint Presentation</vt:lpstr>
      <vt:lpstr>Ruang Lingkup Pekerjaan</vt:lpstr>
      <vt:lpstr>Investasi Program Konsultasi </vt:lpstr>
      <vt:lpstr>Investasi Program</vt:lpstr>
      <vt:lpstr>Kondisi Lain-lain </vt:lpstr>
      <vt:lpstr>Kondisi Lain-lain </vt:lpstr>
      <vt:lpstr>Kondisi Lain-lain </vt:lpstr>
      <vt:lpstr>Persetujuan Proposal</vt:lpstr>
      <vt:lpstr>SSSSS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Bimbingan Konsultasi Implementasi Sistem Manajemen Keselamatan dan Kesehatan Kerja  SMK3 PP 50/2012  BETER WORK INDONESIA</dc:title>
  <dc:creator>Sinta</dc:creator>
  <cp:lastModifiedBy>Sales Sentral Sistem</cp:lastModifiedBy>
  <cp:revision>64</cp:revision>
  <cp:lastPrinted>2023-06-08T03:09:13Z</cp:lastPrinted>
  <dcterms:modified xsi:type="dcterms:W3CDTF">2024-12-02T09:15:31Z</dcterms:modified>
</cp:coreProperties>
</file>