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dd4302a2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0cdd4302a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cdd4302a2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0cdd4302a2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cdd4302a2_2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0cdd4302a2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cdd4302a2_2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0cdd4302a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cdd4302a2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0cdd4302a2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cdd4302a2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0cdd4302a2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cdd4302a2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cdd4302a2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cdd4302a2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cdd4302a2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dd4302a2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0cdd4302a2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dd4302a2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dd4302a2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cdd4302a2_2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0cdd4302a2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cdd4302a2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0cdd4302a2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cdd4302a2_2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0cdd4302a2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cdd4302a2_2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0cdd4302a2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cdd4302a2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0cdd4302a2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cdd4302a2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0cdd4302a2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cdd4302a2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0cdd4302a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cdd4302a2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0cdd4302a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dd4302a2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0cdd4302a2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dd4302a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dd4302a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dd4302a2_2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0cdd4302a2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chemeClr val="dk1"/>
                </a:solidFill>
              </a:rPr>
              <a:t>Game rules:</a:t>
            </a:r>
            <a:br>
              <a:rPr b="1" lang="ar">
                <a:solidFill>
                  <a:schemeClr val="dk1"/>
                </a:solidFill>
              </a:rPr>
            </a:br>
            <a:br>
              <a:rPr b="1" lang="ar">
                <a:solidFill>
                  <a:schemeClr val="dk1"/>
                </a:solidFill>
              </a:rPr>
            </a:br>
            <a:r>
              <a:rPr b="1" lang="ar">
                <a:solidFill>
                  <a:schemeClr val="dk1"/>
                </a:solidFill>
              </a:rPr>
              <a:t>Choose Partners:</a:t>
            </a:r>
            <a:r>
              <a:rPr lang="ar">
                <a:solidFill>
                  <a:schemeClr val="dk1"/>
                </a:solidFill>
              </a:rPr>
              <a:t> Everyone will be paired up randomly.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chemeClr val="dk1"/>
                </a:solidFill>
              </a:rPr>
              <a:t>Think of an Animal:</a:t>
            </a:r>
            <a:r>
              <a:rPr lang="ar">
                <a:solidFill>
                  <a:schemeClr val="dk1"/>
                </a:solidFill>
              </a:rPr>
              <a:t> One person in each pair will think of an animal in their head.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chemeClr val="dk1"/>
                </a:solidFill>
              </a:rPr>
              <a:t>Guess the Animal:</a:t>
            </a:r>
            <a:r>
              <a:rPr lang="ar">
                <a:solidFill>
                  <a:schemeClr val="dk1"/>
                </a:solidFill>
              </a:rPr>
              <a:t> The other person will try to guess what animal their partner is thinking of.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chemeClr val="dk1"/>
                </a:solidFill>
              </a:rPr>
              <a:t>Ask Questions:</a:t>
            </a:r>
            <a:r>
              <a:rPr lang="ar">
                <a:solidFill>
                  <a:schemeClr val="dk1"/>
                </a:solidFill>
              </a:rPr>
              <a:t> The guessing partner can ask up to seven yes or no questions to try to figure out the animal.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s.google.com/machine-learning/decision-forests/decision-trees" TargetMode="External"/><Relationship Id="rId4" Type="http://schemas.openxmlformats.org/officeDocument/2006/relationships/hyperlink" Target="https://mlu-explain.github.io/decision-tree/" TargetMode="External"/><Relationship Id="rId5" Type="http://schemas.openxmlformats.org/officeDocument/2006/relationships/hyperlink" Target="https://mlu-explain.github.io/decision-tree/" TargetMode="External"/><Relationship Id="rId6" Type="http://schemas.openxmlformats.org/officeDocument/2006/relationships/hyperlink" Target="https://github.com/uclaacmai/ML_Practical/tree/master" TargetMode="External"/><Relationship Id="rId7" Type="http://schemas.openxmlformats.org/officeDocument/2006/relationships/hyperlink" Target="https://scikit-learn.org/stable/modules/generated/sklearn.tree.DecisionTreeClassifier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0784"/>
          </a:schemeClr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ar" sz="5000"/>
              <a:t>Decision Trees</a:t>
            </a:r>
            <a:endParaRPr sz="5000"/>
          </a:p>
        </p:txBody>
      </p:sp>
      <p:sp>
        <p:nvSpPr>
          <p:cNvPr id="105" name="Google Shape;105;p25"/>
          <p:cNvSpPr txBox="1"/>
          <p:nvPr/>
        </p:nvSpPr>
        <p:spPr>
          <a:xfrm>
            <a:off x="3669323" y="3738173"/>
            <a:ext cx="18053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Ali El-Kassas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Animal Guessing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63875" y="1183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ar">
                <a:solidFill>
                  <a:srgbClr val="434343"/>
                </a:solidFill>
              </a:rPr>
              <a:t>Lets guess from three animals: </a:t>
            </a:r>
            <a:r>
              <a:rPr b="1" lang="ar">
                <a:solidFill>
                  <a:srgbClr val="434343"/>
                </a:solidFill>
              </a:rPr>
              <a:t>Penguin, Spider and Dog</a:t>
            </a:r>
            <a:endParaRPr b="1">
              <a:solidFill>
                <a:srgbClr val="434343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500175" y="1394850"/>
            <a:ext cx="2370900" cy="257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descr="A penguin wearing a hat and sunglasses&#10;&#10;Description automatically generated" id="202" name="Google Shape;2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43" y="1761963"/>
            <a:ext cx="1931556" cy="1931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4"/>
          <p:cNvCxnSpPr/>
          <p:nvPr/>
        </p:nvCxnSpPr>
        <p:spPr>
          <a:xfrm flipH="1">
            <a:off x="595087" y="1567543"/>
            <a:ext cx="2099869" cy="23203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4" name="Google Shape;204;p34"/>
          <p:cNvCxnSpPr/>
          <p:nvPr/>
        </p:nvCxnSpPr>
        <p:spPr>
          <a:xfrm>
            <a:off x="653143" y="1567543"/>
            <a:ext cx="2099869" cy="23203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5" name="Google Shape;205;p34"/>
          <p:cNvSpPr txBox="1"/>
          <p:nvPr/>
        </p:nvSpPr>
        <p:spPr>
          <a:xfrm>
            <a:off x="7575846" y="1745278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r" sz="2000" u="none" cap="none" strike="noStrike">
                <a:solidFill>
                  <a:srgbClr val="2E3436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3077725" y="1691300"/>
            <a:ext cx="463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2E3436"/>
                </a:solidFill>
                <a:latin typeface="Lato"/>
                <a:ea typeface="Lato"/>
                <a:cs typeface="Lato"/>
                <a:sym typeface="Lato"/>
              </a:rPr>
              <a:t>Does the animal have more than 2 legs?</a:t>
            </a:r>
            <a:endParaRPr sz="2000">
              <a:solidFill>
                <a:srgbClr val="2E343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>
                <a:solidFill>
                  <a:srgbClr val="E3212A"/>
                </a:solidFill>
              </a:rPr>
              <a:t>Animal Guessing Game</a:t>
            </a:r>
            <a:endParaRPr>
              <a:solidFill>
                <a:srgbClr val="E321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63875" y="1183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 sz="2000">
                <a:solidFill>
                  <a:srgbClr val="2E3436"/>
                </a:solidFill>
              </a:rPr>
              <a:t>Does the animal have more than 2 eyes ?  </a:t>
            </a:r>
            <a:endParaRPr b="1" sz="2000">
              <a:solidFill>
                <a:srgbClr val="2E3436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500175" y="1394850"/>
            <a:ext cx="2370900" cy="2574000"/>
          </a:xfrm>
          <a:prstGeom prst="rect">
            <a:avLst/>
          </a:prstGeom>
          <a:solidFill>
            <a:srgbClr val="C1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descr="A cartoon of a spider&#10;&#10;Description automatically generated" id="215" name="Google Shape;215;p35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500175" y="1863953"/>
            <a:ext cx="2425700" cy="1635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5"/>
          <p:cNvCxnSpPr/>
          <p:nvPr/>
        </p:nvCxnSpPr>
        <p:spPr>
          <a:xfrm flipH="1">
            <a:off x="595087" y="1567543"/>
            <a:ext cx="2099869" cy="23203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7" name="Google Shape;217;p35"/>
          <p:cNvCxnSpPr/>
          <p:nvPr/>
        </p:nvCxnSpPr>
        <p:spPr>
          <a:xfrm>
            <a:off x="653143" y="1567543"/>
            <a:ext cx="2099869" cy="23203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8" name="Google Shape;218;p35"/>
          <p:cNvSpPr txBox="1"/>
          <p:nvPr/>
        </p:nvSpPr>
        <p:spPr>
          <a:xfrm>
            <a:off x="7728857" y="1707440"/>
            <a:ext cx="5442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r" sz="2000" u="none" cap="none" strike="noStrike">
                <a:solidFill>
                  <a:srgbClr val="2E3436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Animal Guessing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63875" y="1183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 sz="2000">
                <a:solidFill>
                  <a:srgbClr val="2E3436"/>
                </a:solidFill>
              </a:rPr>
              <a:t>Does the animal have more than 2 legs?   </a:t>
            </a:r>
            <a:r>
              <a:rPr b="1" lang="ar" sz="2000">
                <a:solidFill>
                  <a:srgbClr val="2E3436"/>
                </a:solidFill>
              </a:rPr>
              <a:t>Yes</a:t>
            </a:r>
            <a:endParaRPr b="1" sz="2000">
              <a:solidFill>
                <a:srgbClr val="2E3436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 sz="2000">
                <a:solidFill>
                  <a:srgbClr val="2E3436"/>
                </a:solidFill>
              </a:rPr>
              <a:t>Does the animal have more than 2 eyes?  </a:t>
            </a:r>
            <a:r>
              <a:rPr b="1" lang="ar" sz="2000">
                <a:solidFill>
                  <a:srgbClr val="2E3436"/>
                </a:solidFill>
              </a:rPr>
              <a:t>No</a:t>
            </a:r>
            <a:endParaRPr b="1" sz="2000">
              <a:solidFill>
                <a:srgbClr val="2E3436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500175" y="1394850"/>
            <a:ext cx="2370900" cy="2574000"/>
          </a:xfrm>
          <a:prstGeom prst="rect">
            <a:avLst/>
          </a:prstGeom>
          <a:solidFill>
            <a:srgbClr val="C1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179" y="1400239"/>
            <a:ext cx="2370900" cy="25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3200"/>
              <a:buNone/>
            </a:pPr>
            <a:r>
              <a:rPr b="1" i="0" lang="ar" sz="3000" u="none" strike="noStrike">
                <a:solidFill>
                  <a:srgbClr val="E321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Decision Tree Terminology</a:t>
            </a:r>
            <a:br>
              <a:rPr b="0" lang="ar" sz="3000">
                <a:solidFill>
                  <a:srgbClr val="E3212A"/>
                </a:solidFill>
              </a:rPr>
            </a:br>
            <a:br>
              <a:rPr lang="ar" sz="3000">
                <a:solidFill>
                  <a:srgbClr val="E3212A"/>
                </a:solidFill>
              </a:rPr>
            </a:br>
            <a:endParaRPr sz="3000">
              <a:solidFill>
                <a:srgbClr val="E3212A"/>
              </a:solidFill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625" y="1189025"/>
            <a:ext cx="58007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3200"/>
              <a:buNone/>
            </a:pPr>
            <a:r>
              <a:rPr b="1" i="0" lang="ar" sz="3000" u="none" strike="noStrike">
                <a:solidFill>
                  <a:srgbClr val="E321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Decision Tree Prediction</a:t>
            </a:r>
            <a:br>
              <a:rPr b="0" lang="ar" sz="3000">
                <a:solidFill>
                  <a:srgbClr val="E3212A"/>
                </a:solidFill>
              </a:rPr>
            </a:br>
            <a:br>
              <a:rPr lang="ar" sz="3000">
                <a:solidFill>
                  <a:srgbClr val="E3212A"/>
                </a:solidFill>
              </a:rPr>
            </a:br>
            <a:endParaRPr sz="3000">
              <a:solidFill>
                <a:srgbClr val="E3212A"/>
              </a:solidFill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313" y="1572788"/>
            <a:ext cx="26193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ar">
                <a:highlight>
                  <a:srgbClr val="FFFFFF"/>
                </a:highlight>
              </a:rPr>
              <a:t>Check your understanding</a:t>
            </a:r>
            <a:endParaRPr/>
          </a:p>
        </p:txBody>
      </p:sp>
      <p:grpSp>
        <p:nvGrpSpPr>
          <p:cNvPr id="247" name="Google Shape;247;p39"/>
          <p:cNvGrpSpPr/>
          <p:nvPr/>
        </p:nvGrpSpPr>
        <p:grpSpPr>
          <a:xfrm>
            <a:off x="311700" y="1664393"/>
            <a:ext cx="8520600" cy="2612788"/>
            <a:chOff x="0" y="456443"/>
            <a:chExt cx="8520600" cy="2612788"/>
          </a:xfrm>
        </p:grpSpPr>
        <p:sp>
          <p:nvSpPr>
            <p:cNvPr id="248" name="Google Shape;248;p39"/>
            <p:cNvSpPr/>
            <p:nvPr/>
          </p:nvSpPr>
          <p:spPr>
            <a:xfrm>
              <a:off x="0" y="456443"/>
              <a:ext cx="8520600" cy="538200"/>
            </a:xfrm>
            <a:prstGeom prst="roundRect">
              <a:avLst>
                <a:gd fmla="val 16667" name="adj"/>
              </a:avLst>
            </a:prstGeom>
            <a:solidFill>
              <a:srgbClr val="F9E092"/>
            </a:solidFill>
            <a:ln cap="flat" cmpd="sng" w="25400">
              <a:solidFill>
                <a:srgbClr val="464E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9"/>
            <p:cNvSpPr txBox="1"/>
            <p:nvPr/>
          </p:nvSpPr>
          <p:spPr>
            <a:xfrm>
              <a:off x="26273" y="482716"/>
              <a:ext cx="84681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inference of a decision tree runs by routing an example...</a:t>
              </a: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1488080" y="1351182"/>
              <a:ext cx="55443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9"/>
            <p:cNvSpPr txBox="1"/>
            <p:nvPr/>
          </p:nvSpPr>
          <p:spPr>
            <a:xfrm>
              <a:off x="1514353" y="1377455"/>
              <a:ext cx="54918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A.     From one leaf to another.</a:t>
              </a: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1502607" y="1941106"/>
              <a:ext cx="55155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9"/>
            <p:cNvSpPr txBox="1"/>
            <p:nvPr/>
          </p:nvSpPr>
          <p:spPr>
            <a:xfrm>
              <a:off x="1528880" y="1967379"/>
              <a:ext cx="54627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B.     From the root to the leaf.</a:t>
              </a: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1531620" y="2531031"/>
              <a:ext cx="54573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9"/>
            <p:cNvSpPr txBox="1"/>
            <p:nvPr/>
          </p:nvSpPr>
          <p:spPr>
            <a:xfrm>
              <a:off x="1557893" y="2557304"/>
              <a:ext cx="54048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C.     From the leaf to the root.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ar">
                <a:highlight>
                  <a:srgbClr val="FFFFFF"/>
                </a:highlight>
              </a:rPr>
              <a:t>Check your understanding</a:t>
            </a:r>
            <a:endParaRPr/>
          </a:p>
        </p:txBody>
      </p:sp>
      <p:grpSp>
        <p:nvGrpSpPr>
          <p:cNvPr id="261" name="Google Shape;261;p40"/>
          <p:cNvGrpSpPr/>
          <p:nvPr/>
        </p:nvGrpSpPr>
        <p:grpSpPr>
          <a:xfrm>
            <a:off x="311700" y="1664393"/>
            <a:ext cx="8520600" cy="2612788"/>
            <a:chOff x="0" y="456443"/>
            <a:chExt cx="8520600" cy="2612788"/>
          </a:xfrm>
        </p:grpSpPr>
        <p:sp>
          <p:nvSpPr>
            <p:cNvPr id="262" name="Google Shape;262;p40"/>
            <p:cNvSpPr/>
            <p:nvPr/>
          </p:nvSpPr>
          <p:spPr>
            <a:xfrm>
              <a:off x="0" y="456443"/>
              <a:ext cx="8520600" cy="538200"/>
            </a:xfrm>
            <a:prstGeom prst="roundRect">
              <a:avLst>
                <a:gd fmla="val 16667" name="adj"/>
              </a:avLst>
            </a:prstGeom>
            <a:solidFill>
              <a:srgbClr val="F9E092"/>
            </a:solidFill>
            <a:ln cap="flat" cmpd="sng" w="25400">
              <a:solidFill>
                <a:srgbClr val="464E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0"/>
            <p:cNvSpPr txBox="1"/>
            <p:nvPr/>
          </p:nvSpPr>
          <p:spPr>
            <a:xfrm>
              <a:off x="26273" y="482716"/>
              <a:ext cx="84681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inference of a decision tree runs by routing an example...</a:t>
              </a: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1488080" y="1351182"/>
              <a:ext cx="55443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0"/>
            <p:cNvSpPr txBox="1"/>
            <p:nvPr/>
          </p:nvSpPr>
          <p:spPr>
            <a:xfrm>
              <a:off x="1514353" y="1377455"/>
              <a:ext cx="54918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A.     From one leaf to another.</a:t>
              </a: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1502607" y="1941106"/>
              <a:ext cx="5515500" cy="53820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0"/>
            <p:cNvSpPr txBox="1"/>
            <p:nvPr/>
          </p:nvSpPr>
          <p:spPr>
            <a:xfrm>
              <a:off x="1528880" y="1967379"/>
              <a:ext cx="54627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B.     From the root to the leaf.</a:t>
              </a: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1531620" y="2531031"/>
              <a:ext cx="54573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0"/>
            <p:cNvSpPr txBox="1"/>
            <p:nvPr/>
          </p:nvSpPr>
          <p:spPr>
            <a:xfrm>
              <a:off x="1557893" y="2557304"/>
              <a:ext cx="54048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C.     From the leaf to the root.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Regression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ar" sz="2000"/>
              <a:t>Predict a numerical cuteness score of an animal</a:t>
            </a:r>
            <a:endParaRPr sz="2000"/>
          </a:p>
        </p:txBody>
      </p:sp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188" y="1808850"/>
            <a:ext cx="24860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Hands-On in Python</a:t>
            </a:r>
            <a:endParaRPr/>
          </a:p>
        </p:txBody>
      </p:sp>
      <p:sp>
        <p:nvSpPr>
          <p:cNvPr id="283" name="Google Shape;283;p42"/>
          <p:cNvSpPr txBox="1"/>
          <p:nvPr/>
        </p:nvSpPr>
        <p:spPr>
          <a:xfrm>
            <a:off x="1688374" y="1915400"/>
            <a:ext cx="576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https://colab.research.google.com/drive/1ybNugy8GIcdyQoJ5eayv2FD0H9gV72Gf?usp=sharing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Summary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 b="0" l="0" r="0" t="8210"/>
          <a:stretch/>
        </p:blipFill>
        <p:spPr>
          <a:xfrm>
            <a:off x="2239108" y="827314"/>
            <a:ext cx="4589683" cy="409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744"/>
              <a:buNone/>
            </a:pPr>
            <a:r>
              <a:rPr lang="ar" sz="3300"/>
              <a:t>Outline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a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Quick Recap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a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Interactive Game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a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Decision Trees Terminology 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a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Hands-On in Python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a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Decision trees  |  Google for Developers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a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Decision Trees </a:t>
            </a:r>
            <a:r>
              <a:rPr i="0" lang="ar" sz="20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Visually Explained</a:t>
            </a:r>
            <a:endParaRPr i="0" sz="2000" u="none" strike="noStrike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ar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uclaacmai/ML_Practical</a:t>
            </a:r>
            <a:endParaRPr b="0" i="0" sz="2000" u="none" strike="noStrike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0" lang="ar" sz="20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Sklearn docs</a:t>
            </a:r>
            <a:endParaRPr i="0" sz="2000" u="none" strike="noStrike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509550" y="1672650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98765"/>
              <a:buNone/>
            </a:pPr>
            <a:r>
              <a:rPr b="1" i="1" lang="ar" sz="5400">
                <a:latin typeface="Arial"/>
                <a:ea typeface="Arial"/>
                <a:cs typeface="Arial"/>
                <a:sym typeface="Arial"/>
              </a:rPr>
              <a:t>Thank you!</a:t>
            </a:r>
            <a:br>
              <a:rPr b="1" i="1" lang="ar" sz="5400">
                <a:latin typeface="Arial"/>
                <a:ea typeface="Arial"/>
                <a:cs typeface="Arial"/>
                <a:sym typeface="Arial"/>
              </a:rPr>
            </a:br>
            <a:r>
              <a:rPr b="1" i="1" lang="ar" sz="2000">
                <a:latin typeface="Arial"/>
                <a:ea typeface="Arial"/>
                <a:cs typeface="Arial"/>
                <a:sym typeface="Arial"/>
              </a:rPr>
              <a:t>Any Questions ?</a:t>
            </a:r>
            <a:endParaRPr/>
          </a:p>
        </p:txBody>
      </p:sp>
      <p:sp>
        <p:nvSpPr>
          <p:cNvPr id="303" name="Google Shape;303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744"/>
              <a:buNone/>
            </a:pPr>
            <a:r>
              <a:rPr lang="ar" sz="3300"/>
              <a:t>Objectives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311700" y="159994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core concepts of decision trees</a:t>
            </a:r>
            <a:endParaRPr/>
          </a:p>
          <a:p>
            <a:pPr indent="-347663" lvl="0" marL="347663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how to build and evaluate decision tree models</a:t>
            </a:r>
            <a:endParaRPr/>
          </a:p>
          <a:p>
            <a:pPr indent="-1714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Recap: Regression vs 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79" y="1235930"/>
            <a:ext cx="7406641" cy="32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Recap: Linear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170" y="1374188"/>
            <a:ext cx="27813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9282" y="1374188"/>
            <a:ext cx="2781300" cy="2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9"/>
          <p:cNvCxnSpPr/>
          <p:nvPr/>
        </p:nvCxnSpPr>
        <p:spPr>
          <a:xfrm>
            <a:off x="5108832" y="1485475"/>
            <a:ext cx="2482200" cy="26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Recap: Linear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38" y="1441450"/>
            <a:ext cx="27908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575" y="1375400"/>
            <a:ext cx="1395413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513" y="2860750"/>
            <a:ext cx="1395413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0775" y="1333650"/>
            <a:ext cx="1395413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351" y="2860749"/>
            <a:ext cx="1408837" cy="1419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30"/>
          <p:cNvCxnSpPr>
            <a:stCxn id="144" idx="2"/>
            <a:endCxn id="144" idx="0"/>
          </p:cNvCxnSpPr>
          <p:nvPr/>
        </p:nvCxnSpPr>
        <p:spPr>
          <a:xfrm rot="10800000">
            <a:off x="4628220" y="2860675"/>
            <a:ext cx="0" cy="141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30"/>
          <p:cNvCxnSpPr/>
          <p:nvPr/>
        </p:nvCxnSpPr>
        <p:spPr>
          <a:xfrm rot="10800000">
            <a:off x="5492573" y="1341952"/>
            <a:ext cx="1352661" cy="13663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30"/>
          <p:cNvCxnSpPr>
            <a:stCxn id="143" idx="1"/>
            <a:endCxn id="143" idx="3"/>
          </p:cNvCxnSpPr>
          <p:nvPr/>
        </p:nvCxnSpPr>
        <p:spPr>
          <a:xfrm>
            <a:off x="3930575" y="2085013"/>
            <a:ext cx="1395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30"/>
          <p:cNvCxnSpPr/>
          <p:nvPr/>
        </p:nvCxnSpPr>
        <p:spPr>
          <a:xfrm rot="10800000">
            <a:off x="5467351" y="3405144"/>
            <a:ext cx="1377883" cy="87475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107" y="1237731"/>
            <a:ext cx="1408837" cy="1419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0"/>
          <p:cNvCxnSpPr/>
          <p:nvPr/>
        </p:nvCxnSpPr>
        <p:spPr>
          <a:xfrm flipH="1" rot="10800000">
            <a:off x="4347685" y="1267252"/>
            <a:ext cx="1345835" cy="138963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4292" y="2131621"/>
            <a:ext cx="1408837" cy="1419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30"/>
          <p:cNvCxnSpPr/>
          <p:nvPr/>
        </p:nvCxnSpPr>
        <p:spPr>
          <a:xfrm flipH="1" rot="10800000">
            <a:off x="5294292" y="2438984"/>
            <a:ext cx="1408837" cy="10923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547" y="2912249"/>
            <a:ext cx="1408837" cy="1419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30"/>
          <p:cNvCxnSpPr/>
          <p:nvPr/>
        </p:nvCxnSpPr>
        <p:spPr>
          <a:xfrm rot="10800000">
            <a:off x="4230522" y="2912249"/>
            <a:ext cx="1397862" cy="8202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Tree</a:t>
            </a:r>
            <a:endParaRPr/>
          </a:p>
        </p:txBody>
      </p:sp>
      <p:pic>
        <p:nvPicPr>
          <p:cNvPr descr="File:Decision Tree vs. Random Forest.png - Wikimedia Commons" id="163" name="Google Shape;163;p31"/>
          <p:cNvPicPr preferRelativeResize="0"/>
          <p:nvPr/>
        </p:nvPicPr>
        <p:blipFill rotWithShape="1">
          <a:blip r:embed="rId3">
            <a:alphaModFix/>
          </a:blip>
          <a:srcRect b="24442" l="0" r="51286" t="9133"/>
          <a:stretch/>
        </p:blipFill>
        <p:spPr>
          <a:xfrm>
            <a:off x="4628625" y="1284575"/>
            <a:ext cx="420367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descr="A tree with green leaves&#10;&#10;Description automatically generated" id="165" name="Google Shape;165;p31"/>
          <p:cNvPicPr preferRelativeResize="0"/>
          <p:nvPr/>
        </p:nvPicPr>
        <p:blipFill rotWithShape="1">
          <a:blip r:embed="rId4">
            <a:alphaModFix/>
          </a:blip>
          <a:srcRect b="1161" l="0" r="0" t="0"/>
          <a:stretch/>
        </p:blipFill>
        <p:spPr>
          <a:xfrm>
            <a:off x="349542" y="1365982"/>
            <a:ext cx="4241241" cy="298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ar" sz="3000"/>
              <a:t>Why Trees?</a:t>
            </a:r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143116" y="1217423"/>
            <a:ext cx="8520600" cy="3263949"/>
            <a:chOff x="0" y="398"/>
            <a:chExt cx="8520600" cy="3263949"/>
          </a:xfrm>
        </p:grpSpPr>
        <p:sp>
          <p:nvSpPr>
            <p:cNvPr id="172" name="Google Shape;172;p32"/>
            <p:cNvSpPr/>
            <p:nvPr/>
          </p:nvSpPr>
          <p:spPr>
            <a:xfrm>
              <a:off x="0" y="398"/>
              <a:ext cx="8520600" cy="932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282069" y="210202"/>
              <a:ext cx="513000" cy="513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1076991" y="398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2"/>
            <p:cNvSpPr txBox="1"/>
            <p:nvPr/>
          </p:nvSpPr>
          <p:spPr>
            <a:xfrm>
              <a:off x="1076991" y="398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675" lIns="98675" spcFirstLastPara="1" rIns="98675" wrap="square" tIns="9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ar" sz="2000" u="none" cap="none" strike="noStrike">
                  <a:solidFill>
                    <a:srgbClr val="2E3436"/>
                  </a:solidFill>
                  <a:latin typeface="Arial"/>
                  <a:ea typeface="Arial"/>
                  <a:cs typeface="Arial"/>
                  <a:sym typeface="Arial"/>
                </a:rPr>
                <a:t>Very powerful modeling method (non-linear)</a:t>
              </a: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0" y="1122418"/>
              <a:ext cx="8520600" cy="932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282069" y="1041961"/>
              <a:ext cx="513000" cy="513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1076991" y="832069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2"/>
            <p:cNvSpPr txBox="1"/>
            <p:nvPr/>
          </p:nvSpPr>
          <p:spPr>
            <a:xfrm>
              <a:off x="1076991" y="832069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675" lIns="98675" spcFirstLastPara="1" rIns="98675" wrap="square" tIns="9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ar" sz="2000">
                  <a:solidFill>
                    <a:srgbClr val="2E3436"/>
                  </a:solidFill>
                </a:rPr>
                <a:t>Works for classification and regression</a:t>
              </a:r>
              <a:endParaRPr b="1" sz="2000">
                <a:solidFill>
                  <a:srgbClr val="2E3436"/>
                </a:solidFill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0" y="2331947"/>
              <a:ext cx="8520600" cy="932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282069" y="1873700"/>
              <a:ext cx="513000" cy="513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1076991" y="1664383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2"/>
            <p:cNvSpPr txBox="1"/>
            <p:nvPr/>
          </p:nvSpPr>
          <p:spPr>
            <a:xfrm>
              <a:off x="1076991" y="1664383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675" lIns="98675" spcFirstLastPara="1" rIns="98675" wrap="square" tIns="9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ar" sz="2000" u="none" cap="none" strike="noStrike">
                  <a:solidFill>
                    <a:srgbClr val="2E3436"/>
                  </a:solidFill>
                  <a:latin typeface="Arial"/>
                  <a:ea typeface="Arial"/>
                  <a:cs typeface="Arial"/>
                  <a:sym typeface="Arial"/>
                </a:rPr>
                <a:t>“Interpretable”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Animal Guessing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2954043" y="1658209"/>
            <a:ext cx="587825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ar" sz="1800" u="none" strike="noStrike">
                <a:solidFill>
                  <a:srgbClr val="464E51"/>
                </a:solidFill>
                <a:latin typeface="Lato"/>
                <a:ea typeface="Lato"/>
                <a:cs typeface="Lato"/>
                <a:sym typeface="Lato"/>
              </a:rPr>
              <a:t>Pair up randomly</a:t>
            </a:r>
            <a:endParaRPr b="0">
              <a:solidFill>
                <a:srgbClr val="464E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ar" sz="1800" u="none" strike="noStrike">
                <a:solidFill>
                  <a:srgbClr val="464E51"/>
                </a:solidFill>
                <a:latin typeface="Lato"/>
                <a:ea typeface="Lato"/>
                <a:cs typeface="Lato"/>
                <a:sym typeface="Lato"/>
              </a:rPr>
              <a:t>One person thinks of an animal</a:t>
            </a:r>
            <a:endParaRPr b="0">
              <a:solidFill>
                <a:srgbClr val="464E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ar" sz="1800" u="none" strike="noStrike">
                <a:solidFill>
                  <a:srgbClr val="464E51"/>
                </a:solidFill>
                <a:latin typeface="Lato"/>
                <a:ea typeface="Lato"/>
                <a:cs typeface="Lato"/>
                <a:sym typeface="Lato"/>
              </a:rPr>
              <a:t>The other guesses by asking up to five yes/no questions</a:t>
            </a:r>
            <a:br>
              <a:rPr lang="ar">
                <a:solidFill>
                  <a:srgbClr val="464E51"/>
                </a:solidFill>
              </a:rPr>
            </a:br>
            <a:endParaRPr>
              <a:solidFill>
                <a:srgbClr val="464E51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500175" y="1394850"/>
            <a:ext cx="2370900" cy="2574000"/>
          </a:xfrm>
          <a:prstGeom prst="rect">
            <a:avLst/>
          </a:prstGeom>
          <a:solidFill>
            <a:srgbClr val="A1A1A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descr="A yellow emoji with a finger pointing to a question mark&#10;&#10;Description automatically generated"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03" y="1785149"/>
            <a:ext cx="2308992" cy="23089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407478" y="1394843"/>
            <a:ext cx="255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r" sz="1800" u="none" cap="none" strike="noStrike">
                <a:solidFill>
                  <a:srgbClr val="2E3436"/>
                </a:solidFill>
                <a:latin typeface="Arial"/>
                <a:ea typeface="Arial"/>
                <a:cs typeface="Arial"/>
                <a:sym typeface="Arial"/>
              </a:rPr>
              <a:t>Guess the animal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ustom 1">
      <a:dk1>
        <a:srgbClr val="E3212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