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Ubuntu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0884F3-04F8-440E-A6BD-8CA776A91E77}">
  <a:tblStyle styleId="{3B0884F3-04F8-440E-A6BD-8CA776A91E7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italic.fntdata"/><Relationship Id="rId10" Type="http://schemas.openxmlformats.org/officeDocument/2006/relationships/slide" Target="slides/slide5.xml"/><Relationship Id="rId32" Type="http://schemas.openxmlformats.org/officeDocument/2006/relationships/font" Target="fonts/Ubuntu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Ubuntu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7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Ubuntu"/>
              <a:buNone/>
              <a:defRPr b="0" i="0" sz="48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Ubuntu"/>
              <a:buNone/>
              <a:defRPr b="1" i="0" sz="36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●"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○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■"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○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■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●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○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Ubuntu"/>
              <a:buChar char="■"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72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STL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Ubuntu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2" name="Shape 102"/>
          <p:cNvGraphicFramePr/>
          <p:nvPr/>
        </p:nvGraphicFramePr>
        <p:xfrm>
          <a:off x="462900" y="5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{3B0884F3-04F8-440E-A6BD-8CA776A91E77}</a:tableStyleId>
              </a:tblPr>
              <a:tblGrid>
                <a:gridCol w="1806650"/>
                <a:gridCol w="3188175"/>
                <a:gridCol w="3223375"/>
              </a:tblGrid>
              <a:tr h="48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Container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Implementation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Characteristics</a:t>
                      </a:r>
                    </a:p>
                  </a:txBody>
                  <a:tcPr marT="91425" marB="91425" marR="91425" marL="91425"/>
                </a:tc>
              </a:tr>
              <a:tr h="101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stack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Can be implemented as vector, list, or deque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Insert (push) and remove (pop) at one end only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101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queue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Can be implemented as list or deque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Insert (push) at one end, remove (pop) at other</a:t>
                      </a:r>
                    </a:p>
                  </a:txBody>
                  <a:tcPr marT="91425" marB="91425" marR="91425" marL="91425"/>
                </a:tc>
              </a:tr>
              <a:tr h="153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priority queue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Can be implemented as vector or deque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Insert (push) in random order at one end, remove (pop) in sorted order from other end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2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Vectors - push_back(), size(), and operator[]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&lt;vector&gt;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</a:t>
            </a:r>
          </a:p>
          <a:p>
            <a:pPr indent="381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vector&lt;int&gt; v; 		//create a vector of ints</a:t>
            </a:r>
          </a:p>
          <a:p>
            <a:pPr indent="381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v.push_back(10); 		//put values at end of array</a:t>
            </a:r>
          </a:p>
          <a:p>
            <a:pPr indent="381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v.push_back(11);</a:t>
            </a:r>
          </a:p>
          <a:p>
            <a:pPr indent="381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v.push_back(12);</a:t>
            </a:r>
          </a:p>
          <a:p>
            <a:pPr indent="-76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v.push_back(13);</a:t>
            </a:r>
          </a:p>
          <a:p>
            <a:pPr indent="-76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v[0] = 20; 			//replace with new values</a:t>
            </a:r>
          </a:p>
          <a:p>
            <a:pPr indent="-76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v[3] = 23;</a:t>
            </a:r>
          </a:p>
          <a:p>
            <a:pPr indent="-76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for(int j=0; j&lt;v.size(); j++) 	//display vector contents</a:t>
            </a:r>
          </a:p>
          <a:p>
            <a:pPr indent="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v[j] &lt;&lt; ‘ ‘; 	//20 11 12 23</a:t>
            </a:r>
          </a:p>
          <a:p>
            <a:pPr indent="-76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endl;</a:t>
            </a:r>
          </a:p>
          <a:p>
            <a:pPr indent="-76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return 0;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2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Vectors - swap(), empty(), back(), and pop_back()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&lt;vector&gt;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					 	//an array of doubles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double arr[] = { 1.1, 2.2, 3.3, 4.4 };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vector&lt;double&gt; v1(arr, arr+4); 		//initialize vector to array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vector&lt;double&gt; v2(4); 			//empty vector of size 4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v1.swap(v2); 					//swap contents of v1 and v2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while( !v2.empty() ){ 			//until vector is empty,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v2.back() &lt;&lt; ‘ ‘; 		//display the last element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v2.pop_back(); 			//remove the last element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						 //output: 4.4 3.3 2.2 1.1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endl;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Vectors - insert() and erase()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arr[] = { 100, 110, 120, 130 }; 			//an array of ints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vector&lt;int&gt; v(arr, arr+4); 				//initialize vector to array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“\nBefore insertion: “;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for(int j=0; j&lt;v.size(); j++) 	cout &lt;&lt; v[j] &lt;&lt; ‘ ‘;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v.insert( v.begin()+2, 115); 				//insert 115 at element 2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“\nAfter insertion: “;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for(j=0; j&lt;v.size(); j++) 	cout &lt;&lt; v[j] &lt;&lt; ‘ ‘;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v.erase( v.begin()+2 ); 				//erase element 2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“\nAfter erasure: “;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for(j=0; j&lt;v.size(); j++) 	cout &lt;&lt; v[j] &lt;&lt; ‘ ‘;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endl;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Lists - push_front(), front(), and pop_front()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&lt;list&gt;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list&lt;int&gt; ilist;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ilist.push_back(30); 			//push items on back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ilist.push_back(40);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ilist.push_front(20); 		//push items on front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ilist.push_front(10);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size = ilist.size(); 			//number of items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for(int j=0; j&lt;size; j++) {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ilist.front() &lt;&lt; ‘ ‘; 		//read item from front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ilist.pop_front(); 			//pop item off front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endl;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Lists - reverse(), merge(), and unique()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j;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list&lt;int&gt; list1, list2;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arr1[] = { 40, 30, 20, 10 }, arr2[] = { 15, 20, 25, 30, 35 };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for(j=0; j&lt;4; j++) 	list1.push_back( arr1[j] ); 		//list1: 40, 30, 20, 10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for(j=0; j&lt;5; j++) 	list2.push_back( arr2[j] ); 		//list2: 15, 20, 25, 30, 35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list1.reverse(); 						//reverse list1: 10 20 30 40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list1.merge(list2); 						//merge list2 into list1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list1.unique(); 						//remove duplicate 20 and 30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while( !list1.empty() ) {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list1.front() &lt;&lt; ‘ ‘; 				//read item from front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list1.pop_front(); 					//pop item off front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 cout &lt;&lt; endl;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Deques - push_back(), push_front(), front()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&lt;deque&gt;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deque&lt;int&gt; deq;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deq.push_back(30); 		//push items on back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deq.push_back(40);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deq.push_back(50);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deq.push_front(20); 		//push items on front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deq.push_front(10);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deq[2] = 33; 				//change middle item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for(int j=0; j&lt;deq.size(); j++)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deq[j] &lt;&lt; ‘ ‘; 		//display items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endl;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Set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&lt;set&gt;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 //array of string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string names[] = {“Juanita”, “Robert”,“Mary”, “Amanda”, “Marie”}; //initialize set to array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set&lt;string&gt; nameSet(names, names+5);	//iterator to 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set&lt;string&gt;::iterator iter;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nameSet.insert(“Yvette”); //insert more names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nameSet.insert(“Larry”);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nameSet.insert(“Robert”); //no effect; already in 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nameSet.insert(“Barry”);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nameSet.erase(“Mary”); //erase a 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“\nSize=” &lt;&lt; nameSet.size() &lt;&lt; endl; //display size of 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iter = nameSet.begin(); //display members of 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Set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while( iter != nameSet.end()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cout &lt;&lt; *iter++ &lt;&lt; ‘\n’;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string searchName; //get name from user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“\nEnter name to search for: “;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cin &gt;&gt; searchName;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iter = nameSet.find(searchName); //find matching name in 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if( iter == nameSet.end() ) 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“The name “ &lt;&lt; searchName &lt;&lt; “ is NOT in the set.”;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else 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“The name “ &lt;&lt; *iter &lt;&lt; “ IS in the set.”;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endl;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Set - lower_bound() and upper_bound()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 		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set&lt;string &gt; organic;				//set of string objects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set&lt;string, less&lt;string&gt; &gt;::iterator iter;		//iterator to set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organic.insert(“Curine”); 		organic.insert(“Xanthine”);	organic.insert(“Curarine”);		organic.insert(“Melamine”);	organic.insert(“Cyanimide”);	organic.insert(“Phenol”);		organic.insert(“Aphrodine”);	organic.insert(“Imidazole”);	organic.insert(“Cinchonine”);	organic.insert(“Palmitamide”); 	organic.insert(“Cyanimide”);	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iter = organic.begin(); 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while( iter != organic.end() ) 	cout &lt;&lt; *iter++ &lt;&lt; ‘\n’;		//display set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string lower, upper; 		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cin &gt;&gt; lower &gt;&gt; upper;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iter = organic.lower_bound(lower);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while( iter != organic.upper_bound(upper) 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*iter++ &lt;&lt; ‘\n’;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Introduction to the STL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STL contains several kinds of entities. The three most important are containers, algorithms, and iterators.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b="0" i="0" lang="en" sz="24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container </a:t>
            </a:r>
            <a:r>
              <a:rPr b="0" i="0" lang="en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is a way that stored data is organized in memory.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24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Algorithms </a:t>
            </a:r>
            <a:r>
              <a:rPr b="0" i="0" lang="en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 the STL are procedures that are applied to containers to process their data in various ways.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24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Iterators </a:t>
            </a:r>
            <a:r>
              <a:rPr b="0" i="0" lang="en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are a generalization of the concept of pointers: they point to elements in a container.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Map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&lt;map&gt;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main() {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string name;		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pop;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string states[] = { “Wyoming”, “Colorado”, “Nevada”, “Montana”, “Arizona”, “Idaho”}; 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pops[] = { 470, 2890, 800, 787, 2718, 944 };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map&lt;string, int&gt; mapStates; 			//map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map&lt;string, int&gt;:: iterator iter; 			//iterator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for(int j=0; j&lt;6; j++) {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name = states[j]; 				//get data from arrays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pop = pops[j];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mapStates[name] = pop;	 		//put it in map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Map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“Enter state: “; 				//get state from user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cin &gt;&gt; name;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pop = mapStates[name]; 				//find population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“Population: “ &lt;&lt; pop &lt;&lt; “,000\n”;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endl; 					//display entire map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for(iter = mapStates.begin(); iter != mapStates.end(); iter++)</a:t>
            </a:r>
          </a:p>
          <a:p>
            <a:pPr indent="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cout &lt;&lt; (*iter).first &lt;&lt; ‘ ‘ &lt;&lt; (*iter).second &lt;&lt; “,000\n”;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Stack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Last in first out == deque with operations push_front() and pop_front()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queue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First in first out == deque with operations push_back() and pop_front()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Priority Queue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#include &lt;queue&gt;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 main (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priority_queue&lt;int&gt; mypq;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int sum(0);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for (int i = 1; i &lt;= 10; i++)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mypq.push(i);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while (!mypq.empty())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sum += mypq.top();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	mypq.pop();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cout &lt;&lt; "total: " &lt;&lt; sum &lt;&lt; '\n';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57200" y="281301"/>
            <a:ext cx="8229600" cy="23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Ubuntu"/>
              <a:buNone/>
            </a:pPr>
            <a:r>
              <a:rPr b="0" i="0" lang="en" sz="6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Questions ?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64575" y="1941850"/>
            <a:ext cx="8229600" cy="231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Ubuntu"/>
              <a:buNone/>
            </a:pPr>
            <a:r>
              <a:rPr b="1" i="0" lang="en" sz="60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Thank You 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Containers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container is a way to store data, whether the data consists of built-in types such as int and float, or of class objects. The STL makes </a:t>
            </a:r>
            <a:r>
              <a:rPr b="1" i="0" lang="en" sz="23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seven basic kinds of containers available</a:t>
            </a:r>
            <a:r>
              <a:rPr b="0" i="0" lang="en" sz="2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as well as three more that are derived from the basic kinds.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 addition, </a:t>
            </a:r>
            <a:r>
              <a:rPr b="1" i="0" lang="en" sz="23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you can create your own containers based on the basic kinds</a:t>
            </a:r>
            <a:r>
              <a:rPr b="0" i="0" lang="en" sz="2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You may wonder why we need so many kinds of containers. Why not use C++ arrays in all data storage situations? The answer is  efficiency. An array is awkward or slow in many situations.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Sequence Containers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sequence container stores a set of elements in what you can visualize as a line, like houses on a street. Each  element is related to the other elements by its position along the line. Each element (except at the ends) is preceded by one specific element and followed by  another.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 ordinary C++ array is an example of a sequence container.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Shape 70"/>
          <p:cNvSpPr txBox="1"/>
          <p:nvPr>
            <p:ph idx="4294967295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71" name="Shape 71"/>
          <p:cNvGraphicFramePr/>
          <p:nvPr/>
        </p:nvGraphicFramePr>
        <p:xfrm>
          <a:off x="451650" y="42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{3B0884F3-04F8-440E-A6BD-8CA776A91E77}</a:tableStyleId>
              </a:tblPr>
              <a:tblGrid>
                <a:gridCol w="1710275"/>
                <a:gridCol w="2171800"/>
                <a:gridCol w="4364250"/>
              </a:tblGrid>
              <a:tr h="571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Container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Characteristic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Advantages and Disadvantages</a:t>
                      </a:r>
                    </a:p>
                  </a:txBody>
                  <a:tcPr marT="91425" marB="91425" marR="91425" marL="91425"/>
                </a:tc>
              </a:tr>
              <a:tr h="867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ordinary C++ array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Fixed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random access (by index number)</a:t>
                      </a: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 to insert or erase in the middle Size cannot be changed at runtime</a:t>
                      </a:r>
                    </a:p>
                  </a:txBody>
                  <a:tcPr marT="91425" marB="91425" marR="91425" marL="91425"/>
                </a:tc>
              </a:tr>
              <a:tr h="99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vector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Relocating, expandable array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random access (by index number)</a:t>
                      </a: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 to insert or erase in the middle Quick to insert or erase at end</a:t>
                      </a:r>
                    </a:p>
                  </a:txBody>
                  <a:tcPr marT="91425" marB="91425" marR="91425" marL="91425"/>
                </a:tc>
              </a:tr>
              <a:tr h="55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Doubly linked list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to insert or delete at any location</a:t>
                      </a: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access to both ends</a:t>
                      </a: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 random access</a:t>
                      </a:r>
                    </a:p>
                  </a:txBody>
                  <a:tcPr marT="91425" marB="91425" marR="91425" marL="91425"/>
                </a:tc>
              </a:tr>
              <a:tr h="55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deque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Like vector, but can be accessed at either end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random access (using index number)</a:t>
                      </a: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Slow to insert or erase in the middle </a:t>
                      </a: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4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Quick insert or erase (push and pop) at either the beginning or the end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Associative Containers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 associative container is not sequential; instead it uses keys to access data. The keys, typically numbers or strings, are used automatically by the container to arrange the stored elements in a specific order.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There are two kinds of associative containers in the STL: sets and maps. These both store data in a structure called a tree, which offers fast searching, insertion, and deletion.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83" name="Shape 83"/>
          <p:cNvGraphicFramePr/>
          <p:nvPr/>
        </p:nvGraphicFramePr>
        <p:xfrm>
          <a:off x="440400" y="27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{3B0884F3-04F8-440E-A6BD-8CA776A91E77}</a:tableStyleId>
              </a:tblPr>
              <a:tblGrid>
                <a:gridCol w="2060700"/>
                <a:gridCol w="6202500"/>
              </a:tblGrid>
              <a:tr h="45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Container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Characteristics</a:t>
                      </a:r>
                    </a:p>
                  </a:txBody>
                  <a:tcPr marT="91425" marB="91425" marR="91425" marL="91425"/>
                </a:tc>
              </a:tr>
              <a:tr h="101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Stores only the key objects</a:t>
                      </a: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Only one key of each value allowed</a:t>
                      </a:r>
                    </a:p>
                  </a:txBody>
                  <a:tcPr marT="91425" marB="91425" marR="91425" marL="91425"/>
                </a:tc>
              </a:tr>
              <a:tr h="101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multiset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Stores only the key objects</a:t>
                      </a: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Multiple key values allowed</a:t>
                      </a:r>
                    </a:p>
                  </a:txBody>
                  <a:tcPr marT="91425" marB="91425" marR="91425" marL="91425"/>
                </a:tc>
              </a:tr>
              <a:tr h="101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map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Associates key object with value object</a:t>
                      </a: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Only one key of each value allowed</a:t>
                      </a:r>
                    </a:p>
                  </a:txBody>
                  <a:tcPr marT="91425" marB="91425" marR="91425" marL="91425"/>
                </a:tc>
              </a:tr>
              <a:tr h="1010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multimap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Associates key object with value object</a:t>
                      </a: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Ubuntu"/>
                        <a:buChar char="●"/>
                      </a:pPr>
                      <a:r>
                        <a:rPr lang="en" sz="18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Multiple key values allowed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Member Functions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Some Member Functions Common to All Containers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90" name="Shape 90"/>
          <p:cNvGraphicFramePr/>
          <p:nvPr/>
        </p:nvGraphicFramePr>
        <p:xfrm>
          <a:off x="952500" y="16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{3B0884F3-04F8-440E-A6BD-8CA776A91E77}</a:tableStyleId>
              </a:tblPr>
              <a:tblGrid>
                <a:gridCol w="1604875"/>
                <a:gridCol w="5634125"/>
              </a:tblGrid>
              <a:tr h="34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Purpose</a:t>
                      </a:r>
                    </a:p>
                  </a:txBody>
                  <a:tcPr marT="91425" marB="91425" marR="91425" marL="91425"/>
                </a:tc>
              </a:tr>
              <a:tr h="34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size()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the number of items in the container</a:t>
                      </a:r>
                    </a:p>
                  </a:txBody>
                  <a:tcPr marT="91425" marB="91425" marR="91425" marL="91425"/>
                </a:tc>
              </a:tr>
              <a:tr h="34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empty()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true if container is empty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begin()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an iterator to the start of the container, for iterating forwards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through the container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end()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an iterator to the past-the-end location in the container, used to end forward iteration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rbegin()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a reverse_iterator to the end of the container, for iterating backward through the container</a:t>
                      </a:r>
                    </a:p>
                  </a:txBody>
                  <a:tcPr marT="91425" marB="91425" marR="91425" marL="91425"/>
                </a:tc>
              </a:tr>
              <a:tr h="525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rend()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Ubuntu"/>
                        <a:buNone/>
                      </a:pPr>
                      <a:r>
                        <a:rPr lang="en" sz="1200" u="none" cap="none" strike="noStrike">
                          <a:latin typeface="Ubuntu"/>
                          <a:ea typeface="Ubuntu"/>
                          <a:cs typeface="Ubuntu"/>
                          <a:sym typeface="Ubuntu"/>
                        </a:rPr>
                        <a:t>Returns a reverse_iterator to the beginning of the container; used to end backward iteration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Ubuntu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Container Adapters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It’s possible to create special-purpose containers from the normal containers mentioned previously using a construct called container adapters.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