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7F37-5609-42E4-8113-4515EBD37F17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0CC7D-175A-43C1-A4E0-683B7832B0FB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SEARCHING AND SORTING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143000"/>
            <a:ext cx="82772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generic type can be used in the return type, the parameter list, and the method body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29600" cy="340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1143000"/>
            <a:ext cx="8505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942974"/>
            <a:ext cx="83915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or Binary </a:t>
            </a:r>
            <a:r>
              <a:rPr lang="en-US" dirty="0" err="1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/>
              <a:t>Linear search</a:t>
            </a:r>
            <a:r>
              <a:rPr lang="en-US" dirty="0" smtClean="0"/>
              <a:t> has linear time complexity: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dirty="0" smtClean="0"/>
              <a:t> if the item is not found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n/2</a:t>
            </a:r>
            <a:r>
              <a:rPr lang="en-US" dirty="0" smtClean="0"/>
              <a:t>, on average, if the item is found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the array is sorted, we can write a faster search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 do we look up a name in a phone book, or a word in a dictionary?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Look somewhere in the middle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Compare what’s there with the thing you’re looking for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Decide which half of the remaining entries to look 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Repeat until you find the correct place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chemeClr val="tx2"/>
                </a:solidFill>
              </a:rPr>
              <a:t>binary search algorithm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2748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066800"/>
            <a:ext cx="8458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Arrays.BinarySearch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799"/>
            <a:ext cx="8458200" cy="542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Linear search and binary search algorithms </a:t>
            </a:r>
          </a:p>
          <a:p>
            <a:r>
              <a:rPr lang="en-CA" dirty="0" smtClean="0"/>
              <a:t>Several </a:t>
            </a:r>
            <a:r>
              <a:rPr lang="en-CA" dirty="0" smtClean="0"/>
              <a:t>sorting algorithms, including: </a:t>
            </a:r>
            <a:endParaRPr lang="en-CA" dirty="0" smtClean="0"/>
          </a:p>
          <a:p>
            <a:pPr lvl="1"/>
            <a:r>
              <a:rPr lang="en-CA" dirty="0" smtClean="0"/>
              <a:t>selection </a:t>
            </a:r>
            <a:r>
              <a:rPr lang="en-CA" dirty="0" smtClean="0"/>
              <a:t>sort </a:t>
            </a:r>
            <a:endParaRPr lang="en-CA" dirty="0" smtClean="0"/>
          </a:p>
          <a:p>
            <a:pPr lvl="1"/>
            <a:r>
              <a:rPr lang="en-CA" dirty="0" smtClean="0"/>
              <a:t>insertion </a:t>
            </a:r>
            <a:r>
              <a:rPr lang="en-CA" dirty="0" smtClean="0"/>
              <a:t>sort 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bubble </a:t>
            </a:r>
            <a:r>
              <a:rPr lang="en-CA" dirty="0" smtClean="0"/>
              <a:t>sort </a:t>
            </a:r>
            <a:endParaRPr lang="en-CA" dirty="0" smtClean="0"/>
          </a:p>
          <a:p>
            <a:pPr lvl="1"/>
            <a:r>
              <a:rPr lang="en-CA" dirty="0" smtClean="0"/>
              <a:t>quick </a:t>
            </a:r>
            <a:r>
              <a:rPr lang="en-CA" dirty="0" smtClean="0"/>
              <a:t>sort </a:t>
            </a:r>
            <a:endParaRPr lang="en-CA" dirty="0" smtClean="0"/>
          </a:p>
          <a:p>
            <a:pPr lvl="1"/>
            <a:r>
              <a:rPr lang="en-CA" dirty="0" smtClean="0"/>
              <a:t>merge </a:t>
            </a:r>
            <a:r>
              <a:rPr lang="en-CA" dirty="0" smtClean="0"/>
              <a:t>sort </a:t>
            </a:r>
          </a:p>
          <a:p>
            <a:r>
              <a:rPr lang="en-CA" dirty="0" smtClean="0"/>
              <a:t>Complexity </a:t>
            </a:r>
            <a:r>
              <a:rPr lang="en-CA" dirty="0" smtClean="0"/>
              <a:t>of the search and sort algorithms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45216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143000"/>
            <a:ext cx="83248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638" y="1057291"/>
            <a:ext cx="8094362" cy="541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990600"/>
            <a:ext cx="83153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50042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22155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https://visualgo.net/en/sorting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990600"/>
            <a:ext cx="84296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34400" cy="467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68" y="1219200"/>
            <a:ext cx="8627432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A409192-BE5F-4896-ACD3-0236214377D5}" type="slidenum">
              <a:rPr lang="en-US"/>
              <a:pPr/>
              <a:t>6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 array of integers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82000" cy="5410200"/>
          </a:xfrm>
        </p:spPr>
        <p:txBody>
          <a:bodyPr/>
          <a:lstStyle/>
          <a:p>
            <a:r>
              <a:rPr lang="en-US" dirty="0"/>
              <a:t>If an array is not sorted, there is no better algorithm than </a:t>
            </a:r>
            <a:r>
              <a:rPr lang="en-US" dirty="0">
                <a:solidFill>
                  <a:schemeClr val="tx2"/>
                </a:solidFill>
              </a:rPr>
              <a:t>linear search</a:t>
            </a:r>
            <a:r>
              <a:rPr lang="en-US" dirty="0"/>
              <a:t> for finding an element in it</a:t>
            </a:r>
            <a:br>
              <a:rPr lang="en-US" dirty="0"/>
            </a:br>
            <a:endParaRPr lang="en-US" dirty="0"/>
          </a:p>
          <a:p>
            <a:pPr algn="l">
              <a:buClr>
                <a:srgbClr val="FFFF99"/>
              </a:buClr>
              <a:buFontTx/>
              <a:buChar char=" "/>
            </a:pP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static final </a:t>
            </a:r>
            <a:r>
              <a:rPr lang="en-US" sz="2400" b="1" dirty="0" err="1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 NONE = -1;  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>// </a:t>
            </a:r>
            <a:r>
              <a:rPr lang="en-US" sz="2400" b="1" dirty="0">
                <a:solidFill>
                  <a:schemeClr val="accent1"/>
                </a:solidFill>
                <a:latin typeface="Verdana" pitchFamily="34" charset="0"/>
              </a:rPr>
              <a:t>not a legal index</a:t>
            </a:r>
            <a:r>
              <a:rPr lang="en-US" sz="2400" dirty="0">
                <a:solidFill>
                  <a:schemeClr val="accent1"/>
                </a:solidFill>
                <a:latin typeface="Verdana" pitchFamily="34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Verdana" pitchFamily="34" charset="0"/>
              </a:rPr>
            </a:br>
            <a:endParaRPr lang="en-US" sz="2400" dirty="0">
              <a:solidFill>
                <a:schemeClr val="accent1"/>
              </a:solidFill>
              <a:latin typeface="Verdana" pitchFamily="34" charset="0"/>
            </a:endParaRPr>
          </a:p>
          <a:p>
            <a:pPr algn="l">
              <a:lnSpc>
                <a:spcPct val="150000"/>
              </a:lnSpc>
              <a:buClr>
                <a:srgbClr val="FFFF99"/>
              </a:buClr>
              <a:buFontTx/>
              <a:buChar char=" "/>
            </a:pP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static </a:t>
            </a:r>
            <a:r>
              <a:rPr lang="en-US" sz="2400" b="1" dirty="0" err="1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erdana" pitchFamily="34" charset="0"/>
              </a:rPr>
              <a:t>linearSearch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 target, </a:t>
            </a:r>
            <a:r>
              <a:rPr lang="en-US" sz="2400" b="1" dirty="0" err="1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[] a) {</a:t>
            </a:r>
            <a:br>
              <a:rPr lang="en-US" sz="2400" b="1" dirty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	for (</a:t>
            </a:r>
            <a:r>
              <a:rPr lang="en-US" sz="2400" b="1" dirty="0" err="1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 p = 0; p &lt; </a:t>
            </a:r>
            <a:r>
              <a:rPr lang="en-US" sz="2400" b="1" dirty="0" err="1">
                <a:solidFill>
                  <a:srgbClr val="002060"/>
                </a:solidFill>
                <a:latin typeface="Verdana" pitchFamily="34" charset="0"/>
              </a:rPr>
              <a:t>a.length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; p++) {</a:t>
            </a:r>
            <a:br>
              <a:rPr lang="en-US" sz="2400" b="1" dirty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		if (target == a[p]) return p;</a:t>
            </a:r>
            <a:br>
              <a:rPr lang="en-US" sz="2400" b="1" dirty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	}</a:t>
            </a:r>
            <a:br>
              <a:rPr lang="en-US" sz="2400" b="1" dirty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	return NONE;</a:t>
            </a:r>
            <a:br>
              <a:rPr lang="en-US" sz="2400" b="1" dirty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002060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Searching an array of Strings is just like searching an array of integers, </a:t>
            </a:r>
            <a:r>
              <a:rPr lang="en-US" i="1" dirty="0" smtClean="0"/>
              <a:t>except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Instead of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int1==int2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dirty="0" smtClean="0"/>
              <a:t>we need to use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string1.equals(string2)</a:t>
            </a:r>
            <a:br>
              <a:rPr lang="en-US" dirty="0" smtClean="0">
                <a:solidFill>
                  <a:schemeClr val="accent2"/>
                </a:solidFill>
                <a:latin typeface="Verdana" pitchFamily="34" charset="0"/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  <a:buClr>
                <a:srgbClr val="FFFF99"/>
              </a:buClr>
              <a:buFontTx/>
              <a:buChar char=" "/>
            </a:pP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static final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 NONE = -1;  </a:t>
            </a:r>
            <a:r>
              <a:rPr lang="en-US" b="1" dirty="0" smtClean="0">
                <a:solidFill>
                  <a:schemeClr val="accent1"/>
                </a:solidFill>
                <a:latin typeface="Verdana" pitchFamily="34" charset="0"/>
              </a:rPr>
              <a:t>// not a legal index</a:t>
            </a:r>
          </a:p>
          <a:p>
            <a:pPr algn="l">
              <a:lnSpc>
                <a:spcPct val="150000"/>
              </a:lnSpc>
              <a:buClr>
                <a:srgbClr val="FFFF99"/>
              </a:buClr>
              <a:buFontTx/>
              <a:buChar char=" "/>
            </a:pP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static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linearSearch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(String target, String[] a) {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for (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 p = 0; p &lt;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a.length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; p++) {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	if (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target.equals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(a[p])) return p;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}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return NONE;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Searching an array of Objects is just like searching an array of Strings, </a:t>
            </a:r>
            <a:r>
              <a:rPr lang="en-US" i="1" dirty="0" smtClean="0"/>
              <a:t>provided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 operation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equals</a:t>
            </a:r>
            <a:r>
              <a:rPr lang="en-US" dirty="0" smtClean="0"/>
              <a:t> has been defined appropriately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/>
            </a:r>
            <a:br>
              <a:rPr lang="en-US" dirty="0" smtClean="0">
                <a:solidFill>
                  <a:srgbClr val="FFFF99"/>
                </a:solidFill>
                <a:latin typeface="Verdana" pitchFamily="34" charset="0"/>
              </a:rPr>
            </a:br>
            <a:endParaRPr lang="en-US" dirty="0" smtClean="0"/>
          </a:p>
          <a:p>
            <a:pPr algn="l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static final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 NONE = -1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;</a:t>
            </a:r>
            <a:r>
              <a:rPr lang="en-US" dirty="0" smtClean="0">
                <a:solidFill>
                  <a:srgbClr val="FFFF99"/>
                </a:solidFill>
                <a:latin typeface="Verdana" pitchFamily="34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Verdana" pitchFamily="34" charset="0"/>
              </a:rPr>
              <a:t>// </a:t>
            </a:r>
            <a:r>
              <a:rPr lang="en-US" b="1" dirty="0" smtClean="0">
                <a:solidFill>
                  <a:schemeClr val="accent1"/>
                </a:solidFill>
                <a:latin typeface="Verdana" pitchFamily="34" charset="0"/>
              </a:rPr>
              <a:t>not a legal index</a:t>
            </a:r>
            <a:r>
              <a:rPr lang="en-US" dirty="0" smtClean="0">
                <a:solidFill>
                  <a:schemeClr val="accent1"/>
                </a:solidFill>
                <a:latin typeface="Verdana" pitchFamily="34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Verdana" pitchFamily="34" charset="0"/>
              </a:rPr>
            </a:br>
            <a:endParaRPr lang="en-US" dirty="0" smtClean="0">
              <a:solidFill>
                <a:schemeClr val="accent1"/>
              </a:solidFill>
              <a:latin typeface="Verdana" pitchFamily="34" charset="0"/>
            </a:endParaRPr>
          </a:p>
          <a:p>
            <a:pPr algn="l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static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linearSearch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(Object target, Object[] a) {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for (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 p = 0; p &lt; 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a.length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; p++) {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	if (</a:t>
            </a:r>
            <a:r>
              <a:rPr lang="en-US" b="1" dirty="0" err="1" smtClean="0">
                <a:solidFill>
                  <a:srgbClr val="002060"/>
                </a:solidFill>
                <a:latin typeface="Verdana" pitchFamily="34" charset="0"/>
              </a:rPr>
              <a:t>target.equals</a:t>
            </a: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(a[p])) return p;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}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	return NONE;</a:t>
            </a:r>
            <a:b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15400" cy="5791200"/>
          </a:xfrm>
        </p:spPr>
        <p:txBody>
          <a:bodyPr/>
          <a:lstStyle/>
          <a:p>
            <a:r>
              <a:rPr lang="en-US" sz="2400" dirty="0"/>
              <a:t>There is no way, in Java, to write a </a:t>
            </a:r>
            <a:r>
              <a:rPr lang="en-US" sz="2400" i="1" dirty="0"/>
              <a:t>general</a:t>
            </a:r>
            <a:r>
              <a:rPr lang="en-US" sz="2400" dirty="0"/>
              <a:t> linear search method for any data type</a:t>
            </a:r>
          </a:p>
          <a:p>
            <a:r>
              <a:rPr lang="en-US" sz="2400" dirty="0"/>
              <a:t>We can write a method that works for an array of objects (because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Object</a:t>
            </a:r>
            <a:r>
              <a:rPr lang="en-US" sz="2400" dirty="0"/>
              <a:t> defines the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equals</a:t>
            </a:r>
            <a:r>
              <a:rPr lang="en-US" sz="2400" dirty="0"/>
              <a:t> method)</a:t>
            </a:r>
          </a:p>
          <a:p>
            <a:pPr lvl="1"/>
            <a:r>
              <a:rPr lang="en-US" sz="2000" dirty="0"/>
              <a:t>For arbitrary objects,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equals</a:t>
            </a:r>
            <a:r>
              <a:rPr lang="en-US" sz="2000" dirty="0"/>
              <a:t> is just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==</a:t>
            </a:r>
          </a:p>
          <a:p>
            <a:pPr lvl="1"/>
            <a:r>
              <a:rPr lang="en-US" sz="2000" dirty="0"/>
              <a:t>For your own objects, you may want to override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public 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boolean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equals(Object o)</a:t>
            </a:r>
          </a:p>
          <a:p>
            <a:pPr lvl="2"/>
            <a:r>
              <a:rPr lang="en-US" sz="1800" dirty="0"/>
              <a:t>The parameter must be of type </a:t>
            </a: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Object</a:t>
            </a:r>
            <a:r>
              <a:rPr lang="en-US" sz="1800" dirty="0"/>
              <a:t>!</a:t>
            </a:r>
          </a:p>
          <a:p>
            <a:pPr lvl="1"/>
            <a:r>
              <a:rPr lang="en-US" sz="2000" dirty="0"/>
              <a:t>The method we defined for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Object</a:t>
            </a:r>
            <a:r>
              <a:rPr lang="en-US" sz="2000" dirty="0"/>
              <a:t>s also works fine for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String</a:t>
            </a:r>
            <a:r>
              <a:rPr lang="en-US" sz="2000" dirty="0"/>
              <a:t>s (because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String</a:t>
            </a:r>
            <a:r>
              <a:rPr lang="en-US" sz="20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000" dirty="0"/>
              <a:t>overrides </a:t>
            </a: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equals</a:t>
            </a:r>
            <a:r>
              <a:rPr lang="en-US" sz="2000" dirty="0"/>
              <a:t>)</a:t>
            </a:r>
          </a:p>
          <a:p>
            <a:r>
              <a:rPr lang="en-US" sz="2400" dirty="0"/>
              <a:t>A search method for objects </a:t>
            </a:r>
            <a:r>
              <a:rPr lang="en-US" sz="2400" i="1" dirty="0"/>
              <a:t>won’t work</a:t>
            </a:r>
            <a:r>
              <a:rPr lang="en-US" sz="2400" dirty="0"/>
              <a:t> for primitives</a:t>
            </a:r>
          </a:p>
          <a:p>
            <a:pPr lvl="1"/>
            <a:r>
              <a:rPr lang="en-US" sz="2000" dirty="0"/>
              <a:t>Although an 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int</a:t>
            </a:r>
            <a:r>
              <a:rPr lang="en-US" sz="2000" dirty="0"/>
              <a:t> can be </a:t>
            </a:r>
            <a:r>
              <a:rPr lang="en-US" sz="2000" dirty="0" err="1"/>
              <a:t>autoboxed</a:t>
            </a:r>
            <a:r>
              <a:rPr lang="en-US" sz="2000" dirty="0"/>
              <a:t> to an In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t</a:t>
            </a:r>
            <a:r>
              <a:rPr lang="en-US" sz="2000" dirty="0"/>
              <a:t>eger, an 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int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[]</a:t>
            </a:r>
            <a:r>
              <a:rPr lang="en-US" sz="2000" dirty="0"/>
              <a:t> </a:t>
            </a:r>
            <a:r>
              <a:rPr lang="en-US" sz="2000" i="1" dirty="0"/>
              <a:t>cannot</a:t>
            </a:r>
            <a:r>
              <a:rPr lang="en-US" sz="2000" dirty="0"/>
              <a:t> be </a:t>
            </a:r>
            <a:r>
              <a:rPr lang="en-US" sz="2000" dirty="0" err="1"/>
              <a:t>autoboxed</a:t>
            </a:r>
            <a:r>
              <a:rPr lang="en-US" sz="2000" dirty="0"/>
              <a:t> to an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Integer[]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1716</TotalTime>
  <Words>325</Words>
  <Application>Microsoft Office PowerPoint</Application>
  <PresentationFormat>On-screen Show (4:3)</PresentationFormat>
  <Paragraphs>63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Introduction to java</vt:lpstr>
      <vt:lpstr>SEARCHING AND SORTING</vt:lpstr>
      <vt:lpstr>Objective</vt:lpstr>
      <vt:lpstr>Searching</vt:lpstr>
      <vt:lpstr>Slide 4</vt:lpstr>
      <vt:lpstr>Slide 5</vt:lpstr>
      <vt:lpstr>Searching an array of integers</vt:lpstr>
      <vt:lpstr>Searching an array of Strings</vt:lpstr>
      <vt:lpstr>Searching an array of Objects</vt:lpstr>
      <vt:lpstr>Templates</vt:lpstr>
      <vt:lpstr>Generic Methods</vt:lpstr>
      <vt:lpstr>Generic Methods</vt:lpstr>
      <vt:lpstr>Linear Search</vt:lpstr>
      <vt:lpstr>Linear Search</vt:lpstr>
      <vt:lpstr>Linear Search or Binary SEarch</vt:lpstr>
      <vt:lpstr>Binary SEarch</vt:lpstr>
      <vt:lpstr>Binary Search</vt:lpstr>
      <vt:lpstr>Example</vt:lpstr>
      <vt:lpstr>Slide 18</vt:lpstr>
      <vt:lpstr>Arrays.BinarySearch()</vt:lpstr>
      <vt:lpstr>Binary Search Code</vt:lpstr>
      <vt:lpstr>Recursive Binary Search</vt:lpstr>
      <vt:lpstr>Slide 22</vt:lpstr>
      <vt:lpstr>Slide 23</vt:lpstr>
      <vt:lpstr>Sorting</vt:lpstr>
      <vt:lpstr>Sorting</vt:lpstr>
      <vt:lpstr>Sorting Algorithms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206</cp:revision>
  <dcterms:created xsi:type="dcterms:W3CDTF">2017-03-14T22:19:32Z</dcterms:created>
  <dcterms:modified xsi:type="dcterms:W3CDTF">2017-06-02T20:24:25Z</dcterms:modified>
</cp:coreProperties>
</file>