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05/example-of-arraylist-in-java-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Sets and Maps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Set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smtClean="0"/>
              <a:t>is unordered and has no duplicates</a:t>
            </a:r>
          </a:p>
          <a:p>
            <a:r>
              <a:rPr lang="en-US" dirty="0" smtClean="0"/>
              <a:t>Operations are exactly those for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9178" y="2800990"/>
            <a:ext cx="388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size( );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isEmpty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 );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contains(Object e);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add(Object e);       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remove(Object e); 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Iterator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iterator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 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51578" y="2800990"/>
            <a:ext cx="4495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containsAll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(Collection c);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addAll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(Collection c);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removeAll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(Collection c);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itchFamily="34" charset="0"/>
              </a:rPr>
              <a:t>retainAll</a:t>
            </a:r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(Collection c);</a:t>
            </a:r>
          </a:p>
          <a:p>
            <a:r>
              <a:rPr lang="en-US" sz="2000" dirty="0">
                <a:solidFill>
                  <a:srgbClr val="002060"/>
                </a:solidFill>
                <a:latin typeface="Verdana" pitchFamily="34" charset="0"/>
              </a:rPr>
              <a:t>void clear( 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51578" y="4553590"/>
            <a:ext cx="426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Verdana" pitchFamily="34" charset="0"/>
              </a:rPr>
              <a:t>Object[ ] toArray( );</a:t>
            </a:r>
          </a:p>
          <a:p>
            <a:r>
              <a:rPr lang="en-US" sz="2000">
                <a:solidFill>
                  <a:srgbClr val="002060"/>
                </a:solidFill>
                <a:latin typeface="Verdana" pitchFamily="34" charset="0"/>
              </a:rPr>
              <a:t>Object[ ] toArray(Object a[ 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algn="l"/>
            <a:r>
              <a:rPr lang="en-CA" dirty="0" smtClean="0"/>
              <a:t>three </a:t>
            </a:r>
            <a:r>
              <a:rPr lang="en-CA" dirty="0" smtClean="0"/>
              <a:t>major</a:t>
            </a:r>
          </a:p>
          <a:p>
            <a:pPr algn="l">
              <a:buNone/>
            </a:pPr>
            <a:r>
              <a:rPr lang="en-CA" dirty="0" smtClean="0"/>
              <a:t> </a:t>
            </a:r>
            <a:r>
              <a:rPr lang="en-CA" dirty="0" smtClean="0"/>
              <a:t>implementations </a:t>
            </a:r>
            <a:endParaRPr lang="en-CA" dirty="0" smtClean="0"/>
          </a:p>
          <a:p>
            <a:pPr algn="l"/>
            <a:r>
              <a:rPr lang="en-CA" b="1" dirty="0" err="1" smtClean="0">
                <a:solidFill>
                  <a:srgbClr val="002060"/>
                </a:solidFill>
              </a:rPr>
              <a:t>HashSet</a:t>
            </a:r>
            <a:r>
              <a:rPr lang="en-CA" b="1" dirty="0" smtClean="0">
                <a:solidFill>
                  <a:srgbClr val="002060"/>
                </a:solidFill>
              </a:rPr>
              <a:t>, </a:t>
            </a:r>
            <a:endParaRPr lang="en-CA" b="1" dirty="0" smtClean="0">
              <a:solidFill>
                <a:srgbClr val="002060"/>
              </a:solidFill>
            </a:endParaRPr>
          </a:p>
          <a:p>
            <a:pPr algn="l"/>
            <a:r>
              <a:rPr lang="en-CA" b="1" dirty="0" err="1" smtClean="0">
                <a:solidFill>
                  <a:srgbClr val="002060"/>
                </a:solidFill>
              </a:rPr>
              <a:t>LinkedHashSet</a:t>
            </a:r>
            <a:r>
              <a:rPr lang="en-CA" b="1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CA" b="1" dirty="0" smtClean="0">
                <a:solidFill>
                  <a:srgbClr val="002060"/>
                </a:solidFill>
              </a:rPr>
              <a:t> </a:t>
            </a:r>
            <a:r>
              <a:rPr lang="en-CA" b="1" dirty="0" err="1" smtClean="0">
                <a:solidFill>
                  <a:srgbClr val="002060"/>
                </a:solidFill>
              </a:rPr>
              <a:t>TreeSet</a:t>
            </a:r>
            <a:r>
              <a:rPr lang="en-CA" b="1" dirty="0" smtClean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7506" y="304800"/>
            <a:ext cx="5506494" cy="622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characteristics of each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HashSet</a:t>
            </a:r>
            <a:r>
              <a:rPr lang="en-CA" dirty="0" smtClean="0"/>
              <a:t>: is the best-performing implementation and is a widely-used Set implementation. It represents the core characteristics of sets: no duplication and unordered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b="1" dirty="0" err="1" smtClean="0"/>
              <a:t>LinkedHashSet</a:t>
            </a:r>
            <a:r>
              <a:rPr lang="en-CA" dirty="0" smtClean="0"/>
              <a:t>: This implementation orders its elements based on insertion order. So consider using a </a:t>
            </a:r>
            <a:r>
              <a:rPr lang="en-CA" dirty="0" err="1" smtClean="0"/>
              <a:t>LinkedHashSet</a:t>
            </a:r>
            <a:r>
              <a:rPr lang="en-CA" dirty="0" smtClean="0"/>
              <a:t> when you want to store unique elements in order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b="1" dirty="0" err="1" smtClean="0"/>
              <a:t>TreeSet</a:t>
            </a:r>
            <a:r>
              <a:rPr lang="en-CA" dirty="0" smtClean="0"/>
              <a:t>: This implementation orders its elements based on their values, either by their natural ordering, or by a Comparator provided at creation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 of integer numbers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LinkedHashSet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elements</a:t>
            </a:r>
          </a:p>
          <a:p>
            <a:r>
              <a:rPr lang="en-US" dirty="0" err="1" smtClean="0"/>
              <a:t>Numbers.add</a:t>
            </a:r>
            <a:r>
              <a:rPr lang="en-US" dirty="0" smtClean="0"/>
              <a:t>(10);</a:t>
            </a:r>
          </a:p>
          <a:p>
            <a:r>
              <a:rPr lang="en-US" dirty="0" err="1" smtClean="0"/>
              <a:t>Numbers.add</a:t>
            </a:r>
            <a:r>
              <a:rPr lang="en-US" dirty="0" smtClean="0"/>
              <a:t>(34);</a:t>
            </a:r>
          </a:p>
          <a:p>
            <a:r>
              <a:rPr lang="en-US" dirty="0" err="1" smtClean="0"/>
              <a:t>Numbers.add</a:t>
            </a:r>
            <a:r>
              <a:rPr lang="en-US" dirty="0" smtClean="0"/>
              <a:t>(5);</a:t>
            </a:r>
          </a:p>
          <a:p>
            <a:r>
              <a:rPr lang="en-US" dirty="0" err="1" smtClean="0"/>
              <a:t>Numbers.add</a:t>
            </a:r>
            <a:r>
              <a:rPr lang="en-US" dirty="0" smtClean="0"/>
              <a:t>(2);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229600" cy="74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315200" cy="7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 Set from an existing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7823195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632541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Removing an element from a 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want to remove all elements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630350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6324600" cy="146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19600"/>
            <a:ext cx="69446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Iterating </a:t>
            </a:r>
            <a:r>
              <a:rPr lang="en-CA" dirty="0" smtClean="0"/>
              <a:t>over elements in a </a:t>
            </a:r>
            <a:r>
              <a:rPr lang="en-CA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22115"/>
            <a:ext cx="5743575" cy="34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990600"/>
            <a:ext cx="2457450" cy="292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48200"/>
            <a:ext cx="53657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Performing Bulk Operations between two </a:t>
            </a:r>
            <a:r>
              <a:rPr lang="en-CA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subset, union, intersection and set </a:t>
            </a:r>
            <a:r>
              <a:rPr lang="en-CA" dirty="0" smtClean="0"/>
              <a:t>difference</a:t>
            </a:r>
          </a:p>
          <a:p>
            <a:endParaRPr lang="en-CA" dirty="0" smtClean="0"/>
          </a:p>
          <a:p>
            <a:r>
              <a:rPr lang="en-US" b="1" dirty="0" smtClean="0"/>
              <a:t>Subset operation</a:t>
            </a:r>
            <a:r>
              <a:rPr lang="en-US" b="1" dirty="0" smtClean="0"/>
              <a:t>:</a:t>
            </a:r>
          </a:p>
          <a:p>
            <a:r>
              <a:rPr lang="en-CA" b="1" dirty="0" smtClean="0"/>
              <a:t>s1.containsAll(s2)</a:t>
            </a:r>
            <a:r>
              <a:rPr lang="en-CA" dirty="0" smtClean="0"/>
              <a:t> returns true if s2 is a subset of s1 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2439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smtClean="0"/>
              <a:t>s1.addAll(s2)</a:t>
            </a:r>
            <a:r>
              <a:rPr lang="en-CA" dirty="0" smtClean="0"/>
              <a:t> — transforms s1 into the </a:t>
            </a:r>
            <a:r>
              <a:rPr lang="en-CA" b="1" dirty="0" smtClean="0"/>
              <a:t>union</a:t>
            </a:r>
            <a:r>
              <a:rPr lang="en-CA" dirty="0" smtClean="0"/>
              <a:t> of s1 and s2.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59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s1.retainAll(s2) — transforms s1 into the intersection of s1 and </a:t>
            </a:r>
            <a:r>
              <a:rPr lang="en-CA" dirty="0" smtClean="0"/>
              <a:t>s2</a:t>
            </a:r>
          </a:p>
          <a:p>
            <a:r>
              <a:rPr lang="en-CA" dirty="0" smtClean="0"/>
              <a:t> (The intersection of two sets is the set containing only the elements common to both sets.)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7924800" cy="33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u="sng" dirty="0" smtClean="0"/>
              <a:t>Set vs List vs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Set, List and Map are interfaces,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List in Java provides </a:t>
            </a:r>
            <a:r>
              <a:rPr lang="en-CA" b="1" dirty="0" smtClean="0">
                <a:solidFill>
                  <a:srgbClr val="002060"/>
                </a:solidFill>
              </a:rPr>
              <a:t>ordered and indexed </a:t>
            </a:r>
            <a:r>
              <a:rPr lang="en-CA" dirty="0" smtClean="0"/>
              <a:t>collection which may contain </a:t>
            </a:r>
            <a:r>
              <a:rPr lang="en-CA" b="1" dirty="0" smtClean="0">
                <a:solidFill>
                  <a:srgbClr val="002060"/>
                </a:solidFill>
              </a:rPr>
              <a:t>duplicates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Set provides an </a:t>
            </a:r>
            <a:r>
              <a:rPr lang="en-CA" b="1" dirty="0" smtClean="0">
                <a:solidFill>
                  <a:srgbClr val="002060"/>
                </a:solidFill>
              </a:rPr>
              <a:t>un-ordered</a:t>
            </a:r>
            <a:r>
              <a:rPr lang="en-CA" dirty="0" smtClean="0"/>
              <a:t> collection of unique objects, i.e. Set doesn't </a:t>
            </a:r>
            <a:r>
              <a:rPr lang="en-CA" b="1" dirty="0" smtClean="0">
                <a:solidFill>
                  <a:srgbClr val="002060"/>
                </a:solidFill>
              </a:rPr>
              <a:t>allow</a:t>
            </a:r>
            <a:r>
              <a:rPr lang="en-CA" dirty="0" smtClean="0"/>
              <a:t> </a:t>
            </a:r>
            <a:r>
              <a:rPr lang="en-CA" b="1" dirty="0" smtClean="0">
                <a:solidFill>
                  <a:srgbClr val="002060"/>
                </a:solidFill>
              </a:rPr>
              <a:t>duplicates</a:t>
            </a:r>
            <a:r>
              <a:rPr lang="en-CA" dirty="0" smtClean="0"/>
              <a:t>,</a:t>
            </a:r>
          </a:p>
          <a:p>
            <a:pPr algn="l">
              <a:lnSpc>
                <a:spcPct val="150000"/>
              </a:lnSpc>
            </a:pPr>
            <a:r>
              <a:rPr lang="en-CA" dirty="0" smtClean="0"/>
              <a:t>Map provides a data structure based on </a:t>
            </a:r>
            <a:r>
              <a:rPr lang="en-CA" b="1" dirty="0" smtClean="0">
                <a:solidFill>
                  <a:srgbClr val="002060"/>
                </a:solidFill>
              </a:rPr>
              <a:t>key value pair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002060"/>
                </a:solidFill>
              </a:rPr>
              <a:t>hashing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operation: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s1.removeAll(s2) — transforms s1 into the (asymmetric) set difference of s1 and s2. </a:t>
            </a:r>
            <a:r>
              <a:rPr lang="en-CA" dirty="0" smtClean="0"/>
              <a:t>(</a:t>
            </a:r>
          </a:p>
          <a:p>
            <a:r>
              <a:rPr lang="en-CA" dirty="0" smtClean="0"/>
              <a:t>For </a:t>
            </a:r>
            <a:r>
              <a:rPr lang="en-CA" dirty="0" smtClean="0"/>
              <a:t>example, the set difference of s1 minus s2 is the set containing all of the elements found in s1 but not in s2.) 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700143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Map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 Map is an object that maps keys to values, or is a collection of attribute-value </a:t>
            </a:r>
            <a:r>
              <a:rPr lang="en-CA" dirty="0" smtClean="0"/>
              <a:t>pairs</a:t>
            </a:r>
          </a:p>
          <a:p>
            <a:r>
              <a:rPr lang="en-CA" dirty="0" smtClean="0"/>
              <a:t>A Map </a:t>
            </a:r>
            <a:r>
              <a:rPr lang="en-CA" b="1" dirty="0" smtClean="0">
                <a:solidFill>
                  <a:srgbClr val="C00000"/>
                </a:solidFill>
              </a:rPr>
              <a:t>cannot contain duplicate keys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C00000"/>
                </a:solidFill>
              </a:rPr>
              <a:t>each key can map to at most one value.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00400"/>
            <a:ext cx="522634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</a:t>
            </a:r>
            <a:r>
              <a:rPr lang="en-CA" dirty="0" smtClean="0"/>
              <a:t>Use Maps: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Use </a:t>
            </a:r>
            <a:r>
              <a:rPr lang="en-CA" dirty="0" smtClean="0"/>
              <a:t>Maps when you want to retrieve and update elements by keys, or perform lookups by keys. Some examples: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map of </a:t>
            </a:r>
            <a:r>
              <a:rPr lang="en-CA" b="1" dirty="0" smtClean="0">
                <a:solidFill>
                  <a:srgbClr val="C00000"/>
                </a:solidFill>
              </a:rPr>
              <a:t>error codes</a:t>
            </a:r>
            <a:r>
              <a:rPr lang="en-CA" dirty="0" smtClean="0"/>
              <a:t> and their d</a:t>
            </a:r>
            <a:r>
              <a:rPr lang="en-CA" b="1" dirty="0" smtClean="0">
                <a:solidFill>
                  <a:srgbClr val="C00000"/>
                </a:solidFill>
              </a:rPr>
              <a:t>escriptions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map of </a:t>
            </a:r>
            <a:r>
              <a:rPr lang="en-CA" b="1" dirty="0" smtClean="0">
                <a:solidFill>
                  <a:srgbClr val="C00000"/>
                </a:solidFill>
              </a:rPr>
              <a:t>zip codes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C00000"/>
                </a:solidFill>
              </a:rPr>
              <a:t>cities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map of </a:t>
            </a:r>
            <a:r>
              <a:rPr lang="en-CA" b="1" dirty="0" smtClean="0">
                <a:solidFill>
                  <a:srgbClr val="C00000"/>
                </a:solidFill>
              </a:rPr>
              <a:t>managers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C00000"/>
                </a:solidFill>
              </a:rPr>
              <a:t>employees</a:t>
            </a:r>
            <a:r>
              <a:rPr lang="en-CA" dirty="0" smtClean="0"/>
              <a:t>. Each manager (key) is associated with a list of employees (value) he manages.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map of </a:t>
            </a:r>
            <a:r>
              <a:rPr lang="en-CA" b="1" dirty="0" smtClean="0">
                <a:solidFill>
                  <a:srgbClr val="C00000"/>
                </a:solidFill>
              </a:rPr>
              <a:t>classes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C00000"/>
                </a:solidFill>
              </a:rPr>
              <a:t>students</a:t>
            </a:r>
            <a:r>
              <a:rPr lang="en-CA" dirty="0" smtClean="0"/>
              <a:t>. Each class (key) is associated with a list of students (value).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86400"/>
            <a:ext cx="8283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 of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r>
              <a:rPr lang="en-US" b="1" dirty="0" err="1" smtClean="0"/>
              <a:t>HashMap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uses a hash </a:t>
            </a:r>
            <a:r>
              <a:rPr lang="en-US" dirty="0" smtClean="0"/>
              <a:t>table</a:t>
            </a:r>
          </a:p>
          <a:p>
            <a:r>
              <a:rPr lang="en-CA" dirty="0" smtClean="0"/>
              <a:t>does not guarantee the order of its key-value elements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US" b="1" dirty="0" err="1" smtClean="0"/>
              <a:t>LinkedHashMap</a:t>
            </a:r>
            <a:endParaRPr lang="en-US" b="1" dirty="0" smtClean="0"/>
          </a:p>
          <a:p>
            <a:r>
              <a:rPr lang="en-CA" dirty="0" smtClean="0"/>
              <a:t> uses a hash table and a linked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 insertion-order as the default order. </a:t>
            </a:r>
            <a:endParaRPr lang="en-CA" dirty="0" smtClean="0"/>
          </a:p>
          <a:p>
            <a:r>
              <a:rPr lang="en-CA" dirty="0" smtClean="0"/>
              <a:t>key-value pairs are sorted by their insertion </a:t>
            </a:r>
            <a:r>
              <a:rPr lang="en-CA" dirty="0" smtClean="0"/>
              <a:t>order</a:t>
            </a:r>
          </a:p>
          <a:p>
            <a:endParaRPr lang="en-CA" dirty="0" smtClean="0"/>
          </a:p>
          <a:p>
            <a:r>
              <a:rPr lang="en-US" b="1" dirty="0" err="1" smtClean="0"/>
              <a:t>TreeMap</a:t>
            </a:r>
            <a:endParaRPr lang="en-US" b="1" dirty="0" smtClean="0"/>
          </a:p>
          <a:p>
            <a:r>
              <a:rPr lang="en-US" b="1" dirty="0" smtClean="0"/>
              <a:t>Uses </a:t>
            </a:r>
            <a:r>
              <a:rPr lang="en-US" dirty="0" smtClean="0"/>
              <a:t>red-black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Elements are </a:t>
            </a:r>
            <a:r>
              <a:rPr lang="en-CA" dirty="0" smtClean="0"/>
              <a:t>sorted </a:t>
            </a:r>
            <a:r>
              <a:rPr lang="en-CA" dirty="0" smtClean="0"/>
              <a:t>according to the natural ordering of its keys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CA" dirty="0" smtClean="0"/>
              <a:t>You can create a new Map that copies elements from an existing map.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534400" cy="296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62400"/>
            <a:ext cx="78710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6019800"/>
            <a:ext cx="833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LinkedHashMap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599"/>
            <a:ext cx="8610600" cy="26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91000"/>
            <a:ext cx="7949286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TreeMap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799"/>
            <a:ext cx="8458200" cy="38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578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Performing Basic Operations on a </a:t>
            </a:r>
            <a:r>
              <a:rPr lang="en-CA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association </a:t>
            </a:r>
            <a:r>
              <a:rPr lang="en-CA" dirty="0" smtClean="0"/>
              <a:t>(</a:t>
            </a:r>
            <a:r>
              <a:rPr lang="en-CA" b="1" dirty="0" smtClean="0"/>
              <a:t>put</a:t>
            </a:r>
            <a:r>
              <a:rPr lang="en-CA" dirty="0" smtClean="0"/>
              <a:t>), lookup (</a:t>
            </a:r>
            <a:r>
              <a:rPr lang="en-CA" b="1" dirty="0" smtClean="0"/>
              <a:t>get</a:t>
            </a:r>
            <a:r>
              <a:rPr lang="en-CA" dirty="0" smtClean="0"/>
              <a:t>), checking (</a:t>
            </a:r>
            <a:r>
              <a:rPr lang="en-CA" b="1" dirty="0" err="1" smtClean="0"/>
              <a:t>containsKey</a:t>
            </a:r>
            <a:r>
              <a:rPr lang="en-CA" dirty="0" smtClean="0"/>
              <a:t> and </a:t>
            </a:r>
            <a:r>
              <a:rPr lang="en-CA" b="1" dirty="0" err="1" smtClean="0"/>
              <a:t>containsValue</a:t>
            </a:r>
            <a:r>
              <a:rPr lang="en-CA" dirty="0" smtClean="0"/>
              <a:t>), modification (</a:t>
            </a:r>
            <a:r>
              <a:rPr lang="en-CA" b="1" dirty="0" smtClean="0"/>
              <a:t>remove</a:t>
            </a:r>
            <a:r>
              <a:rPr lang="en-CA" dirty="0" smtClean="0"/>
              <a:t> and </a:t>
            </a:r>
            <a:r>
              <a:rPr lang="en-CA" b="1" dirty="0" smtClean="0"/>
              <a:t>replace</a:t>
            </a:r>
            <a:r>
              <a:rPr lang="en-CA" dirty="0" smtClean="0"/>
              <a:t>) </a:t>
            </a:r>
            <a:r>
              <a:rPr lang="en-CA" dirty="0" smtClean="0"/>
              <a:t>and </a:t>
            </a:r>
            <a:r>
              <a:rPr lang="en-CA" dirty="0" smtClean="0"/>
              <a:t>cardinality (</a:t>
            </a:r>
            <a:r>
              <a:rPr lang="en-CA" b="1" dirty="0" smtClean="0"/>
              <a:t>size</a:t>
            </a:r>
            <a:r>
              <a:rPr lang="en-CA" dirty="0" smtClean="0"/>
              <a:t> and </a:t>
            </a:r>
            <a:r>
              <a:rPr lang="en-CA" b="1" dirty="0" err="1" smtClean="0"/>
              <a:t>isEmpty</a:t>
            </a:r>
            <a:r>
              <a:rPr lang="en-CA" dirty="0" smtClean="0"/>
              <a:t>).</a:t>
            </a:r>
          </a:p>
          <a:p>
            <a:endParaRPr lang="en-CA" dirty="0" smtClean="0"/>
          </a:p>
          <a:p>
            <a:r>
              <a:rPr lang="en-CA" b="1" dirty="0" smtClean="0"/>
              <a:t>Getting a value associated with a specified key: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105400"/>
            <a:ext cx="6255844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68627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Checking if the map contains a specified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6705600" cy="11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68627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Duplicate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List </a:t>
            </a:r>
            <a:r>
              <a:rPr lang="en-CA" b="1" dirty="0" smtClean="0">
                <a:solidFill>
                  <a:srgbClr val="002060"/>
                </a:solidFill>
              </a:rPr>
              <a:t>allows duplicates 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 Set </a:t>
            </a:r>
            <a:r>
              <a:rPr lang="en-CA" b="1" dirty="0" smtClean="0">
                <a:solidFill>
                  <a:srgbClr val="002060"/>
                </a:solidFill>
              </a:rPr>
              <a:t>doesn't allow duplicates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Map  holds two object per Entry e.g. key and value and It </a:t>
            </a:r>
            <a:r>
              <a:rPr lang="en-CA" b="1" dirty="0" smtClean="0">
                <a:solidFill>
                  <a:srgbClr val="002060"/>
                </a:solidFill>
              </a:rPr>
              <a:t>may contain duplicate values</a:t>
            </a:r>
            <a:r>
              <a:rPr lang="en-CA" dirty="0" smtClean="0"/>
              <a:t> but </a:t>
            </a:r>
            <a:r>
              <a:rPr lang="en-CA" b="1" dirty="0" smtClean="0">
                <a:solidFill>
                  <a:srgbClr val="C00000"/>
                </a:solidFill>
              </a:rPr>
              <a:t>keys</a:t>
            </a:r>
            <a:r>
              <a:rPr lang="en-CA" dirty="0" smtClean="0"/>
              <a:t> are always </a:t>
            </a:r>
            <a:r>
              <a:rPr lang="en-CA" b="1" dirty="0" smtClean="0">
                <a:solidFill>
                  <a:srgbClr val="C00000"/>
                </a:solidFill>
              </a:rPr>
              <a:t>unique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Checking if the map contains a specified value: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70" y="1066800"/>
            <a:ext cx="87104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57600"/>
            <a:ext cx="754856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Removing a mapping from the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70" y="1066800"/>
            <a:ext cx="87104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399"/>
            <a:ext cx="8534400" cy="176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7012159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Replacing a value associated with a specified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70" y="1066800"/>
            <a:ext cx="87104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199"/>
            <a:ext cx="8702218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715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List is an </a:t>
            </a:r>
            <a:r>
              <a:rPr lang="en-CA" b="1" dirty="0" smtClean="0">
                <a:solidFill>
                  <a:srgbClr val="002060"/>
                </a:solidFill>
              </a:rPr>
              <a:t>ordered collection</a:t>
            </a:r>
            <a:r>
              <a:rPr lang="en-CA" dirty="0" smtClean="0"/>
              <a:t>, List's contract maintains insertion order or element. 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Set and maps are an </a:t>
            </a:r>
            <a:r>
              <a:rPr lang="en-CA" b="1" dirty="0" smtClean="0">
                <a:solidFill>
                  <a:srgbClr val="002060"/>
                </a:solidFill>
              </a:rPr>
              <a:t>unordered collection</a:t>
            </a:r>
            <a:r>
              <a:rPr lang="en-CA" dirty="0" smtClean="0"/>
              <a:t>, you get no guarantee on which order element will be stored.</a:t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Null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List </a:t>
            </a:r>
            <a:r>
              <a:rPr lang="en-CA" dirty="0" smtClean="0">
                <a:solidFill>
                  <a:srgbClr val="002060"/>
                </a:solidFill>
              </a:rPr>
              <a:t>allows null elements</a:t>
            </a:r>
            <a:r>
              <a:rPr lang="en-CA" dirty="0" smtClean="0"/>
              <a:t> and you can have many null objects in a List because it also allowed duplicates.</a:t>
            </a:r>
            <a:br>
              <a:rPr lang="en-CA" dirty="0" smtClean="0"/>
            </a:b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Set just allow </a:t>
            </a:r>
            <a:r>
              <a:rPr lang="en-CA" b="1" dirty="0" smtClean="0">
                <a:solidFill>
                  <a:srgbClr val="002060"/>
                </a:solidFill>
              </a:rPr>
              <a:t>one null element </a:t>
            </a:r>
            <a:r>
              <a:rPr lang="en-CA" dirty="0" smtClean="0"/>
              <a:t>as there is no duplicate permitted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Map you can have </a:t>
            </a:r>
            <a:r>
              <a:rPr lang="en-CA" b="1" dirty="0" smtClean="0">
                <a:solidFill>
                  <a:srgbClr val="002060"/>
                </a:solidFill>
              </a:rPr>
              <a:t>null values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002060"/>
                </a:solidFill>
              </a:rPr>
              <a:t>at most one null key</a:t>
            </a:r>
            <a:br>
              <a:rPr lang="en-CA" b="1" dirty="0" smtClean="0">
                <a:solidFill>
                  <a:srgbClr val="002060"/>
                </a:solidFill>
              </a:rPr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Popular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List interface : </a:t>
            </a:r>
            <a:r>
              <a:rPr lang="en-CA" dirty="0" err="1" smtClean="0"/>
              <a:t>ArrayList</a:t>
            </a:r>
            <a:r>
              <a:rPr lang="en-CA" dirty="0" smtClean="0"/>
              <a:t>, </a:t>
            </a:r>
            <a:r>
              <a:rPr lang="en-CA" dirty="0" err="1" smtClean="0"/>
              <a:t>LinkedList</a:t>
            </a:r>
            <a:r>
              <a:rPr lang="en-CA" dirty="0" smtClean="0"/>
              <a:t> and Vector class. </a:t>
            </a:r>
          </a:p>
          <a:p>
            <a:r>
              <a:rPr lang="en-CA" dirty="0" err="1" smtClean="0"/>
              <a:t>ArrayList</a:t>
            </a:r>
            <a:r>
              <a:rPr lang="en-CA" dirty="0" smtClean="0"/>
              <a:t>  provides random access with index, </a:t>
            </a:r>
          </a:p>
          <a:p>
            <a:r>
              <a:rPr lang="en-CA" dirty="0" err="1" smtClean="0"/>
              <a:t>LinkedList</a:t>
            </a:r>
            <a:r>
              <a:rPr lang="en-CA" dirty="0" smtClean="0"/>
              <a:t> is more suitable for frequently adding and removing elements from List. </a:t>
            </a:r>
          </a:p>
          <a:p>
            <a:r>
              <a:rPr lang="en-CA" dirty="0" smtClean="0"/>
              <a:t>Vector is synchronized counterpart of </a:t>
            </a:r>
            <a:r>
              <a:rPr lang="en-CA" dirty="0" err="1" smtClean="0"/>
              <a:t>ArrayList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pPr algn="l"/>
            <a:r>
              <a:rPr lang="en-CA" dirty="0" smtClean="0"/>
              <a:t>Set interface are </a:t>
            </a:r>
            <a:r>
              <a:rPr lang="en-CA" dirty="0" err="1" smtClean="0"/>
              <a:t>HashSet</a:t>
            </a:r>
            <a:r>
              <a:rPr lang="en-CA" dirty="0" smtClean="0"/>
              <a:t>, </a:t>
            </a:r>
            <a:r>
              <a:rPr lang="en-CA" dirty="0" err="1" smtClean="0"/>
              <a:t>LinkedHashSet</a:t>
            </a:r>
            <a:endParaRPr lang="en-CA" dirty="0" smtClean="0"/>
          </a:p>
          <a:p>
            <a:pPr algn="l"/>
            <a:endParaRPr lang="en-CA" dirty="0" smtClean="0"/>
          </a:p>
          <a:p>
            <a:pPr algn="l"/>
            <a:r>
              <a:rPr lang="en-US" dirty="0" smtClean="0"/>
              <a:t> Map interface is </a:t>
            </a:r>
            <a:r>
              <a:rPr lang="en-US" dirty="0" err="1" smtClean="0"/>
              <a:t>HashMap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When to use List, Set and Map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If you need to access elements frequently by using index, than List is a way to go. Its implementation e.g. </a:t>
            </a:r>
            <a:r>
              <a:rPr lang="en-CA" dirty="0" err="1" smtClean="0">
                <a:hlinkClick r:id="rId2"/>
              </a:rPr>
              <a:t>ArrayList</a:t>
            </a:r>
            <a:r>
              <a:rPr lang="en-CA" dirty="0" smtClean="0"/>
              <a:t> provides faster access if you know index.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 algn="l">
              <a:lnSpc>
                <a:spcPct val="150000"/>
              </a:lnSpc>
            </a:pPr>
            <a:r>
              <a:rPr lang="en-CA" dirty="0" smtClean="0"/>
              <a:t>2) If you want to store elements and want them to </a:t>
            </a:r>
            <a:r>
              <a:rPr lang="en-CA" b="1" dirty="0" smtClean="0">
                <a:solidFill>
                  <a:srgbClr val="FF0000"/>
                </a:solidFill>
              </a:rPr>
              <a:t>maintain an order</a:t>
            </a:r>
            <a:r>
              <a:rPr lang="en-CA" dirty="0" smtClean="0"/>
              <a:t> on which they are inserted into collection then go for </a:t>
            </a:r>
            <a:r>
              <a:rPr lang="en-CA" b="1" dirty="0" smtClean="0">
                <a:solidFill>
                  <a:srgbClr val="FF0000"/>
                </a:solidFill>
              </a:rPr>
              <a:t>List</a:t>
            </a:r>
            <a:r>
              <a:rPr lang="en-CA" dirty="0" smtClean="0"/>
              <a:t> again, as List is an ordered collection and maintain insertion order.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to use List, Set and Map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CA" dirty="0" smtClean="0"/>
              <a:t>If you want to create collection of unique elements and </a:t>
            </a:r>
            <a:r>
              <a:rPr lang="en-CA" b="1" dirty="0" smtClean="0"/>
              <a:t>don't want any duplicate</a:t>
            </a:r>
            <a:r>
              <a:rPr lang="en-CA" dirty="0" smtClean="0"/>
              <a:t> than choose any Set implementation e.g. </a:t>
            </a:r>
            <a:r>
              <a:rPr lang="en-CA" dirty="0" err="1" smtClean="0"/>
              <a:t>HashSet</a:t>
            </a:r>
            <a:r>
              <a:rPr lang="en-CA" dirty="0" smtClean="0"/>
              <a:t>, </a:t>
            </a:r>
            <a:r>
              <a:rPr lang="en-CA" dirty="0" err="1" smtClean="0"/>
              <a:t>LinkedHashSet</a:t>
            </a:r>
            <a:r>
              <a:rPr lang="en-CA" dirty="0" smtClean="0"/>
              <a:t> or </a:t>
            </a:r>
            <a:r>
              <a:rPr lang="en-CA" dirty="0" err="1" smtClean="0"/>
              <a:t>TreeSet</a:t>
            </a:r>
            <a:endParaRPr lang="en-CA" dirty="0" smtClean="0"/>
          </a:p>
          <a:p>
            <a:pPr algn="l">
              <a:lnSpc>
                <a:spcPct val="150000"/>
              </a:lnSpc>
            </a:pPr>
            <a:endParaRPr lang="en-CA" dirty="0" smtClean="0"/>
          </a:p>
          <a:p>
            <a:pPr algn="l">
              <a:lnSpc>
                <a:spcPct val="150000"/>
              </a:lnSpc>
            </a:pPr>
            <a:r>
              <a:rPr lang="en-CA" dirty="0" smtClean="0"/>
              <a:t>If </a:t>
            </a:r>
            <a:r>
              <a:rPr lang="en-CA" dirty="0" smtClean="0"/>
              <a:t>you store data in form of key and value than Map is the way to go. You can </a:t>
            </a:r>
            <a:r>
              <a:rPr lang="en-CA" dirty="0" smtClean="0"/>
              <a:t>choose from</a:t>
            </a:r>
            <a:r>
              <a:rPr lang="en-CA" dirty="0" smtClean="0"/>
              <a:t> </a:t>
            </a:r>
            <a:r>
              <a:rPr lang="en-CA" dirty="0" err="1" smtClean="0"/>
              <a:t>Hashtable</a:t>
            </a:r>
            <a:r>
              <a:rPr lang="en-CA" dirty="0" smtClean="0"/>
              <a:t>, </a:t>
            </a:r>
            <a:r>
              <a:rPr lang="en-CA" dirty="0" err="1" smtClean="0"/>
              <a:t>HashMap</a:t>
            </a:r>
            <a:r>
              <a:rPr lang="en-CA" dirty="0" smtClean="0"/>
              <a:t>, </a:t>
            </a:r>
            <a:r>
              <a:rPr lang="en-CA" dirty="0" err="1" smtClean="0"/>
              <a:t>TreeMap</a:t>
            </a:r>
            <a:r>
              <a:rPr lang="en-CA" dirty="0" smtClean="0"/>
              <a:t> based upon your subsequent </a:t>
            </a:r>
            <a:r>
              <a:rPr lang="en-CA" dirty="0" smtClean="0"/>
              <a:t> need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</a:rPr>
              <a:t>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Set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smtClean="0"/>
              <a:t>is unordered and has no duplicates</a:t>
            </a:r>
          </a:p>
          <a:p>
            <a:r>
              <a:rPr lang="en-US" dirty="0" smtClean="0"/>
              <a:t>Operations are exactly those for </a:t>
            </a: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590800"/>
            <a:ext cx="678413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474</Words>
  <Application>Microsoft Office PowerPoint</Application>
  <PresentationFormat>On-screen Show (4:3)</PresentationFormat>
  <Paragraphs>144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Introduction to java</vt:lpstr>
      <vt:lpstr>Sets and Maps</vt:lpstr>
      <vt:lpstr>Set vs List vs Map</vt:lpstr>
      <vt:lpstr>Duplicate Objects</vt:lpstr>
      <vt:lpstr>Order</vt:lpstr>
      <vt:lpstr>Null elements</vt:lpstr>
      <vt:lpstr>Popular implementation</vt:lpstr>
      <vt:lpstr>When to use List, Set and Map in Java</vt:lpstr>
      <vt:lpstr>When to use List, Set and Map in Java</vt:lpstr>
      <vt:lpstr>The Set interface</vt:lpstr>
      <vt:lpstr>The Set interface</vt:lpstr>
      <vt:lpstr>Set Implementations</vt:lpstr>
      <vt:lpstr>characteristics of each implementation</vt:lpstr>
      <vt:lpstr>Creating a new Set</vt:lpstr>
      <vt:lpstr> Set from an existing collection</vt:lpstr>
      <vt:lpstr>Removing an element from a Set:</vt:lpstr>
      <vt:lpstr>Iterating over elements in a Set</vt:lpstr>
      <vt:lpstr>Performing Bulk Operations between two Sets</vt:lpstr>
      <vt:lpstr>Union operation:</vt:lpstr>
      <vt:lpstr>Intersection operation</vt:lpstr>
      <vt:lpstr>Set difference operation:</vt:lpstr>
      <vt:lpstr>Overview of Map Collection</vt:lpstr>
      <vt:lpstr>When Use Maps:</vt:lpstr>
      <vt:lpstr>Methods for Map</vt:lpstr>
      <vt:lpstr>Implementations of Map</vt:lpstr>
      <vt:lpstr>Creating a new HashMap</vt:lpstr>
      <vt:lpstr>Creating a LinkedHashMap:</vt:lpstr>
      <vt:lpstr>Creating a TreeMap:</vt:lpstr>
      <vt:lpstr>Performing Basic Operations on a Map</vt:lpstr>
      <vt:lpstr>Checking if the map contains a specified key:</vt:lpstr>
      <vt:lpstr>Checking if the map contains a specified value:</vt:lpstr>
      <vt:lpstr>Removing a mapping from the map</vt:lpstr>
      <vt:lpstr>Replacing a value associated with a specified key: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422</cp:revision>
  <dcterms:created xsi:type="dcterms:W3CDTF">2017-03-14T22:19:32Z</dcterms:created>
  <dcterms:modified xsi:type="dcterms:W3CDTF">2017-05-30T20:12:20Z</dcterms:modified>
</cp:coreProperties>
</file>