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74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96A70B-3758-48FE-BEC2-408310E96603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analogy: trays of food at the sizzler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E6C59-A3FD-45A5-B53F-2F1A1A89972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DE8771-FCF9-41E3-B2C3-D5BA052E2F36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analogy: trays of food at the sizzler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5E3C-3B1C-48C6-BC40-6180CD5334C9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4770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Stack &amp; Queue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limitations/idioms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You cannot loop over a stack in the usual way.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Stack&lt;Integer&gt; s = new Stack&lt;Integer&gt;();</a:t>
            </a:r>
          </a:p>
          <a:p>
            <a:pPr lvl="1">
              <a:lnSpc>
                <a:spcPct val="5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	for (int i = 0; i &lt; s.size();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	    </a:t>
            </a:r>
            <a:r>
              <a:rPr lang="en-US" b="1" smtClean="0">
                <a:solidFill>
                  <a:srgbClr val="800000"/>
                </a:solidFill>
              </a:rPr>
              <a:t>do something with </a:t>
            </a: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s.get(i);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mtClean="0">
              <a:solidFill>
                <a:srgbClr val="800000"/>
              </a:solidFill>
              <a:latin typeface="Courier New" pitchFamily="49" charset="0"/>
            </a:endParaRPr>
          </a:p>
          <a:p>
            <a:r>
              <a:rPr lang="en-US" smtClean="0"/>
              <a:t>Instead, you pull elements out of the stack one at a time.</a:t>
            </a:r>
          </a:p>
          <a:p>
            <a:pPr lvl="1"/>
            <a:r>
              <a:rPr lang="en-US" smtClean="0"/>
              <a:t>common idiom: Pop each element until the stack is empty.</a:t>
            </a:r>
          </a:p>
          <a:p>
            <a:pPr lvl="1">
              <a:buFontTx/>
              <a:buNone/>
            </a:pPr>
            <a:endParaRPr lang="en-US" sz="12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8000"/>
                </a:solidFill>
                <a:latin typeface="Courier New" pitchFamily="49" charset="0"/>
              </a:rPr>
              <a:t>	// process (and destroy) an entire stack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while (!s.isEmpty())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do something with</a:t>
            </a:r>
            <a:r>
              <a:rPr lang="en-US" smtClean="0">
                <a:latin typeface="Courier New" pitchFamily="49" charset="0"/>
              </a:rPr>
              <a:t> s.pop();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2438400"/>
            <a:ext cx="5410200" cy="990600"/>
            <a:chOff x="576" y="1488"/>
            <a:chExt cx="3744" cy="624"/>
          </a:xfrm>
        </p:grpSpPr>
        <p:sp>
          <p:nvSpPr>
            <p:cNvPr id="217092" name="Line 4"/>
            <p:cNvSpPr>
              <a:spLocks noChangeShapeType="1"/>
            </p:cNvSpPr>
            <p:nvPr/>
          </p:nvSpPr>
          <p:spPr bwMode="auto">
            <a:xfrm>
              <a:off x="576" y="1536"/>
              <a:ext cx="374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 flipH="1">
              <a:off x="576" y="1488"/>
              <a:ext cx="3744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7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7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</a:rPr>
              <a:t>max</a:t>
            </a:r>
            <a:r>
              <a:rPr lang="en-US" dirty="0" smtClean="0">
                <a:latin typeface="Courier New" pitchFamily="49" charset="0"/>
              </a:rPr>
              <a:t>(Stack&lt;Integer&gt; s) {</a:t>
            </a: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maxValue</a:t>
            </a:r>
            <a:r>
              <a:rPr lang="en-US" dirty="0" smtClean="0">
                <a:latin typeface="Courier New" pitchFamily="49" charset="0"/>
              </a:rPr>
              <a:t> = s.pop();</a:t>
            </a:r>
          </a:p>
          <a:p>
            <a:pPr algn="l">
              <a:lnSpc>
                <a:spcPct val="70000"/>
              </a:lnSpc>
              <a:buFontTx/>
              <a:buNone/>
            </a:pPr>
            <a:endParaRPr lang="en-US" sz="800" dirty="0" smtClean="0">
              <a:latin typeface="Courier New" pitchFamily="49" charset="0"/>
            </a:endParaRP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while 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!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s.isEmpty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()) 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next = s.pop();</a:t>
            </a: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maxValue</a:t>
            </a:r>
            <a:r>
              <a:rPr lang="en-US" dirty="0" smtClean="0">
                <a:latin typeface="Courier New" pitchFamily="49" charset="0"/>
              </a:rPr>
              <a:t> = Math.max(</a:t>
            </a:r>
            <a:r>
              <a:rPr lang="en-US" dirty="0" err="1" smtClean="0">
                <a:latin typeface="Courier New" pitchFamily="49" charset="0"/>
              </a:rPr>
              <a:t>maxValue</a:t>
            </a:r>
            <a:r>
              <a:rPr lang="en-US" dirty="0" smtClean="0">
                <a:latin typeface="Courier New" pitchFamily="49" charset="0"/>
              </a:rPr>
              <a:t>, next);</a:t>
            </a: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}</a:t>
            </a: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</a:rPr>
              <a:t>maxValue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checking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1534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There are two stack errors that can occur:</a:t>
            </a:r>
          </a:p>
          <a:p>
            <a:pPr lvl="1" eaLnBrk="1" hangingPunct="1"/>
            <a:r>
              <a:rPr lang="en-US" b="1" dirty="0" smtClean="0">
                <a:solidFill>
                  <a:srgbClr val="C00000"/>
                </a:solidFill>
              </a:rPr>
              <a:t>Underflow</a:t>
            </a:r>
            <a:r>
              <a:rPr lang="en-US" dirty="0" smtClean="0"/>
              <a:t>: trying to pop (or peek at) an empty stack</a:t>
            </a:r>
          </a:p>
          <a:p>
            <a:pPr lvl="1" eaLnBrk="1" hangingPunct="1"/>
            <a:r>
              <a:rPr lang="en-US" b="1" dirty="0" smtClean="0">
                <a:solidFill>
                  <a:srgbClr val="C00000"/>
                </a:solidFill>
              </a:rPr>
              <a:t>Overflow</a:t>
            </a:r>
            <a:r>
              <a:rPr lang="en-US" dirty="0" smtClean="0"/>
              <a:t>: trying to push onto an already full stack</a:t>
            </a:r>
          </a:p>
          <a:p>
            <a:pPr eaLnBrk="1" hangingPunct="1"/>
            <a:r>
              <a:rPr lang="en-US" dirty="0" smtClean="0"/>
              <a:t>For underflow, you should throw an exception</a:t>
            </a:r>
          </a:p>
          <a:p>
            <a:pPr lvl="1" eaLnBrk="1" hangingPunct="1"/>
            <a:r>
              <a:rPr lang="en-US" dirty="0" smtClean="0"/>
              <a:t>If you don’t catch it yourself, Java will throw an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</a:rPr>
              <a:t>ArrayIndexOutOfBounds</a:t>
            </a:r>
            <a:r>
              <a:rPr lang="en-US" dirty="0" smtClean="0"/>
              <a:t> exception</a:t>
            </a:r>
          </a:p>
          <a:p>
            <a:pPr lvl="1" eaLnBrk="1" hangingPunct="1"/>
            <a:r>
              <a:rPr lang="en-US" dirty="0" smtClean="0"/>
              <a:t>You could create your own, more informative exception</a:t>
            </a:r>
          </a:p>
          <a:p>
            <a:pPr eaLnBrk="1" hangingPunct="1"/>
            <a:r>
              <a:rPr lang="en-US" dirty="0" smtClean="0"/>
              <a:t>For overflow, you could do the same things</a:t>
            </a:r>
          </a:p>
          <a:p>
            <a:pPr lvl="1" eaLnBrk="1" hangingPunct="1"/>
            <a:r>
              <a:rPr lang="en-US" dirty="0" smtClean="0"/>
              <a:t>Or, you could check for the problem, and copy everything into a new, larger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queue</a:t>
            </a:r>
            <a:r>
              <a:rPr lang="en-US" dirty="0" smtClean="0"/>
              <a:t>: Retrieves elements in the order they were added.</a:t>
            </a:r>
          </a:p>
          <a:p>
            <a:pPr lvl="1"/>
            <a:r>
              <a:rPr lang="en-US" dirty="0" smtClean="0"/>
              <a:t>First-In, First-Out ("FIFO")</a:t>
            </a:r>
          </a:p>
          <a:p>
            <a:pPr lvl="1" algn="l"/>
            <a:r>
              <a:rPr lang="en-US" dirty="0" smtClean="0"/>
              <a:t>Elements are stored in order of</a:t>
            </a:r>
            <a:br>
              <a:rPr lang="en-US" dirty="0" smtClean="0"/>
            </a:br>
            <a:r>
              <a:rPr lang="en-US" dirty="0" smtClean="0"/>
              <a:t>insertion but don't have indexes.</a:t>
            </a:r>
          </a:p>
          <a:p>
            <a:pPr lvl="1" algn="l"/>
            <a:r>
              <a:rPr lang="en-US" dirty="0" smtClean="0"/>
              <a:t>Client can only add to the end of the</a:t>
            </a:r>
            <a:br>
              <a:rPr lang="en-US" dirty="0" smtClean="0"/>
            </a:br>
            <a:r>
              <a:rPr lang="en-US" dirty="0" smtClean="0"/>
              <a:t>queue, and can only examine/remove</a:t>
            </a:r>
            <a:br>
              <a:rPr lang="en-US" dirty="0" smtClean="0"/>
            </a:br>
            <a:r>
              <a:rPr lang="en-US" dirty="0" smtClean="0"/>
              <a:t>the front of the queue.</a:t>
            </a:r>
          </a:p>
          <a:p>
            <a:pPr lvl="1">
              <a:lnSpc>
                <a:spcPct val="70000"/>
              </a:lnSpc>
            </a:pPr>
            <a:endParaRPr lang="en-US" dirty="0" smtClean="0"/>
          </a:p>
          <a:p>
            <a:pPr lvl="1">
              <a:lnSpc>
                <a:spcPct val="70000"/>
              </a:lnSpc>
            </a:pPr>
            <a:endParaRPr lang="en-US" dirty="0" smtClean="0"/>
          </a:p>
          <a:p>
            <a:pPr lvl="1">
              <a:lnSpc>
                <a:spcPct val="70000"/>
              </a:lnSpc>
            </a:pPr>
            <a:endParaRPr lang="en-US" dirty="0" smtClean="0"/>
          </a:p>
          <a:p>
            <a:pPr lvl="1">
              <a:lnSpc>
                <a:spcPct val="70000"/>
              </a:lnSpc>
            </a:pPr>
            <a:endParaRPr lang="en-US" dirty="0" smtClean="0"/>
          </a:p>
          <a:p>
            <a:r>
              <a:rPr lang="en-US" dirty="0" smtClean="0"/>
              <a:t>basic queue operations:</a:t>
            </a:r>
          </a:p>
          <a:p>
            <a:pPr lvl="1"/>
            <a:r>
              <a:rPr lang="en-US" b="1" dirty="0" smtClean="0"/>
              <a:t>add</a:t>
            </a:r>
            <a:r>
              <a:rPr lang="en-US" dirty="0" smtClean="0"/>
              <a:t> (</a:t>
            </a:r>
            <a:r>
              <a:rPr lang="en-US" dirty="0" err="1" smtClean="0"/>
              <a:t>enqueue</a:t>
            </a:r>
            <a:r>
              <a:rPr lang="en-US" dirty="0" smtClean="0"/>
              <a:t>): Add an element to the back.</a:t>
            </a:r>
          </a:p>
          <a:p>
            <a:pPr lvl="1"/>
            <a:r>
              <a:rPr lang="en-US" b="1" dirty="0" smtClean="0"/>
              <a:t>remove</a:t>
            </a:r>
            <a:r>
              <a:rPr lang="en-US" dirty="0" smtClean="0"/>
              <a:t> (</a:t>
            </a:r>
            <a:r>
              <a:rPr lang="en-US" dirty="0" err="1" smtClean="0"/>
              <a:t>dequeue</a:t>
            </a:r>
            <a:r>
              <a:rPr lang="en-US" dirty="0" smtClean="0"/>
              <a:t>): Remove the front element.</a:t>
            </a:r>
          </a:p>
          <a:p>
            <a:pPr lvl="1"/>
            <a:r>
              <a:rPr lang="en-US" b="1" dirty="0" smtClean="0"/>
              <a:t>peek</a:t>
            </a:r>
            <a:r>
              <a:rPr lang="en-US" dirty="0" smtClean="0"/>
              <a:t>: Examine the front element.</a:t>
            </a:r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2138"/>
            <a:ext cx="2819400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6369050" y="48768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charset="0"/>
                <a:ea typeface="+mn-ea"/>
              </a:rPr>
              <a:t>queue</a:t>
            </a:r>
          </a:p>
        </p:txBody>
      </p:sp>
      <p:graphicFrame>
        <p:nvGraphicFramePr>
          <p:cNvPr id="222218" name="Group 10"/>
          <p:cNvGraphicFramePr>
            <a:graphicFrameLocks noGrp="1"/>
          </p:cNvGraphicFramePr>
          <p:nvPr/>
        </p:nvGraphicFramePr>
        <p:xfrm>
          <a:off x="5499100" y="3810000"/>
          <a:ext cx="2559050" cy="965200"/>
        </p:xfrm>
        <a:graphic>
          <a:graphicData uri="http://schemas.openxmlformats.org/drawingml/2006/table">
            <a:tbl>
              <a:tblPr/>
              <a:tblGrid>
                <a:gridCol w="852488"/>
                <a:gridCol w="854075"/>
                <a:gridCol w="852487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front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back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2236" name="Line 28"/>
          <p:cNvSpPr>
            <a:spLocks noChangeShapeType="1"/>
          </p:cNvSpPr>
          <p:nvPr/>
        </p:nvSpPr>
        <p:spPr bwMode="auto">
          <a:xfrm flipH="1">
            <a:off x="81661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8470900" y="4098925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add</a:t>
            </a:r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 flipH="1">
            <a:off x="4737100" y="45100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22239" name="Text Box 31"/>
          <p:cNvSpPr txBox="1">
            <a:spLocks noChangeArrowheads="1"/>
          </p:cNvSpPr>
          <p:nvPr/>
        </p:nvSpPr>
        <p:spPr bwMode="auto">
          <a:xfrm>
            <a:off x="3670300" y="4084638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remove, peek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Queues in computer science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Operating systems:</a:t>
            </a:r>
          </a:p>
          <a:p>
            <a:pPr lvl="1"/>
            <a:r>
              <a:rPr lang="en-US" smtClean="0"/>
              <a:t>queue of print jobs to send to the printer</a:t>
            </a:r>
          </a:p>
          <a:p>
            <a:pPr lvl="1"/>
            <a:r>
              <a:rPr lang="en-US" smtClean="0"/>
              <a:t>queue of programs / processes to be run</a:t>
            </a:r>
          </a:p>
          <a:p>
            <a:pPr lvl="1"/>
            <a:r>
              <a:rPr lang="en-US" smtClean="0"/>
              <a:t>queue of network data packets to send</a:t>
            </a:r>
          </a:p>
          <a:p>
            <a:pPr lvl="1"/>
            <a:endParaRPr lang="en-US" smtClean="0"/>
          </a:p>
          <a:p>
            <a:r>
              <a:rPr lang="en-US" smtClean="0"/>
              <a:t>Programming:</a:t>
            </a:r>
          </a:p>
          <a:p>
            <a:pPr lvl="1"/>
            <a:r>
              <a:rPr lang="en-US" smtClean="0"/>
              <a:t>modeling a line of customers or clients</a:t>
            </a:r>
          </a:p>
          <a:p>
            <a:pPr lvl="1"/>
            <a:r>
              <a:rPr lang="en-US" smtClean="0"/>
              <a:t>storing a queue of computations to be performed in order</a:t>
            </a:r>
          </a:p>
          <a:p>
            <a:pPr lvl="1"/>
            <a:endParaRPr lang="en-US" smtClean="0"/>
          </a:p>
          <a:p>
            <a:r>
              <a:rPr lang="en-US" smtClean="0"/>
              <a:t>Real world examples:</a:t>
            </a:r>
          </a:p>
          <a:p>
            <a:pPr lvl="1"/>
            <a:r>
              <a:rPr lang="en-US" smtClean="0"/>
              <a:t>people on an escalator or waiting in a line</a:t>
            </a:r>
          </a:p>
          <a:p>
            <a:pPr lvl="1"/>
            <a:r>
              <a:rPr lang="en-US" smtClean="0"/>
              <a:t>cars at a gas station (or on an assembly 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with </a:t>
            </a:r>
            <a:r>
              <a:rPr lang="en-US" smtClean="0">
                <a:latin typeface="Courier New" pitchFamily="49" charset="0"/>
              </a:rPr>
              <a:t>Queue</a:t>
            </a:r>
            <a:r>
              <a:rPr lang="en-US" smtClean="0"/>
              <a:t>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Queue&lt;Integer&gt; q = new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LinkedList</a:t>
            </a:r>
            <a:r>
              <a:rPr lang="en-US" dirty="0" smtClean="0">
                <a:latin typeface="Courier New" pitchFamily="49" charset="0"/>
              </a:rPr>
              <a:t>&lt;Integer&gt;();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q.add</a:t>
            </a:r>
            <a:r>
              <a:rPr lang="en-US" dirty="0" smtClean="0">
                <a:latin typeface="Courier New" pitchFamily="49" charset="0"/>
              </a:rPr>
              <a:t>(42);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q.add</a:t>
            </a:r>
            <a:r>
              <a:rPr lang="en-US" dirty="0" smtClean="0">
                <a:latin typeface="Courier New" pitchFamily="49" charset="0"/>
              </a:rPr>
              <a:t>(-3);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q.add</a:t>
            </a:r>
            <a:r>
              <a:rPr lang="en-US" dirty="0" smtClean="0">
                <a:latin typeface="Courier New" pitchFamily="49" charset="0"/>
              </a:rPr>
              <a:t>(17); 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front [42, -3, 17] back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q.remove</a:t>
            </a:r>
            <a:r>
              <a:rPr lang="en-US" dirty="0" smtClean="0">
                <a:latin typeface="Courier New" pitchFamily="49" charset="0"/>
              </a:rPr>
              <a:t>());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42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/>
              <a:t>IMPORTANT</a:t>
            </a:r>
            <a:r>
              <a:rPr lang="en-US" dirty="0" smtClean="0"/>
              <a:t>: When constructing a queue you must use a new </a:t>
            </a:r>
            <a:r>
              <a:rPr lang="en-US" dirty="0" err="1" smtClean="0">
                <a:latin typeface="Courier New" pitchFamily="49" charset="0"/>
              </a:rPr>
              <a:t>LinkedList</a:t>
            </a:r>
            <a:r>
              <a:rPr lang="en-US" dirty="0" smtClean="0"/>
              <a:t> object instead of a new </a:t>
            </a:r>
            <a:r>
              <a:rPr lang="en-US" dirty="0" smtClean="0">
                <a:latin typeface="Courier New" pitchFamily="49" charset="0"/>
              </a:rPr>
              <a:t>Queue</a:t>
            </a:r>
            <a:r>
              <a:rPr lang="en-US" dirty="0" smtClean="0"/>
              <a:t> object.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has to do with a topic we'll discuss later called </a:t>
            </a:r>
            <a:r>
              <a:rPr lang="en-US" i="1" dirty="0" smtClean="0"/>
              <a:t>interfaces</a:t>
            </a:r>
            <a:r>
              <a:rPr lang="en-US" dirty="0" smtClean="0"/>
              <a:t>.</a:t>
            </a:r>
          </a:p>
        </p:txBody>
      </p:sp>
      <p:graphicFrame>
        <p:nvGraphicFramePr>
          <p:cNvPr id="225390" name="Group 110"/>
          <p:cNvGraphicFramePr>
            <a:graphicFrameLocks noGrp="1"/>
          </p:cNvGraphicFramePr>
          <p:nvPr/>
        </p:nvGraphicFramePr>
        <p:xfrm>
          <a:off x="457200" y="914400"/>
          <a:ext cx="8321675" cy="2377440"/>
        </p:xfrm>
        <a:graphic>
          <a:graphicData uri="http://schemas.openxmlformats.org/drawingml/2006/table">
            <a:tbl>
              <a:tblPr/>
              <a:tblGrid>
                <a:gridCol w="1717675"/>
                <a:gridCol w="66040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add(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places given value at back of queue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remove()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removes value from front of queue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throws 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NoSuchElementException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queue is empty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peek()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front value from queue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null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queue is empty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size()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number of elements in queue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isEmpty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queue has no elements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4648200" y="3276600"/>
            <a:ext cx="1600200" cy="852488"/>
            <a:chOff x="2544" y="2391"/>
            <a:chExt cx="1008" cy="537"/>
          </a:xfrm>
        </p:grpSpPr>
        <p:grpSp>
          <p:nvGrpSpPr>
            <p:cNvPr id="3" name="Group 114"/>
            <p:cNvGrpSpPr>
              <a:grpSpLocks/>
            </p:cNvGrpSpPr>
            <p:nvPr/>
          </p:nvGrpSpPr>
          <p:grpSpPr bwMode="auto">
            <a:xfrm>
              <a:off x="2736" y="2688"/>
              <a:ext cx="576" cy="240"/>
              <a:chOff x="2736" y="2640"/>
              <a:chExt cx="576" cy="240"/>
            </a:xfrm>
          </p:grpSpPr>
          <p:sp>
            <p:nvSpPr>
              <p:cNvPr id="225391" name="Line 111"/>
              <p:cNvSpPr>
                <a:spLocks noChangeShapeType="1"/>
              </p:cNvSpPr>
              <p:nvPr/>
            </p:nvSpPr>
            <p:spPr bwMode="auto">
              <a:xfrm flipV="1">
                <a:off x="2736" y="264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225392" name="Line 112"/>
              <p:cNvSpPr>
                <a:spLocks noChangeShapeType="1"/>
              </p:cNvSpPr>
              <p:nvPr/>
            </p:nvSpPr>
            <p:spPr bwMode="auto">
              <a:xfrm flipV="1">
                <a:off x="3024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225393" name="Line 113"/>
              <p:cNvSpPr>
                <a:spLocks noChangeShapeType="1"/>
              </p:cNvSpPr>
              <p:nvPr/>
            </p:nvSpPr>
            <p:spPr bwMode="auto">
              <a:xfrm flipH="1" flipV="1">
                <a:off x="3168" y="264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25395" name="Oval 115"/>
            <p:cNvSpPr>
              <a:spLocks noChangeArrowheads="1"/>
            </p:cNvSpPr>
            <p:nvPr/>
          </p:nvSpPr>
          <p:spPr bwMode="auto">
            <a:xfrm>
              <a:off x="2544" y="2391"/>
              <a:ext cx="1008" cy="288"/>
            </a:xfrm>
            <a:prstGeom prst="ellips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Mixing stacks and queues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often mix stacks and queues to achieve certain effects.</a:t>
            </a:r>
          </a:p>
          <a:p>
            <a:pPr lvl="1"/>
            <a:r>
              <a:rPr lang="en-US" dirty="0" smtClean="0"/>
              <a:t>Example: Reverse the order of the elements of a queue.</a:t>
            </a:r>
          </a:p>
          <a:p>
            <a:pPr lvl="1">
              <a:buFontTx/>
              <a:buNone/>
            </a:pPr>
            <a:endParaRPr lang="en-US" sz="800" dirty="0" smtClean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Queue&lt;Integer&gt; q = new </a:t>
            </a:r>
            <a:r>
              <a:rPr lang="en-US" b="1" dirty="0" err="1" smtClean="0">
                <a:latin typeface="Courier New" pitchFamily="49" charset="0"/>
              </a:rPr>
              <a:t>LinkedList</a:t>
            </a:r>
            <a:r>
              <a:rPr lang="en-US" b="1" dirty="0" smtClean="0">
                <a:latin typeface="Courier New" pitchFamily="49" charset="0"/>
              </a:rPr>
              <a:t>&lt;Integer&gt;();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q.add</a:t>
            </a:r>
            <a:r>
              <a:rPr lang="en-US" dirty="0" smtClean="0">
                <a:latin typeface="Courier New" pitchFamily="49" charset="0"/>
              </a:rPr>
              <a:t>(1);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q.add</a:t>
            </a:r>
            <a:r>
              <a:rPr lang="en-US" dirty="0" smtClean="0">
                <a:latin typeface="Courier New" pitchFamily="49" charset="0"/>
              </a:rPr>
              <a:t>(2);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q.add</a:t>
            </a:r>
            <a:r>
              <a:rPr lang="en-US" dirty="0" smtClean="0">
                <a:latin typeface="Courier New" pitchFamily="49" charset="0"/>
              </a:rPr>
              <a:t>(3);             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[1, 2, 3]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Stack&lt;Integer&gt; s = new Stack&lt;Integer&gt;();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800" b="1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while (!</a:t>
            </a:r>
            <a:r>
              <a:rPr lang="en-US" dirty="0" err="1" smtClean="0">
                <a:latin typeface="Courier New" pitchFamily="49" charset="0"/>
              </a:rPr>
              <a:t>q.isEmpty</a:t>
            </a:r>
            <a:r>
              <a:rPr lang="en-US" dirty="0" smtClean="0">
                <a:latin typeface="Courier New" pitchFamily="49" charset="0"/>
              </a:rPr>
              <a:t>()) {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Q -&gt; S</a:t>
            </a: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    </a:t>
            </a:r>
            <a:r>
              <a:rPr lang="en-US" dirty="0" err="1" smtClean="0">
                <a:latin typeface="Courier New" pitchFamily="49" charset="0"/>
              </a:rPr>
              <a:t>s.push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q.remove</a:t>
            </a:r>
            <a:r>
              <a:rPr lang="en-US" dirty="0" smtClean="0">
                <a:latin typeface="Courier New" pitchFamily="49" charset="0"/>
              </a:rPr>
              <a:t>());</a:t>
            </a:r>
            <a:endParaRPr lang="en-US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while (!</a:t>
            </a:r>
            <a:r>
              <a:rPr lang="en-US" dirty="0" err="1" smtClean="0">
                <a:latin typeface="Courier New" pitchFamily="49" charset="0"/>
              </a:rPr>
              <a:t>s.isEmpty</a:t>
            </a:r>
            <a:r>
              <a:rPr lang="en-US" dirty="0" smtClean="0">
                <a:latin typeface="Courier New" pitchFamily="49" charset="0"/>
              </a:rPr>
              <a:t>()) {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S -&gt; Q</a:t>
            </a: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    </a:t>
            </a:r>
            <a:r>
              <a:rPr lang="en-US" dirty="0" err="1" smtClean="0">
                <a:latin typeface="Courier New" pitchFamily="49" charset="0"/>
              </a:rPr>
              <a:t>q.add</a:t>
            </a:r>
            <a:r>
              <a:rPr lang="en-US" dirty="0" smtClean="0">
                <a:latin typeface="Courier New" pitchFamily="49" charset="0"/>
              </a:rPr>
              <a:t>(s.pop());</a:t>
            </a:r>
            <a:endParaRPr lang="en-US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</a:rPr>
              <a:t>(q);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[3, 2,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method </a:t>
            </a:r>
            <a:r>
              <a:rPr lang="en-US" dirty="0" smtClean="0">
                <a:latin typeface="Courier New" pitchFamily="49" charset="0"/>
              </a:rPr>
              <a:t>stutter</a:t>
            </a:r>
            <a:r>
              <a:rPr lang="en-US" dirty="0" smtClean="0"/>
              <a:t> that accepts a queue of integers as a parameter and replaces every element of the queue with two copies of that element.</a:t>
            </a:r>
          </a:p>
          <a:p>
            <a:pPr lvl="1"/>
            <a:endParaRPr lang="en-US" sz="800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front [1, 2, 3] </a:t>
            </a:r>
          </a:p>
          <a:p>
            <a:pPr lvl="1">
              <a:buNone/>
            </a:pPr>
            <a:r>
              <a:rPr lang="en-US" dirty="0" smtClean="0"/>
              <a:t>becomes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front [1, 1, 2, 2, 3, 3]</a:t>
            </a:r>
          </a:p>
          <a:p>
            <a:pPr lvl="1"/>
            <a:endParaRPr lang="en-US" dirty="0" smtClean="0">
              <a:latin typeface="Courier New" pitchFamily="49" charset="0"/>
            </a:endParaRPr>
          </a:p>
          <a:p>
            <a:r>
              <a:rPr lang="en-US" dirty="0" smtClean="0"/>
              <a:t>Write a method </a:t>
            </a:r>
            <a:r>
              <a:rPr lang="en-US" dirty="0" smtClean="0">
                <a:latin typeface="Courier New" pitchFamily="49" charset="0"/>
              </a:rPr>
              <a:t>mirror</a:t>
            </a:r>
            <a:r>
              <a:rPr lang="en-US" dirty="0" smtClean="0"/>
              <a:t> that accepts a queue of strings as a parameter and appends the queue's contents to itself in reverse order.</a:t>
            </a:r>
          </a:p>
          <a:p>
            <a:pPr lvl="1"/>
            <a:endParaRPr lang="en-US" sz="800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front [a, b, c] </a:t>
            </a:r>
          </a:p>
          <a:p>
            <a:pPr lvl="1">
              <a:buNone/>
            </a:pPr>
            <a:r>
              <a:rPr lang="en-US" dirty="0" smtClean="0"/>
              <a:t>becomes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front [a, b, c, c, b, a]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Stacks and queues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collections are constrained so clients can only use optimized operations</a:t>
            </a:r>
          </a:p>
          <a:p>
            <a:pPr lvl="1"/>
            <a:r>
              <a:rPr lang="en-US" b="1" smtClean="0"/>
              <a:t>stack</a:t>
            </a:r>
            <a:r>
              <a:rPr lang="en-US" smtClean="0"/>
              <a:t>: retrieves elements in reverse order as added</a:t>
            </a:r>
          </a:p>
          <a:p>
            <a:pPr lvl="1"/>
            <a:r>
              <a:rPr lang="en-US" b="1" smtClean="0"/>
              <a:t>queue</a:t>
            </a:r>
            <a:r>
              <a:rPr lang="en-US" smtClean="0"/>
              <a:t>: retrieves elements in same order as added</a:t>
            </a:r>
          </a:p>
          <a:p>
            <a:pPr lvl="1"/>
            <a:endParaRPr lang="en-US" sz="1200" smtClean="0"/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057400" y="6172200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charset="0"/>
                <a:ea typeface="+mn-ea"/>
              </a:rPr>
              <a:t>stack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6127750" y="537845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charset="0"/>
                <a:ea typeface="+mn-ea"/>
              </a:rPr>
              <a:t>queue</a:t>
            </a:r>
          </a:p>
        </p:txBody>
      </p:sp>
      <p:graphicFrame>
        <p:nvGraphicFramePr>
          <p:cNvPr id="212102" name="Group 134"/>
          <p:cNvGraphicFramePr>
            <a:graphicFrameLocks noGrp="1"/>
          </p:cNvGraphicFramePr>
          <p:nvPr/>
        </p:nvGraphicFramePr>
        <p:xfrm>
          <a:off x="609600" y="4297363"/>
          <a:ext cx="2133600" cy="1584960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bottom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12041" name="Line 73"/>
          <p:cNvSpPr>
            <a:spLocks noChangeShapeType="1"/>
          </p:cNvSpPr>
          <p:nvPr/>
        </p:nvSpPr>
        <p:spPr bwMode="auto">
          <a:xfrm>
            <a:off x="1447800" y="376396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12042" name="Text Box 74"/>
          <p:cNvSpPr txBox="1">
            <a:spLocks noChangeArrowheads="1"/>
          </p:cNvSpPr>
          <p:nvPr/>
        </p:nvSpPr>
        <p:spPr bwMode="auto">
          <a:xfrm>
            <a:off x="3124200" y="3519488"/>
            <a:ext cx="1290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pop, peek</a:t>
            </a:r>
          </a:p>
        </p:txBody>
      </p:sp>
      <p:sp>
        <p:nvSpPr>
          <p:cNvPr id="212043" name="Text Box 75"/>
          <p:cNvSpPr txBox="1">
            <a:spLocks noChangeArrowheads="1"/>
          </p:cNvSpPr>
          <p:nvPr/>
        </p:nvSpPr>
        <p:spPr bwMode="auto">
          <a:xfrm>
            <a:off x="762000" y="350520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push</a:t>
            </a:r>
          </a:p>
        </p:txBody>
      </p:sp>
      <p:sp>
        <p:nvSpPr>
          <p:cNvPr id="212044" name="Line 76"/>
          <p:cNvSpPr>
            <a:spLocks noChangeShapeType="1"/>
          </p:cNvSpPr>
          <p:nvPr/>
        </p:nvSpPr>
        <p:spPr bwMode="auto">
          <a:xfrm flipV="1">
            <a:off x="2514600" y="376396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212103" name="Group 135"/>
          <p:cNvGraphicFramePr>
            <a:graphicFrameLocks noGrp="1"/>
          </p:cNvGraphicFramePr>
          <p:nvPr/>
        </p:nvGraphicFramePr>
        <p:xfrm>
          <a:off x="5257800" y="4311650"/>
          <a:ext cx="2559050" cy="965200"/>
        </p:xfrm>
        <a:graphic>
          <a:graphicData uri="http://schemas.openxmlformats.org/drawingml/2006/table">
            <a:tbl>
              <a:tblPr/>
              <a:tblGrid>
                <a:gridCol w="852488"/>
                <a:gridCol w="854075"/>
                <a:gridCol w="852487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front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back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12098" name="Line 130"/>
          <p:cNvSpPr>
            <a:spLocks noChangeShapeType="1"/>
          </p:cNvSpPr>
          <p:nvPr/>
        </p:nvSpPr>
        <p:spPr bwMode="auto">
          <a:xfrm flipH="1">
            <a:off x="7924800" y="49974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12099" name="Text Box 131"/>
          <p:cNvSpPr txBox="1">
            <a:spLocks noChangeArrowheads="1"/>
          </p:cNvSpPr>
          <p:nvPr/>
        </p:nvSpPr>
        <p:spPr bwMode="auto">
          <a:xfrm>
            <a:off x="8229600" y="4600575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add</a:t>
            </a:r>
          </a:p>
        </p:txBody>
      </p:sp>
      <p:sp>
        <p:nvSpPr>
          <p:cNvPr id="212100" name="Line 132"/>
          <p:cNvSpPr>
            <a:spLocks noChangeShapeType="1"/>
          </p:cNvSpPr>
          <p:nvPr/>
        </p:nvSpPr>
        <p:spPr bwMode="auto">
          <a:xfrm flipH="1">
            <a:off x="4495800" y="50117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12101" name="Text Box 133"/>
          <p:cNvSpPr txBox="1">
            <a:spLocks noChangeArrowheads="1"/>
          </p:cNvSpPr>
          <p:nvPr/>
        </p:nvSpPr>
        <p:spPr bwMode="auto">
          <a:xfrm>
            <a:off x="3429000" y="4586288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remove, peek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stack</a:t>
            </a:r>
            <a:r>
              <a:rPr lang="en-US" smtClean="0"/>
              <a:t>: A collection based on the principle of adding elements and retrieving them in the opposite order.</a:t>
            </a:r>
          </a:p>
          <a:p>
            <a:pPr lvl="1"/>
            <a:r>
              <a:rPr lang="en-US" smtClean="0"/>
              <a:t>Last-In, First-Out ("LIFO")</a:t>
            </a:r>
          </a:p>
          <a:p>
            <a:pPr lvl="1"/>
            <a:r>
              <a:rPr lang="en-US" smtClean="0"/>
              <a:t>Elements are stored in order of insertion.</a:t>
            </a:r>
          </a:p>
          <a:p>
            <a:pPr lvl="2"/>
            <a:r>
              <a:rPr lang="en-US" smtClean="0"/>
              <a:t>We do not think of them as having indexes.</a:t>
            </a:r>
          </a:p>
          <a:p>
            <a:pPr lvl="1"/>
            <a:r>
              <a:rPr lang="en-US" smtClean="0"/>
              <a:t>Client can only add/remove/examine </a:t>
            </a:r>
            <a:br>
              <a:rPr lang="en-US" smtClean="0"/>
            </a:br>
            <a:r>
              <a:rPr lang="en-US" smtClean="0"/>
              <a:t>the last element added (the "top").</a:t>
            </a:r>
          </a:p>
          <a:p>
            <a:pPr lvl="1"/>
            <a:endParaRPr lang="en-US" sz="1400" smtClean="0"/>
          </a:p>
          <a:p>
            <a:pPr lvl="1"/>
            <a:endParaRPr lang="en-US" sz="1400" smtClean="0"/>
          </a:p>
          <a:p>
            <a:r>
              <a:rPr lang="en-US" smtClean="0"/>
              <a:t>basic stack operations:</a:t>
            </a:r>
          </a:p>
          <a:p>
            <a:pPr lvl="1"/>
            <a:r>
              <a:rPr lang="en-US" b="1" smtClean="0"/>
              <a:t>push</a:t>
            </a:r>
            <a:r>
              <a:rPr lang="en-US" smtClean="0"/>
              <a:t>: Add an element to the top.</a:t>
            </a:r>
          </a:p>
          <a:p>
            <a:pPr lvl="1"/>
            <a:r>
              <a:rPr lang="en-US" b="1" smtClean="0"/>
              <a:t>pop</a:t>
            </a:r>
            <a:r>
              <a:rPr lang="en-US" smtClean="0"/>
              <a:t>: Remove the top element.</a:t>
            </a:r>
          </a:p>
          <a:p>
            <a:pPr lvl="1"/>
            <a:r>
              <a:rPr lang="en-US" b="1" smtClean="0"/>
              <a:t>peek</a:t>
            </a:r>
            <a:r>
              <a:rPr lang="en-US" smtClean="0"/>
              <a:t>: Examine the top element.</a:t>
            </a:r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2057400"/>
            <a:ext cx="95091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7015163" y="6110288"/>
            <a:ext cx="70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charset="0"/>
                <a:ea typeface="+mn-ea"/>
              </a:rPr>
              <a:t>stack</a:t>
            </a:r>
          </a:p>
        </p:txBody>
      </p:sp>
      <p:graphicFrame>
        <p:nvGraphicFramePr>
          <p:cNvPr id="209928" name="Group 8"/>
          <p:cNvGraphicFramePr>
            <a:graphicFrameLocks noGrp="1"/>
          </p:cNvGraphicFramePr>
          <p:nvPr/>
        </p:nvGraphicFramePr>
        <p:xfrm>
          <a:off x="5719763" y="4510088"/>
          <a:ext cx="2133600" cy="1584960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bottom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09950" name="Line 30"/>
          <p:cNvSpPr>
            <a:spLocks noChangeShapeType="1"/>
          </p:cNvSpPr>
          <p:nvPr/>
        </p:nvSpPr>
        <p:spPr bwMode="auto">
          <a:xfrm>
            <a:off x="6557963" y="39766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09951" name="Text Box 31"/>
          <p:cNvSpPr txBox="1">
            <a:spLocks noChangeArrowheads="1"/>
          </p:cNvSpPr>
          <p:nvPr/>
        </p:nvSpPr>
        <p:spPr bwMode="auto">
          <a:xfrm>
            <a:off x="7624763" y="3581400"/>
            <a:ext cx="1290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pop, peek</a:t>
            </a:r>
          </a:p>
        </p:txBody>
      </p:sp>
      <p:sp>
        <p:nvSpPr>
          <p:cNvPr id="209952" name="Text Box 32"/>
          <p:cNvSpPr txBox="1">
            <a:spLocks noChangeArrowheads="1"/>
          </p:cNvSpPr>
          <p:nvPr/>
        </p:nvSpPr>
        <p:spPr bwMode="auto">
          <a:xfrm>
            <a:off x="6172200" y="358140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push</a:t>
            </a:r>
          </a:p>
        </p:txBody>
      </p:sp>
      <p:sp>
        <p:nvSpPr>
          <p:cNvPr id="209953" name="Line 33"/>
          <p:cNvSpPr>
            <a:spLocks noChangeShapeType="1"/>
          </p:cNvSpPr>
          <p:nvPr/>
        </p:nvSpPr>
        <p:spPr bwMode="auto">
          <a:xfrm flipV="1">
            <a:off x="7624763" y="39766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1824038"/>
            <a:ext cx="42005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Stacks in computer science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034" y="814544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Programming languages and compilers:</a:t>
            </a:r>
          </a:p>
          <a:p>
            <a:pPr lvl="1"/>
            <a:r>
              <a:rPr lang="en-US" dirty="0" smtClean="0"/>
              <a:t>method calls are placed onto a stack </a:t>
            </a:r>
            <a:r>
              <a:rPr lang="en-US" i="1" dirty="0" smtClean="0"/>
              <a:t>(call=push, return=pop)</a:t>
            </a:r>
            <a:endParaRPr lang="en-US" dirty="0" smtClean="0"/>
          </a:p>
          <a:p>
            <a:pPr lvl="1"/>
            <a:r>
              <a:rPr lang="en-US" dirty="0" smtClean="0"/>
              <a:t>compilers use stacks to evaluate expressions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Matching up related pairs of things:</a:t>
            </a:r>
          </a:p>
          <a:p>
            <a:pPr lvl="1"/>
            <a:r>
              <a:rPr lang="en-US" dirty="0" smtClean="0"/>
              <a:t>find out whether a string is a palindrome</a:t>
            </a:r>
          </a:p>
          <a:p>
            <a:pPr lvl="1"/>
            <a:r>
              <a:rPr lang="en-US" dirty="0" smtClean="0"/>
              <a:t>examine a file to see if its braces </a:t>
            </a:r>
            <a:r>
              <a:rPr lang="en-US" dirty="0" smtClean="0">
                <a:latin typeface="Courier New" pitchFamily="49" charset="0"/>
              </a:rPr>
              <a:t>{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}</a:t>
            </a:r>
            <a:r>
              <a:rPr lang="en-US" dirty="0" smtClean="0"/>
              <a:t> match</a:t>
            </a:r>
          </a:p>
          <a:p>
            <a:pPr lvl="1"/>
            <a:r>
              <a:rPr lang="en-US" dirty="0" smtClean="0"/>
              <a:t>convert "infix" expressions to pre/postfix</a:t>
            </a:r>
          </a:p>
          <a:p>
            <a:endParaRPr lang="en-US" dirty="0" smtClean="0"/>
          </a:p>
          <a:p>
            <a:r>
              <a:rPr lang="en-US" dirty="0" smtClean="0"/>
              <a:t>Sophisticated algorithms:</a:t>
            </a:r>
          </a:p>
          <a:p>
            <a:pPr lvl="1"/>
            <a:r>
              <a:rPr lang="en-US" dirty="0" smtClean="0"/>
              <a:t>searching through a maze with "backtracking"</a:t>
            </a:r>
          </a:p>
          <a:p>
            <a:pPr lvl="1"/>
            <a:r>
              <a:rPr lang="en-US" dirty="0" smtClean="0"/>
              <a:t>many programs use an "undo stack" of previous operations</a:t>
            </a:r>
          </a:p>
        </p:txBody>
      </p:sp>
      <p:graphicFrame>
        <p:nvGraphicFramePr>
          <p:cNvPr id="215073" name="Group 33"/>
          <p:cNvGraphicFramePr>
            <a:graphicFrameLocks noGrp="1"/>
          </p:cNvGraphicFramePr>
          <p:nvPr/>
        </p:nvGraphicFramePr>
        <p:xfrm>
          <a:off x="6823075" y="2761487"/>
          <a:ext cx="2092325" cy="1539876"/>
        </p:xfrm>
        <a:graphic>
          <a:graphicData uri="http://schemas.openxmlformats.org/drawingml/2006/table">
            <a:tbl>
              <a:tblPr/>
              <a:tblGrid>
                <a:gridCol w="1076325"/>
                <a:gridCol w="101600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method3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 var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local vars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method2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 var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local vars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method1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vars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</a:t>
            </a:r>
            <a:r>
              <a:rPr lang="en-US" smtClean="0">
                <a:latin typeface="Courier New" pitchFamily="49" charset="0"/>
              </a:rPr>
              <a:t>Stack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2770"/>
            <a:ext cx="9140825" cy="518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endParaRPr lang="en-US" dirty="0" smtClean="0"/>
          </a:p>
          <a:p>
            <a:pPr lvl="1">
              <a:lnSpc>
                <a:spcPct val="95000"/>
              </a:lnSpc>
            </a:pPr>
            <a:endParaRPr lang="en-US" dirty="0" smtClean="0"/>
          </a:p>
          <a:p>
            <a:pPr lvl="1">
              <a:lnSpc>
                <a:spcPct val="95000"/>
              </a:lnSpc>
            </a:pPr>
            <a:endParaRPr lang="en-US" dirty="0" smtClean="0"/>
          </a:p>
          <a:p>
            <a:pPr lvl="1">
              <a:lnSpc>
                <a:spcPct val="95000"/>
              </a:lnSpc>
            </a:pPr>
            <a:endParaRPr lang="en-US" dirty="0" smtClean="0"/>
          </a:p>
          <a:p>
            <a:pPr lvl="1">
              <a:lnSpc>
                <a:spcPct val="95000"/>
              </a:lnSpc>
            </a:pPr>
            <a:endParaRPr lang="en-US" dirty="0" smtClean="0"/>
          </a:p>
          <a:p>
            <a:pPr lvl="1">
              <a:lnSpc>
                <a:spcPct val="95000"/>
              </a:lnSpc>
              <a:buNone/>
            </a:pPr>
            <a:endParaRPr lang="en-US" dirty="0" smtClean="0"/>
          </a:p>
          <a:p>
            <a:pPr lvl="1">
              <a:lnSpc>
                <a:spcPct val="95000"/>
              </a:lnSpc>
              <a:buNone/>
            </a:pPr>
            <a:endParaRPr lang="en-US" dirty="0" smtClean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Stack&lt;String&gt; s = new Stack&lt;String&gt;();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s.push</a:t>
            </a:r>
            <a:r>
              <a:rPr lang="en-US" dirty="0" smtClean="0">
                <a:latin typeface="Courier New" pitchFamily="49" charset="0"/>
              </a:rPr>
              <a:t>("a");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s.push</a:t>
            </a:r>
            <a:r>
              <a:rPr lang="en-US" dirty="0" smtClean="0">
                <a:latin typeface="Courier New" pitchFamily="49" charset="0"/>
              </a:rPr>
              <a:t>("b");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s.push</a:t>
            </a:r>
            <a:r>
              <a:rPr lang="en-US" dirty="0" smtClean="0">
                <a:latin typeface="Courier New" pitchFamily="49" charset="0"/>
              </a:rPr>
              <a:t>("c");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bottom ["a", "b", "c"] top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</a:rPr>
              <a:t>(s.pop());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"c"</a:t>
            </a:r>
          </a:p>
          <a:p>
            <a:pPr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  <p:graphicFrame>
        <p:nvGraphicFramePr>
          <p:cNvPr id="216165" name="Group 101"/>
          <p:cNvGraphicFramePr>
            <a:graphicFrameLocks noGrp="1"/>
          </p:cNvGraphicFramePr>
          <p:nvPr/>
        </p:nvGraphicFramePr>
        <p:xfrm>
          <a:off x="457200" y="838200"/>
          <a:ext cx="7691437" cy="2743200"/>
        </p:xfrm>
        <a:graphic>
          <a:graphicData uri="http://schemas.openxmlformats.org/drawingml/2006/table">
            <a:tbl>
              <a:tblPr/>
              <a:tblGrid>
                <a:gridCol w="1870075"/>
                <a:gridCol w="5821362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Stack&lt;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&gt;()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constructs a new stack with elements of type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push(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places given value on top of stack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pop()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removes top value from stack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throws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EmptyStackException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stack is empty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peek()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top value from stack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throws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EmptyStackException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stack is empty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size()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number of elements in stack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isEmpty()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stack has no elements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6096000" cy="66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 of primitives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parameter specified when creating a collection (e.g.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dirty="0" smtClean="0"/>
              <a:t>) must be an object type</a:t>
            </a:r>
          </a:p>
          <a:p>
            <a:endParaRPr lang="en-US" dirty="0" smtClean="0"/>
          </a:p>
          <a:p>
            <a:pPr lvl="1" algn="l">
              <a:buFontTx/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	// illegal -- 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 cannot be a type parameter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</a:rPr>
              <a:t>Stack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</a:rPr>
              <a:t>s = new Stack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</a:rPr>
              <a:t> list = new </a:t>
            </a:r>
            <a:r>
              <a:rPr lang="en-US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/>
              <a:t>Primitive types need to be "wrapped" in objects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	// creates a stack of 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ints</a:t>
            </a:r>
            <a:endParaRPr lang="en-US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Stack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&lt;Integer&gt;</a:t>
            </a:r>
            <a:r>
              <a:rPr lang="en-US" dirty="0" smtClean="0">
                <a:latin typeface="Courier New" pitchFamily="49" charset="0"/>
              </a:rPr>
              <a:t> s = new Stack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&lt;Integer&gt;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classes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endParaRPr lang="en-US" sz="2100" dirty="0" smtClean="0">
              <a:ea typeface="ＭＳ Ｐゴシック" charset="0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sz="2100" dirty="0" smtClean="0">
                <a:ea typeface="ＭＳ Ｐゴシック" charset="0"/>
              </a:rPr>
              <a:t>Wrapper objects have a single field of a primitive type</a:t>
            </a:r>
            <a:endParaRPr lang="en-US" sz="2100" dirty="0">
              <a:ea typeface="ＭＳ Ｐゴシック" charset="0"/>
            </a:endParaRPr>
          </a:p>
          <a:p>
            <a:pPr marL="393700" lvl="1" indent="0">
              <a:buFont typeface="Wingdings 2" charset="0"/>
              <a:buNone/>
              <a:defRPr/>
            </a:pPr>
            <a:endParaRPr lang="en-US" sz="1800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sz="2100" dirty="0" smtClean="0">
                <a:ea typeface="ＭＳ Ｐゴシック" charset="0"/>
              </a:rPr>
              <a:t>The collection can be used with familiar primitives:</a:t>
            </a:r>
          </a:p>
          <a:p>
            <a:pPr>
              <a:buFont typeface="Wingdings 2" charset="0"/>
              <a:buChar char=""/>
              <a:defRPr/>
            </a:pPr>
            <a:r>
              <a:rPr lang="en-US" dirty="0" err="1" smtClean="0">
                <a:latin typeface="Courier New" charset="0"/>
                <a:ea typeface="ＭＳ Ｐゴシック" charset="-128"/>
              </a:rPr>
              <a:t>ArrayList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&lt;Double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&gt;</a:t>
            </a:r>
            <a:r>
              <a:rPr lang="en-US" dirty="0">
                <a:latin typeface="Courier New" charset="0"/>
                <a:ea typeface="ＭＳ Ｐゴシック" charset="-128"/>
              </a:rPr>
              <a:t> grades = new </a:t>
            </a:r>
            <a:r>
              <a:rPr lang="en-US" dirty="0" err="1">
                <a:latin typeface="Courier New" charset="0"/>
                <a:ea typeface="ＭＳ Ｐゴシック" charset="-128"/>
              </a:rPr>
              <a:t>ArrayList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&lt;Double&gt;</a:t>
            </a:r>
            <a:r>
              <a:rPr lang="en-US" dirty="0">
                <a:latin typeface="Courier New" charset="0"/>
                <a:ea typeface="ＭＳ Ｐゴシック" charset="-128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grades.add</a:t>
            </a:r>
            <a:r>
              <a:rPr lang="en-US" dirty="0">
                <a:latin typeface="Courier New" charset="0"/>
                <a:ea typeface="ＭＳ Ｐゴシック" charset="-128"/>
              </a:rPr>
              <a:t>(3.2);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grades.add</a:t>
            </a:r>
            <a:r>
              <a:rPr lang="en-US" dirty="0">
                <a:latin typeface="Courier New" charset="0"/>
                <a:ea typeface="ＭＳ Ｐゴシック" charset="-128"/>
              </a:rPr>
              <a:t>(2.7</a:t>
            </a:r>
            <a:r>
              <a:rPr lang="en-US" dirty="0" smtClean="0">
                <a:latin typeface="Courier New" charset="0"/>
                <a:ea typeface="ＭＳ Ｐゴシック" charset="-128"/>
              </a:rPr>
              <a:t>);</a:t>
            </a:r>
            <a:endParaRPr lang="en-US" dirty="0">
              <a:latin typeface="Courier New" charset="0"/>
              <a:ea typeface="ＭＳ Ｐゴシック" charset="-128"/>
            </a:endParaRPr>
          </a:p>
        </p:txBody>
      </p:sp>
      <p:graphicFrame>
        <p:nvGraphicFramePr>
          <p:cNvPr id="180296" name="Group 72"/>
          <p:cNvGraphicFramePr>
            <a:graphicFrameLocks noGrp="1"/>
          </p:cNvGraphicFramePr>
          <p:nvPr/>
        </p:nvGraphicFramePr>
        <p:xfrm>
          <a:off x="2362200" y="990600"/>
          <a:ext cx="3997325" cy="1981200"/>
        </p:xfrm>
        <a:graphic>
          <a:graphicData uri="http://schemas.openxmlformats.org/drawingml/2006/table">
            <a:tbl>
              <a:tblPr/>
              <a:tblGrid>
                <a:gridCol w="2022475"/>
                <a:gridCol w="197485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Arial" charset="0"/>
                        </a:rPr>
                        <a:t>Primitive 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Arial" charset="0"/>
                        </a:rPr>
                        <a:t>Wrapper 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int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Integer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char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Character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boolean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Boolean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869</Words>
  <Application>Microsoft Office PowerPoint</Application>
  <PresentationFormat>On-screen Show (4:3)</PresentationFormat>
  <Paragraphs>263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Introduction to java</vt:lpstr>
      <vt:lpstr>Stack &amp; Queue</vt:lpstr>
      <vt:lpstr>Stacks and queues</vt:lpstr>
      <vt:lpstr>Stacks</vt:lpstr>
      <vt:lpstr>Conceptual View of S</vt:lpstr>
      <vt:lpstr>Stacks in computer science</vt:lpstr>
      <vt:lpstr>Class Stack</vt:lpstr>
      <vt:lpstr>Slide 7</vt:lpstr>
      <vt:lpstr>Collections of primitives</vt:lpstr>
      <vt:lpstr>Wrapper classes</vt:lpstr>
      <vt:lpstr>Stack limitations/idioms</vt:lpstr>
      <vt:lpstr>Slide 11</vt:lpstr>
      <vt:lpstr>Error checking</vt:lpstr>
      <vt:lpstr>Queues</vt:lpstr>
      <vt:lpstr>Queues in computer science</vt:lpstr>
      <vt:lpstr>Programming with Queues</vt:lpstr>
      <vt:lpstr>Mixing stacks and queues</vt:lpstr>
      <vt:lpstr>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357</cp:revision>
  <dcterms:created xsi:type="dcterms:W3CDTF">2017-03-14T22:19:32Z</dcterms:created>
  <dcterms:modified xsi:type="dcterms:W3CDTF">2017-05-25T04:26:26Z</dcterms:modified>
</cp:coreProperties>
</file>