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71" r:id="rId13"/>
    <p:sldId id="269" r:id="rId14"/>
    <p:sldId id="272" r:id="rId15"/>
    <p:sldId id="270" r:id="rId16"/>
    <p:sldId id="273" r:id="rId17"/>
    <p:sldId id="276" r:id="rId18"/>
    <p:sldId id="277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javase/8/docs/api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javase/8/docs/api/java/util/Lis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web/ArrayLis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LIST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91CFFE3-6032-45DF-A535-BADAF129229D}" type="slidenum">
              <a:rPr lang="en-US"/>
              <a:pPr/>
              <a:t>10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  <a:noFill/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0292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96" charset="0"/>
              </a:rPr>
              <a:t>A list is a popular data structure to store data in sequential order. For example, a list of students, a list of available rooms, a list of cities, and a list of books, etc. can be stored using lists. The common operations on a list are usually the following:</a:t>
            </a:r>
            <a:r>
              <a:rPr lang="en-US" sz="2800" dirty="0">
                <a:cs typeface="Courier New" pitchFamily="96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Retrieve an element from this list.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Insert a new element to this list.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Delete an element from this list.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Find how many elements are in this list.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Find if an element is in this list.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Courier New" pitchFamily="96" charset="0"/>
              </a:rPr>
              <a:t>·</a:t>
            </a:r>
            <a:r>
              <a:rPr lang="en-US" sz="2800" dirty="0">
                <a:cs typeface="Times New Roman" pitchFamily="96" charset="0"/>
              </a:rPr>
              <a:t>         </a:t>
            </a:r>
            <a:r>
              <a:rPr lang="en-US" sz="2800" dirty="0">
                <a:cs typeface="Courier New" pitchFamily="96" charset="0"/>
              </a:rPr>
              <a:t>Find if this list is empty.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 </a:t>
            </a:r>
            <a:r>
              <a:rPr lang="en-CA" dirty="0" smtClean="0">
                <a:hlinkClick r:id="rId2"/>
              </a:rPr>
              <a:t>List</a:t>
            </a:r>
            <a:r>
              <a:rPr lang="en-CA" dirty="0" smtClean="0"/>
              <a:t> is an ordered </a:t>
            </a:r>
            <a:r>
              <a:rPr lang="en-CA" dirty="0" smtClean="0">
                <a:hlinkClick r:id="rId3"/>
              </a:rPr>
              <a:t>Collection</a:t>
            </a:r>
            <a:r>
              <a:rPr lang="en-CA" dirty="0" smtClean="0"/>
              <a:t> (sometimes called a </a:t>
            </a:r>
            <a:r>
              <a:rPr lang="en-CA" i="1" dirty="0" smtClean="0"/>
              <a:t>sequence</a:t>
            </a:r>
            <a:r>
              <a:rPr lang="en-CA" dirty="0" smtClean="0"/>
              <a:t>). Lists may contain duplicate elements.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057400"/>
          <a:ext cx="8305800" cy="426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5537200"/>
              </a:tblGrid>
              <a:tr h="4503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773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ADD(E element)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 an element at the end of the list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add(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index, E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 smtClean="0"/>
                        <a:t> element</a:t>
                      </a:r>
                      <a:r>
                        <a:rPr lang="en-US" b="1" baseline="0" dirty="0" smtClean="0"/>
                        <a:t> 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an element at specified index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element stored at the specified index </a:t>
                      </a:r>
                      <a:endParaRPr lang="en-US" dirty="0"/>
                    </a:p>
                  </a:txBody>
                  <a:tcPr/>
                </a:tc>
              </a:tr>
              <a:tr h="450378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remove(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element at position index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set(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index, E element)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the element at specified index</a:t>
                      </a:r>
                      <a:endParaRPr lang="en-US" dirty="0"/>
                    </a:p>
                  </a:txBody>
                  <a:tcPr/>
                </a:tc>
              </a:tr>
              <a:tr h="4503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the 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 </a:t>
            </a:r>
            <a:r>
              <a:rPr lang="en-CA" dirty="0" smtClean="0">
                <a:hlinkClick r:id="rId2"/>
              </a:rPr>
              <a:t>List</a:t>
            </a:r>
            <a:r>
              <a:rPr lang="en-CA" dirty="0" smtClean="0"/>
              <a:t> is an ordered </a:t>
            </a:r>
            <a:r>
              <a:rPr lang="en-CA" dirty="0" smtClean="0">
                <a:hlinkClick r:id="rId3"/>
              </a:rPr>
              <a:t>Collection</a:t>
            </a:r>
            <a:r>
              <a:rPr lang="en-CA" dirty="0" smtClean="0"/>
              <a:t> (sometimes called a </a:t>
            </a:r>
            <a:r>
              <a:rPr lang="en-CA" i="1" dirty="0" smtClean="0"/>
              <a:t>sequence</a:t>
            </a:r>
            <a:r>
              <a:rPr lang="en-CA" dirty="0" smtClean="0"/>
              <a:t>). Lists may contain duplicate elements.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057400"/>
          <a:ext cx="8305800" cy="426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5537200"/>
              </a:tblGrid>
              <a:tr h="4503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7736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removeFirst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the first  element form the list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removeLast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last element from the list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Examines the element at the front of the list</a:t>
                      </a:r>
                      <a:endParaRPr lang="en-US" dirty="0"/>
                    </a:p>
                  </a:txBody>
                  <a:tcPr/>
                </a:tc>
              </a:tr>
              <a:tr h="4503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Examines the element</a:t>
                      </a:r>
                      <a:r>
                        <a:rPr lang="en-US" baseline="0" dirty="0" smtClean="0"/>
                        <a:t> at the rear of the list</a:t>
                      </a:r>
                      <a:endParaRPr lang="en-US" dirty="0"/>
                    </a:p>
                  </a:txBody>
                  <a:tcPr/>
                </a:tc>
              </a:tr>
              <a:tr h="7129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Contains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if list contains a particular element</a:t>
                      </a:r>
                      <a:endParaRPr lang="en-US" dirty="0"/>
                    </a:p>
                  </a:txBody>
                  <a:tcPr/>
                </a:tc>
              </a:tr>
              <a:tr h="45037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isEmpty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if the list is empty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THE 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Operation to ordered list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 : adds an element to list based on its key value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Operation to unordered list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addToFront</a:t>
            </a:r>
            <a:r>
              <a:rPr lang="en-US" dirty="0" smtClean="0"/>
              <a:t> : adds an element at front of the list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addToRear</a:t>
            </a:r>
            <a:r>
              <a:rPr lang="en-US" dirty="0" smtClean="0"/>
              <a:t> : adds an element at rear of the list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addAfter</a:t>
            </a:r>
            <a:r>
              <a:rPr lang="en-US" dirty="0" smtClean="0"/>
              <a:t> : add an element after a particular element already in the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http://www.cs.armstrong.edu/liang/animation/web/ArrayList.html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/>
          </a:bodyPr>
          <a:lstStyle/>
          <a:p>
            <a:r>
              <a:rPr lang="en-CA" b="1" dirty="0" smtClean="0"/>
              <a:t>Creating a new list</a:t>
            </a:r>
          </a:p>
          <a:p>
            <a:r>
              <a:rPr lang="en-CA" dirty="0" smtClean="0"/>
              <a:t>It’s a good practice to declare a list instance with a generic type parameter, for example:</a:t>
            </a:r>
          </a:p>
          <a:p>
            <a:pPr fontAlgn="base"/>
            <a:r>
              <a:rPr lang="en-US" dirty="0" smtClean="0"/>
              <a:t>List&lt;Object&gt; </a:t>
            </a:r>
            <a:r>
              <a:rPr lang="en-US" dirty="0" err="1" smtClean="0"/>
              <a:t>listAnything</a:t>
            </a:r>
            <a:r>
              <a:rPr lang="en-US" dirty="0" smtClean="0"/>
              <a:t> = new </a:t>
            </a:r>
            <a:r>
              <a:rPr lang="en-US" dirty="0" err="1" smtClean="0"/>
              <a:t>ArrayList</a:t>
            </a:r>
            <a:r>
              <a:rPr lang="en-US" dirty="0" smtClean="0"/>
              <a:t>&lt;Object&gt;();</a:t>
            </a:r>
          </a:p>
          <a:p>
            <a:pPr fontAlgn="base"/>
            <a:r>
              <a:rPr lang="en-US" dirty="0" smtClean="0"/>
              <a:t>List&lt;String&gt; </a:t>
            </a:r>
            <a:r>
              <a:rPr lang="en-US" dirty="0" err="1" smtClean="0"/>
              <a:t>listWords</a:t>
            </a:r>
            <a:r>
              <a:rPr lang="en-US" dirty="0" smtClean="0"/>
              <a:t> = 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 fontAlgn="base"/>
            <a:r>
              <a:rPr lang="en-US" dirty="0" smtClean="0"/>
              <a:t>List&lt;Integer&gt; </a:t>
            </a:r>
            <a:r>
              <a:rPr lang="en-US" dirty="0" err="1" smtClean="0"/>
              <a:t>listNumbers</a:t>
            </a:r>
            <a:r>
              <a:rPr lang="en-US" dirty="0" smtClean="0"/>
              <a:t> = new </a:t>
            </a:r>
            <a:r>
              <a:rPr lang="en-US" dirty="0" err="1" smtClean="0"/>
              <a:t>ArrayList</a:t>
            </a:r>
            <a:r>
              <a:rPr lang="en-US" dirty="0" smtClean="0"/>
              <a:t>&lt;Integer&gt;();</a:t>
            </a:r>
          </a:p>
          <a:p>
            <a:pPr fontAlgn="base"/>
            <a:r>
              <a:rPr lang="en-US" dirty="0" smtClean="0"/>
              <a:t>List&lt;String&gt; </a:t>
            </a:r>
            <a:r>
              <a:rPr lang="en-US" dirty="0" err="1" smtClean="0"/>
              <a:t>linkedWords</a:t>
            </a:r>
            <a:r>
              <a:rPr lang="en-US" dirty="0" smtClean="0"/>
              <a:t> = new </a:t>
            </a:r>
            <a:r>
              <a:rPr lang="en-US" dirty="0" err="1" smtClean="0"/>
              <a:t>LinkedList</a:t>
            </a:r>
            <a:r>
              <a:rPr lang="en-US" dirty="0" smtClean="0"/>
              <a:t>&lt;String&gt;();</a:t>
            </a:r>
          </a:p>
          <a:p>
            <a:pPr fontAlgn="base"/>
            <a:endParaRPr lang="en-US" dirty="0" smtClean="0"/>
          </a:p>
          <a:p>
            <a:r>
              <a:rPr lang="en-CA" dirty="0" smtClean="0"/>
              <a:t>When creating a new </a:t>
            </a:r>
            <a:r>
              <a:rPr lang="en-CA" dirty="0" err="1" smtClean="0"/>
              <a:t>ArrayList</a:t>
            </a:r>
            <a:r>
              <a:rPr lang="en-CA" dirty="0" smtClean="0"/>
              <a:t> using the empty constructor, the list is constructed with an initial capacity of ten. </a:t>
            </a:r>
          </a:p>
          <a:p>
            <a:endParaRPr lang="en-CA" dirty="0" smtClean="0"/>
          </a:p>
          <a:p>
            <a:r>
              <a:rPr lang="en-CA" dirty="0" smtClean="0"/>
              <a:t>Let’s say, if we know that a list contains around 1000 elements, declare the list as follows:</a:t>
            </a:r>
          </a:p>
          <a:p>
            <a:pPr fontAlgn="base"/>
            <a:r>
              <a:rPr lang="en-CA" dirty="0" smtClean="0"/>
              <a:t>List&lt;Integer&gt; </a:t>
            </a:r>
            <a:r>
              <a:rPr lang="en-CA" dirty="0" err="1" smtClean="0"/>
              <a:t>listNumbers</a:t>
            </a:r>
            <a:r>
              <a:rPr lang="en-CA" dirty="0" smtClean="0"/>
              <a:t> = new </a:t>
            </a:r>
            <a:r>
              <a:rPr lang="en-CA" dirty="0" err="1" smtClean="0"/>
              <a:t>ArrayList</a:t>
            </a:r>
            <a:r>
              <a:rPr lang="en-CA" dirty="0" smtClean="0"/>
              <a:t>&lt;&gt;(1000);</a:t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001000" cy="30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29000"/>
            <a:ext cx="7696200" cy="120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can also add all elements of an existing collection to the end of the list:</a:t>
            </a:r>
          </a:p>
          <a:p>
            <a:r>
              <a:rPr lang="en-US" dirty="0" err="1" smtClean="0"/>
              <a:t>listStrings.addAll</a:t>
            </a:r>
            <a:r>
              <a:rPr lang="en-US" dirty="0" smtClean="0"/>
              <a:t>(</a:t>
            </a:r>
            <a:r>
              <a:rPr lang="en-US" dirty="0" err="1" smtClean="0"/>
              <a:t>listWords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CA" dirty="0" smtClean="0"/>
              <a:t>Or add the elements to the list at a specified position:</a:t>
            </a:r>
          </a:p>
          <a:p>
            <a:r>
              <a:rPr lang="en-US" dirty="0" err="1" smtClean="0"/>
              <a:t>listStrings.addAll</a:t>
            </a:r>
            <a:r>
              <a:rPr lang="en-US" dirty="0" smtClean="0"/>
              <a:t>(2, </a:t>
            </a:r>
            <a:r>
              <a:rPr lang="en-US" dirty="0" err="1" smtClean="0"/>
              <a:t>listWords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CA" dirty="0" smtClean="0"/>
              <a:t>That inserts all elements of the </a:t>
            </a:r>
            <a:r>
              <a:rPr lang="en-CA" dirty="0" err="1" smtClean="0"/>
              <a:t>listWords</a:t>
            </a:r>
            <a:r>
              <a:rPr lang="en-CA" dirty="0" smtClean="0"/>
              <a:t> collection at 3</a:t>
            </a:r>
            <a:r>
              <a:rPr lang="en-CA" baseline="30000" dirty="0" smtClean="0"/>
              <a:t>rd</a:t>
            </a:r>
            <a:r>
              <a:rPr lang="en-CA" dirty="0" smtClean="0"/>
              <a:t> position of the </a:t>
            </a:r>
            <a:r>
              <a:rPr lang="en-CA" dirty="0" err="1" smtClean="0"/>
              <a:t>listStrings</a:t>
            </a:r>
            <a:r>
              <a:rPr lang="en-CA" dirty="0" smtClean="0"/>
              <a:t> collection.</a:t>
            </a:r>
          </a:p>
          <a:p>
            <a:r>
              <a:rPr lang="en-CA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LinkedList</a:t>
            </a:r>
            <a:r>
              <a:rPr lang="en-CA" dirty="0" smtClean="0"/>
              <a:t>: An implementation that stores elements in a doubly-linked list data structure. </a:t>
            </a:r>
          </a:p>
          <a:p>
            <a:r>
              <a:rPr lang="en-CA" dirty="0" smtClean="0"/>
              <a:t>It offers constant time for adding and removing elements at the end of the list; </a:t>
            </a:r>
          </a:p>
          <a:p>
            <a:r>
              <a:rPr lang="en-CA" dirty="0" smtClean="0"/>
              <a:t>linear time for operations at other positions in the list. </a:t>
            </a:r>
          </a:p>
          <a:p>
            <a:r>
              <a:rPr lang="en-CA" dirty="0" smtClean="0"/>
              <a:t>Therefore, we can consider using a </a:t>
            </a:r>
            <a:r>
              <a:rPr lang="en-CA" dirty="0" err="1" smtClean="0"/>
              <a:t>LinkedList</a:t>
            </a:r>
            <a:r>
              <a:rPr lang="en-CA" dirty="0" smtClean="0"/>
              <a:t> if fast adding and removing elements at the end of the list is required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7543800" cy="260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17905AED-8787-4940-8A1F-76B92EF0A58D}" type="slidenum">
              <a:rPr lang="en-US"/>
              <a:pPr/>
              <a:t>2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85800"/>
          </a:xfrm>
          <a:noFill/>
          <a:ln/>
        </p:spPr>
        <p:txBody>
          <a:bodyPr/>
          <a:lstStyle/>
          <a:p>
            <a:pPr algn="ctr"/>
            <a:r>
              <a:rPr lang="en-US" dirty="0"/>
              <a:t>What is a Data Structure?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876800"/>
          </a:xfrm>
          <a:noFill/>
          <a:ln/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cs typeface="Times New Roman" pitchFamily="96" charset="0"/>
              </a:rPr>
              <a:t>A data structure is a collection of data organized in some fashion. </a:t>
            </a:r>
            <a:endParaRPr lang="en-US" dirty="0" smtClean="0">
              <a:cs typeface="Times New Roman" pitchFamily="96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dirty="0" smtClean="0">
                <a:cs typeface="Times New Roman" pitchFamily="96" charset="0"/>
              </a:rPr>
              <a:t>A </a:t>
            </a:r>
            <a:r>
              <a:rPr lang="en-US" dirty="0">
                <a:cs typeface="Times New Roman" pitchFamily="96" charset="0"/>
              </a:rPr>
              <a:t>data structure not only stores data, but also supports the operations for manipulating data in the structure. </a:t>
            </a:r>
            <a:endParaRPr lang="en-US" dirty="0" smtClean="0">
              <a:cs typeface="Times New Roman" pitchFamily="96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dirty="0" smtClean="0">
                <a:cs typeface="Times New Roman" pitchFamily="96" charset="0"/>
              </a:rPr>
              <a:t>For </a:t>
            </a:r>
            <a:r>
              <a:rPr lang="en-US" dirty="0">
                <a:cs typeface="Times New Roman" pitchFamily="96" charset="0"/>
              </a:rPr>
              <a:t>example, an array is a data structure that holds a collection of data in sequential order. </a:t>
            </a:r>
            <a:endParaRPr lang="en-US" dirty="0" smtClean="0">
              <a:cs typeface="Times New Roman" pitchFamily="96" charset="0"/>
            </a:endParaRPr>
          </a:p>
          <a:p>
            <a:pPr marL="365760" lvl="1" indent="0">
              <a:lnSpc>
                <a:spcPct val="150000"/>
              </a:lnSpc>
            </a:pPr>
            <a:r>
              <a:rPr lang="en-US" dirty="0" smtClean="0">
                <a:cs typeface="Times New Roman" pitchFamily="96" charset="0"/>
              </a:rPr>
              <a:t>You </a:t>
            </a:r>
            <a:r>
              <a:rPr lang="en-US" dirty="0">
                <a:cs typeface="Times New Roman" pitchFamily="96" charset="0"/>
              </a:rPr>
              <a:t>can find the size of the array, store, retrieve, and modify data in the array. </a:t>
            </a:r>
          </a:p>
          <a:p>
            <a:pPr marL="365760" lvl="1" indent="0">
              <a:lnSpc>
                <a:spcPct val="150000"/>
              </a:lnSpc>
            </a:pPr>
            <a:r>
              <a:rPr lang="en-US" dirty="0">
                <a:cs typeface="Times New Roman" pitchFamily="96" charset="0"/>
              </a:rPr>
              <a:t>Array is simple and easy to use, but it has two limitations: </a:t>
            </a:r>
            <a:endParaRPr lang="en-US" noProof="1">
              <a:cs typeface="Times New Roman" pitchFamily="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835084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 get an element at 2</a:t>
            </a:r>
            <a:r>
              <a:rPr lang="en-CA" baseline="30000" dirty="0" smtClean="0"/>
              <a:t>nd</a:t>
            </a:r>
            <a:r>
              <a:rPr lang="en-CA" dirty="0" smtClean="0"/>
              <a:t> position in the array list and an element at 4</a:t>
            </a:r>
            <a:r>
              <a:rPr lang="en-CA" baseline="30000" dirty="0" smtClean="0"/>
              <a:t>th</a:t>
            </a:r>
            <a:r>
              <a:rPr lang="en-CA" dirty="0" smtClean="0"/>
              <a:t> position in the linked list:</a:t>
            </a:r>
          </a:p>
          <a:p>
            <a:endParaRPr lang="en-CA" dirty="0" smtClean="0"/>
          </a:p>
          <a:p>
            <a:pPr fontAlgn="base"/>
            <a:r>
              <a:rPr lang="en-US" dirty="0" smtClean="0"/>
              <a:t>String element = </a:t>
            </a:r>
            <a:r>
              <a:rPr lang="en-US" dirty="0" err="1" smtClean="0"/>
              <a:t>listStrings.get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Number </a:t>
            </a:r>
            <a:r>
              <a:rPr lang="en-US" dirty="0" err="1" smtClean="0"/>
              <a:t>number</a:t>
            </a:r>
            <a:r>
              <a:rPr lang="en-US" dirty="0" smtClean="0"/>
              <a:t> = </a:t>
            </a:r>
            <a:r>
              <a:rPr lang="en-US" dirty="0" err="1" smtClean="0"/>
              <a:t>linkedNumbers.get</a:t>
            </a:r>
            <a:r>
              <a:rPr lang="en-US" dirty="0" smtClean="0"/>
              <a:t>(3);</a:t>
            </a:r>
          </a:p>
          <a:p>
            <a:endParaRPr lang="en-US" dirty="0" smtClean="0"/>
          </a:p>
          <a:p>
            <a:r>
              <a:rPr lang="en-CA" dirty="0" smtClean="0"/>
              <a:t>For a </a:t>
            </a:r>
            <a:r>
              <a:rPr lang="en-CA" dirty="0" err="1" smtClean="0"/>
              <a:t>LinkedList</a:t>
            </a:r>
            <a:r>
              <a:rPr lang="en-CA" dirty="0" smtClean="0"/>
              <a:t> implementation, we can get the first and the last elements like this: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48200"/>
            <a:ext cx="7086600" cy="192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Use the </a:t>
            </a:r>
            <a:r>
              <a:rPr lang="en-CA" b="1" dirty="0" smtClean="0"/>
              <a:t>set(index, element)</a:t>
            </a:r>
            <a:r>
              <a:rPr lang="en-CA" dirty="0" smtClean="0"/>
              <a:t> method to replace the element at the specified index by the specified element. For example:</a:t>
            </a:r>
          </a:p>
          <a:p>
            <a:endParaRPr lang="en-US" dirty="0" smtClean="0"/>
          </a:p>
          <a:p>
            <a:r>
              <a:rPr lang="en-US" dirty="0" err="1" smtClean="0"/>
              <a:t>listStrings.set</a:t>
            </a:r>
            <a:r>
              <a:rPr lang="en-US" dirty="0" smtClean="0"/>
              <a:t>(2, "Hi")</a:t>
            </a:r>
          </a:p>
          <a:p>
            <a:endParaRPr lang="en-US" dirty="0" smtClean="0"/>
          </a:p>
          <a:p>
            <a:r>
              <a:rPr lang="en-CA" dirty="0" smtClean="0"/>
              <a:t>That replaces the 3</a:t>
            </a:r>
            <a:r>
              <a:rPr lang="en-CA" baseline="30000" dirty="0" smtClean="0"/>
              <a:t>rd</a:t>
            </a:r>
            <a:r>
              <a:rPr lang="en-CA" dirty="0" smtClean="0"/>
              <a:t> element in the list by the new String “Hi”.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remove an element from the list, use the </a:t>
            </a:r>
            <a:r>
              <a:rPr lang="en-CA" b="1" dirty="0" smtClean="0"/>
              <a:t>remove(index)</a:t>
            </a:r>
            <a:r>
              <a:rPr lang="en-CA" dirty="0" smtClean="0"/>
              <a:t> or </a:t>
            </a:r>
            <a:r>
              <a:rPr lang="en-CA" b="1" dirty="0" smtClean="0"/>
              <a:t>remove(Object)</a:t>
            </a:r>
            <a:r>
              <a:rPr lang="en-CA" dirty="0" smtClean="0"/>
              <a:t> method which removes the element at the specified index or by object reference. For example:</a:t>
            </a:r>
          </a:p>
          <a:p>
            <a:pPr fontAlgn="base"/>
            <a:r>
              <a:rPr lang="en-CA" dirty="0" smtClean="0"/>
              <a:t>Remove the element at the 3</a:t>
            </a:r>
            <a:r>
              <a:rPr lang="en-CA" baseline="30000" dirty="0" smtClean="0"/>
              <a:t>rd</a:t>
            </a:r>
            <a:r>
              <a:rPr lang="en-CA" dirty="0" smtClean="0"/>
              <a:t> position in the list: </a:t>
            </a:r>
          </a:p>
          <a:p>
            <a:pPr fontAlgn="base"/>
            <a:r>
              <a:rPr lang="en-CA" b="1" dirty="0" err="1" smtClean="0">
                <a:solidFill>
                  <a:srgbClr val="002060"/>
                </a:solidFill>
              </a:rPr>
              <a:t>listStrings.remove</a:t>
            </a:r>
            <a:r>
              <a:rPr lang="en-CA" b="1" dirty="0" smtClean="0">
                <a:solidFill>
                  <a:srgbClr val="002060"/>
                </a:solidFill>
              </a:rPr>
              <a:t>(2);</a:t>
            </a:r>
          </a:p>
          <a:p>
            <a:endParaRPr lang="en-US" dirty="0" smtClean="0"/>
          </a:p>
          <a:p>
            <a:pPr fontAlgn="base"/>
            <a:r>
              <a:rPr lang="en-CA" dirty="0" smtClean="0"/>
              <a:t>Remove the String element “Two” in the list: </a:t>
            </a:r>
          </a:p>
          <a:p>
            <a:pPr fontAlgn="base"/>
            <a:r>
              <a:rPr lang="en-CA" b="1" dirty="0" err="1" smtClean="0">
                <a:solidFill>
                  <a:srgbClr val="002060"/>
                </a:solidFill>
              </a:rPr>
              <a:t>listStrings.remove</a:t>
            </a:r>
            <a:r>
              <a:rPr lang="en-CA" b="1" dirty="0" smtClean="0">
                <a:solidFill>
                  <a:srgbClr val="002060"/>
                </a:solidFill>
              </a:rPr>
              <a:t>("Two")</a:t>
            </a:r>
          </a:p>
          <a:p>
            <a:endParaRPr lang="en-US" dirty="0" smtClean="0"/>
          </a:p>
          <a:p>
            <a:r>
              <a:rPr lang="en-CA" dirty="0" smtClean="0"/>
              <a:t>To remove all elements in the list, use the </a:t>
            </a:r>
            <a:r>
              <a:rPr lang="en-CA" b="1" dirty="0" smtClean="0"/>
              <a:t>clear()</a:t>
            </a:r>
            <a:r>
              <a:rPr lang="en-CA" dirty="0" smtClean="0"/>
              <a:t> method:</a:t>
            </a:r>
          </a:p>
          <a:p>
            <a:pPr fontAlgn="base"/>
            <a:r>
              <a:rPr lang="en-CA" b="1" dirty="0" err="1" smtClean="0">
                <a:solidFill>
                  <a:srgbClr val="002060"/>
                </a:solidFill>
              </a:rPr>
              <a:t>listStrings.clear</a:t>
            </a:r>
            <a:r>
              <a:rPr lang="en-CA" b="1" dirty="0" smtClean="0">
                <a:solidFill>
                  <a:srgbClr val="002060"/>
                </a:solidFill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Iterating over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can use the enhanced for loop to iterate through all elements in the list</a:t>
            </a:r>
          </a:p>
          <a:p>
            <a:endParaRPr lang="en-CA" dirty="0" smtClean="0"/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for (String element : </a:t>
            </a:r>
            <a:r>
              <a:rPr lang="en-US" b="1" dirty="0" err="1" smtClean="0">
                <a:solidFill>
                  <a:srgbClr val="002060"/>
                </a:solidFill>
              </a:rPr>
              <a:t>listStrings</a:t>
            </a:r>
            <a:r>
              <a:rPr lang="en-US" b="1" dirty="0" smtClean="0">
                <a:solidFill>
                  <a:srgbClr val="002060"/>
                </a:solidFill>
              </a:rPr>
              <a:t>) {</a:t>
            </a:r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</a:t>
            </a:r>
            <a:r>
              <a:rPr lang="en-US" b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</a:rPr>
              <a:t>(element);</a:t>
            </a:r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pPr lvl="1" fontAlgn="base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Iterator</a:t>
            </a:r>
            <a:r>
              <a:rPr lang="en-US" b="1" dirty="0" smtClean="0">
                <a:solidFill>
                  <a:srgbClr val="002060"/>
                </a:solidFill>
              </a:rPr>
              <a:t>&lt;String&gt; </a:t>
            </a:r>
            <a:r>
              <a:rPr lang="en-US" b="1" dirty="0" err="1" smtClean="0">
                <a:solidFill>
                  <a:srgbClr val="002060"/>
                </a:solidFill>
              </a:rPr>
              <a:t>iterator</a:t>
            </a:r>
            <a:r>
              <a:rPr lang="en-US" b="1" dirty="0" smtClean="0">
                <a:solidFill>
                  <a:srgbClr val="002060"/>
                </a:solidFill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</a:rPr>
              <a:t>listStrings.iterator</a:t>
            </a:r>
            <a:r>
              <a:rPr lang="en-US" b="1" dirty="0" smtClean="0">
                <a:solidFill>
                  <a:srgbClr val="002060"/>
                </a:solidFill>
              </a:rPr>
              <a:t>();</a:t>
            </a:r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while (</a:t>
            </a:r>
            <a:r>
              <a:rPr lang="en-US" b="1" dirty="0" err="1" smtClean="0">
                <a:solidFill>
                  <a:srgbClr val="002060"/>
                </a:solidFill>
              </a:rPr>
              <a:t>iterator.hasNext</a:t>
            </a:r>
            <a:r>
              <a:rPr lang="en-US" b="1" dirty="0" smtClean="0">
                <a:solidFill>
                  <a:srgbClr val="002060"/>
                </a:solidFill>
              </a:rPr>
              <a:t>()) {</a:t>
            </a:r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</a:t>
            </a:r>
            <a:r>
              <a:rPr lang="en-US" b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iterator.next</a:t>
            </a:r>
            <a:r>
              <a:rPr lang="en-US" b="1" dirty="0" smtClean="0">
                <a:solidFill>
                  <a:srgbClr val="002060"/>
                </a:solidFill>
              </a:rPr>
              <a:t>());</a:t>
            </a:r>
          </a:p>
          <a:p>
            <a:pPr lvl="1"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can use the </a:t>
            </a:r>
            <a:r>
              <a:rPr lang="en-CA" dirty="0" err="1" smtClean="0"/>
              <a:t>forEach</a:t>
            </a:r>
            <a:r>
              <a:rPr lang="en-CA" dirty="0" smtClean="0"/>
              <a:t>()method like this:</a:t>
            </a:r>
          </a:p>
          <a:p>
            <a:r>
              <a:rPr lang="en-US" dirty="0" err="1" smtClean="0"/>
              <a:t>listStrings.forEach</a:t>
            </a:r>
            <a:r>
              <a:rPr lang="en-US" dirty="0" smtClean="0"/>
              <a:t>(s -&gt; </a:t>
            </a:r>
            <a:r>
              <a:rPr lang="en-US" dirty="0" err="1" smtClean="0"/>
              <a:t>System.out.println</a:t>
            </a:r>
            <a:r>
              <a:rPr lang="en-US" dirty="0" smtClean="0"/>
              <a:t>(s));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Searching for an element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b="1" dirty="0" err="1" smtClean="0"/>
              <a:t>boolean</a:t>
            </a:r>
            <a:r>
              <a:rPr lang="en-CA" b="1" dirty="0" smtClean="0"/>
              <a:t> contains(Object)</a:t>
            </a:r>
            <a:r>
              <a:rPr lang="en-CA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 returns true if the list contains the specified element.</a:t>
            </a:r>
          </a:p>
          <a:p>
            <a:pPr>
              <a:lnSpc>
                <a:spcPct val="150000"/>
              </a:lnSpc>
            </a:pPr>
            <a:r>
              <a:rPr lang="en-CA" b="1" dirty="0" err="1" smtClean="0"/>
              <a:t>int</a:t>
            </a:r>
            <a:r>
              <a:rPr lang="en-CA" b="1" dirty="0" smtClean="0"/>
              <a:t> </a:t>
            </a:r>
            <a:r>
              <a:rPr lang="en-CA" b="1" dirty="0" err="1" smtClean="0"/>
              <a:t>indexOf</a:t>
            </a:r>
            <a:r>
              <a:rPr lang="en-CA" b="1" dirty="0" smtClean="0"/>
              <a:t>(Object)</a:t>
            </a:r>
            <a:r>
              <a:rPr lang="en-CA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returns the index of the first occurrence of the specified element in the list, or -1 if the element is not found.</a:t>
            </a:r>
          </a:p>
          <a:p>
            <a:pPr>
              <a:lnSpc>
                <a:spcPct val="150000"/>
              </a:lnSpc>
            </a:pPr>
            <a:r>
              <a:rPr lang="en-CA" b="1" dirty="0" err="1" smtClean="0"/>
              <a:t>int</a:t>
            </a:r>
            <a:r>
              <a:rPr lang="en-CA" b="1" dirty="0" smtClean="0"/>
              <a:t> </a:t>
            </a:r>
            <a:r>
              <a:rPr lang="en-CA" b="1" dirty="0" err="1" smtClean="0"/>
              <a:t>lastIndexOf</a:t>
            </a:r>
            <a:r>
              <a:rPr lang="en-CA" b="1" dirty="0" smtClean="0"/>
              <a:t>(Object)</a:t>
            </a:r>
            <a:r>
              <a:rPr lang="en-CA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returns the index of the last occurrence of the specified element in the list, or -1 if the element is not found.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Collections.sort</a:t>
            </a:r>
            <a:r>
              <a:rPr lang="en-CA" b="1" dirty="0" smtClean="0"/>
              <a:t>()</a:t>
            </a:r>
            <a:r>
              <a:rPr lang="en-CA" dirty="0" smtClean="0"/>
              <a:t> static method which sorts the specified list into ascending order, based on the natural ordering of its elements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if we want to sort by descending order, we need to use the </a:t>
            </a:r>
            <a:r>
              <a:rPr lang="en-CA" b="1" dirty="0" err="1" smtClean="0"/>
              <a:t>Collections.reverse</a:t>
            </a:r>
            <a:r>
              <a:rPr lang="en-CA" b="1" dirty="0" smtClean="0"/>
              <a:t>(list)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22960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Copying one list into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Collections.copyList</a:t>
            </a:r>
            <a:r>
              <a:rPr lang="en-CA" b="1" dirty="0" smtClean="0"/>
              <a:t>(</a:t>
            </a:r>
            <a:r>
              <a:rPr lang="en-CA" b="1" dirty="0" err="1" smtClean="0"/>
              <a:t>dest</a:t>
            </a:r>
            <a:r>
              <a:rPr lang="en-CA" b="1" dirty="0" smtClean="0"/>
              <a:t>, </a:t>
            </a:r>
            <a:r>
              <a:rPr lang="en-CA" b="1" dirty="0" err="1" smtClean="0"/>
              <a:t>src</a:t>
            </a:r>
            <a:r>
              <a:rPr lang="en-CA" b="1" dirty="0" smtClean="0"/>
              <a:t>)</a:t>
            </a:r>
            <a:r>
              <a:rPr lang="en-CA" dirty="0" smtClean="0"/>
              <a:t> static method allows us to copy all elements from the source list into the destination one</a:t>
            </a:r>
          </a:p>
          <a:p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199"/>
            <a:ext cx="6858000" cy="407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962400"/>
            <a:ext cx="4838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 Shuffling elements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randomly permute elements in a list, use the </a:t>
            </a:r>
            <a:r>
              <a:rPr lang="en-CA" b="1" dirty="0" err="1" smtClean="0"/>
              <a:t>Collections.shuffle</a:t>
            </a:r>
            <a:r>
              <a:rPr lang="en-CA" b="1" dirty="0" smtClean="0"/>
              <a:t>()</a:t>
            </a:r>
            <a:r>
              <a:rPr lang="en-CA" dirty="0" smtClean="0"/>
              <a:t> static method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696200" cy="421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B093BCC-E14A-4201-BF81-1F08BC53389E}" type="slidenum">
              <a:rPr lang="en-US"/>
              <a:pPr/>
              <a:t>3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  <a:noFill/>
          <a:ln/>
        </p:spPr>
        <p:txBody>
          <a:bodyPr/>
          <a:lstStyle/>
          <a:p>
            <a:r>
              <a:rPr lang="en-US"/>
              <a:t>Limitations of arrays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810000"/>
          </a:xfrm>
          <a:noFill/>
          <a:ln/>
        </p:spPr>
        <p:txBody>
          <a:bodyPr/>
          <a:lstStyle/>
          <a:p>
            <a:pPr marL="538163" indent="-538163"/>
            <a:r>
              <a:rPr lang="en-US" sz="3600" dirty="0">
                <a:cs typeface="Times New Roman" pitchFamily="96" charset="0"/>
              </a:rPr>
              <a:t>Once an array is created, its size cannot be altered. </a:t>
            </a:r>
          </a:p>
          <a:p>
            <a:pPr marL="538163" indent="-538163">
              <a:buFont typeface="Monotype Sorts" pitchFamily="2" charset="2"/>
              <a:buNone/>
            </a:pPr>
            <a:endParaRPr lang="en-US" sz="3600" dirty="0">
              <a:cs typeface="Times New Roman" pitchFamily="96" charset="0"/>
            </a:endParaRPr>
          </a:p>
          <a:p>
            <a:pPr marL="538163" indent="-538163"/>
            <a:r>
              <a:rPr lang="en-US" sz="3600" dirty="0">
                <a:cs typeface="Times New Roman" pitchFamily="96" charset="0"/>
              </a:rPr>
              <a:t>Array provides inadequate support for inserting, deleting, sorting, and searching operations. </a:t>
            </a:r>
            <a:endParaRPr lang="en-US" sz="3600" noProof="1">
              <a:cs typeface="Times New Roman" pitchFamily="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 Reversing elements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To reverse order of elements in a list, use the </a:t>
            </a:r>
            <a:r>
              <a:rPr lang="en-CA" b="1" dirty="0" err="1" smtClean="0"/>
              <a:t>Collections.reverse</a:t>
            </a:r>
            <a:r>
              <a:rPr lang="en-CA" b="1" dirty="0" smtClean="0"/>
              <a:t>()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 Extracting a portion of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subList</a:t>
            </a:r>
            <a:r>
              <a:rPr lang="en-CA" b="1" dirty="0" smtClean="0"/>
              <a:t>(</a:t>
            </a:r>
            <a:r>
              <a:rPr lang="en-CA" b="1" dirty="0" err="1" smtClean="0"/>
              <a:t>fromIndex</a:t>
            </a:r>
            <a:r>
              <a:rPr lang="en-CA" dirty="0" smtClean="0"/>
              <a:t>, </a:t>
            </a:r>
            <a:r>
              <a:rPr lang="en-CA" b="1" dirty="0" err="1" smtClean="0"/>
              <a:t>toIndex</a:t>
            </a:r>
            <a:r>
              <a:rPr lang="en-CA" b="1" dirty="0" smtClean="0"/>
              <a:t>)</a:t>
            </a:r>
            <a:r>
              <a:rPr lang="en-CA" dirty="0" smtClean="0"/>
              <a:t> allows us to get a portion of the list between the specified </a:t>
            </a:r>
            <a:r>
              <a:rPr lang="en-CA" b="1" dirty="0" err="1" smtClean="0"/>
              <a:t>fromIndex</a:t>
            </a:r>
            <a:r>
              <a:rPr lang="en-CA" dirty="0" smtClean="0"/>
              <a:t> (inclusive) and </a:t>
            </a:r>
            <a:r>
              <a:rPr lang="en-CA" b="1" dirty="0" err="1" smtClean="0"/>
              <a:t>toIndex</a:t>
            </a:r>
            <a:r>
              <a:rPr lang="en-CA" dirty="0" smtClean="0"/>
              <a:t> (exclusive). 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590800"/>
            <a:ext cx="86226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between Lists and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 </a:t>
            </a:r>
            <a:r>
              <a:rPr lang="en-CA" b="1" dirty="0" err="1" smtClean="0"/>
              <a:t>Arrays.asList</a:t>
            </a:r>
            <a:r>
              <a:rPr lang="en-CA" b="1" dirty="0" smtClean="0"/>
              <a:t>(T… a)</a:t>
            </a:r>
            <a:r>
              <a:rPr lang="en-CA" dirty="0" smtClean="0"/>
              <a:t> method converts an array of type </a:t>
            </a:r>
            <a:r>
              <a:rPr lang="en-CA" b="1" dirty="0" smtClean="0"/>
              <a:t>T</a:t>
            </a:r>
            <a:r>
              <a:rPr lang="en-CA" dirty="0" smtClean="0"/>
              <a:t> to a list of type </a:t>
            </a:r>
            <a:r>
              <a:rPr lang="en-CA" b="1" dirty="0" smtClean="0"/>
              <a:t>T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13511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66294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toArray</a:t>
            </a:r>
            <a:r>
              <a:rPr lang="en-CA" b="1" dirty="0" smtClean="0"/>
              <a:t>()</a:t>
            </a:r>
            <a:r>
              <a:rPr lang="en-CA" dirty="0" smtClean="0"/>
              <a:t> method that returns an array of Objects containing all of the elements in the list </a:t>
            </a:r>
          </a:p>
          <a:p>
            <a:endParaRPr lang="en-CA" dirty="0" smtClean="0"/>
          </a:p>
          <a:p>
            <a:pPr fontAlgn="base"/>
            <a:r>
              <a:rPr lang="en-CA" dirty="0" smtClean="0"/>
              <a:t>String[] words = </a:t>
            </a:r>
            <a:r>
              <a:rPr lang="en-CA" dirty="0" err="1" smtClean="0"/>
              <a:t>listWords.toArray</a:t>
            </a:r>
            <a:r>
              <a:rPr lang="en-CA" dirty="0" smtClean="0"/>
              <a:t>();</a:t>
            </a:r>
          </a:p>
          <a:p>
            <a:pPr fontAlgn="base"/>
            <a:r>
              <a:rPr lang="en-CA" dirty="0" smtClean="0"/>
              <a:t>Integer[] numbers = </a:t>
            </a:r>
            <a:r>
              <a:rPr lang="en-CA" dirty="0" err="1" smtClean="0"/>
              <a:t>listNumbers.toArray</a:t>
            </a:r>
            <a:r>
              <a:rPr lang="en-CA" smtClean="0"/>
              <a:t>();</a:t>
            </a:r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9DF4F513-C1C3-471D-8B3A-E1D3364E32C9}" type="slidenum">
              <a:rPr lang="en-US"/>
              <a:pPr/>
              <a:t>4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Object-Oriented Data Structure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sz="2800" dirty="0">
                <a:cs typeface="Courier New" pitchFamily="96" charset="0"/>
              </a:rPr>
              <a:t>In object-oriented thinking, a data structure is an object that stores other objects, referred to as data or elements. </a:t>
            </a:r>
            <a:endParaRPr lang="en-US" sz="2800" dirty="0" smtClean="0">
              <a:cs typeface="Courier New" pitchFamily="96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So </a:t>
            </a:r>
            <a:r>
              <a:rPr lang="en-US" sz="2800" dirty="0">
                <a:cs typeface="Courier New" pitchFamily="96" charset="0"/>
              </a:rPr>
              <a:t>some people refer a data structure as a </a:t>
            </a:r>
            <a:r>
              <a:rPr lang="en-US" sz="2800" i="1" dirty="0">
                <a:cs typeface="Courier New" pitchFamily="96" charset="0"/>
              </a:rPr>
              <a:t>container object</a:t>
            </a:r>
            <a:r>
              <a:rPr lang="en-US" sz="2800" dirty="0">
                <a:cs typeface="Courier New" pitchFamily="96" charset="0"/>
              </a:rPr>
              <a:t> or a </a:t>
            </a:r>
            <a:r>
              <a:rPr lang="en-US" sz="2800" i="1" dirty="0">
                <a:cs typeface="Courier New" pitchFamily="96" charset="0"/>
              </a:rPr>
              <a:t>collection </a:t>
            </a:r>
            <a:r>
              <a:rPr lang="en-US" sz="2800" i="1" dirty="0" smtClean="0">
                <a:cs typeface="Courier New" pitchFamily="96" charset="0"/>
              </a:rPr>
              <a:t>object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The </a:t>
            </a:r>
            <a:r>
              <a:rPr lang="en-US" sz="2800" dirty="0">
                <a:cs typeface="Courier New" pitchFamily="96" charset="0"/>
              </a:rPr>
              <a:t>class for a data structure should use data fields to store data and provide methods to support operations such as insertion and deletion.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1D043AF4-DF7A-431C-9701-90BA7CAF5B6F}" type="slidenum">
              <a:rPr lang="en-US"/>
              <a:pPr/>
              <a:t>5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  <a:noFill/>
          <a:ln/>
        </p:spPr>
        <p:txBody>
          <a:bodyPr/>
          <a:lstStyle/>
          <a:p>
            <a:r>
              <a:rPr lang="en-US"/>
              <a:t>Four Classic Data Structures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800" dirty="0">
                <a:cs typeface="Courier New" pitchFamily="96" charset="0"/>
              </a:rPr>
              <a:t>Four classic dynamic data structures </a:t>
            </a:r>
            <a:r>
              <a:rPr lang="en-US" sz="2800" dirty="0" smtClean="0">
                <a:cs typeface="Courier New" pitchFamily="96" charset="0"/>
              </a:rPr>
              <a:t>are </a:t>
            </a:r>
            <a:r>
              <a:rPr lang="en-US" sz="2800" dirty="0">
                <a:cs typeface="Courier New" pitchFamily="96" charset="0"/>
              </a:rPr>
              <a:t>lists, stacks, queues, and binary trees</a:t>
            </a:r>
            <a:r>
              <a:rPr lang="en-US" sz="2800" dirty="0" smtClean="0">
                <a:cs typeface="Courier New" pitchFamily="96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 </a:t>
            </a:r>
            <a:r>
              <a:rPr lang="en-US" sz="2800" dirty="0">
                <a:cs typeface="Courier New" pitchFamily="96" charset="0"/>
              </a:rPr>
              <a:t>A list is a collection of data stored sequentially. It supports insertion and deletion anywhere in the list. </a:t>
            </a:r>
            <a:endParaRPr lang="en-US" sz="2800" dirty="0" smtClean="0">
              <a:cs typeface="Courier New" pitchFamily="96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A </a:t>
            </a:r>
            <a:r>
              <a:rPr lang="en-US" sz="2800" dirty="0">
                <a:cs typeface="Courier New" pitchFamily="96" charset="0"/>
              </a:rPr>
              <a:t>stack can be perceived as a special type of the list where insertions and deletions take place only at the one end, referred to as the top of a stack. </a:t>
            </a: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1D043AF4-DF7A-431C-9701-90BA7CAF5B6F}" type="slidenum">
              <a:rPr lang="en-US"/>
              <a:pPr/>
              <a:t>6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  <a:noFill/>
          <a:ln/>
        </p:spPr>
        <p:txBody>
          <a:bodyPr/>
          <a:lstStyle/>
          <a:p>
            <a:r>
              <a:rPr lang="en-US"/>
              <a:t>Four Classic Data Structures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  <a:noFill/>
          <a:ln/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A </a:t>
            </a:r>
            <a:r>
              <a:rPr lang="en-US" sz="2800" dirty="0">
                <a:cs typeface="Courier New" pitchFamily="96" charset="0"/>
              </a:rPr>
              <a:t>queue represents a waiting list, where insertions take place at the back (also referred to as the tail of) of a queue and deletions take place from the front (also referred to as the head of) of a queue. </a:t>
            </a:r>
            <a:endParaRPr lang="en-US" sz="2800" dirty="0" smtClean="0">
              <a:cs typeface="Courier New" pitchFamily="96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800" dirty="0" smtClean="0">
                <a:cs typeface="Courier New" pitchFamily="96" charset="0"/>
              </a:rPr>
              <a:t>A </a:t>
            </a:r>
            <a:r>
              <a:rPr lang="en-US" sz="2800" dirty="0">
                <a:cs typeface="Courier New" pitchFamily="96" charset="0"/>
              </a:rPr>
              <a:t>binary tree is a data structure to support searching, sorting, inserting, and deleting data efficiently. </a:t>
            </a: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list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ORDERED LIST 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whose elements are ordered by some inherent characteristics of the element.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UNORDERED LIST </a:t>
            </a:r>
            <a:r>
              <a:rPr lang="en-US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whose elements have no inherent order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INDEXED LIST 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whose elements can be referenced using numeric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ORDERED LIST </a:t>
            </a:r>
          </a:p>
          <a:p>
            <a:r>
              <a:rPr lang="en-US" dirty="0" smtClean="0"/>
              <a:t>Keep list of people ordered alphabetically by name or </a:t>
            </a:r>
          </a:p>
          <a:p>
            <a:r>
              <a:rPr lang="en-US" dirty="0" smtClean="0"/>
              <a:t>Keep inventory list ordered by part no</a:t>
            </a:r>
          </a:p>
          <a:p>
            <a:endParaRPr lang="en-US" dirty="0" smtClean="0"/>
          </a:p>
          <a:p>
            <a:r>
              <a:rPr lang="en-US" dirty="0" smtClean="0"/>
              <a:t>Any element added to list has a proper location given its key value 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2060"/>
                </a:solidFill>
              </a:rPr>
              <a:t>UNORDERED LIST </a:t>
            </a:r>
          </a:p>
          <a:p>
            <a:r>
              <a:rPr lang="en-US" dirty="0" smtClean="0"/>
              <a:t>The elements are placed in particular order but the order is no based on the elements </a:t>
            </a:r>
          </a:p>
          <a:p>
            <a:r>
              <a:rPr lang="en-US" dirty="0" smtClean="0"/>
              <a:t>Elements can be put at front or rear of the list or after a particular index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INDEXED LIST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is no inherent relationship among the elements that determines their order in the 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Addition of each  element can be referenced by particular index that begins at 0 at front of the 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time changes occur in the list the index are adjusted to stay in order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957</Words>
  <Application>Microsoft Office PowerPoint</Application>
  <PresentationFormat>On-screen Show (4:3)</PresentationFormat>
  <Paragraphs>189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Introduction to java</vt:lpstr>
      <vt:lpstr>LIST</vt:lpstr>
      <vt:lpstr>What is a Data Structure?</vt:lpstr>
      <vt:lpstr>Limitations of arrays</vt:lpstr>
      <vt:lpstr>Object-Oriented Data Structure</vt:lpstr>
      <vt:lpstr>Four Classic Data Structures</vt:lpstr>
      <vt:lpstr>Four Classic Data Structures</vt:lpstr>
      <vt:lpstr>3 types of list collection</vt:lpstr>
      <vt:lpstr>Examples</vt:lpstr>
      <vt:lpstr>Slide 9</vt:lpstr>
      <vt:lpstr>Lists</vt:lpstr>
      <vt:lpstr>LIST interface</vt:lpstr>
      <vt:lpstr>LIST interface</vt:lpstr>
      <vt:lpstr>Example</vt:lpstr>
      <vt:lpstr>ADDING ELEMENTS TO THE LIST </vt:lpstr>
      <vt:lpstr>Slide 15</vt:lpstr>
      <vt:lpstr>Slide 16</vt:lpstr>
      <vt:lpstr>Slide 17</vt:lpstr>
      <vt:lpstr>Slide 18</vt:lpstr>
      <vt:lpstr>Slide 19</vt:lpstr>
      <vt:lpstr>Slide 20</vt:lpstr>
      <vt:lpstr>Retrieving elements</vt:lpstr>
      <vt:lpstr>Updating elements</vt:lpstr>
      <vt:lpstr>Removing elements</vt:lpstr>
      <vt:lpstr>Iterating over a list</vt:lpstr>
      <vt:lpstr>Slide 25</vt:lpstr>
      <vt:lpstr>Searching for an element in a list</vt:lpstr>
      <vt:lpstr>Sorting a list</vt:lpstr>
      <vt:lpstr>Copying one list into another</vt:lpstr>
      <vt:lpstr> Shuffling elements in a list</vt:lpstr>
      <vt:lpstr> Reversing elements in a list</vt:lpstr>
      <vt:lpstr> Extracting a portion of a list</vt:lpstr>
      <vt:lpstr>Converting between Lists and arrays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331</cp:revision>
  <dcterms:created xsi:type="dcterms:W3CDTF">2017-03-14T22:19:32Z</dcterms:created>
  <dcterms:modified xsi:type="dcterms:W3CDTF">2017-05-23T17:47:07Z</dcterms:modified>
</cp:coreProperties>
</file>