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5" r:id="rId14"/>
    <p:sldId id="276" r:id="rId15"/>
    <p:sldId id="273" r:id="rId16"/>
    <p:sldId id="274" r:id="rId17"/>
    <p:sldId id="270" r:id="rId18"/>
    <p:sldId id="271" r:id="rId19"/>
    <p:sldId id="277" r:id="rId20"/>
    <p:sldId id="278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09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9F5BC-8FD4-4DB4-9A29-70EF60568990}" type="slidenum">
              <a:rPr lang="en-GB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91335-620D-465E-81AF-56F9095DB607}" type="slidenum">
              <a:rPr lang="en-GB"/>
              <a:pPr/>
              <a:t>16</a:t>
            </a:fld>
            <a:endParaRPr lang="en-GB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2017-06-14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4770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Recursion</a:t>
            </a: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Path for Factorial(4)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6705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382000" cy="556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04800" y="1066800"/>
            <a:ext cx="8382000" cy="541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sz="2400" b="1" dirty="0"/>
              <a:t>public static </a:t>
            </a:r>
            <a:r>
              <a:rPr lang="en-US" sz="2400" b="1" dirty="0" err="1"/>
              <a:t>int</a:t>
            </a:r>
            <a:r>
              <a:rPr lang="en-US" sz="2400" b="1" dirty="0"/>
              <a:t> fact(</a:t>
            </a:r>
            <a:r>
              <a:rPr lang="en-US" sz="2400" b="1" dirty="0" err="1"/>
              <a:t>int</a:t>
            </a:r>
            <a:r>
              <a:rPr lang="en-US" sz="2400" b="1" dirty="0"/>
              <a:t> num) {</a:t>
            </a:r>
            <a:br>
              <a:rPr lang="en-US" sz="2400" b="1" dirty="0"/>
            </a:br>
            <a:r>
              <a:rPr lang="en-US" sz="2400" b="1" dirty="0"/>
              <a:t>    if (num = = 0</a:t>
            </a:r>
            <a:r>
              <a:rPr lang="en-US" sz="2400" b="1" dirty="0" smtClean="0"/>
              <a:t>)    //base case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        return 1;</a:t>
            </a:r>
            <a:br>
              <a:rPr lang="en-US" sz="2400" b="1" dirty="0"/>
            </a:br>
            <a:r>
              <a:rPr lang="en-US" sz="2400" b="1" dirty="0"/>
              <a:t>    else</a:t>
            </a:r>
            <a:br>
              <a:rPr lang="en-US" sz="2400" b="1" dirty="0"/>
            </a:br>
            <a:r>
              <a:rPr lang="en-US" sz="2400" b="1" dirty="0"/>
              <a:t>        return num * fact(num – 1</a:t>
            </a:r>
            <a:r>
              <a:rPr lang="en-US" sz="2400" b="1" dirty="0" smtClean="0"/>
              <a:t>);  //solve </a:t>
            </a:r>
            <a:r>
              <a:rPr lang="en-US" sz="2400" b="1" dirty="0" err="1" smtClean="0"/>
              <a:t>subproblem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                                                           // and combine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Method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04800" y="1066800"/>
            <a:ext cx="8382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fact(</a:t>
            </a:r>
            <a:r>
              <a:rPr lang="en-US" b="1" dirty="0" err="1"/>
              <a:t>int</a:t>
            </a:r>
            <a:r>
              <a:rPr lang="en-US" b="1" dirty="0"/>
              <a:t> num) {</a:t>
            </a:r>
            <a:br>
              <a:rPr lang="en-US" b="1" dirty="0"/>
            </a:br>
            <a:r>
              <a:rPr lang="en-US" b="1" dirty="0"/>
              <a:t>    if (num = = 0)</a:t>
            </a:r>
            <a:br>
              <a:rPr lang="en-US" b="1" dirty="0"/>
            </a:br>
            <a:r>
              <a:rPr lang="en-US" b="1" dirty="0"/>
              <a:t>        return 1;</a:t>
            </a:r>
            <a:br>
              <a:rPr lang="en-US" b="1" dirty="0"/>
            </a:br>
            <a:r>
              <a:rPr lang="en-US" b="1" dirty="0"/>
              <a:t>    else</a:t>
            </a:r>
            <a:br>
              <a:rPr lang="en-US" b="1" dirty="0"/>
            </a:br>
            <a:r>
              <a:rPr lang="en-US" b="1" dirty="0"/>
              <a:t>        return num * fact(num – 1);</a:t>
            </a:r>
            <a:br>
              <a:rPr lang="en-US" b="1" dirty="0"/>
            </a:br>
            <a:r>
              <a:rPr lang="en-US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657600"/>
            <a:ext cx="8382000" cy="30008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182880"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/>
              <a:t>public static </a:t>
            </a:r>
            <a:r>
              <a:rPr lang="en-US" b="1" dirty="0" err="1" smtClean="0"/>
              <a:t>int</a:t>
            </a:r>
            <a:r>
              <a:rPr lang="en-US" b="1" dirty="0" smtClean="0"/>
              <a:t> factorial (</a:t>
            </a:r>
            <a:r>
              <a:rPr lang="en-US" b="1" dirty="0" err="1" smtClean="0"/>
              <a:t>int</a:t>
            </a:r>
            <a:r>
              <a:rPr lang="en-US" b="1" dirty="0" smtClean="0"/>
              <a:t> n)</a:t>
            </a:r>
          </a:p>
          <a:p>
            <a:pPr marL="182880"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/>
              <a:t>{</a:t>
            </a:r>
          </a:p>
          <a:p>
            <a:pPr marL="182880"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int</a:t>
            </a:r>
            <a:r>
              <a:rPr lang="en-US" b="1" dirty="0" smtClean="0"/>
              <a:t> answer = 1;</a:t>
            </a:r>
          </a:p>
          <a:p>
            <a:pPr marL="182880"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/>
              <a:t>  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=1; </a:t>
            </a:r>
            <a:r>
              <a:rPr lang="en-US" b="1" dirty="0" err="1" smtClean="0"/>
              <a:t>i</a:t>
            </a:r>
            <a:r>
              <a:rPr lang="en-US" b="1" dirty="0" smtClean="0"/>
              <a:t>&lt;=n;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 marL="182880"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/>
              <a:t>    answer = answer  * 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pPr marL="182880"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/>
              <a:t>  return answer;</a:t>
            </a:r>
          </a:p>
          <a:p>
            <a:pPr marL="182880"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21336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45720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l">
              <a:buNone/>
            </a:pPr>
            <a:r>
              <a:rPr lang="en-CA" dirty="0" smtClean="0"/>
              <a:t> public static </a:t>
            </a:r>
            <a:r>
              <a:rPr lang="en-CA" dirty="0" err="1" smtClean="0"/>
              <a:t>int</a:t>
            </a:r>
            <a:r>
              <a:rPr lang="en-CA" dirty="0" smtClean="0"/>
              <a:t> mystery(</a:t>
            </a:r>
            <a:r>
              <a:rPr lang="en-CA" dirty="0" err="1" smtClean="0"/>
              <a:t>int</a:t>
            </a:r>
            <a:r>
              <a:rPr lang="en-CA" dirty="0" smtClean="0"/>
              <a:t> n) {</a:t>
            </a:r>
          </a:p>
          <a:p>
            <a:pPr lvl="1" algn="l">
              <a:buNone/>
            </a:pPr>
            <a:r>
              <a:rPr lang="en-CA" dirty="0" smtClean="0"/>
              <a:t>    if (n &lt; 10) {</a:t>
            </a:r>
          </a:p>
          <a:p>
            <a:pPr lvl="1" algn="l">
              <a:buNone/>
            </a:pPr>
            <a:r>
              <a:rPr lang="en-CA" dirty="0" smtClean="0"/>
              <a:t>        return n;</a:t>
            </a:r>
          </a:p>
          <a:p>
            <a:pPr lvl="1" algn="l">
              <a:buNone/>
            </a:pPr>
            <a:r>
              <a:rPr lang="en-CA" dirty="0" smtClean="0"/>
              <a:t>    } else {</a:t>
            </a:r>
          </a:p>
          <a:p>
            <a:pPr lvl="1" algn="l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int</a:t>
            </a:r>
            <a:r>
              <a:rPr lang="en-CA" dirty="0" smtClean="0"/>
              <a:t> a = n / 10;</a:t>
            </a:r>
          </a:p>
          <a:p>
            <a:pPr lvl="1" algn="l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int</a:t>
            </a:r>
            <a:r>
              <a:rPr lang="en-CA" dirty="0" smtClean="0"/>
              <a:t> b = n % 10;</a:t>
            </a:r>
          </a:p>
          <a:p>
            <a:pPr lvl="1" algn="l">
              <a:buNone/>
            </a:pPr>
            <a:r>
              <a:rPr lang="en-CA" dirty="0" smtClean="0"/>
              <a:t>        return b + mystery(a);</a:t>
            </a:r>
          </a:p>
          <a:p>
            <a:pPr lvl="1" algn="l">
              <a:buNone/>
            </a:pPr>
            <a:r>
              <a:rPr lang="en-CA" dirty="0" smtClean="0"/>
              <a:t>    }</a:t>
            </a:r>
          </a:p>
          <a:p>
            <a:pPr lvl="1" algn="l">
              <a:buNone/>
            </a:pPr>
            <a:endParaRPr lang="en-CA" dirty="0" smtClean="0"/>
          </a:p>
          <a:p>
            <a:pPr lvl="1"/>
            <a:r>
              <a:rPr lang="en-US" dirty="0" smtClean="0"/>
              <a:t>What is the result of the following call?</a:t>
            </a:r>
          </a:p>
          <a:p>
            <a:pPr lvl="2"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mystery(648)</a:t>
            </a:r>
          </a:p>
          <a:p>
            <a:pPr lvl="1" algn="l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recursive trace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u="sng" dirty="0" smtClean="0">
                <a:latin typeface="Courier New" pitchFamily="49" charset="0"/>
              </a:rPr>
              <a:t>mystery(648):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a = 648 / 10;    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64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b = 648 % 10;    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 8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</a:rPr>
              <a:t>return b + mystery(a);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8 + mystery(64)</a:t>
            </a:r>
          </a:p>
          <a:p>
            <a:pPr lvl="2">
              <a:buFont typeface="Wingdings" pitchFamily="2" charset="2"/>
              <a:buNone/>
            </a:pPr>
            <a:endParaRPr lang="en-US" sz="800" b="1" u="sng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u="sng" dirty="0" smtClean="0">
                <a:latin typeface="Courier New" pitchFamily="49" charset="0"/>
              </a:rPr>
              <a:t>mystery(64):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a = 64 / 10;      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6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b = 64 % 10;      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4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</a:rPr>
              <a:t>return b+ mystery(a);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// 4 + mystery(6)</a:t>
            </a:r>
          </a:p>
          <a:p>
            <a:pPr lvl="3">
              <a:buFont typeface="Wingdings" pitchFamily="2" charset="2"/>
              <a:buNone/>
            </a:pPr>
            <a:endParaRPr lang="en-US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3">
              <a:buFont typeface="Wingdings" pitchFamily="2" charset="2"/>
              <a:buChar char="§"/>
            </a:pPr>
            <a:endParaRPr lang="en-US" dirty="0" smtClean="0">
              <a:latin typeface="Courier New" pitchFamily="49" charset="0"/>
            </a:endParaRPr>
          </a:p>
          <a:p>
            <a:pPr lvl="3">
              <a:buFont typeface="Wingdings" pitchFamily="2" charset="2"/>
              <a:buChar char="§"/>
            </a:pPr>
            <a:endParaRPr lang="en-US" dirty="0" smtClean="0">
              <a:latin typeface="Courier New" pitchFamily="49" charset="0"/>
            </a:endParaRPr>
          </a:p>
          <a:p>
            <a:pPr lvl="3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</a:rPr>
              <a:t>return 6;</a:t>
            </a:r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87313" y="914400"/>
            <a:ext cx="8675687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9673" name="Rectangle 9"/>
          <p:cNvSpPr>
            <a:spLocks noChangeArrowheads="1"/>
          </p:cNvSpPr>
          <p:nvPr/>
        </p:nvSpPr>
        <p:spPr bwMode="auto">
          <a:xfrm>
            <a:off x="838200" y="3014663"/>
            <a:ext cx="6477000" cy="2090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9674" name="Rectangle 10"/>
          <p:cNvSpPr>
            <a:spLocks noChangeArrowheads="1"/>
          </p:cNvSpPr>
          <p:nvPr/>
        </p:nvSpPr>
        <p:spPr bwMode="auto">
          <a:xfrm>
            <a:off x="1295386" y="58674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334000"/>
            <a:ext cx="434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buFont typeface="Wingdings" pitchFamily="2" charset="2"/>
              <a:buNone/>
            </a:pPr>
            <a:r>
              <a:rPr lang="en-US" sz="2400" u="sng" dirty="0" smtClean="0">
                <a:latin typeface="Courier New" pitchFamily="49" charset="0"/>
                <a:cs typeface="Arial" pitchFamily="34" charset="0"/>
              </a:rPr>
              <a:t>mystery(6):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1314" y="4692882"/>
            <a:ext cx="922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6</a:t>
            </a:r>
          </a:p>
          <a:p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=6+4</a:t>
            </a:r>
          </a:p>
          <a:p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=10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2819400"/>
            <a:ext cx="1106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10</a:t>
            </a:r>
          </a:p>
          <a:p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=8+10</a:t>
            </a:r>
          </a:p>
          <a:p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=18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2" grpId="0" animBg="1"/>
      <p:bldP spid="369673" grpId="0" animBg="1"/>
      <p:bldP spid="369674" grpId="0" animBg="1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7921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Recursion or Iteration?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915400" cy="43434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Two ways to solve particular problem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Iteration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Recursion</a:t>
            </a:r>
          </a:p>
          <a:p>
            <a:pPr lvl="1" algn="just" eaLnBrk="1" hangingPunct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Both iteration and recursion use a control statement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Iteration uses a repetition statement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Recursion uses a selection statement</a:t>
            </a:r>
          </a:p>
        </p:txBody>
      </p:sp>
      <p:sp>
        <p:nvSpPr>
          <p:cNvPr id="30724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noFill/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Iteration and recursion both involve a termination test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Iteration terminates when the loop-continuation condition fails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Recursion terminates when a base case is reached</a:t>
            </a:r>
          </a:p>
          <a:p>
            <a:pPr lvl="1" eaLnBrk="1" hangingPunct="1">
              <a:lnSpc>
                <a:spcPct val="150000"/>
              </a:lnSpc>
            </a:pP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Recursion can be expensive in terms of processor time and memory space, but usually provides a more intuitive solution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76200" y="274638"/>
            <a:ext cx="90678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000" b="1" cap="small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Recursion or Iteration? (Cont’d)</a:t>
            </a: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: 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 1 2 3 5 8 13 21…</a:t>
            </a:r>
          </a:p>
          <a:p>
            <a:endParaRPr lang="en-US" dirty="0" smtClean="0"/>
          </a:p>
          <a:p>
            <a:r>
              <a:rPr lang="en-US" dirty="0" smtClean="0"/>
              <a:t>Base class :     n=0 or n=1</a:t>
            </a:r>
          </a:p>
          <a:p>
            <a:r>
              <a:rPr lang="en-US" dirty="0" smtClean="0"/>
              <a:t>Sub problem :  Fibonacci(n-1) + Fibonacci(n-2)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51336"/>
            <a:ext cx="82296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CA" dirty="0" smtClean="0"/>
              <a:t>Write the following method recursively </a:t>
            </a:r>
            <a:br>
              <a:rPr lang="en-CA" dirty="0" smtClean="0"/>
            </a:br>
            <a:r>
              <a:rPr lang="en-CA" b="1" dirty="0" smtClean="0">
                <a:solidFill>
                  <a:srgbClr val="0070C0"/>
                </a:solidFill>
              </a:rPr>
              <a:t> public static String reverse (String s) </a:t>
            </a:r>
          </a:p>
          <a:p>
            <a:pPr lvl="2" algn="l">
              <a:lnSpc>
                <a:spcPct val="150000"/>
              </a:lnSpc>
            </a:pPr>
            <a:r>
              <a:rPr lang="en-CA" dirty="0" smtClean="0"/>
              <a:t>Choose an appropriate base case, recursive call (hint: substring method using one parameter), </a:t>
            </a:r>
          </a:p>
          <a:p>
            <a:pPr lvl="2" algn="l">
              <a:lnSpc>
                <a:spcPct val="150000"/>
              </a:lnSpc>
            </a:pPr>
            <a:r>
              <a:rPr lang="en-CA" dirty="0" smtClean="0"/>
              <a:t>a way to combine (hint: +) </a:t>
            </a:r>
          </a:p>
          <a:p>
            <a:pPr lvl="2" algn="l">
              <a:lnSpc>
                <a:spcPct val="150000"/>
              </a:lnSpc>
            </a:pPr>
            <a:r>
              <a:rPr lang="en-CA" dirty="0" smtClean="0"/>
              <a:t>smaller problems to solve the original problem</a:t>
            </a:r>
          </a:p>
          <a:p>
            <a:pPr algn="ctr">
              <a:lnSpc>
                <a:spcPct val="150000"/>
              </a:lnSpc>
              <a:buNone/>
            </a:pPr>
            <a:r>
              <a:rPr lang="en-CA" b="1" dirty="0" smtClean="0">
                <a:solidFill>
                  <a:srgbClr val="C00000"/>
                </a:solidFill>
              </a:rPr>
              <a:t>reverse("</a:t>
            </a:r>
            <a:r>
              <a:rPr lang="en-CA" b="1" dirty="0" err="1" smtClean="0">
                <a:solidFill>
                  <a:srgbClr val="C00000"/>
                </a:solidFill>
              </a:rPr>
              <a:t>abcd</a:t>
            </a:r>
            <a:r>
              <a:rPr lang="en-CA" b="1" dirty="0" smtClean="0">
                <a:solidFill>
                  <a:srgbClr val="C00000"/>
                </a:solidFill>
              </a:rPr>
              <a:t>") should return "</a:t>
            </a:r>
            <a:r>
              <a:rPr lang="en-CA" b="1" dirty="0" err="1" smtClean="0">
                <a:solidFill>
                  <a:srgbClr val="C00000"/>
                </a:solidFill>
              </a:rPr>
              <a:t>dcba</a:t>
            </a:r>
            <a:r>
              <a:rPr lang="en-CA" b="1" dirty="0" smtClean="0">
                <a:solidFill>
                  <a:srgbClr val="C00000"/>
                </a:solidFill>
              </a:rPr>
              <a:t>"</a:t>
            </a:r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5260975" algn="l"/>
              </a:tabLst>
            </a:pPr>
            <a:r>
              <a:rPr lang="en-US" dirty="0" smtClean="0"/>
              <a:t>Write a recursive method </a:t>
            </a:r>
            <a:r>
              <a:rPr lang="en-US" dirty="0" err="1" smtClean="0">
                <a:latin typeface="Courier New" pitchFamily="49" charset="0"/>
              </a:rPr>
              <a:t>reverseLines</a:t>
            </a:r>
            <a:r>
              <a:rPr lang="en-US" dirty="0" smtClean="0"/>
              <a:t> that accepts a file </a:t>
            </a:r>
            <a:r>
              <a:rPr lang="en-US" dirty="0" smtClean="0">
                <a:latin typeface="Courier New" pitchFamily="49" charset="0"/>
              </a:rPr>
              <a:t>Scanner</a:t>
            </a:r>
            <a:r>
              <a:rPr lang="en-US" dirty="0" smtClean="0"/>
              <a:t> and prints the lines of the file in reverse order.</a:t>
            </a:r>
            <a:endParaRPr lang="en-US" sz="800" dirty="0" smtClean="0"/>
          </a:p>
          <a:p>
            <a:pPr lvl="1">
              <a:tabLst>
                <a:tab pos="5260975" algn="l"/>
              </a:tabLst>
            </a:pPr>
            <a:endParaRPr lang="en-US" sz="800" dirty="0" smtClean="0"/>
          </a:p>
          <a:p>
            <a:pPr lvl="1">
              <a:tabLst>
                <a:tab pos="5260975" algn="l"/>
              </a:tabLst>
            </a:pPr>
            <a:r>
              <a:rPr lang="en-US" dirty="0" smtClean="0"/>
              <a:t>Example input file:	</a:t>
            </a:r>
            <a:r>
              <a:rPr lang="en-US" dirty="0" smtClean="0"/>
              <a:t>Expected </a:t>
            </a:r>
            <a:r>
              <a:rPr lang="en-US" dirty="0" smtClean="0"/>
              <a:t>output:</a:t>
            </a:r>
          </a:p>
          <a:p>
            <a:pPr lvl="1">
              <a:buFontTx/>
              <a:buNone/>
              <a:tabLst>
                <a:tab pos="5260975" algn="l"/>
              </a:tabLst>
            </a:pPr>
            <a:endParaRPr lang="en-US" sz="800" dirty="0" smtClean="0">
              <a:latin typeface="Courier New" pitchFamily="49" charset="0"/>
            </a:endParaRP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dirty="0" smtClean="0">
                <a:latin typeface="Courier New" pitchFamily="49" charset="0"/>
              </a:rPr>
              <a:t>	I have eaten	the icebox</a:t>
            </a: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dirty="0" smtClean="0">
                <a:latin typeface="Courier New" pitchFamily="49" charset="0"/>
              </a:rPr>
              <a:t>	the plums	that were in</a:t>
            </a: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dirty="0" smtClean="0">
                <a:latin typeface="Courier New" pitchFamily="49" charset="0"/>
              </a:rPr>
              <a:t>	that were in	the plums</a:t>
            </a: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dirty="0" smtClean="0">
                <a:latin typeface="Courier New" pitchFamily="49" charset="0"/>
              </a:rPr>
              <a:t>	the icebox	I have eaten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5260975" algn="l"/>
              </a:tabLst>
            </a:pPr>
            <a:endParaRPr lang="en-US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  <a:tabLst>
                <a:tab pos="5260975" algn="l"/>
              </a:tabLst>
            </a:pPr>
            <a:endParaRPr lang="en-US" dirty="0" smtClean="0">
              <a:latin typeface="Courier New" pitchFamily="49" charset="0"/>
            </a:endParaRP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762000" y="2680136"/>
            <a:ext cx="3276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91173" name="Line 5"/>
          <p:cNvSpPr>
            <a:spLocks noChangeShapeType="1"/>
          </p:cNvSpPr>
          <p:nvPr/>
        </p:nvSpPr>
        <p:spPr bwMode="auto">
          <a:xfrm>
            <a:off x="4419600" y="33813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Learn about recursion definition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Explore the base case and the general case of a recursive definition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Explore how to use recursive methods to implement recursive algorithms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Reversal pseudocode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Reversing the lines of a file:</a:t>
            </a:r>
          </a:p>
          <a:p>
            <a:pPr lvl="1"/>
            <a:r>
              <a:rPr lang="en-US" dirty="0" smtClean="0"/>
              <a:t>Read a line L from the file.</a:t>
            </a:r>
          </a:p>
          <a:p>
            <a:pPr lvl="1"/>
            <a:r>
              <a:rPr lang="en-US" dirty="0" smtClean="0"/>
              <a:t>Print the rest of the lines in reverse order.</a:t>
            </a:r>
          </a:p>
          <a:p>
            <a:pPr lvl="1"/>
            <a:r>
              <a:rPr lang="en-US" dirty="0" smtClean="0"/>
              <a:t>Print the line L.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public static void </a:t>
            </a:r>
            <a:r>
              <a:rPr lang="en-US" dirty="0" err="1" smtClean="0"/>
              <a:t>reverseLines</a:t>
            </a:r>
            <a:r>
              <a:rPr lang="en-US" dirty="0" smtClean="0"/>
              <a:t>(Scanner input) {</a:t>
            </a:r>
          </a:p>
          <a:p>
            <a:pPr lvl="1"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input.hasNextLine</a:t>
            </a:r>
            <a:r>
              <a:rPr lang="en-US" dirty="0" smtClean="0"/>
              <a:t>()) {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dirty="0" smtClean="0"/>
              <a:t> //  Read a line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 //recursive </a:t>
            </a:r>
            <a:r>
              <a:rPr lang="en-US" dirty="0" smtClean="0"/>
              <a:t>case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reverseLines</a:t>
            </a:r>
            <a:r>
              <a:rPr lang="en-US" dirty="0" smtClean="0"/>
              <a:t>(input);</a:t>
            </a:r>
          </a:p>
          <a:p>
            <a:pPr lvl="3">
              <a:buNone/>
            </a:pPr>
            <a:r>
              <a:rPr lang="en-US" dirty="0" smtClean="0"/>
              <a:t>//print a line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(line);</a:t>
            </a:r>
          </a:p>
          <a:p>
            <a:pPr lvl="1">
              <a:buNone/>
            </a:pPr>
            <a:r>
              <a:rPr lang="en-US" dirty="0" smtClean="0"/>
              <a:t>    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– Java Animate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you mean by Recursion?</a:t>
            </a:r>
          </a:p>
          <a:p>
            <a:r>
              <a:rPr lang="en-US" dirty="0" smtClean="0"/>
              <a:t>https</a:t>
            </a:r>
            <a:r>
              <a:rPr lang="en-US" smtClean="0"/>
              <a:t>://</a:t>
            </a:r>
            <a:r>
              <a:rPr lang="en-US" smtClean="0"/>
              <a:t>www.youtube.com/watch?v=FyHloXKnPWc</a:t>
            </a:r>
            <a:endParaRPr lang="en-US" dirty="0" smtClean="0"/>
          </a:p>
          <a:p>
            <a:r>
              <a:rPr lang="en-US" dirty="0" smtClean="0"/>
              <a:t>https://www.youtube.com/watch?v=Px8dgjKeh5I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 method calls itself continuously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52863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-7665"/>
            <a:ext cx="8382000" cy="762000"/>
          </a:xfrm>
        </p:spPr>
        <p:txBody>
          <a:bodyPr/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8672" y="830310"/>
            <a:ext cx="8552796" cy="57990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/>
              <a:t>Problem: Collect $1,000.00 for charity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/>
              <a:t>Assumption: Everyone is willing to donate $1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Iterative Solution</a:t>
            </a:r>
          </a:p>
          <a:p>
            <a:pPr lvl="2"/>
            <a:r>
              <a:rPr lang="en-US" dirty="0" smtClean="0"/>
              <a:t>Visit 1000 people, asking each for $1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Recursive Solution</a:t>
            </a:r>
          </a:p>
          <a:p>
            <a:pPr lvl="2"/>
            <a:r>
              <a:rPr lang="en-US" dirty="0" smtClean="0"/>
              <a:t>Visit 10 people and ask them to each raise 1/10th of the amount of money that you have been asked to raise</a:t>
            </a:r>
          </a:p>
          <a:p>
            <a:pPr lvl="2"/>
            <a:r>
              <a:rPr lang="en-US" dirty="0" smtClean="0"/>
              <a:t>Collect the money that they give you and combine it into one bag</a:t>
            </a:r>
          </a:p>
          <a:p>
            <a:pPr lvl="2"/>
            <a:r>
              <a:rPr lang="en-US" dirty="0" smtClean="0"/>
              <a:t>Give it to the person who asked you to collect the money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 in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 smtClean="0"/>
              <a:t>Process of solving a problem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by reducing it to smaller versions of problem itself</a:t>
            </a:r>
          </a:p>
          <a:p>
            <a:pPr>
              <a:lnSpc>
                <a:spcPct val="150000"/>
              </a:lnSpc>
            </a:pP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Requires</a:t>
            </a:r>
          </a:p>
          <a:p>
            <a:pPr lvl="1">
              <a:lnSpc>
                <a:spcPct val="150000"/>
              </a:lnSpc>
            </a:pPr>
            <a:r>
              <a:rPr lang="en-CA" b="1" dirty="0" smtClean="0">
                <a:solidFill>
                  <a:srgbClr val="0070C0"/>
                </a:solidFill>
              </a:rPr>
              <a:t>A method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one or more </a:t>
            </a:r>
            <a:r>
              <a:rPr lang="en-US" b="1" dirty="0" smtClean="0">
                <a:solidFill>
                  <a:srgbClr val="0070C0"/>
                </a:solidFill>
              </a:rPr>
              <a:t>base cases 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Case in recursive definition in which the solution is obtained directly</a:t>
            </a:r>
            <a:r>
              <a:rPr lang="en-US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Stops the recursion</a:t>
            </a:r>
            <a:endParaRPr lang="en-CA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921" y="86931"/>
            <a:ext cx="8382000" cy="522669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General Form of Recursive methods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819804"/>
            <a:ext cx="8566150" cy="5943600"/>
          </a:xfrm>
          <a:noFill/>
          <a:ln/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  <a:tabLst>
                <a:tab pos="2343150" algn="l"/>
              </a:tabLst>
            </a:pPr>
            <a:r>
              <a:rPr lang="en-US" sz="2400" b="1" dirty="0">
                <a:latin typeface="BARR-Courier" pitchFamily="34" charset="0"/>
              </a:rPr>
              <a:t>Solve(Problem)</a:t>
            </a:r>
          </a:p>
          <a:p>
            <a:pPr>
              <a:buFont typeface="Monotype Sorts" pitchFamily="2" charset="2"/>
              <a:buNone/>
              <a:tabLst>
                <a:tab pos="2343150" algn="l"/>
              </a:tabLst>
            </a:pPr>
            <a:r>
              <a:rPr lang="en-US" sz="2400" dirty="0">
                <a:latin typeface="BARR-Courier" pitchFamily="34" charset="0"/>
              </a:rPr>
              <a:t>{</a:t>
            </a:r>
          </a:p>
          <a:p>
            <a:pPr>
              <a:buFont typeface="Monotype Sorts" pitchFamily="2" charset="2"/>
              <a:buNone/>
              <a:tabLst>
                <a:tab pos="234315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BARR-Courier" pitchFamily="34" charset="0"/>
              </a:rPr>
              <a:t>  if </a:t>
            </a:r>
            <a:r>
              <a:rPr lang="en-US" sz="2400" b="1" dirty="0" smtClean="0">
                <a:solidFill>
                  <a:srgbClr val="C00000"/>
                </a:solidFill>
                <a:latin typeface="BARR-Courier" pitchFamily="34" charset="0"/>
              </a:rPr>
              <a:t>(a </a:t>
            </a:r>
            <a:r>
              <a:rPr lang="en-US" sz="2400" b="1" dirty="0">
                <a:solidFill>
                  <a:srgbClr val="C00000"/>
                </a:solidFill>
                <a:latin typeface="BARR-Courier" pitchFamily="34" charset="0"/>
              </a:rPr>
              <a:t>base case)</a:t>
            </a:r>
          </a:p>
          <a:p>
            <a:pPr lvl="2">
              <a:tabLst>
                <a:tab pos="2343150" algn="l"/>
              </a:tabLst>
            </a:pPr>
            <a:r>
              <a:rPr lang="en-US" dirty="0">
                <a:latin typeface="BARR-Courier" pitchFamily="34" charset="0"/>
              </a:rPr>
              <a:t>   </a:t>
            </a:r>
            <a:r>
              <a:rPr lang="en-US" dirty="0" smtClean="0">
                <a:latin typeface="BARR-Courier" pitchFamily="34" charset="0"/>
              </a:rPr>
              <a:t>solve </a:t>
            </a:r>
            <a:r>
              <a:rPr lang="en-US" b="1" dirty="0">
                <a:solidFill>
                  <a:srgbClr val="0070C0"/>
                </a:solidFill>
                <a:latin typeface="BARR-Courier" pitchFamily="34" charset="0"/>
              </a:rPr>
              <a:t>Problem</a:t>
            </a:r>
            <a:r>
              <a:rPr lang="en-US" dirty="0">
                <a:latin typeface="BARR-Courier" pitchFamily="34" charset="0"/>
              </a:rPr>
              <a:t> directly; i.e., without recursion</a:t>
            </a:r>
          </a:p>
          <a:p>
            <a:pPr>
              <a:buFont typeface="Monotype Sorts" pitchFamily="2" charset="2"/>
              <a:buNone/>
              <a:tabLst>
                <a:tab pos="2343150" algn="l"/>
              </a:tabLst>
            </a:pPr>
            <a:r>
              <a:rPr lang="en-US" sz="2400" dirty="0">
                <a:latin typeface="BARR-Courier" pitchFamily="34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BARR-Courier" pitchFamily="34" charset="0"/>
              </a:rPr>
              <a:t>else {</a:t>
            </a:r>
          </a:p>
          <a:p>
            <a:pPr lvl="2">
              <a:tabLst>
                <a:tab pos="2343150" algn="l"/>
              </a:tabLst>
            </a:pPr>
            <a:r>
              <a:rPr lang="en-US" dirty="0">
                <a:latin typeface="BARR-Courier" pitchFamily="34" charset="0"/>
              </a:rPr>
              <a:t>    </a:t>
            </a:r>
            <a:r>
              <a:rPr lang="en-US" dirty="0" smtClean="0">
                <a:latin typeface="BARR-Courier" pitchFamily="34" charset="0"/>
              </a:rPr>
              <a:t>Decompose </a:t>
            </a:r>
            <a:r>
              <a:rPr lang="en-US" b="1" dirty="0">
                <a:solidFill>
                  <a:srgbClr val="0070C0"/>
                </a:solidFill>
                <a:latin typeface="BARR-Courier" pitchFamily="34" charset="0"/>
              </a:rPr>
              <a:t>Problem</a:t>
            </a:r>
            <a:r>
              <a:rPr lang="en-US" dirty="0">
                <a:latin typeface="BARR-Courier" pitchFamily="34" charset="0"/>
              </a:rPr>
              <a:t> into one or more similar,</a:t>
            </a:r>
            <a:br>
              <a:rPr lang="en-US" dirty="0">
                <a:latin typeface="BARR-Courier" pitchFamily="34" charset="0"/>
              </a:rPr>
            </a:br>
            <a:r>
              <a:rPr lang="en-US" dirty="0">
                <a:latin typeface="BARR-Courier" pitchFamily="34" charset="0"/>
              </a:rPr>
              <a:t>    </a:t>
            </a:r>
            <a:r>
              <a:rPr lang="en-US" dirty="0" smtClean="0">
                <a:latin typeface="BARR-Courier" pitchFamily="34" charset="0"/>
              </a:rPr>
              <a:t>strictly </a:t>
            </a:r>
            <a:r>
              <a:rPr lang="en-US" dirty="0">
                <a:latin typeface="BARR-Courier" pitchFamily="34" charset="0"/>
              </a:rPr>
              <a:t>smaller </a:t>
            </a:r>
            <a:r>
              <a:rPr lang="en-US" dirty="0" err="1">
                <a:latin typeface="BARR-Courier" pitchFamily="34" charset="0"/>
              </a:rPr>
              <a:t>subproblems</a:t>
            </a:r>
            <a:r>
              <a:rPr lang="en-US" dirty="0">
                <a:latin typeface="BARR-Courier" pitchFamily="34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BARR-Courier" pitchFamily="34" charset="0"/>
              </a:rPr>
              <a:t>SP1, SP2, ... , SPN</a:t>
            </a:r>
          </a:p>
          <a:p>
            <a:pPr lvl="2">
              <a:tabLst>
                <a:tab pos="2343150" algn="l"/>
              </a:tabLst>
            </a:pPr>
            <a:r>
              <a:rPr lang="en-US" dirty="0">
                <a:latin typeface="BARR-Courier" pitchFamily="34" charset="0"/>
              </a:rPr>
              <a:t>    </a:t>
            </a:r>
            <a:r>
              <a:rPr lang="en-US" dirty="0" smtClean="0">
                <a:latin typeface="BARR-Courier" pitchFamily="34" charset="0"/>
              </a:rPr>
              <a:t>Recursively </a:t>
            </a:r>
            <a:r>
              <a:rPr lang="en-US" dirty="0">
                <a:latin typeface="BARR-Courier" pitchFamily="34" charset="0"/>
              </a:rPr>
              <a:t>call Solve (this method) on each</a:t>
            </a:r>
            <a:br>
              <a:rPr lang="en-US" dirty="0">
                <a:latin typeface="BARR-Courier" pitchFamily="34" charset="0"/>
              </a:rPr>
            </a:br>
            <a:r>
              <a:rPr lang="en-US" dirty="0">
                <a:latin typeface="BARR-Courier" pitchFamily="34" charset="0"/>
              </a:rPr>
              <a:t>    </a:t>
            </a:r>
            <a:r>
              <a:rPr lang="en-US" dirty="0" err="1" smtClean="0">
                <a:latin typeface="BARR-Courier" pitchFamily="34" charset="0"/>
              </a:rPr>
              <a:t>subproblem</a:t>
            </a:r>
            <a:r>
              <a:rPr lang="en-US" dirty="0">
                <a:latin typeface="BARR-Courier" pitchFamily="34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BARR-Courier" pitchFamily="34" charset="0"/>
              </a:rPr>
              <a:t>Solve(SP1</a:t>
            </a:r>
            <a:r>
              <a:rPr lang="en-US" b="1" dirty="0">
                <a:latin typeface="BARR-Courier" pitchFamily="34" charset="0"/>
              </a:rPr>
              <a:t>)</a:t>
            </a:r>
            <a:r>
              <a:rPr lang="en-US" dirty="0">
                <a:latin typeface="BARR-Courier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BARR-Courier" pitchFamily="34" charset="0"/>
              </a:rPr>
              <a:t>Solve(SP2</a:t>
            </a:r>
            <a:r>
              <a:rPr lang="en-US" b="1" dirty="0">
                <a:latin typeface="BARR-Courier" pitchFamily="34" charset="0"/>
              </a:rPr>
              <a:t>)</a:t>
            </a:r>
            <a:r>
              <a:rPr lang="en-US" dirty="0">
                <a:latin typeface="BARR-Courier" pitchFamily="34" charset="0"/>
              </a:rPr>
              <a:t>,..., </a:t>
            </a:r>
            <a:r>
              <a:rPr lang="en-US" dirty="0" smtClean="0">
                <a:latin typeface="BARR-Courier" pitchFamily="34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BARR-Courier" pitchFamily="34" charset="0"/>
              </a:rPr>
              <a:t>Solve(SPN</a:t>
            </a:r>
            <a:r>
              <a:rPr lang="en-US" b="1" dirty="0">
                <a:latin typeface="BARR-Courier" pitchFamily="34" charset="0"/>
              </a:rPr>
              <a:t>)</a:t>
            </a:r>
          </a:p>
          <a:p>
            <a:pPr lvl="2">
              <a:tabLst>
                <a:tab pos="2343150" algn="l"/>
              </a:tabLst>
            </a:pPr>
            <a:r>
              <a:rPr lang="en-US" dirty="0">
                <a:latin typeface="BARR-Courier" pitchFamily="34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BARR-Courier" pitchFamily="34" charset="0"/>
              </a:rPr>
              <a:t>Combine</a:t>
            </a:r>
            <a:r>
              <a:rPr lang="en-US" dirty="0" smtClean="0">
                <a:latin typeface="BARR-Courier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BARR-Courier" pitchFamily="34" charset="0"/>
              </a:rPr>
              <a:t>the solutions </a:t>
            </a:r>
            <a:r>
              <a:rPr lang="en-US" dirty="0">
                <a:latin typeface="BARR-Courier" pitchFamily="34" charset="0"/>
              </a:rPr>
              <a:t>to these </a:t>
            </a:r>
            <a:r>
              <a:rPr lang="en-US" dirty="0" err="1">
                <a:latin typeface="BARR-Courier" pitchFamily="34" charset="0"/>
              </a:rPr>
              <a:t>subproblems</a:t>
            </a:r>
            <a:r>
              <a:rPr lang="en-US" dirty="0">
                <a:latin typeface="BARR-Courier" pitchFamily="34" charset="0"/>
              </a:rPr>
              <a:t> into a</a:t>
            </a:r>
            <a:br>
              <a:rPr lang="en-US" dirty="0">
                <a:latin typeface="BARR-Courier" pitchFamily="34" charset="0"/>
              </a:rPr>
            </a:br>
            <a:r>
              <a:rPr lang="en-US" dirty="0">
                <a:latin typeface="BARR-Courier" pitchFamily="34" charset="0"/>
              </a:rPr>
              <a:t>    </a:t>
            </a:r>
            <a:r>
              <a:rPr lang="en-US" dirty="0" smtClean="0">
                <a:latin typeface="BARR-Courier" pitchFamily="34" charset="0"/>
              </a:rPr>
              <a:t>solution </a:t>
            </a:r>
            <a:r>
              <a:rPr lang="en-US" dirty="0">
                <a:latin typeface="BARR-Courier" pitchFamily="34" charset="0"/>
              </a:rPr>
              <a:t>that solves the original Problem</a:t>
            </a:r>
            <a:br>
              <a:rPr lang="en-US" dirty="0">
                <a:latin typeface="BARR-Courier" pitchFamily="34" charset="0"/>
              </a:rPr>
            </a:br>
            <a:r>
              <a:rPr lang="en-US" b="1" dirty="0">
                <a:solidFill>
                  <a:srgbClr val="C00000"/>
                </a:solidFill>
                <a:latin typeface="BARR-Courier" pitchFamily="34" charset="0"/>
              </a:rPr>
              <a:t>}</a:t>
            </a:r>
          </a:p>
          <a:p>
            <a:pPr>
              <a:buFont typeface="Monotype Sorts" pitchFamily="2" charset="2"/>
              <a:buNone/>
              <a:tabLst>
                <a:tab pos="2343150" algn="l"/>
              </a:tabLst>
            </a:pPr>
            <a:r>
              <a:rPr lang="en-US" sz="2400" dirty="0">
                <a:latin typeface="BARR-Courier" pitchFamily="34" charset="0"/>
              </a:rPr>
              <a:t>}</a:t>
            </a:r>
            <a:r>
              <a:rPr lang="en-US" dirty="0">
                <a:latin typeface="BARR-Courier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98332"/>
            <a:ext cx="83820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Factorial(8) = 8*7*6*5*4*3*2*1</a:t>
            </a:r>
          </a:p>
          <a:p>
            <a:r>
              <a:rPr lang="en-US" dirty="0" smtClean="0"/>
              <a:t>Factorial(6) = 6*5*4*3*2*1</a:t>
            </a:r>
          </a:p>
          <a:p>
            <a:r>
              <a:rPr lang="en-US" dirty="0" smtClean="0"/>
              <a:t>Factorial(4) = 4*3*2*1</a:t>
            </a:r>
          </a:p>
          <a:p>
            <a:endParaRPr lang="en-US" dirty="0" smtClean="0"/>
          </a:p>
          <a:p>
            <a:pPr marL="640080" lvl="2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err="1" smtClean="0">
                <a:latin typeface="BARR-Courier" pitchFamily="34" charset="0"/>
              </a:rPr>
              <a:t>int</a:t>
            </a:r>
            <a:r>
              <a:rPr lang="en-US" dirty="0" smtClean="0">
                <a:latin typeface="BARR-Courier" pitchFamily="34" charset="0"/>
              </a:rPr>
              <a:t> factorial (</a:t>
            </a:r>
            <a:r>
              <a:rPr lang="en-US" dirty="0" err="1" smtClean="0">
                <a:latin typeface="BARR-Courier" pitchFamily="34" charset="0"/>
              </a:rPr>
              <a:t>int</a:t>
            </a:r>
            <a:r>
              <a:rPr lang="en-US" dirty="0" smtClean="0">
                <a:latin typeface="BARR-Courier" pitchFamily="34" charset="0"/>
              </a:rPr>
              <a:t> n)</a:t>
            </a:r>
          </a:p>
          <a:p>
            <a:pPr marL="640080" lvl="2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{</a:t>
            </a:r>
          </a:p>
          <a:p>
            <a:pPr marL="640080" lvl="2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  </a:t>
            </a:r>
            <a:r>
              <a:rPr lang="en-US" dirty="0" err="1" smtClean="0">
                <a:latin typeface="BARR-Courier" pitchFamily="34" charset="0"/>
              </a:rPr>
              <a:t>int</a:t>
            </a:r>
            <a:r>
              <a:rPr lang="en-US" dirty="0" smtClean="0">
                <a:latin typeface="BARR-Courier" pitchFamily="34" charset="0"/>
              </a:rPr>
              <a:t> answer = 1;</a:t>
            </a:r>
          </a:p>
          <a:p>
            <a:pPr marL="640080" lvl="2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  for (</a:t>
            </a:r>
            <a:r>
              <a:rPr lang="en-US" dirty="0" err="1" smtClean="0">
                <a:latin typeface="BARR-Courier" pitchFamily="34" charset="0"/>
              </a:rPr>
              <a:t>int</a:t>
            </a:r>
            <a:r>
              <a:rPr lang="en-US" dirty="0" smtClean="0">
                <a:latin typeface="BARR-Courier" pitchFamily="34" charset="0"/>
              </a:rPr>
              <a:t> </a:t>
            </a:r>
            <a:r>
              <a:rPr lang="en-US" dirty="0" err="1" smtClean="0">
                <a:latin typeface="BARR-Courier" pitchFamily="34" charset="0"/>
              </a:rPr>
              <a:t>i</a:t>
            </a:r>
            <a:r>
              <a:rPr lang="en-US" dirty="0" smtClean="0">
                <a:latin typeface="BARR-Courier" pitchFamily="34" charset="0"/>
              </a:rPr>
              <a:t>=1; </a:t>
            </a:r>
            <a:r>
              <a:rPr lang="en-US" dirty="0" err="1" smtClean="0">
                <a:latin typeface="BARR-Courier" pitchFamily="34" charset="0"/>
              </a:rPr>
              <a:t>i</a:t>
            </a:r>
            <a:r>
              <a:rPr lang="en-US" dirty="0" smtClean="0">
                <a:latin typeface="BARR-Courier" pitchFamily="34" charset="0"/>
              </a:rPr>
              <a:t>&lt;=n; </a:t>
            </a:r>
            <a:r>
              <a:rPr lang="en-US" dirty="0" err="1" smtClean="0">
                <a:latin typeface="BARR-Courier" pitchFamily="34" charset="0"/>
              </a:rPr>
              <a:t>i</a:t>
            </a:r>
            <a:r>
              <a:rPr lang="en-US" dirty="0" smtClean="0">
                <a:latin typeface="BARR-Courier" pitchFamily="34" charset="0"/>
              </a:rPr>
              <a:t>++)</a:t>
            </a:r>
          </a:p>
          <a:p>
            <a:pPr marL="640080" lvl="2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    answer = answer  *  </a:t>
            </a:r>
            <a:r>
              <a:rPr lang="en-US" dirty="0" err="1" smtClean="0">
                <a:latin typeface="BARR-Courier" pitchFamily="34" charset="0"/>
              </a:rPr>
              <a:t>i</a:t>
            </a:r>
            <a:r>
              <a:rPr lang="en-US" dirty="0" smtClean="0">
                <a:latin typeface="BARR-Courier" pitchFamily="34" charset="0"/>
              </a:rPr>
              <a:t>;</a:t>
            </a:r>
          </a:p>
          <a:p>
            <a:pPr marL="640080" lvl="2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  return answer;</a:t>
            </a:r>
          </a:p>
          <a:p>
            <a:pPr marL="640080" lvl="2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 for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b="1" dirty="0" smtClean="0">
              <a:latin typeface="BARR-Courier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err="1" smtClean="0">
                <a:latin typeface="BARR-Courier" pitchFamily="34" charset="0"/>
              </a:rPr>
              <a:t>int</a:t>
            </a:r>
            <a:r>
              <a:rPr lang="en-US" dirty="0" smtClean="0">
                <a:latin typeface="BARR-Courier" pitchFamily="34" charset="0"/>
              </a:rPr>
              <a:t> factorial (</a:t>
            </a:r>
            <a:r>
              <a:rPr lang="en-US" dirty="0" err="1" smtClean="0">
                <a:latin typeface="BARR-Courier" pitchFamily="34" charset="0"/>
              </a:rPr>
              <a:t>int</a:t>
            </a:r>
            <a:r>
              <a:rPr lang="en-US" dirty="0" smtClean="0">
                <a:latin typeface="BARR-Courier" pitchFamily="34" charset="0"/>
              </a:rPr>
              <a:t> n)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{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  <a:latin typeface="BARR-Courier" pitchFamily="34" charset="0"/>
              </a:rPr>
              <a:t>  if (n == 0)  </a:t>
            </a:r>
            <a:r>
              <a:rPr lang="en-US" dirty="0" smtClean="0">
                <a:latin typeface="BARR-Courier" pitchFamily="34" charset="0"/>
              </a:rPr>
              <a:t>//Base Case (Stop Condition)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    return 1;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  else {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    </a:t>
            </a:r>
            <a:r>
              <a:rPr lang="en-US" dirty="0" err="1" smtClean="0">
                <a:latin typeface="BARR-Courier" pitchFamily="34" charset="0"/>
              </a:rPr>
              <a:t>int</a:t>
            </a:r>
            <a:r>
              <a:rPr lang="en-US" dirty="0" smtClean="0">
                <a:latin typeface="BARR-Courier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BARR-Courier" pitchFamily="34" charset="0"/>
              </a:rPr>
              <a:t>subN</a:t>
            </a:r>
            <a:r>
              <a:rPr lang="en-US" dirty="0" smtClean="0">
                <a:latin typeface="BARR-Courier" pitchFamily="34" charset="0"/>
              </a:rPr>
              <a:t>    = </a:t>
            </a:r>
            <a:r>
              <a:rPr lang="en-US" b="1" dirty="0" smtClean="0">
                <a:solidFill>
                  <a:srgbClr val="C00000"/>
                </a:solidFill>
                <a:latin typeface="BARR-Courier" pitchFamily="34" charset="0"/>
              </a:rPr>
              <a:t>n-1</a:t>
            </a:r>
            <a:r>
              <a:rPr lang="en-US" dirty="0" smtClean="0">
                <a:latin typeface="BARR-Courier" pitchFamily="34" charset="0"/>
              </a:rPr>
              <a:t>;		      //Decompose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    </a:t>
            </a:r>
            <a:r>
              <a:rPr lang="en-US" dirty="0" err="1" smtClean="0">
                <a:latin typeface="BARR-Courier" pitchFamily="34" charset="0"/>
              </a:rPr>
              <a:t>int</a:t>
            </a:r>
            <a:r>
              <a:rPr lang="en-US" dirty="0" smtClean="0">
                <a:latin typeface="BARR-Courier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BARR-Courier" pitchFamily="34" charset="0"/>
              </a:rPr>
              <a:t>subFact</a:t>
            </a:r>
            <a:r>
              <a:rPr lang="en-US" dirty="0" smtClean="0">
                <a:latin typeface="BARR-Courier" pitchFamily="34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BARR-Courier" pitchFamily="34" charset="0"/>
              </a:rPr>
              <a:t>factorial(</a:t>
            </a:r>
            <a:r>
              <a:rPr lang="en-US" b="1" dirty="0" err="1" smtClean="0">
                <a:solidFill>
                  <a:srgbClr val="C00000"/>
                </a:solidFill>
                <a:latin typeface="BARR-Courier" pitchFamily="34" charset="0"/>
              </a:rPr>
              <a:t>subN</a:t>
            </a:r>
            <a:r>
              <a:rPr lang="en-US" b="1" dirty="0" smtClean="0">
                <a:solidFill>
                  <a:srgbClr val="C00000"/>
                </a:solidFill>
                <a:latin typeface="BARR-Courier" pitchFamily="34" charset="0"/>
              </a:rPr>
              <a:t>)</a:t>
            </a:r>
            <a:r>
              <a:rPr lang="en-US" dirty="0" smtClean="0">
                <a:latin typeface="BARR-Courier" pitchFamily="34" charset="0"/>
              </a:rPr>
              <a:t>;       //Solve </a:t>
            </a:r>
            <a:r>
              <a:rPr lang="en-US" dirty="0" err="1" smtClean="0">
                <a:latin typeface="BARR-Courier" pitchFamily="34" charset="0"/>
              </a:rPr>
              <a:t>Subproblem</a:t>
            </a:r>
            <a:endParaRPr lang="en-US" dirty="0" smtClean="0">
              <a:latin typeface="BARR-Courier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    return </a:t>
            </a:r>
            <a:r>
              <a:rPr lang="en-US" b="1" dirty="0" smtClean="0">
                <a:solidFill>
                  <a:srgbClr val="C00000"/>
                </a:solidFill>
                <a:latin typeface="BARR-Courier" pitchFamily="34" charset="0"/>
              </a:rPr>
              <a:t>n * </a:t>
            </a:r>
            <a:r>
              <a:rPr lang="en-US" b="1" dirty="0" err="1" smtClean="0">
                <a:solidFill>
                  <a:srgbClr val="C00000"/>
                </a:solidFill>
                <a:latin typeface="BARR-Courier" pitchFamily="34" charset="0"/>
              </a:rPr>
              <a:t>subFact</a:t>
            </a:r>
            <a:r>
              <a:rPr lang="en-US" dirty="0" smtClean="0">
                <a:latin typeface="BARR-Courier" pitchFamily="34" charset="0"/>
              </a:rPr>
              <a:t>;	                 //Combine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  }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BARR-Courier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</TotalTime>
  <Words>715</Words>
  <Application>Microsoft Office PowerPoint</Application>
  <PresentationFormat>On-screen Show (4:3)</PresentationFormat>
  <Paragraphs>173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Introduction to java</vt:lpstr>
      <vt:lpstr>Recursion</vt:lpstr>
      <vt:lpstr>Objective</vt:lpstr>
      <vt:lpstr>What is recursion?</vt:lpstr>
      <vt:lpstr>Iteration vs. Recursion</vt:lpstr>
      <vt:lpstr>What is recursion in programming?</vt:lpstr>
      <vt:lpstr>General Form of Recursive methods</vt:lpstr>
      <vt:lpstr>Example Factorial</vt:lpstr>
      <vt:lpstr>Iterative Solution</vt:lpstr>
      <vt:lpstr>Recursive approach for Factorial</vt:lpstr>
      <vt:lpstr>Execution Path for Factorial(4)</vt:lpstr>
      <vt:lpstr>Recursive Factorial Method</vt:lpstr>
      <vt:lpstr>Recursive Factorial Method</vt:lpstr>
      <vt:lpstr>Example</vt:lpstr>
      <vt:lpstr>A recursive trace</vt:lpstr>
      <vt:lpstr>Recursion or Iteration?</vt:lpstr>
      <vt:lpstr>Slide 16</vt:lpstr>
      <vt:lpstr>Problem : Fibonacci series</vt:lpstr>
      <vt:lpstr>Problem</vt:lpstr>
      <vt:lpstr>Exercise</vt:lpstr>
      <vt:lpstr>Reversal pseudocode</vt:lpstr>
      <vt:lpstr>Recursion – Java Animate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414</cp:revision>
  <dcterms:created xsi:type="dcterms:W3CDTF">2017-03-14T22:19:32Z</dcterms:created>
  <dcterms:modified xsi:type="dcterms:W3CDTF">2017-06-14T19:31:34Z</dcterms:modified>
</cp:coreProperties>
</file>