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9" r:id="rId3"/>
    <p:sldId id="260" r:id="rId4"/>
    <p:sldId id="261" r:id="rId5"/>
    <p:sldId id="258" r:id="rId6"/>
    <p:sldId id="264" r:id="rId7"/>
    <p:sldId id="265" r:id="rId8"/>
    <p:sldId id="278" r:id="rId9"/>
    <p:sldId id="267" r:id="rId10"/>
    <p:sldId id="268" r:id="rId11"/>
    <p:sldId id="257" r:id="rId12"/>
    <p:sldId id="266" r:id="rId13"/>
    <p:sldId id="269" r:id="rId14"/>
    <p:sldId id="276" r:id="rId15"/>
    <p:sldId id="279" r:id="rId16"/>
    <p:sldId id="277" r:id="rId17"/>
    <p:sldId id="280" r:id="rId18"/>
    <p:sldId id="263" r:id="rId19"/>
    <p:sldId id="270" r:id="rId20"/>
    <p:sldId id="281" r:id="rId21"/>
    <p:sldId id="262" r:id="rId22"/>
    <p:sldId id="283" r:id="rId23"/>
    <p:sldId id="284" r:id="rId24"/>
    <p:sldId id="271" r:id="rId25"/>
    <p:sldId id="286" r:id="rId26"/>
    <p:sldId id="287" r:id="rId27"/>
    <p:sldId id="282" r:id="rId28"/>
    <p:sldId id="288" r:id="rId29"/>
    <p:sldId id="289" r:id="rId30"/>
    <p:sldId id="273" r:id="rId31"/>
    <p:sldId id="274" r:id="rId32"/>
    <p:sldId id="275" r:id="rId33"/>
    <p:sldId id="292" r:id="rId34"/>
    <p:sldId id="293" r:id="rId35"/>
    <p:sldId id="294" r:id="rId36"/>
    <p:sldId id="295" r:id="rId37"/>
    <p:sldId id="296" r:id="rId38"/>
    <p:sldId id="302" r:id="rId39"/>
    <p:sldId id="297" r:id="rId40"/>
    <p:sldId id="298" r:id="rId41"/>
    <p:sldId id="299" r:id="rId42"/>
    <p:sldId id="300" r:id="rId43"/>
    <p:sldId id="301" r:id="rId44"/>
    <p:sldId id="303" r:id="rId45"/>
    <p:sldId id="310" r:id="rId46"/>
    <p:sldId id="311" r:id="rId47"/>
    <p:sldId id="312" r:id="rId48"/>
    <p:sldId id="313" r:id="rId49"/>
    <p:sldId id="314" r:id="rId50"/>
    <p:sldId id="290" r:id="rId51"/>
    <p:sldId id="306" r:id="rId52"/>
    <p:sldId id="291" r:id="rId53"/>
    <p:sldId id="304" r:id="rId54"/>
    <p:sldId id="305" r:id="rId55"/>
    <p:sldId id="307" r:id="rId56"/>
    <p:sldId id="308" r:id="rId57"/>
    <p:sldId id="309" r:id="rId58"/>
    <p:sldId id="315" r:id="rId59"/>
    <p:sldId id="316" r:id="rId60"/>
    <p:sldId id="318" r:id="rId61"/>
    <p:sldId id="317" r:id="rId62"/>
    <p:sldId id="319" r:id="rId63"/>
    <p:sldId id="320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javac</a:t>
            </a:r>
            <a:r>
              <a:rPr lang="en-CA" dirty="0" smtClean="0"/>
              <a:t> which convert source code to intermediate code which is know as java </a:t>
            </a:r>
            <a:r>
              <a:rPr lang="en-CA" dirty="0" err="1" smtClean="0"/>
              <a:t>bytecode</a:t>
            </a:r>
            <a:r>
              <a:rPr lang="en-CA" dirty="0" smtClean="0"/>
              <a:t>. This java </a:t>
            </a:r>
            <a:r>
              <a:rPr lang="en-CA" dirty="0" err="1" smtClean="0"/>
              <a:t>bytecode</a:t>
            </a:r>
            <a:r>
              <a:rPr lang="en-CA" dirty="0" smtClean="0"/>
              <a:t> is not dependent on any platform</a:t>
            </a:r>
          </a:p>
          <a:p>
            <a:r>
              <a:rPr lang="en-CA" dirty="0" smtClean="0"/>
              <a:t>virtual machine is available to convert intermediate code into the native code. The </a:t>
            </a:r>
            <a:r>
              <a:rPr lang="en-CA" dirty="0" err="1" smtClean="0"/>
              <a:t>bytecode</a:t>
            </a:r>
            <a:r>
              <a:rPr lang="en-CA" dirty="0" smtClean="0"/>
              <a:t> then is compiled to machine-code using a Just-In-Time compiler within the JVM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5E3C-3B1C-48C6-BC40-6180CD5334C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5E3C-3B1C-48C6-BC40-6180CD5334C9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5E3C-3B1C-48C6-BC40-6180CD5334C9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5E3C-3B1C-48C6-BC40-6180CD5334C9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-jsp-13836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itali\Subjects\JAVA\Why%20Learn%20Java_%20What%20is%20Java.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1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Introduction to java development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choose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b="1" dirty="0" smtClean="0"/>
              <a:t>Lots of information</a:t>
            </a:r>
          </a:p>
          <a:p>
            <a:pPr>
              <a:lnSpc>
                <a:spcPct val="150000"/>
              </a:lnSpc>
            </a:pPr>
            <a:r>
              <a:rPr lang="en-CA" b="1" dirty="0" smtClean="0"/>
              <a:t>An incredible toolset</a:t>
            </a:r>
          </a:p>
          <a:p>
            <a:pPr>
              <a:lnSpc>
                <a:spcPct val="150000"/>
              </a:lnSpc>
            </a:pPr>
            <a:r>
              <a:rPr lang="en-CA" b="1" dirty="0" smtClean="0"/>
              <a:t>Killer editors</a:t>
            </a:r>
          </a:p>
          <a:p>
            <a:pPr>
              <a:lnSpc>
                <a:spcPct val="150000"/>
              </a:lnSpc>
            </a:pPr>
            <a:r>
              <a:rPr lang="en-CA" b="1" dirty="0" smtClean="0"/>
              <a:t>Omnipresence (J</a:t>
            </a:r>
            <a:r>
              <a:rPr lang="en-CA" dirty="0" smtClean="0"/>
              <a:t>ava community to be the leader of the IOT </a:t>
            </a:r>
            <a:r>
              <a:rPr lang="en-CA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CA" b="1" dirty="0" smtClean="0"/>
              <a:t>Android adoption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CA" b="1" dirty="0" smtClean="0"/>
              <a:t>Ease of learning</a:t>
            </a:r>
          </a:p>
          <a:p>
            <a:pPr>
              <a:lnSpc>
                <a:spcPct val="150000"/>
              </a:lnSpc>
            </a:pPr>
            <a:endParaRPr lang="en-CA" b="1" dirty="0" smtClean="0"/>
          </a:p>
          <a:p>
            <a:pPr>
              <a:lnSpc>
                <a:spcPct val="150000"/>
              </a:lnSpc>
            </a:pPr>
            <a:endParaRPr lang="en-CA" b="1" dirty="0" smtClean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pic>
        <p:nvPicPr>
          <p:cNvPr id="24578" name="Picture 2" descr="Duke -&gt; Andr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429000"/>
            <a:ext cx="34290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4800600"/>
          </a:xfrm>
        </p:spPr>
        <p:txBody>
          <a:bodyPr>
            <a:noAutofit/>
          </a:bodyPr>
          <a:lstStyle/>
          <a:p>
            <a:r>
              <a:rPr lang="en-CA" dirty="0" smtClean="0"/>
              <a:t>High-level programming language</a:t>
            </a:r>
          </a:p>
          <a:p>
            <a:r>
              <a:rPr lang="en-CA" dirty="0" smtClean="0"/>
              <a:t>Developed by </a:t>
            </a:r>
            <a:r>
              <a:rPr lang="en-US" dirty="0" smtClean="0"/>
              <a:t>James Gosling at </a:t>
            </a:r>
            <a:r>
              <a:rPr lang="en-CA" dirty="0" smtClean="0"/>
              <a:t>Sun Microsystems in 1995</a:t>
            </a:r>
          </a:p>
          <a:p>
            <a:endParaRPr lang="en-CA" dirty="0" smtClean="0"/>
          </a:p>
          <a:p>
            <a:r>
              <a:rPr lang="en-CA" b="1" u="sng" dirty="0" smtClean="0">
                <a:solidFill>
                  <a:srgbClr val="0070C0"/>
                </a:solidFill>
              </a:rPr>
              <a:t>Write Once, Run Anywhere (WORA)</a:t>
            </a:r>
            <a:endParaRPr lang="en-CA" u="sng" dirty="0" smtClean="0">
              <a:solidFill>
                <a:srgbClr val="0070C0"/>
              </a:solidFill>
            </a:endParaRPr>
          </a:p>
          <a:p>
            <a:r>
              <a:rPr lang="en-CA" b="1" u="sng" dirty="0" smtClean="0">
                <a:solidFill>
                  <a:srgbClr val="0070C0"/>
                </a:solidFill>
              </a:rPr>
              <a:t>Develop and compile a program once,</a:t>
            </a:r>
          </a:p>
          <a:p>
            <a:pPr lvl="1"/>
            <a:r>
              <a:rPr lang="en-CA" dirty="0" smtClean="0"/>
              <a:t>Run it on a wide variety of machines and operating systems. Windows, Mac OS, and the various versions of UNIX.</a:t>
            </a:r>
          </a:p>
          <a:p>
            <a:endParaRPr lang="en-CA" dirty="0" smtClean="0"/>
          </a:p>
          <a:p>
            <a:r>
              <a:rPr lang="en-CA" dirty="0" smtClean="0"/>
              <a:t>A Java program is compiled into a sequence of instructions known as BYTE CODE than executed in the Java virtual machine (JVM)</a:t>
            </a:r>
          </a:p>
          <a:p>
            <a:pPr>
              <a:buNone/>
            </a:pPr>
            <a:r>
              <a:rPr lang="en-CA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CA" dirty="0"/>
          </a:p>
        </p:txBody>
      </p:sp>
      <p:pic>
        <p:nvPicPr>
          <p:cNvPr id="4" name="Content Placeholder 3" descr="execution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21916" y="990600"/>
            <a:ext cx="8534400" cy="52672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156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0"/>
            <a:ext cx="8382000" cy="11322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 TERMINILOGY :</a:t>
            </a:r>
            <a:br>
              <a:rPr lang="en-US" sz="3200" dirty="0" smtClean="0"/>
            </a:br>
            <a:r>
              <a:rPr lang="en-US" sz="3200" dirty="0" smtClean="0"/>
              <a:t>Java virtual machine (JVM)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Abstract machine.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Provides runtime environment in which java BYTECODE can be executed.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The JVM performs following main tasks:</a:t>
            </a:r>
          </a:p>
          <a:p>
            <a:pPr lvl="1"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Loads code</a:t>
            </a:r>
          </a:p>
          <a:p>
            <a:pPr lvl="1"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Verifies code</a:t>
            </a:r>
          </a:p>
          <a:p>
            <a:pPr lvl="1"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Executes code</a:t>
            </a:r>
          </a:p>
          <a:p>
            <a:pPr lvl="1"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Provides runtime environment</a:t>
            </a:r>
          </a:p>
          <a:p>
            <a:pPr>
              <a:lnSpc>
                <a:spcPct val="150000"/>
              </a:lnSpc>
            </a:pPr>
            <a:endParaRPr lang="en-CA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Runtime Environment (JRE)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It’s a runtime environment which implements JVM.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Provides platform core classes and supporting libraries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does not contain any development tools like compiler , debugger etc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Part of the java development kit (JDK)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Provides the minimum requirements for executing a java application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Software development environment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Used for developing java applications and applets.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It includes the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Java runtime environment (</a:t>
            </a:r>
            <a:r>
              <a:rPr lang="en-CA" b="1" dirty="0" smtClean="0">
                <a:solidFill>
                  <a:srgbClr val="0070C0"/>
                </a:solidFill>
              </a:rPr>
              <a:t>JRE</a:t>
            </a:r>
            <a:r>
              <a:rPr lang="en-CA" dirty="0" smtClean="0"/>
              <a:t>),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An interpreter/loader (</a:t>
            </a:r>
            <a:r>
              <a:rPr lang="en-CA" b="1" dirty="0" smtClean="0">
                <a:solidFill>
                  <a:srgbClr val="0070C0"/>
                </a:solidFill>
              </a:rPr>
              <a:t>JAVA</a:t>
            </a:r>
            <a:r>
              <a:rPr lang="en-CA" dirty="0" smtClean="0"/>
              <a:t>),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 compiler (</a:t>
            </a:r>
            <a:r>
              <a:rPr lang="en-CA" b="1" dirty="0" smtClean="0">
                <a:solidFill>
                  <a:srgbClr val="0070C0"/>
                </a:solidFill>
              </a:rPr>
              <a:t>JAVAC</a:t>
            </a:r>
            <a:r>
              <a:rPr lang="en-CA" dirty="0" smtClean="0"/>
              <a:t>), an </a:t>
            </a:r>
            <a:r>
              <a:rPr lang="en-CA" dirty="0" err="1" smtClean="0"/>
              <a:t>archiver</a:t>
            </a:r>
            <a:r>
              <a:rPr lang="en-CA" dirty="0" smtClean="0"/>
              <a:t> (</a:t>
            </a:r>
            <a:r>
              <a:rPr lang="en-CA" b="1" dirty="0" smtClean="0">
                <a:solidFill>
                  <a:srgbClr val="0070C0"/>
                </a:solidFill>
              </a:rPr>
              <a:t>JAR</a:t>
            </a:r>
            <a:r>
              <a:rPr lang="en-CA" dirty="0" smtClean="0"/>
              <a:t>),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 documentation generator (</a:t>
            </a:r>
            <a:r>
              <a:rPr lang="en-CA" b="1" dirty="0" smtClean="0">
                <a:solidFill>
                  <a:srgbClr val="0070C0"/>
                </a:solidFill>
              </a:rPr>
              <a:t>JAVADOC</a:t>
            </a:r>
            <a:r>
              <a:rPr lang="en-CA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Other tools needed in java development.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terminology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990600"/>
            <a:ext cx="657686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2444"/>
            <a:ext cx="77724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secure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Java’s </a:t>
            </a:r>
            <a:r>
              <a:rPr lang="en-US" b="1" u="sng" dirty="0" smtClean="0">
                <a:solidFill>
                  <a:srgbClr val="0070C0"/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performance</a:t>
            </a:r>
            <a:endParaRPr lang="en-US" b="1" u="sng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b="1" u="sng" dirty="0">
                <a:solidFill>
                  <a:srgbClr val="0070C0"/>
                </a:solidFill>
              </a:rPr>
              <a:t>dynamic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534400" cy="64770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0070C0"/>
                </a:solidFill>
              </a:rPr>
              <a:t>SIMPLE </a:t>
            </a:r>
            <a:r>
              <a:rPr lang="en-US" dirty="0" smtClean="0"/>
              <a:t>: </a:t>
            </a:r>
          </a:p>
          <a:p>
            <a:endParaRPr lang="en-CA" dirty="0" smtClean="0"/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CA" b="1" u="sng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3075" name="Picture 3" descr="E:\Mitali\Subjects\JAVA\New folder\simp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81000"/>
            <a:ext cx="4251232" cy="53070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838200"/>
            <a:ext cx="381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CA" sz="2400" dirty="0" err="1" smtClean="0">
                <a:latin typeface="Arial" pitchFamily="34" charset="0"/>
                <a:cs typeface="Arial" pitchFamily="34" charset="0"/>
              </a:rPr>
              <a:t>ava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is designed to be easy to learn with small no of language constructs.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If you understand the basic concept of OOP Java, it would be easy to master.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9EB00B1E-50C5-4500-90DE-C2DC25650E4D}" type="slidenum">
              <a:rPr lang="en-US"/>
              <a:pPr/>
              <a:t>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/>
              <a:t>Upon completing the course, you will understand</a:t>
            </a:r>
            <a:r>
              <a:rPr lang="en-US" sz="2800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Create, compile, and run Java programs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Primitive data types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Java control flow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Methods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Arrays</a:t>
            </a:r>
            <a:endParaRPr lang="en-US" sz="20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Object-oriented programming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Core Java classes (Swing, exception, internationalization, multithreading, </a:t>
            </a:r>
            <a:r>
              <a:rPr lang="en-US" sz="2400" dirty="0" smtClean="0"/>
              <a:t>JDBC)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534400" cy="6477000"/>
          </a:xfrm>
        </p:spPr>
        <p:txBody>
          <a:bodyPr/>
          <a:lstStyle/>
          <a:p>
            <a:r>
              <a:rPr lang="en-CA" b="1" u="sng" dirty="0" smtClean="0">
                <a:solidFill>
                  <a:srgbClr val="0070C0"/>
                </a:solidFill>
              </a:rPr>
              <a:t>OBJECT ORIENTED </a:t>
            </a:r>
            <a:endParaRPr lang="en-CA" dirty="0"/>
          </a:p>
        </p:txBody>
      </p:sp>
      <p:pic>
        <p:nvPicPr>
          <p:cNvPr id="4098" name="Picture 2" descr="E:\Mitali\Subjects\JAVA\New folder\o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3733800" cy="393382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114800" y="838200"/>
            <a:ext cx="4572000" cy="33478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In Java, everything is an Object.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Java can be easily extended since it is based on the Object mode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4460" y="304800"/>
            <a:ext cx="8534400" cy="6324600"/>
          </a:xfrm>
        </p:spPr>
        <p:txBody>
          <a:bodyPr/>
          <a:lstStyle/>
          <a:p>
            <a:r>
              <a:rPr lang="en-CA" sz="2800" b="1" u="sng" dirty="0" smtClean="0">
                <a:solidFill>
                  <a:srgbClr val="0070C0"/>
                </a:solidFill>
              </a:rPr>
              <a:t>ROBUST</a:t>
            </a:r>
            <a:r>
              <a:rPr lang="en-CA" sz="2800" dirty="0" smtClean="0"/>
              <a:t> 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5122" name="Picture 2" descr="E:\Mitali\Subjects\JAVA\New folder\rob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6618662" cy="4878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4460" y="304800"/>
            <a:ext cx="8534400" cy="6324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SECURE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E:\Mitali\Subjects\JAVA\New folder\sec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638800" cy="5356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4460" y="304800"/>
            <a:ext cx="8534400" cy="6324600"/>
          </a:xfrm>
        </p:spPr>
        <p:txBody>
          <a:bodyPr/>
          <a:lstStyle/>
          <a:p>
            <a:r>
              <a:rPr lang="en-CA" b="1" u="sng" dirty="0" smtClean="0">
                <a:solidFill>
                  <a:srgbClr val="0070C0"/>
                </a:solidFill>
              </a:rPr>
              <a:t>PORTABLE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7170" name="Picture 2" descr="E:\Mitali\Subjects\JAVA\New folder\port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66137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324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</a:rPr>
              <a:t>HIGH PERFORMANCE </a:t>
            </a:r>
            <a:r>
              <a:rPr lang="en-US" u="sng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8194" name="Picture 2" descr="E:\Mitali\Subjects\JAVA\New folder\highperform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5334000" cy="5183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324600"/>
          </a:xfrm>
        </p:spPr>
        <p:txBody>
          <a:bodyPr/>
          <a:lstStyle/>
          <a:p>
            <a:r>
              <a:rPr lang="en-CA" b="1" u="sng" dirty="0" smtClean="0">
                <a:solidFill>
                  <a:srgbClr val="0070C0"/>
                </a:solidFill>
              </a:rPr>
              <a:t>MULTI-THREADED </a:t>
            </a:r>
            <a:endParaRPr lang="en-CA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9218" name="Picture 2" descr="E:\Mitali\Subjects\JAVA\New folder\multithrea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609600"/>
            <a:ext cx="4876800" cy="50600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447800"/>
            <a:ext cx="327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It is possible to write programs that can perform many tasks simultaneously</a:t>
            </a:r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324600"/>
          </a:xfrm>
        </p:spPr>
        <p:txBody>
          <a:bodyPr/>
          <a:lstStyle/>
          <a:p>
            <a:r>
              <a:rPr lang="en-CA" b="1" u="sng" dirty="0" smtClean="0">
                <a:solidFill>
                  <a:srgbClr val="0070C0"/>
                </a:solidFill>
              </a:rPr>
              <a:t>Dynamic</a:t>
            </a:r>
            <a:r>
              <a:rPr lang="en-CA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10242" name="Picture 2" descr="E:\Mitali\Subjects\JAVA\New folder\dynam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60198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1736" y="152400"/>
            <a:ext cx="8534400" cy="6477000"/>
          </a:xfrm>
        </p:spPr>
        <p:txBody>
          <a:bodyPr/>
          <a:lstStyle/>
          <a:p>
            <a:r>
              <a:rPr lang="en-CA" b="1" u="sng" dirty="0" smtClean="0">
                <a:solidFill>
                  <a:srgbClr val="0070C0"/>
                </a:solidFill>
              </a:rPr>
              <a:t>Distributed</a:t>
            </a:r>
            <a:r>
              <a:rPr lang="en-CA" dirty="0" smtClean="0"/>
              <a:t> − java is designed for the distributed environment of the internet.</a:t>
            </a:r>
          </a:p>
          <a:p>
            <a:endParaRPr lang="en-US" dirty="0" smtClean="0"/>
          </a:p>
          <a:p>
            <a:r>
              <a:rPr lang="en-CA" b="1" u="sng" dirty="0" smtClean="0">
                <a:solidFill>
                  <a:srgbClr val="0070C0"/>
                </a:solidFill>
              </a:rPr>
              <a:t>Interpreted</a:t>
            </a:r>
            <a:r>
              <a:rPr lang="en-CA" dirty="0" smtClean="0"/>
              <a:t> − java byte code is translated on the fly to native machine instructions and is not stored anywhere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Architecture-neutral : </a:t>
            </a:r>
            <a:r>
              <a:rPr lang="en-US" dirty="0" smtClean="0"/>
              <a:t>java is not tied to specific machine or </a:t>
            </a:r>
            <a:r>
              <a:rPr lang="en-US" dirty="0" err="1" smtClean="0"/>
              <a:t>os</a:t>
            </a:r>
            <a:r>
              <a:rPr lang="en-US" dirty="0" smtClean="0"/>
              <a:t> architecture. </a:t>
            </a:r>
            <a:r>
              <a:rPr lang="en-CA" dirty="0" smtClean="0"/>
              <a:t>Java compiler generates an architecture-neutral object file format, which makes the compiled code executable on many processors</a:t>
            </a:r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 descr="E:\Mitali\Subjects\JAVA\New folder\java platform.JPG"/>
          <p:cNvPicPr>
            <a:picLocks noChangeAspect="1" noChangeArrowheads="1"/>
          </p:cNvPicPr>
          <p:nvPr/>
        </p:nvPicPr>
        <p:blipFill>
          <a:blip r:embed="rId2" cstate="print"/>
          <a:srcRect l="5357" b="9194"/>
          <a:stretch>
            <a:fillRect/>
          </a:stretch>
        </p:blipFill>
        <p:spPr bwMode="auto">
          <a:xfrm>
            <a:off x="277368" y="914400"/>
            <a:ext cx="8561831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JDK </a:t>
            </a:r>
            <a:r>
              <a:rPr lang="en-US" dirty="0" smtClean="0"/>
              <a:t>(directly from the oracle website)</a:t>
            </a:r>
          </a:p>
          <a:p>
            <a:pPr lvl="1"/>
            <a:r>
              <a:rPr lang="en-US" dirty="0" smtClean="0"/>
              <a:t>Download JDK according to your OS </a:t>
            </a:r>
          </a:p>
          <a:p>
            <a:pPr lvl="1"/>
            <a:r>
              <a:rPr lang="en-CA" dirty="0" smtClean="0"/>
              <a:t>run the </a:t>
            </a:r>
            <a:r>
              <a:rPr lang="en-CA" b="1" dirty="0" smtClean="0"/>
              <a:t>.exe</a:t>
            </a:r>
            <a:r>
              <a:rPr lang="en-CA" dirty="0" smtClean="0"/>
              <a:t> to install Java on your machine.</a:t>
            </a:r>
            <a:endParaRPr lang="en-US" dirty="0" smtClean="0"/>
          </a:p>
          <a:p>
            <a:pPr lvl="1"/>
            <a:r>
              <a:rPr lang="en-US" dirty="0" smtClean="0"/>
              <a:t>Install the java just by clicking next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2.</a:t>
            </a:r>
            <a:r>
              <a:rPr lang="en-CA" b="1" u="sng" dirty="0" smtClean="0">
                <a:solidFill>
                  <a:srgbClr val="FF0000"/>
                </a:solidFill>
              </a:rPr>
              <a:t> Popular Java Editors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dirty="0" smtClean="0"/>
              <a:t> NetBeans / Eclipse ( Operating system specific)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407089DB-01A9-474D-96D3-145FDB7FCB89}" type="slidenum">
              <a:rPr lang="en-US"/>
              <a:pPr/>
              <a:t>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000"/>
              <a:t>Course Objectives, cont.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/>
              <a:t>You will be able to 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Develop programs using </a:t>
            </a:r>
            <a:r>
              <a:rPr lang="en-US" dirty="0" err="1" smtClean="0"/>
              <a:t>Netbeans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Write simple programs using primitive data types, control statements, methods, and arrays.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Create and use methods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Establish </a:t>
            </a:r>
            <a:r>
              <a:rPr lang="en-US" dirty="0"/>
              <a:t>a firm foundation on Java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Setting Up the Path for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2052"/>
            <a:ext cx="85344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Assuming you have installed Java in </a:t>
            </a:r>
            <a:r>
              <a:rPr lang="en-CA" i="1" dirty="0" smtClean="0"/>
              <a:t>c:\Program Files\java\</a:t>
            </a:r>
            <a:r>
              <a:rPr lang="en-CA" i="1" dirty="0" err="1" smtClean="0"/>
              <a:t>jdk</a:t>
            </a:r>
            <a:r>
              <a:rPr lang="en-CA" dirty="0" smtClean="0"/>
              <a:t> directory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Right-click on </a:t>
            </a:r>
            <a:r>
              <a:rPr lang="en-CA" dirty="0" smtClean="0">
                <a:solidFill>
                  <a:srgbClr val="0070C0"/>
                </a:solidFill>
              </a:rPr>
              <a:t>'My Computer</a:t>
            </a:r>
            <a:r>
              <a:rPr lang="en-CA" dirty="0" smtClean="0"/>
              <a:t>' and select </a:t>
            </a:r>
            <a:r>
              <a:rPr lang="en-CA" dirty="0" smtClean="0">
                <a:solidFill>
                  <a:srgbClr val="0070C0"/>
                </a:solidFill>
              </a:rPr>
              <a:t>'Properties</a:t>
            </a:r>
            <a:r>
              <a:rPr lang="en-CA" dirty="0" smtClean="0"/>
              <a:t>'.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Click the </a:t>
            </a:r>
            <a:r>
              <a:rPr lang="en-CA" dirty="0" smtClean="0">
                <a:solidFill>
                  <a:srgbClr val="0070C0"/>
                </a:solidFill>
              </a:rPr>
              <a:t>'Environment variables</a:t>
            </a:r>
            <a:r>
              <a:rPr lang="en-CA" dirty="0" smtClean="0"/>
              <a:t>' button under the </a:t>
            </a:r>
            <a:r>
              <a:rPr lang="en-CA" dirty="0" smtClean="0">
                <a:solidFill>
                  <a:srgbClr val="0070C0"/>
                </a:solidFill>
              </a:rPr>
              <a:t>'Advanced</a:t>
            </a:r>
            <a:r>
              <a:rPr lang="en-CA" dirty="0" smtClean="0"/>
              <a:t>' tab.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Path is </a:t>
            </a:r>
            <a:r>
              <a:rPr lang="en-CA" dirty="0" smtClean="0">
                <a:solidFill>
                  <a:srgbClr val="0070C0"/>
                </a:solidFill>
              </a:rPr>
              <a:t>:'C:\WINDOWS\SYSTEM32;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Add to that </a:t>
            </a:r>
            <a:r>
              <a:rPr lang="en-CA" dirty="0" smtClean="0">
                <a:solidFill>
                  <a:srgbClr val="0070C0"/>
                </a:solidFill>
              </a:rPr>
              <a:t>: ‘C:\Program Files\java\</a:t>
            </a:r>
            <a:r>
              <a:rPr lang="en-CA" dirty="0" err="1" smtClean="0">
                <a:solidFill>
                  <a:srgbClr val="0070C0"/>
                </a:solidFill>
              </a:rPr>
              <a:t>jdk</a:t>
            </a:r>
            <a:r>
              <a:rPr lang="en-CA" dirty="0" smtClean="0">
                <a:solidFill>
                  <a:srgbClr val="0070C0"/>
                </a:solidFill>
              </a:rPr>
              <a:t>\bin'.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Setting Up the Path for Linux, UNIX, Solaris, FreeBSD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</a:t>
            </a:r>
            <a:r>
              <a:rPr lang="en-CA" dirty="0" smtClean="0"/>
              <a:t>f you use </a:t>
            </a:r>
            <a:r>
              <a:rPr lang="en-CA" i="1" dirty="0" smtClean="0"/>
              <a:t>bash</a:t>
            </a:r>
            <a:r>
              <a:rPr lang="en-CA" dirty="0" smtClean="0"/>
              <a:t> as your shell, then you would add the following line to the end of your '.</a:t>
            </a:r>
            <a:r>
              <a:rPr lang="en-CA" dirty="0" err="1" smtClean="0">
                <a:solidFill>
                  <a:srgbClr val="0070C0"/>
                </a:solidFill>
              </a:rPr>
              <a:t>bashrc</a:t>
            </a:r>
            <a:r>
              <a:rPr lang="en-CA" dirty="0" smtClean="0">
                <a:solidFill>
                  <a:srgbClr val="0070C0"/>
                </a:solidFill>
              </a:rPr>
              <a:t>: export PATH = /path/to/java:$PATH‘</a:t>
            </a:r>
          </a:p>
          <a:p>
            <a:pPr>
              <a:lnSpc>
                <a:spcPct val="150000"/>
              </a:lnSpc>
            </a:pPr>
            <a:endParaRPr lang="en-CA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Java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34400" cy="577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4400" y="1447800"/>
            <a:ext cx="193193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  <a:latin typeface="Arial Unicode MS" pitchFamily="34" charset="-128"/>
              </a:rPr>
              <a:t>class header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752600"/>
            <a:ext cx="609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173306" y="1873468"/>
            <a:ext cx="164019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  <a:latin typeface="Arial Unicode MS" pitchFamily="34" charset="-128"/>
              </a:rPr>
              <a:t>class body</a:t>
            </a:r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8153400" y="243840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133600" y="2590800"/>
            <a:ext cx="22573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  <a:latin typeface="Arial Unicode MS" pitchFamily="34" charset="-128"/>
              </a:rPr>
              <a:t>method header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4390949" y="2821633"/>
            <a:ext cx="714452" cy="4505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utoUpdateAnimBg="0"/>
      <p:bldP spid="17" grpId="0" animBg="1"/>
      <p:bldP spid="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66750"/>
          </a:xfrm>
          <a:noFill/>
          <a:ln/>
        </p:spPr>
        <p:txBody>
          <a:bodyPr/>
          <a:lstStyle/>
          <a:p>
            <a:r>
              <a:rPr lang="en-US" dirty="0"/>
              <a:t>Anatomy of a Java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486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Comments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</a:t>
            </a:r>
          </a:p>
          <a:p>
            <a:pPr>
              <a:lnSpc>
                <a:spcPct val="150000"/>
              </a:lnSpc>
            </a:pPr>
            <a:r>
              <a:rPr lang="en-US" dirty="0"/>
              <a:t>Reserved words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identifiers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Statements</a:t>
            </a:r>
          </a:p>
          <a:p>
            <a:pPr>
              <a:lnSpc>
                <a:spcPct val="150000"/>
              </a:lnSpc>
            </a:pPr>
            <a:r>
              <a:rPr lang="en-US" dirty="0"/>
              <a:t>Blocks</a:t>
            </a:r>
          </a:p>
          <a:p>
            <a:pPr>
              <a:lnSpc>
                <a:spcPct val="150000"/>
              </a:lnSpc>
            </a:pPr>
            <a:r>
              <a:rPr lang="en-US" dirty="0"/>
              <a:t>Classes</a:t>
            </a:r>
          </a:p>
          <a:p>
            <a:pPr>
              <a:lnSpc>
                <a:spcPct val="150000"/>
              </a:lnSpc>
            </a:pPr>
            <a:r>
              <a:rPr lang="en-US" dirty="0"/>
              <a:t>Methods</a:t>
            </a:r>
          </a:p>
          <a:p>
            <a:pPr>
              <a:lnSpc>
                <a:spcPct val="150000"/>
              </a:lnSpc>
            </a:pPr>
            <a:r>
              <a:rPr lang="en-US" dirty="0"/>
              <a:t>The main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algn="just"/>
            <a:r>
              <a:rPr lang="en-US" sz="3200" dirty="0"/>
              <a:t>Comments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590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b="1" i="1" dirty="0" smtClean="0"/>
              <a:t>Inline documentation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Explain the purpose of the program and describe processing steps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Java comments can take three forms:</a:t>
            </a:r>
            <a:endParaRPr lang="en-US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77664" y="3852038"/>
            <a:ext cx="628088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77664" y="4537838"/>
            <a:ext cx="6130204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 this comment runs to the terminating</a:t>
            </a:r>
          </a:p>
          <a:p>
            <a:pPr algn="just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33214" y="5528438"/>
            <a:ext cx="488467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 this is a </a:t>
            </a:r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javadoc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comment   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59055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Package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077200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CA" dirty="0" smtClean="0"/>
              <a:t>Namespace that organizes a set of related classes and interfaces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Different folders </a:t>
            </a:r>
            <a:r>
              <a:rPr lang="en-CA" dirty="0" smtClean="0"/>
              <a:t>on your computer. </a:t>
            </a:r>
          </a:p>
          <a:p>
            <a:pPr marL="365760" lvl="1" indent="0">
              <a:lnSpc>
                <a:spcPct val="150000"/>
              </a:lnSpc>
            </a:pPr>
            <a:r>
              <a:rPr lang="en-CA" dirty="0" err="1" smtClean="0"/>
              <a:t>Eg</a:t>
            </a:r>
            <a:r>
              <a:rPr lang="en-CA" dirty="0" smtClean="0"/>
              <a:t>: html pages in one folder, images in another, and scripts or applications in yet another.</a:t>
            </a:r>
          </a:p>
          <a:p>
            <a:pPr marL="0" indent="0">
              <a:lnSpc>
                <a:spcPct val="150000"/>
              </a:lnSpc>
            </a:pPr>
            <a:r>
              <a:rPr lang="en-CA" dirty="0" smtClean="0"/>
              <a:t>Bundle groups of related types into packages.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Reserved Words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25338" y="1100934"/>
            <a:ext cx="1466748" cy="526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abstract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assert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boolean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break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byte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case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catch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char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class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const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continue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default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do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double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352538" y="1100934"/>
            <a:ext cx="1896353" cy="526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else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enum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extends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false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final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finally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float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goto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if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implements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import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instanceof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241663" y="1100934"/>
            <a:ext cx="1588576" cy="526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interface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long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native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new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null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package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private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protected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return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short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static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strictfp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super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041888" y="1100934"/>
            <a:ext cx="2168863" cy="41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switch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synchronized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this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throw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throws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transient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true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try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void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volatile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while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Modifiers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166" y="609600"/>
            <a:ext cx="8534400" cy="60198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</a:pPr>
            <a:r>
              <a:rPr lang="en-US" dirty="0" smtClean="0"/>
              <a:t>Specify the properties of the data, methods, and classes and how they can be used. </a:t>
            </a:r>
          </a:p>
          <a:p>
            <a:pPr>
              <a:lnSpc>
                <a:spcPct val="16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Access Modifiers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− default,  public , protected, private</a:t>
            </a:r>
          </a:p>
          <a:p>
            <a:pPr>
              <a:lnSpc>
                <a:spcPct val="16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Non-access Modifiers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− final, abstract</a:t>
            </a:r>
            <a:endParaRPr lang="en-US" dirty="0" smtClean="0"/>
          </a:p>
          <a:p>
            <a:pPr marL="0" indent="0">
              <a:lnSpc>
                <a:spcPct val="16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PUBLIC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65760" lvl="1" indent="0">
              <a:lnSpc>
                <a:spcPct val="160000"/>
              </a:lnSpc>
            </a:pPr>
            <a:r>
              <a:rPr lang="en-US" dirty="0" smtClean="0"/>
              <a:t>method, or class can be accessed by other programs. </a:t>
            </a:r>
          </a:p>
          <a:p>
            <a:pPr marL="0" indent="0">
              <a:lnSpc>
                <a:spcPct val="16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PRIVATE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lnSpc>
                <a:spcPct val="160000"/>
              </a:lnSpc>
            </a:pPr>
            <a:r>
              <a:rPr lang="en-US" dirty="0" smtClean="0"/>
              <a:t>method cannot be accessed by other programs.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identifiers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5344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Names used for classes, variables, and methods are called </a:t>
            </a:r>
            <a:r>
              <a:rPr lang="en-CA" b="1" dirty="0" smtClean="0"/>
              <a:t>identifiers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begin with a letter (A to Z or a to z), currency character ($) or an underscore (_).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 key word cannot be used as an identifier.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, identifiers are </a:t>
            </a:r>
            <a:r>
              <a:rPr lang="en-CA" b="1" dirty="0" smtClean="0">
                <a:solidFill>
                  <a:srgbClr val="C00000"/>
                </a:solidFill>
              </a:rPr>
              <a:t>case sensitive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Examples of </a:t>
            </a:r>
            <a:r>
              <a:rPr lang="en-CA" b="1" dirty="0" smtClean="0">
                <a:solidFill>
                  <a:srgbClr val="0070C0"/>
                </a:solidFill>
              </a:rPr>
              <a:t>legal identifiers: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age, $salary, _value, __1_value.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Examples of </a:t>
            </a:r>
            <a:r>
              <a:rPr lang="en-CA" b="1" dirty="0" smtClean="0">
                <a:solidFill>
                  <a:srgbClr val="0070C0"/>
                </a:solidFill>
              </a:rPr>
              <a:t>illegal identifiers: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123abc, -salary.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Statements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562600"/>
          </a:xfrm>
          <a:noFill/>
          <a:ln/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Represents an action or a sequence of actions. 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Ex:</a:t>
            </a:r>
          </a:p>
          <a:p>
            <a:pPr marL="0" indent="0">
              <a:lnSpc>
                <a:spcPct val="150000"/>
              </a:lnSpc>
            </a:pPr>
            <a:r>
              <a:rPr lang="en-US" u="sng" dirty="0" err="1" smtClean="0"/>
              <a:t>System.Out.Println</a:t>
            </a:r>
            <a:r>
              <a:rPr lang="en-US" u="sng" dirty="0" smtClean="0"/>
              <a:t>("welcome to java!“)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400800"/>
          </a:xfrm>
        </p:spPr>
        <p:txBody>
          <a:bodyPr/>
          <a:lstStyle/>
          <a:p>
            <a:r>
              <a:rPr lang="en-CA" dirty="0" smtClean="0"/>
              <a:t>Java Foundations, An Introduction to Program Design and Data Structures, Lewis, </a:t>
            </a:r>
            <a:r>
              <a:rPr lang="en-CA" dirty="0" err="1" smtClean="0"/>
              <a:t>DePasquale</a:t>
            </a:r>
            <a:r>
              <a:rPr lang="en-CA" dirty="0" smtClean="0"/>
              <a:t> and Chase, </a:t>
            </a:r>
          </a:p>
          <a:p>
            <a:pPr>
              <a:buNone/>
            </a:pPr>
            <a:r>
              <a:rPr lang="en-CA" dirty="0" smtClean="0"/>
              <a:t>   Third Edition, Pearson Education Inc., 2014 ISBN-10: 0133370461 or ISBN-13: 9780133370461</a:t>
            </a:r>
          </a:p>
          <a:p>
            <a:endParaRPr lang="en-CA" dirty="0"/>
          </a:p>
        </p:txBody>
      </p:sp>
      <p:pic>
        <p:nvPicPr>
          <p:cNvPr id="1026" name="Picture 2" descr="https://images-na.ssl-images-amazon.com/images/I/51QB-ZuHAbL._SX402_BO1,204,203,2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3246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200"/>
              <a:t>Blocks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027238" y="1795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943100" y="1882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94310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438400" y="1981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265588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743200" y="2324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00300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381000" y="990600"/>
            <a:ext cx="80010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pair of braces in a program forms a block that groups components of a program. 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240030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304800" y="2514600"/>
          <a:ext cx="8610600" cy="2036763"/>
        </p:xfrm>
        <a:graphic>
          <a:graphicData uri="http://schemas.openxmlformats.org/presentationml/2006/ole">
            <p:oleObj spid="_x0000_s15362" r:id="rId3" imgW="4343400" imgH="91440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Classes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0292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 smtClean="0"/>
              <a:t>Template or blueprint for objects. 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A program is defined by using one or more classes.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Methods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458200" cy="57912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u="sng" dirty="0" err="1" smtClean="0"/>
              <a:t>System.out.println</a:t>
            </a:r>
            <a:r>
              <a:rPr lang="en-US" dirty="0" smtClean="0"/>
              <a:t>? </a:t>
            </a:r>
            <a:endParaRPr lang="en-US" dirty="0" smtClean="0"/>
          </a:p>
          <a:p>
            <a:pPr marL="0" indent="0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It is a </a:t>
            </a:r>
            <a:r>
              <a:rPr lang="en-US" b="1" i="1" dirty="0" smtClean="0">
                <a:solidFill>
                  <a:srgbClr val="0070C0"/>
                </a:solidFill>
              </a:rPr>
              <a:t>method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</a:p>
          <a:p>
            <a:pPr marL="365760" lvl="1" indent="0">
              <a:lnSpc>
                <a:spcPct val="150000"/>
              </a:lnSpc>
            </a:pPr>
            <a:r>
              <a:rPr lang="en-US" dirty="0" smtClean="0"/>
              <a:t>A collection of statements that performs a sequence of operations to display a message on the console. </a:t>
            </a:r>
          </a:p>
          <a:p>
            <a:pPr marL="365760" lvl="1" indent="0">
              <a:lnSpc>
                <a:spcPct val="150000"/>
              </a:lnSpc>
            </a:pPr>
            <a:r>
              <a:rPr lang="en-US" dirty="0" smtClean="0"/>
              <a:t>Invoking a statement with a string argument. 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The string argument is enclosed within parentheses. 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The argument is </a:t>
            </a:r>
            <a:r>
              <a:rPr lang="en-US" u="sng" dirty="0" smtClean="0"/>
              <a:t>"welcome to java!”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Main </a:t>
            </a:r>
            <a:r>
              <a:rPr lang="en-US" sz="3200" dirty="0"/>
              <a:t>Method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458200" cy="54864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 smtClean="0"/>
              <a:t>Provides the control of program flow. 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Point , where it starts execution.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Ex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dirty="0" smtClean="0"/>
              <a:t>  // statements;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r>
              <a:rPr lang="en-CA" dirty="0" smtClean="0"/>
              <a:t>Each variable has a specific type,</a:t>
            </a:r>
          </a:p>
          <a:p>
            <a:pPr lvl="1"/>
            <a:r>
              <a:rPr lang="en-CA" dirty="0" smtClean="0"/>
              <a:t>which determines the size and layout of the variable's memory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CA" dirty="0" smtClean="0"/>
              <a:t>There are three kinds of variables in Java −</a:t>
            </a:r>
          </a:p>
          <a:p>
            <a:pPr lvl="1"/>
            <a:r>
              <a:rPr lang="en-CA" dirty="0" smtClean="0"/>
              <a:t>Local variables</a:t>
            </a:r>
          </a:p>
          <a:p>
            <a:pPr lvl="1"/>
            <a:r>
              <a:rPr lang="en-CA" dirty="0" smtClean="0"/>
              <a:t>Instance variables</a:t>
            </a:r>
          </a:p>
          <a:p>
            <a:pPr lvl="1"/>
            <a:r>
              <a:rPr lang="en-CA" dirty="0" smtClean="0"/>
              <a:t>Class/Static variables</a:t>
            </a:r>
          </a:p>
          <a:p>
            <a:endParaRPr lang="en-CA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4455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Local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r>
              <a:rPr lang="en-CA" dirty="0" smtClean="0"/>
              <a:t>Declared in methods, or block</a:t>
            </a:r>
          </a:p>
          <a:p>
            <a:r>
              <a:rPr lang="en-CA" dirty="0" smtClean="0"/>
              <a:t>Created when the method or block is entered and the destroyed once it exits the method or block</a:t>
            </a:r>
          </a:p>
          <a:p>
            <a:r>
              <a:rPr lang="en-CA" dirty="0" smtClean="0"/>
              <a:t>No default value for local variables, </a:t>
            </a:r>
          </a:p>
          <a:p>
            <a:pPr lvl="1"/>
            <a:r>
              <a:rPr lang="en-CA" dirty="0" smtClean="0"/>
              <a:t>An initial value should be assigned before the first use</a:t>
            </a:r>
            <a:endParaRPr lang="en-CA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734" y="3276600"/>
            <a:ext cx="731686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Instance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Declared in a class, but outside a method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Instance variables are created when an object is created with the use of the keyword 'new‘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For Numbers Default value is 0, for BOOLEANS it is false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Static variables can be accessed by calling with the class name </a:t>
            </a:r>
            <a:r>
              <a:rPr lang="en-CA" i="1" dirty="0" err="1" smtClean="0"/>
              <a:t>ClassName.VariableName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05800" cy="641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Class/Static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Declared with the static keyword in a class, but outside a method</a:t>
            </a:r>
          </a:p>
          <a:p>
            <a:pPr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Only be one copy of each class variable per class,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Static variables are created when the program starts and destroyed when the program stops.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Default values are same as instance variables.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For numbers, the default value is 0; for BOOLEANS, it is false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610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Learning about programming</a:t>
            </a:r>
            <a:endParaRPr lang="en-CA" dirty="0" smtClean="0"/>
          </a:p>
          <a:p>
            <a:r>
              <a:rPr lang="en-CA" dirty="0" smtClean="0"/>
              <a:t>Introduction to JAVA</a:t>
            </a:r>
          </a:p>
          <a:p>
            <a:r>
              <a:rPr lang="en-CA" dirty="0" smtClean="0"/>
              <a:t>Basics of Java: </a:t>
            </a:r>
          </a:p>
          <a:p>
            <a:pPr lvl="1"/>
            <a:r>
              <a:rPr lang="en-CA" dirty="0" smtClean="0"/>
              <a:t>Features of Java, </a:t>
            </a:r>
          </a:p>
          <a:p>
            <a:pPr lvl="1"/>
            <a:r>
              <a:rPr lang="en-CA" dirty="0" smtClean="0"/>
              <a:t>Program Life Cycle, </a:t>
            </a:r>
          </a:p>
          <a:p>
            <a:pPr lvl="1"/>
            <a:r>
              <a:rPr lang="en-CA" dirty="0" smtClean="0"/>
              <a:t>Byte Code </a:t>
            </a:r>
          </a:p>
          <a:p>
            <a:pPr lvl="1"/>
            <a:r>
              <a:rPr lang="en-CA" dirty="0" smtClean="0"/>
              <a:t>Java Virtual Machine</a:t>
            </a:r>
          </a:p>
          <a:p>
            <a:pPr lvl="1"/>
            <a:r>
              <a:rPr lang="en-CA" dirty="0" smtClean="0"/>
              <a:t>JDK</a:t>
            </a:r>
          </a:p>
          <a:p>
            <a:r>
              <a:rPr lang="en-US" dirty="0" smtClean="0"/>
              <a:t>Simple programs in </a:t>
            </a:r>
            <a:r>
              <a:rPr lang="en-US" dirty="0" err="1" smtClean="0"/>
              <a:t>netbeans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4310" b="13990"/>
          <a:stretch>
            <a:fillRect/>
          </a:stretch>
        </p:blipFill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Arithmetic Operators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Relational Operators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Logical Operators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Bitwise Operators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Assignment Operators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Misc Operators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14270"/>
          <a:stretch>
            <a:fillRect/>
          </a:stretch>
        </p:blipFill>
        <p:spPr bwMode="auto">
          <a:xfrm>
            <a:off x="304800" y="1066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344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Applied to </a:t>
            </a:r>
            <a:r>
              <a:rPr lang="en-CA" dirty="0" smtClean="0"/>
              <a:t>integer types, long, </a:t>
            </a:r>
            <a:r>
              <a:rPr lang="en-CA" dirty="0" err="1" smtClean="0"/>
              <a:t>int</a:t>
            </a:r>
            <a:r>
              <a:rPr lang="en-CA" dirty="0" smtClean="0"/>
              <a:t>, short, char, and byte.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Works on bits and performs bit-by-bit operation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 : A = 60 (</a:t>
            </a:r>
            <a:r>
              <a:rPr lang="en-CA" dirty="0" smtClean="0"/>
              <a:t>0011 1100</a:t>
            </a:r>
            <a:r>
              <a:rPr lang="en-US" dirty="0" smtClean="0"/>
              <a:t>) &amp; B=13 (</a:t>
            </a:r>
            <a:r>
              <a:rPr lang="en-CA" dirty="0" smtClean="0"/>
              <a:t>0000 1101)</a:t>
            </a:r>
            <a:endParaRPr lang="en-CA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67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Conditional Operator ( ? : 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three operands and is used to evaluate Boolean expressions</a:t>
            </a:r>
          </a:p>
          <a:p>
            <a:r>
              <a:rPr lang="en-CA" dirty="0" smtClean="0"/>
              <a:t>decide, which value should be assigned to the variable</a:t>
            </a:r>
          </a:p>
          <a:p>
            <a:r>
              <a:rPr lang="en-CA" sz="2800" b="1" dirty="0" smtClean="0">
                <a:solidFill>
                  <a:srgbClr val="0070C0"/>
                </a:solidFill>
              </a:rPr>
              <a:t>variable x = (expression) ? value if true : value if false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Ex:</a:t>
            </a:r>
          </a:p>
          <a:p>
            <a:pPr lvl="1">
              <a:buNone/>
            </a:pPr>
            <a:r>
              <a:rPr lang="pt-BR" sz="2800" dirty="0" smtClean="0"/>
              <a:t>a = 10;</a:t>
            </a:r>
          </a:p>
          <a:p>
            <a:pPr lvl="1">
              <a:buNone/>
            </a:pPr>
            <a:r>
              <a:rPr lang="pt-BR" sz="2800" dirty="0" smtClean="0"/>
              <a:t> b = (a &gt; 1) ? 20: 30;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Input from the console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5791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</a:rPr>
              <a:t>System.in</a:t>
            </a:r>
            <a:endParaRPr lang="en-US" sz="28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/>
            <a:r>
              <a:rPr lang="en-US" sz="2800" dirty="0" smtClean="0"/>
              <a:t>not intended to be used directly</a:t>
            </a:r>
          </a:p>
          <a:p>
            <a:pPr lvl="1"/>
            <a:r>
              <a:rPr lang="en-US" sz="2800" dirty="0" smtClean="0"/>
              <a:t>We use a second object, from a class </a:t>
            </a:r>
            <a:r>
              <a:rPr lang="en-US" sz="2800" dirty="0" smtClean="0">
                <a:latin typeface="Courier New" pitchFamily="49" charset="0"/>
              </a:rPr>
              <a:t>Scanner</a:t>
            </a:r>
            <a:r>
              <a:rPr lang="en-US" sz="2800" dirty="0" smtClean="0"/>
              <a:t>,</a:t>
            </a:r>
          </a:p>
          <a:p>
            <a:pPr lvl="1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/>
              <a:t>to help us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Constructing a </a:t>
            </a:r>
            <a:r>
              <a:rPr lang="en-US" sz="2800" dirty="0" smtClean="0">
                <a:latin typeface="Courier New" pitchFamily="49" charset="0"/>
              </a:rPr>
              <a:t>Scanner</a:t>
            </a:r>
            <a:r>
              <a:rPr lang="en-US" sz="2800" dirty="0" smtClean="0"/>
              <a:t> object to read console input:</a:t>
            </a:r>
          </a:p>
          <a:p>
            <a:pPr lvl="1" algn="l">
              <a:buFont typeface="Wingdings 2" pitchFamily="18" charset="2"/>
              <a:buNone/>
            </a:pPr>
            <a:r>
              <a:rPr lang="en-US" sz="2800" dirty="0" smtClean="0">
                <a:latin typeface="Courier New" pitchFamily="49" charset="0"/>
              </a:rPr>
              <a:t>	Scanner </a:t>
            </a:r>
            <a:r>
              <a:rPr lang="en-US" sz="2800" b="1" dirty="0" smtClean="0"/>
              <a:t>name</a:t>
            </a:r>
            <a:r>
              <a:rPr lang="en-US" sz="2800" dirty="0" smtClean="0">
                <a:latin typeface="Courier New" pitchFamily="49" charset="0"/>
              </a:rPr>
              <a:t> = </a:t>
            </a:r>
            <a:r>
              <a:rPr lang="en-US" sz="2800" dirty="0" smtClean="0">
                <a:latin typeface="Courier New" pitchFamily="49" charset="0"/>
              </a:rPr>
              <a:t>new Scanner(</a:t>
            </a:r>
            <a:r>
              <a:rPr lang="en-US" sz="2800" dirty="0" err="1" smtClean="0">
                <a:latin typeface="Courier New" pitchFamily="49" charset="0"/>
              </a:rPr>
              <a:t>System.in</a:t>
            </a:r>
            <a:r>
              <a:rPr lang="en-US" sz="2800" dirty="0" smtClean="0">
                <a:latin typeface="Courier New" pitchFamily="49" charset="0"/>
              </a:rPr>
              <a:t>);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Example</a:t>
            </a:r>
            <a:r>
              <a:rPr lang="en-US" sz="2800" dirty="0" smtClean="0"/>
              <a:t>: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 smtClean="0">
                <a:latin typeface="Courier New" pitchFamily="49" charset="0"/>
              </a:rPr>
              <a:t>	Scanner </a:t>
            </a:r>
            <a:r>
              <a:rPr lang="en-US" sz="2800" dirty="0" smtClean="0">
                <a:latin typeface="Courier New" pitchFamily="49" charset="0"/>
              </a:rPr>
              <a:t>value = </a:t>
            </a:r>
            <a:r>
              <a:rPr lang="en-US" sz="2800" dirty="0" smtClean="0">
                <a:latin typeface="Courier New" pitchFamily="49" charset="0"/>
              </a:rPr>
              <a:t>new Scanner(</a:t>
            </a:r>
            <a:r>
              <a:rPr lang="en-US" sz="2800" dirty="0" err="1" smtClean="0">
                <a:latin typeface="Courier New" pitchFamily="49" charset="0"/>
              </a:rPr>
              <a:t>System.in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a = </a:t>
            </a:r>
            <a:r>
              <a:rPr lang="en-US" sz="2800" dirty="0" err="1" smtClean="0">
                <a:latin typeface="Courier New" pitchFamily="49" charset="0"/>
              </a:rPr>
              <a:t>value.nextInt</a:t>
            </a:r>
            <a:r>
              <a:rPr lang="en-US" sz="2800" dirty="0" smtClean="0">
                <a:latin typeface="Courier New" pitchFamily="49" charset="0"/>
              </a:rPr>
              <a:t>();</a:t>
            </a:r>
            <a:endParaRPr lang="en-US" sz="2800" dirty="0" smtClean="0">
              <a:latin typeface="Courier New" pitchFamily="49" charset="0"/>
            </a:endParaRP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To read a integer number (Pure No)</a:t>
            </a:r>
            <a:endParaRPr lang="en-US" sz="3200" dirty="0" smtClean="0"/>
          </a:p>
          <a:p>
            <a:pPr lvl="1">
              <a:buNone/>
            </a:pPr>
            <a:r>
              <a:rPr lang="en-US" sz="3200" b="1" dirty="0" err="1" smtClean="0">
                <a:solidFill>
                  <a:srgbClr val="0070C0"/>
                </a:solidFill>
              </a:rPr>
              <a:t>nextInt</a:t>
            </a:r>
            <a:r>
              <a:rPr lang="en-US" sz="32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sz="3200" dirty="0" smtClean="0"/>
              <a:t>To read a fractional number </a:t>
            </a:r>
          </a:p>
          <a:p>
            <a:pPr lvl="1">
              <a:buNone/>
            </a:pPr>
            <a:r>
              <a:rPr lang="en-US" sz="3200" b="1" dirty="0" err="1" smtClean="0">
                <a:solidFill>
                  <a:srgbClr val="0070C0"/>
                </a:solidFill>
              </a:rPr>
              <a:t>nextDouble</a:t>
            </a:r>
            <a:r>
              <a:rPr lang="en-US" sz="32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sz="3200" dirty="0" smtClean="0"/>
              <a:t>To read a sentence(string)</a:t>
            </a:r>
          </a:p>
          <a:p>
            <a:pPr lvl="1">
              <a:buNone/>
            </a:pPr>
            <a:r>
              <a:rPr lang="en-US" sz="3200" b="1" dirty="0" err="1" smtClean="0">
                <a:solidFill>
                  <a:srgbClr val="0070C0"/>
                </a:solidFill>
              </a:rPr>
              <a:t>nextLine</a:t>
            </a:r>
            <a:r>
              <a:rPr lang="en-US" sz="3200" b="1" dirty="0" smtClean="0">
                <a:solidFill>
                  <a:srgbClr val="0070C0"/>
                </a:solidFill>
              </a:rPr>
              <a:t>();</a:t>
            </a:r>
            <a:endParaRPr lang="en-CA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51269"/>
          </a:xfrm>
        </p:spPr>
        <p:txBody>
          <a:bodyPr>
            <a:normAutofit/>
          </a:bodyPr>
          <a:lstStyle/>
          <a:p>
            <a:r>
              <a:rPr lang="en-US" dirty="0" smtClean="0"/>
              <a:t>Learning about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r>
              <a:rPr lang="en-CA" dirty="0" smtClean="0"/>
              <a:t>A computer program </a:t>
            </a:r>
          </a:p>
          <a:p>
            <a:pPr lvl="1"/>
            <a:r>
              <a:rPr lang="en-CA" dirty="0" smtClean="0"/>
              <a:t>Its a set of instructions that you write to tell a computer what to do.</a:t>
            </a:r>
          </a:p>
          <a:p>
            <a:r>
              <a:rPr lang="en-US" dirty="0" smtClean="0"/>
              <a:t>Types of programming languages</a:t>
            </a:r>
          </a:p>
          <a:p>
            <a:endParaRPr lang="en-CA" dirty="0"/>
          </a:p>
        </p:txBody>
      </p:sp>
      <p:pic>
        <p:nvPicPr>
          <p:cNvPr id="20482" name="Picture 2" descr="High Level Langu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2" y="2971800"/>
            <a:ext cx="4419600" cy="3505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76481" y="2536380"/>
            <a:ext cx="4876800" cy="41871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Low level Language </a:t>
            </a:r>
            <a:r>
              <a:rPr lang="en-US" sz="2000" dirty="0" smtClean="0"/>
              <a:t>: Program written in sequence of 1’s and 0’s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Assemble Level Language </a:t>
            </a:r>
            <a:r>
              <a:rPr lang="en-US" sz="2000" dirty="0" smtClean="0"/>
              <a:t>: </a:t>
            </a:r>
            <a:r>
              <a:rPr lang="en-CA" sz="2000" dirty="0" smtClean="0"/>
              <a:t>uses a mnemonic to represent each low-level machine instruction (specific to a particular computer architecture)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High Level Language  </a:t>
            </a:r>
            <a:r>
              <a:rPr lang="en-US" sz="2000" dirty="0" smtClean="0"/>
              <a:t>: </a:t>
            </a:r>
            <a:r>
              <a:rPr lang="en-CA" sz="2000" dirty="0" smtClean="0"/>
              <a:t>use natural language elements, be easier to use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 :</a:t>
            </a:r>
          </a:p>
          <a:p>
            <a:r>
              <a:rPr lang="en-CA" sz="3600" dirty="0" err="1" smtClean="0"/>
              <a:t>int</a:t>
            </a:r>
            <a:r>
              <a:rPr lang="en-CA" sz="3600" dirty="0" smtClean="0"/>
              <a:t> </a:t>
            </a:r>
            <a:r>
              <a:rPr lang="en-CA" sz="3600" dirty="0" smtClean="0"/>
              <a:t>x </a:t>
            </a:r>
            <a:r>
              <a:rPr lang="en-CA" sz="3600" dirty="0" smtClean="0"/>
              <a:t>=   4 </a:t>
            </a:r>
            <a:r>
              <a:rPr lang="en-CA" sz="3600" dirty="0" smtClean="0"/>
              <a:t>+ 3 * 5</a:t>
            </a:r>
            <a:r>
              <a:rPr lang="en-CA" sz="3600" dirty="0" smtClean="0"/>
              <a:t>; ???</a:t>
            </a:r>
          </a:p>
          <a:p>
            <a:endParaRPr lang="en-CA" sz="3600" dirty="0" smtClean="0"/>
          </a:p>
          <a:p>
            <a:r>
              <a:rPr lang="en-CA" sz="3600" dirty="0" err="1" smtClean="0"/>
              <a:t>int</a:t>
            </a:r>
            <a:r>
              <a:rPr lang="en-CA" sz="3600" dirty="0" smtClean="0"/>
              <a:t> x = </a:t>
            </a:r>
            <a:r>
              <a:rPr lang="en-CA" sz="3600" dirty="0" smtClean="0"/>
              <a:t>  (4 </a:t>
            </a:r>
            <a:r>
              <a:rPr lang="en-CA" sz="3600" dirty="0" smtClean="0"/>
              <a:t>+ </a:t>
            </a:r>
            <a:r>
              <a:rPr lang="en-CA" sz="3600" dirty="0" smtClean="0"/>
              <a:t>3 ) </a:t>
            </a:r>
            <a:r>
              <a:rPr lang="en-CA" sz="3600" dirty="0" smtClean="0"/>
              <a:t>* 5</a:t>
            </a:r>
            <a:r>
              <a:rPr lang="en-CA" sz="3600" dirty="0" smtClean="0"/>
              <a:t>;  ???</a:t>
            </a:r>
          </a:p>
          <a:p>
            <a:endParaRPr lang="en-CA" sz="3600" dirty="0" smtClean="0"/>
          </a:p>
          <a:p>
            <a:r>
              <a:rPr lang="en-CA" sz="3600" dirty="0" err="1" smtClean="0"/>
              <a:t>int</a:t>
            </a:r>
            <a:r>
              <a:rPr lang="en-CA" sz="3600" dirty="0" smtClean="0"/>
              <a:t> x = </a:t>
            </a:r>
            <a:r>
              <a:rPr lang="en-CA" sz="3600" dirty="0" smtClean="0"/>
              <a:t>  4 </a:t>
            </a:r>
            <a:r>
              <a:rPr lang="en-CA" sz="3600" dirty="0" smtClean="0"/>
              <a:t>+ </a:t>
            </a:r>
            <a:r>
              <a:rPr lang="en-CA" sz="3600" dirty="0" smtClean="0"/>
              <a:t>(3 </a:t>
            </a:r>
            <a:r>
              <a:rPr lang="en-CA" sz="3600" dirty="0" smtClean="0"/>
              <a:t>* </a:t>
            </a:r>
            <a:r>
              <a:rPr lang="en-CA" sz="3600" dirty="0" smtClean="0"/>
              <a:t>5);  ????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11712" name="Group 96"/>
          <p:cNvGraphicFramePr>
            <a:graphicFrameLocks noGrp="1"/>
          </p:cNvGraphicFramePr>
          <p:nvPr/>
        </p:nvGraphicFramePr>
        <p:xfrm>
          <a:off x="457200" y="990600"/>
          <a:ext cx="8077200" cy="4155791"/>
        </p:xfrm>
        <a:graphic>
          <a:graphicData uri="http://schemas.openxmlformats.org/drawingml/2006/table">
            <a:tbl>
              <a:tblPr/>
              <a:tblGrid>
                <a:gridCol w="2517569"/>
                <a:gridCol w="5559631"/>
              </a:tblGrid>
              <a:tr h="942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63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parenthesis for explicit grouping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 /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multiplication, division, 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addition or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concatenation, 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 += -= *= /=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820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 smtClean="0"/>
              <a:t>Object</a:t>
            </a:r>
            <a:r>
              <a:rPr lang="en-CA" sz="2800" dirty="0" smtClean="0"/>
              <a:t> − Objects have </a:t>
            </a:r>
            <a:r>
              <a:rPr lang="en-CA" sz="2800" b="1" u="sng" dirty="0" smtClean="0">
                <a:solidFill>
                  <a:srgbClr val="0070C0"/>
                </a:solidFill>
              </a:rPr>
              <a:t>attributes</a:t>
            </a:r>
            <a:r>
              <a:rPr lang="en-CA" sz="2800" dirty="0" smtClean="0"/>
              <a:t> and </a:t>
            </a:r>
            <a:r>
              <a:rPr lang="en-CA" sz="2800" b="1" u="sng" dirty="0" smtClean="0">
                <a:solidFill>
                  <a:srgbClr val="0070C0"/>
                </a:solidFill>
              </a:rPr>
              <a:t>methods</a:t>
            </a:r>
            <a:r>
              <a:rPr lang="en-CA" sz="2800" dirty="0" smtClean="0"/>
              <a:t>. </a:t>
            </a:r>
            <a:r>
              <a:rPr lang="en-CA" sz="2800" dirty="0" smtClean="0"/>
              <a:t>Example: A </a:t>
            </a:r>
            <a:r>
              <a:rPr lang="en-CA" sz="2800" dirty="0" smtClean="0"/>
              <a:t>car has </a:t>
            </a:r>
            <a:r>
              <a:rPr lang="en-CA" sz="2800" b="1" u="sng" dirty="0" smtClean="0">
                <a:solidFill>
                  <a:srgbClr val="0070C0"/>
                </a:solidFill>
              </a:rPr>
              <a:t>attributes </a:t>
            </a:r>
            <a:r>
              <a:rPr lang="en-CA" sz="2800" b="1" u="sng" dirty="0" smtClean="0">
                <a:solidFill>
                  <a:srgbClr val="0070C0"/>
                </a:solidFill>
              </a:rPr>
              <a:t>- </a:t>
            </a:r>
            <a:r>
              <a:rPr lang="en-CA" sz="2800" b="1" u="sng" dirty="0" smtClean="0">
                <a:solidFill>
                  <a:srgbClr val="0070C0"/>
                </a:solidFill>
              </a:rPr>
              <a:t>color, name</a:t>
            </a:r>
            <a:r>
              <a:rPr lang="en-CA" sz="2800" dirty="0" smtClean="0"/>
              <a:t>, </a:t>
            </a:r>
            <a:r>
              <a:rPr lang="en-CA" sz="2800" dirty="0" smtClean="0"/>
              <a:t>model as </a:t>
            </a:r>
            <a:r>
              <a:rPr lang="en-CA" sz="2800" dirty="0" smtClean="0"/>
              <a:t>well as </a:t>
            </a:r>
            <a:r>
              <a:rPr lang="en-CA" sz="2800" b="1" u="sng" dirty="0" smtClean="0">
                <a:solidFill>
                  <a:srgbClr val="0070C0"/>
                </a:solidFill>
              </a:rPr>
              <a:t>methods – drive() , brake() , park(). </a:t>
            </a:r>
          </a:p>
          <a:p>
            <a:pPr>
              <a:lnSpc>
                <a:spcPct val="150000"/>
              </a:lnSpc>
            </a:pPr>
            <a:endParaRPr lang="en-CA" sz="2800" dirty="0" smtClean="0"/>
          </a:p>
          <a:p>
            <a:pPr>
              <a:lnSpc>
                <a:spcPct val="150000"/>
              </a:lnSpc>
            </a:pPr>
            <a:r>
              <a:rPr lang="en-CA" sz="2800" b="1" dirty="0" smtClean="0"/>
              <a:t>Class</a:t>
            </a:r>
            <a:r>
              <a:rPr lang="en-CA" sz="2800" dirty="0" smtClean="0"/>
              <a:t> − A class can be defined as a </a:t>
            </a:r>
            <a:r>
              <a:rPr lang="en-CA" sz="2800" b="1" u="sng" dirty="0" smtClean="0">
                <a:solidFill>
                  <a:srgbClr val="0070C0"/>
                </a:solidFill>
              </a:rPr>
              <a:t>blueprint</a:t>
            </a:r>
            <a:r>
              <a:rPr lang="en-CA" sz="2800" dirty="0" smtClean="0"/>
              <a:t> </a:t>
            </a:r>
            <a:r>
              <a:rPr lang="en-CA" sz="2800" dirty="0" smtClean="0"/>
              <a:t>that describes the </a:t>
            </a:r>
            <a:r>
              <a:rPr lang="en-CA" sz="2800" b="1" u="sng" dirty="0" smtClean="0">
                <a:solidFill>
                  <a:srgbClr val="0070C0"/>
                </a:solidFill>
              </a:rPr>
              <a:t>attributes</a:t>
            </a:r>
            <a:r>
              <a:rPr lang="en-CA" sz="2800" dirty="0" smtClean="0"/>
              <a:t> </a:t>
            </a:r>
            <a:r>
              <a:rPr lang="en-CA" sz="2800" dirty="0" smtClean="0"/>
              <a:t>/ </a:t>
            </a:r>
            <a:r>
              <a:rPr lang="en-CA" sz="2800" b="1" u="sng" dirty="0" smtClean="0">
                <a:solidFill>
                  <a:srgbClr val="0070C0"/>
                </a:solidFill>
              </a:rPr>
              <a:t>methods</a:t>
            </a:r>
            <a:r>
              <a:rPr lang="en-CA" sz="2800" dirty="0" smtClean="0"/>
              <a:t> that </a:t>
            </a:r>
            <a:r>
              <a:rPr lang="en-CA" sz="2800" dirty="0" smtClean="0"/>
              <a:t>the object of its type support.</a:t>
            </a:r>
          </a:p>
          <a:p>
            <a:pPr>
              <a:lnSpc>
                <a:spcPct val="150000"/>
              </a:lnSpc>
            </a:pP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534400" cy="6248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class Car </a:t>
            </a:r>
            <a:r>
              <a:rPr lang="en-US" dirty="0" smtClean="0"/>
              <a:t>{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String </a:t>
            </a:r>
            <a:r>
              <a:rPr lang="en-US" b="1" dirty="0" err="1" smtClean="0">
                <a:solidFill>
                  <a:srgbClr val="0070C0"/>
                </a:solidFill>
              </a:rPr>
              <a:t>carname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String </a:t>
            </a:r>
            <a:r>
              <a:rPr lang="en-US" b="1" dirty="0" err="1" smtClean="0">
                <a:solidFill>
                  <a:srgbClr val="0070C0"/>
                </a:solidFill>
              </a:rPr>
              <a:t>modelname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carno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pPr lvl="3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Void drive()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{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}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Void park()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{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}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143000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Attributes</a:t>
            </a:r>
            <a:endParaRPr lang="en-CA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3505200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Methods</a:t>
            </a:r>
            <a:endParaRPr lang="en-CA" sz="2800" b="1" dirty="0"/>
          </a:p>
        </p:txBody>
      </p:sp>
      <p:sp>
        <p:nvSpPr>
          <p:cNvPr id="6" name="Right Brace 5"/>
          <p:cNvSpPr/>
          <p:nvPr/>
        </p:nvSpPr>
        <p:spPr>
          <a:xfrm>
            <a:off x="4724400" y="7620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Brace 6"/>
          <p:cNvSpPr/>
          <p:nvPr/>
        </p:nvSpPr>
        <p:spPr>
          <a:xfrm>
            <a:off x="4876800" y="2514600"/>
            <a:ext cx="838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534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Car a= new Car();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a.carname</a:t>
            </a:r>
            <a:r>
              <a:rPr lang="en-US" sz="2800" dirty="0" smtClean="0"/>
              <a:t> = “HYUNDAI”;</a:t>
            </a:r>
          </a:p>
          <a:p>
            <a:pPr>
              <a:buNone/>
            </a:pPr>
            <a:r>
              <a:rPr lang="en-US" sz="2800" dirty="0" err="1" smtClean="0"/>
              <a:t>a.modelname</a:t>
            </a:r>
            <a:r>
              <a:rPr lang="en-US" sz="2800" dirty="0" smtClean="0"/>
              <a:t> = “ELANTRA”;</a:t>
            </a:r>
          </a:p>
          <a:p>
            <a:pPr>
              <a:buNone/>
            </a:pPr>
            <a:r>
              <a:rPr lang="en-US" sz="2800" dirty="0" err="1" smtClean="0"/>
              <a:t>a.carno</a:t>
            </a:r>
            <a:r>
              <a:rPr lang="en-US" sz="2800" dirty="0" smtClean="0"/>
              <a:t> = 12334;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Car b = new Car();</a:t>
            </a:r>
          </a:p>
          <a:p>
            <a:pPr>
              <a:buNone/>
            </a:pPr>
            <a:r>
              <a:rPr lang="en-US" sz="2800" dirty="0" err="1" smtClean="0"/>
              <a:t>b.carname</a:t>
            </a:r>
            <a:r>
              <a:rPr lang="en-US" sz="2800" dirty="0" smtClean="0"/>
              <a:t> =“HONDA”;</a:t>
            </a:r>
          </a:p>
          <a:p>
            <a:pPr>
              <a:buNone/>
            </a:pPr>
            <a:r>
              <a:rPr lang="en-US" sz="2800" dirty="0" err="1" smtClean="0"/>
              <a:t>b.modelname</a:t>
            </a:r>
            <a:r>
              <a:rPr lang="en-US" sz="2800" dirty="0" smtClean="0"/>
              <a:t> =“CIVIC”;</a:t>
            </a:r>
          </a:p>
          <a:p>
            <a:pPr>
              <a:buNone/>
            </a:pPr>
            <a:r>
              <a:rPr lang="en-US" sz="2800" dirty="0" err="1" smtClean="0"/>
              <a:t>b.carno</a:t>
            </a:r>
            <a:r>
              <a:rPr lang="en-US" sz="2800" dirty="0" smtClean="0"/>
              <a:t> = 23455;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62000"/>
          </a:xfrm>
        </p:spPr>
        <p:txBody>
          <a:bodyPr/>
          <a:lstStyle/>
          <a:p>
            <a:r>
              <a:rPr lang="en-US" dirty="0" smtClean="0"/>
              <a:t>Learning about programming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r>
              <a:rPr lang="en-CA" dirty="0" smtClean="0"/>
              <a:t>A program needs </a:t>
            </a:r>
            <a:r>
              <a:rPr lang="en-CA" b="1" dirty="0" smtClean="0">
                <a:solidFill>
                  <a:srgbClr val="0070C0"/>
                </a:solidFill>
              </a:rPr>
              <a:t>compiler or interpreter to translate their language statements into machine code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8728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java??</a:t>
            </a:r>
            <a:endParaRPr lang="en-CA" dirty="0"/>
          </a:p>
        </p:txBody>
      </p:sp>
      <p:pic>
        <p:nvPicPr>
          <p:cNvPr id="4" name="Why Learn Java_ What is Java.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066800"/>
            <a:ext cx="7696200" cy="577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java??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General-purpose language was designed to be easier to use than C++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3rd Most Demanded Skill on Angel list.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Many tech giants such as Google or Amazon also use Java to develop the backend of their websites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According to Indeed.com, Java developers are in high demand compared to other programmers: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1982</TotalTime>
  <Words>1962</Words>
  <Application>Microsoft Office PowerPoint</Application>
  <PresentationFormat>On-screen Show (4:3)</PresentationFormat>
  <Paragraphs>397</Paragraphs>
  <Slides>64</Slides>
  <Notes>11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Oriel</vt:lpstr>
      <vt:lpstr>Microsoft Word Picture</vt:lpstr>
      <vt:lpstr>Lecture 1 Introduction to java development</vt:lpstr>
      <vt:lpstr>Course Objectives</vt:lpstr>
      <vt:lpstr>Course Objectives, cont.</vt:lpstr>
      <vt:lpstr>Slide 4</vt:lpstr>
      <vt:lpstr>Overview</vt:lpstr>
      <vt:lpstr>Learning about programming</vt:lpstr>
      <vt:lpstr>Learning about programming </vt:lpstr>
      <vt:lpstr>Why learn java??</vt:lpstr>
      <vt:lpstr>Why learn java??</vt:lpstr>
      <vt:lpstr>Reasons to choose</vt:lpstr>
      <vt:lpstr>Introduction to java</vt:lpstr>
      <vt:lpstr>Introduction to java</vt:lpstr>
      <vt:lpstr>Slide 13</vt:lpstr>
      <vt:lpstr>JAVA TERMINILOGY : Java virtual machine (JVM)</vt:lpstr>
      <vt:lpstr>Java Runtime Environment (JRE)</vt:lpstr>
      <vt:lpstr>Java development kit (JDK)</vt:lpstr>
      <vt:lpstr>Java terminology</vt:lpstr>
      <vt:lpstr>Characteristics of Java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Java Platforms</vt:lpstr>
      <vt:lpstr>Installation Tools</vt:lpstr>
      <vt:lpstr>Setting Up the Path for Windows</vt:lpstr>
      <vt:lpstr>Setting Up the Path for Linux, UNIX, Solaris, FreeBSD</vt:lpstr>
      <vt:lpstr>First Java Program</vt:lpstr>
      <vt:lpstr>Anatomy of a Java Program</vt:lpstr>
      <vt:lpstr>Comments</vt:lpstr>
      <vt:lpstr>Package</vt:lpstr>
      <vt:lpstr>Reserved Words</vt:lpstr>
      <vt:lpstr>Modifiers</vt:lpstr>
      <vt:lpstr>identifiers</vt:lpstr>
      <vt:lpstr>Statements</vt:lpstr>
      <vt:lpstr>Blocks</vt:lpstr>
      <vt:lpstr>Classes</vt:lpstr>
      <vt:lpstr>Methods</vt:lpstr>
      <vt:lpstr>Main Method</vt:lpstr>
      <vt:lpstr>Variables</vt:lpstr>
      <vt:lpstr>Local Variables</vt:lpstr>
      <vt:lpstr>Instance Variables</vt:lpstr>
      <vt:lpstr>Slide 47</vt:lpstr>
      <vt:lpstr>Class/Static Variables</vt:lpstr>
      <vt:lpstr>Slide 49</vt:lpstr>
      <vt:lpstr>PRIMITIVE DATA TYPES</vt:lpstr>
      <vt:lpstr>Basic Operators</vt:lpstr>
      <vt:lpstr>Arithmetic operators</vt:lpstr>
      <vt:lpstr>Relational Operators</vt:lpstr>
      <vt:lpstr>Logical Operators</vt:lpstr>
      <vt:lpstr>Bitwise Operator</vt:lpstr>
      <vt:lpstr>Bitwise Operator</vt:lpstr>
      <vt:lpstr>Conditional Operator ( ? : )</vt:lpstr>
      <vt:lpstr>Taking Input from the console</vt:lpstr>
      <vt:lpstr>Slide 59</vt:lpstr>
      <vt:lpstr>Operator Precedence</vt:lpstr>
      <vt:lpstr>Operator Precedence</vt:lpstr>
      <vt:lpstr>CLASSES AND OBJECT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naimesh pattani</dc:creator>
  <cp:lastModifiedBy>naimesh pattani</cp:lastModifiedBy>
  <cp:revision>122</cp:revision>
  <dcterms:created xsi:type="dcterms:W3CDTF">2017-03-11T06:51:04Z</dcterms:created>
  <dcterms:modified xsi:type="dcterms:W3CDTF">2017-03-14T20:07:35Z</dcterms:modified>
</cp:coreProperties>
</file>