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7" r:id="rId9"/>
    <p:sldId id="265" r:id="rId10"/>
    <p:sldId id="263" r:id="rId11"/>
    <p:sldId id="268" r:id="rId12"/>
    <p:sldId id="266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76" autoAdjust="0"/>
  </p:normalViewPr>
  <p:slideViewPr>
    <p:cSldViewPr>
      <p:cViewPr>
        <p:scale>
          <a:sx n="60" d="100"/>
          <a:sy n="60" d="100"/>
        </p:scale>
        <p:origin x="-164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A7269-BA34-4CBB-AD12-4FB748330194}" type="datetimeFigureOut">
              <a:rPr lang="en-CA" smtClean="0"/>
              <a:pPr/>
              <a:t>2017-06-13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5E3C-3B1C-48C6-BC40-6180CD5334C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64E879C-25F8-4D3C-90D2-B207E75851C9}" type="datetimeFigureOut">
              <a:rPr lang="en-CA" smtClean="0"/>
              <a:pPr/>
              <a:t>2017-06-13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2017-06-13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2017-06-13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21" y="86931"/>
            <a:ext cx="8382000" cy="762000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534400" cy="5562600"/>
          </a:xfrm>
        </p:spPr>
        <p:txBody>
          <a:bodyPr>
            <a:normAutofit/>
          </a:bodyPr>
          <a:lstStyle>
            <a:lvl1pPr algn="just">
              <a:defRPr sz="2400">
                <a:latin typeface="Arial" pitchFamily="34" charset="0"/>
                <a:cs typeface="Arial" pitchFamily="34" charset="0"/>
              </a:defRPr>
            </a:lvl1pPr>
            <a:lvl2pPr algn="just">
              <a:defRPr sz="2400">
                <a:latin typeface="Arial" pitchFamily="34" charset="0"/>
                <a:cs typeface="Arial" pitchFamily="34" charset="0"/>
              </a:defRPr>
            </a:lvl2pPr>
            <a:lvl3pPr algn="just">
              <a:defRPr sz="2400">
                <a:latin typeface="Arial" pitchFamily="34" charset="0"/>
                <a:cs typeface="Arial" pitchFamily="34" charset="0"/>
              </a:defRPr>
            </a:lvl3pPr>
            <a:lvl4pPr algn="just">
              <a:defRPr sz="2400">
                <a:latin typeface="Arial" pitchFamily="34" charset="0"/>
                <a:cs typeface="Arial" pitchFamily="34" charset="0"/>
              </a:defRPr>
            </a:lvl4pPr>
            <a:lvl5pPr algn="just"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64E879C-25F8-4D3C-90D2-B207E75851C9}" type="datetimeFigureOut">
              <a:rPr lang="en-CA" smtClean="0"/>
              <a:pPr/>
              <a:t>2017-06-13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2017-06-13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2017-06-13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2017-06-13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2017-06-13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2017-06-13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2017-06-13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64E879C-25F8-4D3C-90D2-B207E75851C9}" type="datetimeFigureOut">
              <a:rPr lang="en-CA" smtClean="0"/>
              <a:pPr/>
              <a:t>2017-06-13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04800"/>
            <a:ext cx="6477000" cy="18943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Generics</a:t>
            </a:r>
            <a:endParaRPr lang="en-CA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 descr="E:\Mitali\Subjects\JAVA\masc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4657" y="2209800"/>
            <a:ext cx="3232343" cy="37615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Generic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/>
              <a:t>single generic method declaration that can be called with arguments of different types</a:t>
            </a:r>
          </a:p>
          <a:p>
            <a:pPr>
              <a:lnSpc>
                <a:spcPct val="150000"/>
              </a:lnSpc>
            </a:pPr>
            <a:endParaRPr lang="en-CA" dirty="0" smtClean="0"/>
          </a:p>
          <a:p>
            <a:pPr>
              <a:lnSpc>
                <a:spcPct val="150000"/>
              </a:lnSpc>
            </a:pPr>
            <a:r>
              <a:rPr lang="en-CA" dirty="0" smtClean="0"/>
              <a:t>All generic method declarations have a type parameter section delimited by angle brackets (&lt; and &gt;) that precedes the method's return type ( &lt; E &gt;)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Type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The type parameters naming conventions are important to learn generics thoroughly. The commonly type parameters are as follows:</a:t>
            </a:r>
          </a:p>
          <a:p>
            <a:r>
              <a:rPr lang="en-CA" dirty="0" smtClean="0"/>
              <a:t>T - Type</a:t>
            </a:r>
          </a:p>
          <a:p>
            <a:r>
              <a:rPr lang="en-CA" dirty="0" smtClean="0"/>
              <a:t>E - Element</a:t>
            </a:r>
          </a:p>
          <a:p>
            <a:r>
              <a:rPr lang="en-CA" dirty="0" smtClean="0"/>
              <a:t>K - Key</a:t>
            </a:r>
          </a:p>
          <a:p>
            <a:r>
              <a:rPr lang="en-CA" dirty="0" smtClean="0"/>
              <a:t>N - Number</a:t>
            </a:r>
          </a:p>
          <a:p>
            <a:r>
              <a:rPr lang="en-CA" dirty="0" smtClean="0"/>
              <a:t>V - Value</a:t>
            </a:r>
          </a:p>
          <a:p>
            <a:r>
              <a:rPr lang="en-CA" dirty="0" smtClean="0"/>
              <a:t/>
            </a:r>
            <a:br>
              <a:rPr lang="en-CA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6921795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Wildcard in Java 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The ? (question mark) symbol represents wildcard element. It means any type. </a:t>
            </a:r>
          </a:p>
          <a:p>
            <a:r>
              <a:rPr lang="en-US" b="1" dirty="0" smtClean="0"/>
              <a:t>Upper Bounded Wildcards</a:t>
            </a:r>
          </a:p>
          <a:p>
            <a:r>
              <a:rPr lang="en-CA" dirty="0" smtClean="0"/>
              <a:t>Works on </a:t>
            </a:r>
            <a:r>
              <a:rPr lang="en-CA" b="1" dirty="0" smtClean="0">
                <a:solidFill>
                  <a:srgbClr val="002060"/>
                </a:solidFill>
              </a:rPr>
              <a:t>List&lt;Integer&gt;, List&lt;Double&gt;, </a:t>
            </a:r>
            <a:r>
              <a:rPr lang="en-CA" b="1" i="1" dirty="0" smtClean="0">
                <a:solidFill>
                  <a:srgbClr val="002060"/>
                </a:solidFill>
              </a:rPr>
              <a:t>and</a:t>
            </a:r>
            <a:r>
              <a:rPr lang="en-CA" b="1" dirty="0" smtClean="0">
                <a:solidFill>
                  <a:srgbClr val="002060"/>
                </a:solidFill>
              </a:rPr>
              <a:t> List&lt;Number&gt;; </a:t>
            </a:r>
            <a:r>
              <a:rPr lang="en-CA" dirty="0" smtClean="0"/>
              <a:t>than use </a:t>
            </a:r>
            <a:r>
              <a:rPr lang="en-US" b="1" dirty="0" smtClean="0">
                <a:solidFill>
                  <a:srgbClr val="002060"/>
                </a:solidFill>
              </a:rPr>
              <a:t>List&lt;? extends Number</a:t>
            </a:r>
            <a:r>
              <a:rPr lang="en-US" dirty="0" smtClean="0"/>
              <a:t>&gt;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If we write </a:t>
            </a:r>
            <a:r>
              <a:rPr lang="en-CA" b="1" dirty="0" smtClean="0">
                <a:solidFill>
                  <a:srgbClr val="FF0000"/>
                </a:solidFill>
              </a:rPr>
              <a:t>&lt;? extends Number&gt;, </a:t>
            </a:r>
          </a:p>
          <a:p>
            <a:pPr lvl="1"/>
            <a:r>
              <a:rPr lang="en-CA" dirty="0" smtClean="0"/>
              <a:t>it means any child class of Number e.g. Integer, Float, double etc. 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787266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1" y="3505200"/>
            <a:ext cx="7696200" cy="1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5105400"/>
            <a:ext cx="763858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 on 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Cannot Instantiate Generic Types with Primitive Types</a:t>
            </a:r>
          </a:p>
          <a:p>
            <a:r>
              <a:rPr lang="en-US" dirty="0" smtClean="0"/>
              <a:t>Cannot Declare Static Fields </a:t>
            </a:r>
          </a:p>
          <a:p>
            <a:r>
              <a:rPr lang="en-US" dirty="0" smtClean="0"/>
              <a:t>Cannot Overload a Method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38400"/>
            <a:ext cx="416755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5157958"/>
            <a:ext cx="56388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5791200"/>
            <a:ext cx="5667375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Autoboxing</a:t>
            </a:r>
            <a:r>
              <a:rPr lang="en-US" dirty="0" smtClean="0"/>
              <a:t> and </a:t>
            </a:r>
            <a:r>
              <a:rPr lang="en-US" dirty="0" err="1" smtClean="0"/>
              <a:t>Unboxing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i="1" dirty="0" err="1" smtClean="0"/>
              <a:t>Autoboxing</a:t>
            </a:r>
            <a:r>
              <a:rPr lang="en-CA" dirty="0" smtClean="0"/>
              <a:t> is the automatic conversion that the Java compiler makes between the primitive types and their corresponding object wrapper classes. 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For example, converting an </a:t>
            </a:r>
            <a:r>
              <a:rPr lang="en-CA" dirty="0" err="1" smtClean="0"/>
              <a:t>int</a:t>
            </a:r>
            <a:r>
              <a:rPr lang="en-CA" dirty="0" smtClean="0"/>
              <a:t> to an Integer, a double to a Double, and so on.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Character </a:t>
            </a:r>
            <a:r>
              <a:rPr lang="en-US" dirty="0" err="1" smtClean="0"/>
              <a:t>ch</a:t>
            </a:r>
            <a:r>
              <a:rPr lang="en-US" dirty="0" smtClean="0"/>
              <a:t> = 'a';</a:t>
            </a:r>
            <a:endParaRPr lang="en-CA" dirty="0" smtClean="0"/>
          </a:p>
          <a:p>
            <a:pPr>
              <a:lnSpc>
                <a:spcPct val="150000"/>
              </a:lnSpc>
            </a:pPr>
            <a:r>
              <a:rPr lang="en-CA" dirty="0" smtClean="0"/>
              <a:t>If the conversion goes the other way, this is called </a:t>
            </a:r>
            <a:r>
              <a:rPr lang="en-CA" i="1" dirty="0" err="1" smtClean="0"/>
              <a:t>unboxing</a:t>
            </a:r>
            <a:r>
              <a:rPr lang="en-CA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Converting a primitive value (an </a:t>
            </a:r>
            <a:r>
              <a:rPr lang="en-CA" dirty="0" err="1" smtClean="0"/>
              <a:t>int</a:t>
            </a:r>
            <a:r>
              <a:rPr lang="en-CA" dirty="0" smtClean="0"/>
              <a:t>, for example) into an object of the corresponding wrapper class (Integer) is called </a:t>
            </a:r>
            <a:r>
              <a:rPr lang="en-CA" dirty="0" err="1" smtClean="0"/>
              <a:t>autoboxing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905000"/>
            <a:ext cx="4067175" cy="458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/>
              <a:t>The Java compiler applies </a:t>
            </a:r>
            <a:r>
              <a:rPr lang="en-CA" dirty="0" err="1" smtClean="0"/>
              <a:t>autoboxing</a:t>
            </a:r>
            <a:r>
              <a:rPr lang="en-CA" dirty="0" smtClean="0"/>
              <a:t> when a primitive value is:</a:t>
            </a:r>
          </a:p>
          <a:p>
            <a:pPr lvl="1">
              <a:lnSpc>
                <a:spcPct val="150000"/>
              </a:lnSpc>
            </a:pPr>
            <a:r>
              <a:rPr lang="en-CA" dirty="0" smtClean="0"/>
              <a:t>Passed as a parameter to a method that expects an object of the corresponding wrapper class.</a:t>
            </a:r>
          </a:p>
          <a:p>
            <a:pPr lvl="1">
              <a:lnSpc>
                <a:spcPct val="150000"/>
              </a:lnSpc>
            </a:pPr>
            <a:r>
              <a:rPr lang="en-CA" dirty="0" smtClean="0"/>
              <a:t>Assigned to a variable of the corresponding wrapper class.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800600"/>
            <a:ext cx="5273386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/>
              <a:t>Converting an object of a wrapper type (Integer) to its corresponding primitive (</a:t>
            </a:r>
            <a:r>
              <a:rPr lang="en-CA" dirty="0" err="1" smtClean="0"/>
              <a:t>int</a:t>
            </a:r>
            <a:r>
              <a:rPr lang="en-CA" dirty="0" smtClean="0"/>
              <a:t>) value is called </a:t>
            </a:r>
            <a:r>
              <a:rPr lang="en-CA" dirty="0" err="1" smtClean="0"/>
              <a:t>unboxing</a:t>
            </a:r>
            <a:r>
              <a:rPr lang="en-CA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The Java compiler applies </a:t>
            </a:r>
            <a:r>
              <a:rPr lang="en-CA" dirty="0" err="1" smtClean="0"/>
              <a:t>unboxing</a:t>
            </a:r>
            <a:r>
              <a:rPr lang="en-CA" dirty="0" smtClean="0"/>
              <a:t> when an object of a wrapper class is:</a:t>
            </a:r>
          </a:p>
          <a:p>
            <a:pPr lvl="1">
              <a:lnSpc>
                <a:spcPct val="150000"/>
              </a:lnSpc>
            </a:pPr>
            <a:r>
              <a:rPr lang="en-CA" dirty="0" smtClean="0"/>
              <a:t>Passed as a parameter to a method that expects a value of the corresponding primitive type.</a:t>
            </a:r>
          </a:p>
          <a:p>
            <a:pPr lvl="1">
              <a:lnSpc>
                <a:spcPct val="150000"/>
              </a:lnSpc>
            </a:pPr>
            <a:r>
              <a:rPr lang="en-CA" dirty="0" smtClean="0"/>
              <a:t>Assigned to a variable of the corresponding primitive type.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/>
              <a:t>Prior to the JDK 5.0 release, when you created a Collection, you could put any object in it.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	List </a:t>
            </a:r>
            <a:r>
              <a:rPr lang="en-US" sz="2200" dirty="0" err="1"/>
              <a:t>myList</a:t>
            </a:r>
            <a:r>
              <a:rPr lang="en-US" sz="2200" dirty="0"/>
              <a:t> = new </a:t>
            </a:r>
            <a:r>
              <a:rPr lang="en-US" sz="2200" dirty="0" err="1"/>
              <a:t>ArrayList</a:t>
            </a:r>
            <a:r>
              <a:rPr lang="en-US" sz="2200" dirty="0"/>
              <a:t>(10);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	</a:t>
            </a:r>
            <a:r>
              <a:rPr lang="en-US" sz="2200" dirty="0" err="1"/>
              <a:t>myList.add</a:t>
            </a:r>
            <a:r>
              <a:rPr lang="en-US" sz="2200" dirty="0"/>
              <a:t>(new Integer(10));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	</a:t>
            </a:r>
            <a:r>
              <a:rPr lang="en-US" sz="2200" dirty="0" err="1"/>
              <a:t>myList.add</a:t>
            </a:r>
            <a:r>
              <a:rPr lang="en-US" sz="2200" dirty="0"/>
              <a:t>("Hello, World"); </a:t>
            </a:r>
            <a:endParaRPr lang="en-US" sz="22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    Integer I = </a:t>
            </a:r>
            <a:r>
              <a:rPr lang="en-US" sz="2200" b="1" dirty="0" err="1" smtClean="0">
                <a:solidFill>
                  <a:srgbClr val="FF0000"/>
                </a:solidFill>
              </a:rPr>
              <a:t>myList.get</a:t>
            </a:r>
            <a:r>
              <a:rPr lang="en-US" sz="2200" b="1" dirty="0" smtClean="0">
                <a:solidFill>
                  <a:srgbClr val="FF0000"/>
                </a:solidFill>
              </a:rPr>
              <a:t>(0);		 //error</a:t>
            </a:r>
            <a:endParaRPr lang="en-US" sz="22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Getting items out of the collection required you to use a casting operation: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	Integer </a:t>
            </a:r>
            <a:r>
              <a:rPr lang="en-US" sz="2200" dirty="0" err="1"/>
              <a:t>myInt</a:t>
            </a:r>
            <a:r>
              <a:rPr lang="en-US" sz="2200" dirty="0"/>
              <a:t> = (</a:t>
            </a:r>
            <a:r>
              <a:rPr lang="en-US" sz="2200" dirty="0" smtClean="0"/>
              <a:t>Integer)</a:t>
            </a:r>
            <a:r>
              <a:rPr lang="en-US" sz="2200" dirty="0" err="1" smtClean="0"/>
              <a:t>myList.get</a:t>
            </a:r>
            <a:r>
              <a:rPr lang="en-US" sz="2200" dirty="0" smtClean="0"/>
              <a:t>(0)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	String </a:t>
            </a:r>
            <a:r>
              <a:rPr lang="en-US" sz="2200" dirty="0" err="1" smtClean="0"/>
              <a:t>str</a:t>
            </a:r>
            <a:r>
              <a:rPr lang="en-US" sz="2200" dirty="0" smtClean="0"/>
              <a:t> =  (String) </a:t>
            </a:r>
            <a:r>
              <a:rPr lang="en-US" sz="2200" dirty="0" err="1" smtClean="0"/>
              <a:t>mylist.get</a:t>
            </a:r>
            <a:r>
              <a:rPr lang="en-US" sz="2200" dirty="0" smtClean="0"/>
              <a:t>(1);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6617988" cy="179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Write a generic method to count the number of elements in a collection that have a specific property (for example, odd integers, prime numbers, palindromes).</a:t>
            </a:r>
          </a:p>
          <a:p>
            <a:endParaRPr lang="en-CA" dirty="0" smtClean="0"/>
          </a:p>
          <a:p>
            <a:r>
              <a:rPr lang="en-CA" dirty="0" smtClean="0"/>
              <a:t>Write a generic method to exchange the positions of two different elements in an array.</a:t>
            </a:r>
            <a:br>
              <a:rPr lang="en-CA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Generics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error comes up only when we are executing the program and not during compile time</a:t>
            </a:r>
          </a:p>
          <a:p>
            <a:endParaRPr lang="en-US" dirty="0" smtClean="0"/>
          </a:p>
          <a:p>
            <a:r>
              <a:rPr lang="en-US" dirty="0" smtClean="0"/>
              <a:t>If you accidentally cast the wrong type, the program would successfully compile, but an exception would be thrown at runtime. 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generic</a:t>
            </a:r>
            <a:r>
              <a:rPr lang="en-US" dirty="0" smtClean="0"/>
              <a:t> is a method that is recompiled with different types as the need arises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Generics allows you to specify, at compile-time, the types of objects you want to store in a Collection. Then when you add and get items from the list, </a:t>
            </a:r>
            <a:r>
              <a:rPr lang="en-US" b="1" dirty="0" smtClean="0"/>
              <a:t>the list already knows what types of objects are supposed to be acted on</a:t>
            </a:r>
            <a:r>
              <a:rPr lang="en-US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 you don't need to cast anything. The "</a:t>
            </a:r>
            <a:r>
              <a:rPr lang="en-US" b="1" dirty="0" smtClean="0"/>
              <a:t>&lt;&gt;</a:t>
            </a:r>
            <a:r>
              <a:rPr lang="en-US" dirty="0" smtClean="0"/>
              <a:t>" characters are used to designate what type is to be stored. If the wrong type of data is provided, a compile-time exception is thrown.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In a nutshell, generics enable </a:t>
            </a:r>
            <a:r>
              <a:rPr lang="en-CA" i="1" dirty="0" smtClean="0"/>
              <a:t>types</a:t>
            </a:r>
            <a:r>
              <a:rPr lang="en-CA" dirty="0" smtClean="0"/>
              <a:t> (classes and interfaces) to be parameters when defining classes, interfaces and methods. 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19350"/>
            <a:ext cx="7655943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0204" y="1066800"/>
            <a:ext cx="8534400" cy="5562600"/>
          </a:xfrm>
        </p:spPr>
        <p:txBody>
          <a:bodyPr/>
          <a:lstStyle/>
          <a:p>
            <a:r>
              <a:rPr lang="en-CA" dirty="0" smtClean="0"/>
              <a:t>It would be nice if we could write a single sort method that could sort the elements in an Integer array, a String array, or an array of any type that supports ordering.</a:t>
            </a:r>
          </a:p>
          <a:p>
            <a:endParaRPr lang="en-CA" dirty="0" smtClean="0"/>
          </a:p>
          <a:p>
            <a:r>
              <a:rPr lang="en-CA" dirty="0" smtClean="0"/>
              <a:t>Java </a:t>
            </a:r>
            <a:r>
              <a:rPr lang="en-CA" b="1" dirty="0" smtClean="0"/>
              <a:t>Generic</a:t>
            </a:r>
            <a:r>
              <a:rPr lang="en-CA" dirty="0" smtClean="0"/>
              <a:t> methods and generic classes enable programmers to specify, with a single method declaration, a set of related methods, or with a single class declaration, a set of related types, respectively.</a:t>
            </a:r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A </a:t>
            </a:r>
            <a:r>
              <a:rPr lang="en-CA" i="1" dirty="0" smtClean="0"/>
              <a:t>generic type</a:t>
            </a:r>
            <a:r>
              <a:rPr lang="en-CA" dirty="0" smtClean="0"/>
              <a:t> is a generic class or interface that is parameterized over types.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b="1" dirty="0" smtClean="0"/>
          </a:p>
          <a:p>
            <a:endParaRPr lang="en-CA" b="1" dirty="0" smtClean="0"/>
          </a:p>
          <a:p>
            <a:endParaRPr lang="en-CA" b="1" dirty="0" smtClean="0"/>
          </a:p>
          <a:p>
            <a:endParaRPr lang="en-CA" b="1" dirty="0" smtClean="0"/>
          </a:p>
          <a:p>
            <a:r>
              <a:rPr lang="en-CA" b="1" dirty="0" smtClean="0"/>
              <a:t>A Generic Version of the Box Class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533400"/>
            <a:ext cx="614185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397468"/>
            <a:ext cx="572057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410200" y="4572000"/>
            <a:ext cx="281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 A type variable can be any </a:t>
            </a:r>
            <a:r>
              <a:rPr lang="en-CA" b="1" dirty="0" smtClean="0"/>
              <a:t>non-primitive</a:t>
            </a:r>
            <a:r>
              <a:rPr lang="en-CA" dirty="0" smtClean="0"/>
              <a:t> type you specify: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599"/>
            <a:ext cx="8229600" cy="629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Invoking and Instantiating a Generic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Box&lt;Integer&gt;  </a:t>
            </a:r>
            <a:r>
              <a:rPr lang="en-US" dirty="0" err="1" smtClean="0"/>
              <a:t>integerBox</a:t>
            </a:r>
            <a:r>
              <a:rPr lang="en-US" dirty="0" smtClean="0"/>
              <a:t> = new Box&lt;Integer&gt;();</a:t>
            </a:r>
          </a:p>
          <a:p>
            <a:endParaRPr lang="en-US" dirty="0" smtClean="0"/>
          </a:p>
          <a:p>
            <a:r>
              <a:rPr lang="en-CA" dirty="0" smtClean="0"/>
              <a:t>In Java SE 7 and later, you can replace the type arguments required to invoke the constructor of a generic class with an empty set of type arguments (&lt;&gt;) </a:t>
            </a:r>
          </a:p>
          <a:p>
            <a:endParaRPr lang="en-CA" dirty="0" smtClean="0"/>
          </a:p>
          <a:p>
            <a:r>
              <a:rPr lang="en-US" dirty="0" smtClean="0"/>
              <a:t>Box&lt;Integer&gt; </a:t>
            </a:r>
            <a:r>
              <a:rPr lang="en-US" dirty="0" err="1" smtClean="0"/>
              <a:t>integerBox</a:t>
            </a:r>
            <a:r>
              <a:rPr lang="en-US" dirty="0" smtClean="0"/>
              <a:t> = new Box&lt;&gt;();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tion to java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</TotalTime>
  <Words>538</Words>
  <Application>Microsoft Office PowerPoint</Application>
  <PresentationFormat>On-screen Show (4:3)</PresentationFormat>
  <Paragraphs>84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Introduction to java</vt:lpstr>
      <vt:lpstr>Generics</vt:lpstr>
      <vt:lpstr>Introduction</vt:lpstr>
      <vt:lpstr>How Generics useful?</vt:lpstr>
      <vt:lpstr>Slide 4</vt:lpstr>
      <vt:lpstr>Slide 5</vt:lpstr>
      <vt:lpstr>Generic Types</vt:lpstr>
      <vt:lpstr>Slide 7</vt:lpstr>
      <vt:lpstr>Slide 8</vt:lpstr>
      <vt:lpstr>Invoking and Instantiating a Generic Type</vt:lpstr>
      <vt:lpstr>Generic Methods</vt:lpstr>
      <vt:lpstr>Type Parameters</vt:lpstr>
      <vt:lpstr>Slide 12</vt:lpstr>
      <vt:lpstr>Wildcard in Java Generics</vt:lpstr>
      <vt:lpstr>Ex</vt:lpstr>
      <vt:lpstr>Restrictions on Generics</vt:lpstr>
      <vt:lpstr>Autoboxing and Unboxing</vt:lpstr>
      <vt:lpstr>autoboxing</vt:lpstr>
      <vt:lpstr>Autoboxing</vt:lpstr>
      <vt:lpstr>unboxing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Introduction to object orientation</dc:title>
  <dc:creator>naimesh pattani</dc:creator>
  <cp:lastModifiedBy>naimesh pattani</cp:lastModifiedBy>
  <cp:revision>389</cp:revision>
  <dcterms:created xsi:type="dcterms:W3CDTF">2017-03-14T22:19:32Z</dcterms:created>
  <dcterms:modified xsi:type="dcterms:W3CDTF">2017-06-13T16:39:20Z</dcterms:modified>
</cp:coreProperties>
</file>