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61" r:id="rId5"/>
    <p:sldId id="262" r:id="rId6"/>
    <p:sldId id="264" r:id="rId7"/>
    <p:sldId id="265"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20B72-CA21-4382-9F9F-CD1338B98771}" type="datetimeFigureOut">
              <a:rPr lang="tr-TR" smtClean="0"/>
              <a:t>18.06.2021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FBE18-7B71-4D72-9379-82A42966FF44}" type="slidenum">
              <a:rPr lang="tr-TR" smtClean="0"/>
              <a:t>‹#›</a:t>
            </a:fld>
            <a:endParaRPr lang="tr-TR"/>
          </a:p>
        </p:txBody>
      </p:sp>
    </p:spTree>
    <p:extLst>
      <p:ext uri="{BB962C8B-B14F-4D97-AF65-F5344CB8AC3E}">
        <p14:creationId xmlns:p14="http://schemas.microsoft.com/office/powerpoint/2010/main" val="307149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04FBE18-7B71-4D72-9379-82A42966FF44}" type="slidenum">
              <a:rPr lang="tr-TR" smtClean="0"/>
              <a:t>1</a:t>
            </a:fld>
            <a:endParaRPr lang="tr-TR"/>
          </a:p>
        </p:txBody>
      </p:sp>
    </p:spTree>
    <p:extLst>
      <p:ext uri="{BB962C8B-B14F-4D97-AF65-F5344CB8AC3E}">
        <p14:creationId xmlns:p14="http://schemas.microsoft.com/office/powerpoint/2010/main" val="4185386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2F8A5F-5E0A-4853-929C-E9029C9F2A0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D5A58CA-D79A-4AB1-B7C0-9EB93B5B1E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B9165DE-57A9-4A71-8CD4-BDED39FD49A4}"/>
              </a:ext>
            </a:extLst>
          </p:cNvPr>
          <p:cNvSpPr>
            <a:spLocks noGrp="1"/>
          </p:cNvSpPr>
          <p:nvPr>
            <p:ph type="dt" sz="half" idx="10"/>
          </p:nvPr>
        </p:nvSpPr>
        <p:spPr/>
        <p:txBody>
          <a:bodyPr/>
          <a:lstStyle/>
          <a:p>
            <a:fld id="{1D86AB5E-6633-46C5-B8E6-2ED59D202023}" type="datetimeFigureOut">
              <a:rPr lang="tr-TR" smtClean="0"/>
              <a:t>18.06.2021</a:t>
            </a:fld>
            <a:endParaRPr lang="tr-TR"/>
          </a:p>
        </p:txBody>
      </p:sp>
      <p:sp>
        <p:nvSpPr>
          <p:cNvPr id="5" name="Alt Bilgi Yer Tutucusu 4">
            <a:extLst>
              <a:ext uri="{FF2B5EF4-FFF2-40B4-BE49-F238E27FC236}">
                <a16:creationId xmlns:a16="http://schemas.microsoft.com/office/drawing/2014/main" id="{A3C8FC3B-29A3-4206-A75C-A203AC73747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F795BA9-C24C-452A-B504-5D4109E5D2C0}"/>
              </a:ext>
            </a:extLst>
          </p:cNvPr>
          <p:cNvSpPr>
            <a:spLocks noGrp="1"/>
          </p:cNvSpPr>
          <p:nvPr>
            <p:ph type="sldNum" sz="quarter" idx="12"/>
          </p:nvPr>
        </p:nvSpPr>
        <p:spPr/>
        <p:txBody>
          <a:bodyPr/>
          <a:lstStyle/>
          <a:p>
            <a:fld id="{55FF5197-42FE-4A6B-BA37-EED0899EBE4D}" type="slidenum">
              <a:rPr lang="tr-TR" smtClean="0"/>
              <a:t>‹#›</a:t>
            </a:fld>
            <a:endParaRPr lang="tr-TR"/>
          </a:p>
        </p:txBody>
      </p:sp>
    </p:spTree>
    <p:extLst>
      <p:ext uri="{BB962C8B-B14F-4D97-AF65-F5344CB8AC3E}">
        <p14:creationId xmlns:p14="http://schemas.microsoft.com/office/powerpoint/2010/main" val="367559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527588-1E75-42C2-9224-FC6E9845F54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763DD6F-880C-4C57-AC94-3DA9706F9B7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6D41A74-B2DB-4B6F-B966-FAEEF564EB8A}"/>
              </a:ext>
            </a:extLst>
          </p:cNvPr>
          <p:cNvSpPr>
            <a:spLocks noGrp="1"/>
          </p:cNvSpPr>
          <p:nvPr>
            <p:ph type="dt" sz="half" idx="10"/>
          </p:nvPr>
        </p:nvSpPr>
        <p:spPr/>
        <p:txBody>
          <a:bodyPr/>
          <a:lstStyle/>
          <a:p>
            <a:fld id="{1D86AB5E-6633-46C5-B8E6-2ED59D202023}" type="datetimeFigureOut">
              <a:rPr lang="tr-TR" smtClean="0"/>
              <a:t>18.06.2021</a:t>
            </a:fld>
            <a:endParaRPr lang="tr-TR"/>
          </a:p>
        </p:txBody>
      </p:sp>
      <p:sp>
        <p:nvSpPr>
          <p:cNvPr id="5" name="Alt Bilgi Yer Tutucusu 4">
            <a:extLst>
              <a:ext uri="{FF2B5EF4-FFF2-40B4-BE49-F238E27FC236}">
                <a16:creationId xmlns:a16="http://schemas.microsoft.com/office/drawing/2014/main" id="{3753B762-11C1-4E75-85EC-B6EE639EEC6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94B847C-A02F-4D52-8175-5897B0289549}"/>
              </a:ext>
            </a:extLst>
          </p:cNvPr>
          <p:cNvSpPr>
            <a:spLocks noGrp="1"/>
          </p:cNvSpPr>
          <p:nvPr>
            <p:ph type="sldNum" sz="quarter" idx="12"/>
          </p:nvPr>
        </p:nvSpPr>
        <p:spPr/>
        <p:txBody>
          <a:bodyPr/>
          <a:lstStyle/>
          <a:p>
            <a:fld id="{55FF5197-42FE-4A6B-BA37-EED0899EBE4D}" type="slidenum">
              <a:rPr lang="tr-TR" smtClean="0"/>
              <a:t>‹#›</a:t>
            </a:fld>
            <a:endParaRPr lang="tr-TR"/>
          </a:p>
        </p:txBody>
      </p:sp>
    </p:spTree>
    <p:extLst>
      <p:ext uri="{BB962C8B-B14F-4D97-AF65-F5344CB8AC3E}">
        <p14:creationId xmlns:p14="http://schemas.microsoft.com/office/powerpoint/2010/main" val="78471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0A96B3B-C633-4483-B187-94B2BF8703E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9810C8D-6F42-42CC-9503-83ADCE2FBAD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3E9B39-3F4B-4BE1-8C05-C3556B2A566E}"/>
              </a:ext>
            </a:extLst>
          </p:cNvPr>
          <p:cNvSpPr>
            <a:spLocks noGrp="1"/>
          </p:cNvSpPr>
          <p:nvPr>
            <p:ph type="dt" sz="half" idx="10"/>
          </p:nvPr>
        </p:nvSpPr>
        <p:spPr/>
        <p:txBody>
          <a:bodyPr/>
          <a:lstStyle/>
          <a:p>
            <a:fld id="{1D86AB5E-6633-46C5-B8E6-2ED59D202023}" type="datetimeFigureOut">
              <a:rPr lang="tr-TR" smtClean="0"/>
              <a:t>18.06.2021</a:t>
            </a:fld>
            <a:endParaRPr lang="tr-TR"/>
          </a:p>
        </p:txBody>
      </p:sp>
      <p:sp>
        <p:nvSpPr>
          <p:cNvPr id="5" name="Alt Bilgi Yer Tutucusu 4">
            <a:extLst>
              <a:ext uri="{FF2B5EF4-FFF2-40B4-BE49-F238E27FC236}">
                <a16:creationId xmlns:a16="http://schemas.microsoft.com/office/drawing/2014/main" id="{61387461-6BCE-43B6-BFEB-BABAEF41014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B00702B-3D4B-45DD-87E0-7BB00D9B95D9}"/>
              </a:ext>
            </a:extLst>
          </p:cNvPr>
          <p:cNvSpPr>
            <a:spLocks noGrp="1"/>
          </p:cNvSpPr>
          <p:nvPr>
            <p:ph type="sldNum" sz="quarter" idx="12"/>
          </p:nvPr>
        </p:nvSpPr>
        <p:spPr/>
        <p:txBody>
          <a:bodyPr/>
          <a:lstStyle/>
          <a:p>
            <a:fld id="{55FF5197-42FE-4A6B-BA37-EED0899EBE4D}" type="slidenum">
              <a:rPr lang="tr-TR" smtClean="0"/>
              <a:t>‹#›</a:t>
            </a:fld>
            <a:endParaRPr lang="tr-TR"/>
          </a:p>
        </p:txBody>
      </p:sp>
    </p:spTree>
    <p:extLst>
      <p:ext uri="{BB962C8B-B14F-4D97-AF65-F5344CB8AC3E}">
        <p14:creationId xmlns:p14="http://schemas.microsoft.com/office/powerpoint/2010/main" val="1864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67357A-2DB6-4CA9-A878-169F0B02AAD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7573ABB-FE23-436E-B8F6-B3FD388479B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E0C3792-B66F-405C-B6F8-3438F592EE74}"/>
              </a:ext>
            </a:extLst>
          </p:cNvPr>
          <p:cNvSpPr>
            <a:spLocks noGrp="1"/>
          </p:cNvSpPr>
          <p:nvPr>
            <p:ph type="dt" sz="half" idx="10"/>
          </p:nvPr>
        </p:nvSpPr>
        <p:spPr/>
        <p:txBody>
          <a:bodyPr/>
          <a:lstStyle/>
          <a:p>
            <a:fld id="{1D86AB5E-6633-46C5-B8E6-2ED59D202023}" type="datetimeFigureOut">
              <a:rPr lang="tr-TR" smtClean="0"/>
              <a:t>18.06.2021</a:t>
            </a:fld>
            <a:endParaRPr lang="tr-TR"/>
          </a:p>
        </p:txBody>
      </p:sp>
      <p:sp>
        <p:nvSpPr>
          <p:cNvPr id="5" name="Alt Bilgi Yer Tutucusu 4">
            <a:extLst>
              <a:ext uri="{FF2B5EF4-FFF2-40B4-BE49-F238E27FC236}">
                <a16:creationId xmlns:a16="http://schemas.microsoft.com/office/drawing/2014/main" id="{CDD1203D-FC82-437D-8A27-F7BDE867A5A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E2FF175-72FE-4BA6-8172-0092DB03CE15}"/>
              </a:ext>
            </a:extLst>
          </p:cNvPr>
          <p:cNvSpPr>
            <a:spLocks noGrp="1"/>
          </p:cNvSpPr>
          <p:nvPr>
            <p:ph type="sldNum" sz="quarter" idx="12"/>
          </p:nvPr>
        </p:nvSpPr>
        <p:spPr/>
        <p:txBody>
          <a:bodyPr/>
          <a:lstStyle/>
          <a:p>
            <a:fld id="{55FF5197-42FE-4A6B-BA37-EED0899EBE4D}" type="slidenum">
              <a:rPr lang="tr-TR" smtClean="0"/>
              <a:t>‹#›</a:t>
            </a:fld>
            <a:endParaRPr lang="tr-TR"/>
          </a:p>
        </p:txBody>
      </p:sp>
    </p:spTree>
    <p:extLst>
      <p:ext uri="{BB962C8B-B14F-4D97-AF65-F5344CB8AC3E}">
        <p14:creationId xmlns:p14="http://schemas.microsoft.com/office/powerpoint/2010/main" val="241173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091315-3C07-43A6-B4D8-C27C166B355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2BB00CA-7BCD-4D0C-89FB-6166D36DF2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93507D4-8460-4C84-866D-381F82E1F4F7}"/>
              </a:ext>
            </a:extLst>
          </p:cNvPr>
          <p:cNvSpPr>
            <a:spLocks noGrp="1"/>
          </p:cNvSpPr>
          <p:nvPr>
            <p:ph type="dt" sz="half" idx="10"/>
          </p:nvPr>
        </p:nvSpPr>
        <p:spPr/>
        <p:txBody>
          <a:bodyPr/>
          <a:lstStyle/>
          <a:p>
            <a:fld id="{1D86AB5E-6633-46C5-B8E6-2ED59D202023}" type="datetimeFigureOut">
              <a:rPr lang="tr-TR" smtClean="0"/>
              <a:t>18.06.2021</a:t>
            </a:fld>
            <a:endParaRPr lang="tr-TR"/>
          </a:p>
        </p:txBody>
      </p:sp>
      <p:sp>
        <p:nvSpPr>
          <p:cNvPr id="5" name="Alt Bilgi Yer Tutucusu 4">
            <a:extLst>
              <a:ext uri="{FF2B5EF4-FFF2-40B4-BE49-F238E27FC236}">
                <a16:creationId xmlns:a16="http://schemas.microsoft.com/office/drawing/2014/main" id="{7D4473A0-8605-46BB-AFF5-084275757E2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D487666-5EF7-43DD-BB8F-F06D236CE8FA}"/>
              </a:ext>
            </a:extLst>
          </p:cNvPr>
          <p:cNvSpPr>
            <a:spLocks noGrp="1"/>
          </p:cNvSpPr>
          <p:nvPr>
            <p:ph type="sldNum" sz="quarter" idx="12"/>
          </p:nvPr>
        </p:nvSpPr>
        <p:spPr/>
        <p:txBody>
          <a:bodyPr/>
          <a:lstStyle/>
          <a:p>
            <a:fld id="{55FF5197-42FE-4A6B-BA37-EED0899EBE4D}" type="slidenum">
              <a:rPr lang="tr-TR" smtClean="0"/>
              <a:t>‹#›</a:t>
            </a:fld>
            <a:endParaRPr lang="tr-TR"/>
          </a:p>
        </p:txBody>
      </p:sp>
    </p:spTree>
    <p:extLst>
      <p:ext uri="{BB962C8B-B14F-4D97-AF65-F5344CB8AC3E}">
        <p14:creationId xmlns:p14="http://schemas.microsoft.com/office/powerpoint/2010/main" val="287328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092F23-6427-4A82-A961-99534EEA841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6558A9C-FB1B-44EF-B40E-2A37713ABFD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E12B311-8B41-477B-94F6-4803AD6D7C6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05432C7-5F07-4716-B471-AD9404B3ABD6}"/>
              </a:ext>
            </a:extLst>
          </p:cNvPr>
          <p:cNvSpPr>
            <a:spLocks noGrp="1"/>
          </p:cNvSpPr>
          <p:nvPr>
            <p:ph type="dt" sz="half" idx="10"/>
          </p:nvPr>
        </p:nvSpPr>
        <p:spPr/>
        <p:txBody>
          <a:bodyPr/>
          <a:lstStyle/>
          <a:p>
            <a:fld id="{1D86AB5E-6633-46C5-B8E6-2ED59D202023}" type="datetimeFigureOut">
              <a:rPr lang="tr-TR" smtClean="0"/>
              <a:t>18.06.2021</a:t>
            </a:fld>
            <a:endParaRPr lang="tr-TR"/>
          </a:p>
        </p:txBody>
      </p:sp>
      <p:sp>
        <p:nvSpPr>
          <p:cNvPr id="6" name="Alt Bilgi Yer Tutucusu 5">
            <a:extLst>
              <a:ext uri="{FF2B5EF4-FFF2-40B4-BE49-F238E27FC236}">
                <a16:creationId xmlns:a16="http://schemas.microsoft.com/office/drawing/2014/main" id="{C7799A98-2A26-4CC2-9BBD-CED3BB675D2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01F7449-F436-4743-89EF-61F38AF4031F}"/>
              </a:ext>
            </a:extLst>
          </p:cNvPr>
          <p:cNvSpPr>
            <a:spLocks noGrp="1"/>
          </p:cNvSpPr>
          <p:nvPr>
            <p:ph type="sldNum" sz="quarter" idx="12"/>
          </p:nvPr>
        </p:nvSpPr>
        <p:spPr/>
        <p:txBody>
          <a:bodyPr/>
          <a:lstStyle/>
          <a:p>
            <a:fld id="{55FF5197-42FE-4A6B-BA37-EED0899EBE4D}" type="slidenum">
              <a:rPr lang="tr-TR" smtClean="0"/>
              <a:t>‹#›</a:t>
            </a:fld>
            <a:endParaRPr lang="tr-TR"/>
          </a:p>
        </p:txBody>
      </p:sp>
    </p:spTree>
    <p:extLst>
      <p:ext uri="{BB962C8B-B14F-4D97-AF65-F5344CB8AC3E}">
        <p14:creationId xmlns:p14="http://schemas.microsoft.com/office/powerpoint/2010/main" val="329399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F3D5A8-9079-47B3-ADB8-CB916ADB35B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FF388F1-F33F-4850-8A67-4C8E7B540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DC84469-45F9-4776-8BEE-D013157C73F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1203ED02-AFFF-47F3-A3CB-3D60C9AE1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34271D6-348A-4C1B-BAB2-D55BCE9A95E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0A24A09-D4F1-4FFD-AF64-B3403061019B}"/>
              </a:ext>
            </a:extLst>
          </p:cNvPr>
          <p:cNvSpPr>
            <a:spLocks noGrp="1"/>
          </p:cNvSpPr>
          <p:nvPr>
            <p:ph type="dt" sz="half" idx="10"/>
          </p:nvPr>
        </p:nvSpPr>
        <p:spPr/>
        <p:txBody>
          <a:bodyPr/>
          <a:lstStyle/>
          <a:p>
            <a:fld id="{1D86AB5E-6633-46C5-B8E6-2ED59D202023}" type="datetimeFigureOut">
              <a:rPr lang="tr-TR" smtClean="0"/>
              <a:t>18.06.2021</a:t>
            </a:fld>
            <a:endParaRPr lang="tr-TR"/>
          </a:p>
        </p:txBody>
      </p:sp>
      <p:sp>
        <p:nvSpPr>
          <p:cNvPr id="8" name="Alt Bilgi Yer Tutucusu 7">
            <a:extLst>
              <a:ext uri="{FF2B5EF4-FFF2-40B4-BE49-F238E27FC236}">
                <a16:creationId xmlns:a16="http://schemas.microsoft.com/office/drawing/2014/main" id="{8C586ADC-7B58-4A9E-83CB-FBCD1E64764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5A5FFEF-436F-454B-9E2C-80F7D1D826A9}"/>
              </a:ext>
            </a:extLst>
          </p:cNvPr>
          <p:cNvSpPr>
            <a:spLocks noGrp="1"/>
          </p:cNvSpPr>
          <p:nvPr>
            <p:ph type="sldNum" sz="quarter" idx="12"/>
          </p:nvPr>
        </p:nvSpPr>
        <p:spPr/>
        <p:txBody>
          <a:bodyPr/>
          <a:lstStyle/>
          <a:p>
            <a:fld id="{55FF5197-42FE-4A6B-BA37-EED0899EBE4D}" type="slidenum">
              <a:rPr lang="tr-TR" smtClean="0"/>
              <a:t>‹#›</a:t>
            </a:fld>
            <a:endParaRPr lang="tr-TR"/>
          </a:p>
        </p:txBody>
      </p:sp>
    </p:spTree>
    <p:extLst>
      <p:ext uri="{BB962C8B-B14F-4D97-AF65-F5344CB8AC3E}">
        <p14:creationId xmlns:p14="http://schemas.microsoft.com/office/powerpoint/2010/main" val="374404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B9ED20-AAC5-481A-B9F2-6A8E2352B7E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322FCDD-4BF3-4125-BA69-77DE4481471A}"/>
              </a:ext>
            </a:extLst>
          </p:cNvPr>
          <p:cNvSpPr>
            <a:spLocks noGrp="1"/>
          </p:cNvSpPr>
          <p:nvPr>
            <p:ph type="dt" sz="half" idx="10"/>
          </p:nvPr>
        </p:nvSpPr>
        <p:spPr/>
        <p:txBody>
          <a:bodyPr/>
          <a:lstStyle/>
          <a:p>
            <a:fld id="{1D86AB5E-6633-46C5-B8E6-2ED59D202023}" type="datetimeFigureOut">
              <a:rPr lang="tr-TR" smtClean="0"/>
              <a:t>18.06.2021</a:t>
            </a:fld>
            <a:endParaRPr lang="tr-TR"/>
          </a:p>
        </p:txBody>
      </p:sp>
      <p:sp>
        <p:nvSpPr>
          <p:cNvPr id="4" name="Alt Bilgi Yer Tutucusu 3">
            <a:extLst>
              <a:ext uri="{FF2B5EF4-FFF2-40B4-BE49-F238E27FC236}">
                <a16:creationId xmlns:a16="http://schemas.microsoft.com/office/drawing/2014/main" id="{242AED09-841B-4DE1-9E75-81880A63ADE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4BE5FC08-17D1-4BFE-B8AF-3F4112FDC9EE}"/>
              </a:ext>
            </a:extLst>
          </p:cNvPr>
          <p:cNvSpPr>
            <a:spLocks noGrp="1"/>
          </p:cNvSpPr>
          <p:nvPr>
            <p:ph type="sldNum" sz="quarter" idx="12"/>
          </p:nvPr>
        </p:nvSpPr>
        <p:spPr/>
        <p:txBody>
          <a:bodyPr/>
          <a:lstStyle/>
          <a:p>
            <a:fld id="{55FF5197-42FE-4A6B-BA37-EED0899EBE4D}" type="slidenum">
              <a:rPr lang="tr-TR" smtClean="0"/>
              <a:t>‹#›</a:t>
            </a:fld>
            <a:endParaRPr lang="tr-TR"/>
          </a:p>
        </p:txBody>
      </p:sp>
    </p:spTree>
    <p:extLst>
      <p:ext uri="{BB962C8B-B14F-4D97-AF65-F5344CB8AC3E}">
        <p14:creationId xmlns:p14="http://schemas.microsoft.com/office/powerpoint/2010/main" val="62712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AD27026-C1F8-4A66-9803-5F09F682EA2F}"/>
              </a:ext>
            </a:extLst>
          </p:cNvPr>
          <p:cNvSpPr>
            <a:spLocks noGrp="1"/>
          </p:cNvSpPr>
          <p:nvPr>
            <p:ph type="dt" sz="half" idx="10"/>
          </p:nvPr>
        </p:nvSpPr>
        <p:spPr/>
        <p:txBody>
          <a:bodyPr/>
          <a:lstStyle/>
          <a:p>
            <a:fld id="{1D86AB5E-6633-46C5-B8E6-2ED59D202023}" type="datetimeFigureOut">
              <a:rPr lang="tr-TR" smtClean="0"/>
              <a:t>18.06.2021</a:t>
            </a:fld>
            <a:endParaRPr lang="tr-TR"/>
          </a:p>
        </p:txBody>
      </p:sp>
      <p:sp>
        <p:nvSpPr>
          <p:cNvPr id="3" name="Alt Bilgi Yer Tutucusu 2">
            <a:extLst>
              <a:ext uri="{FF2B5EF4-FFF2-40B4-BE49-F238E27FC236}">
                <a16:creationId xmlns:a16="http://schemas.microsoft.com/office/drawing/2014/main" id="{C821D8C3-00EA-4C78-9327-A47B3B39E73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C0E1735-7E0C-4B44-9FF8-B010586235BC}"/>
              </a:ext>
            </a:extLst>
          </p:cNvPr>
          <p:cNvSpPr>
            <a:spLocks noGrp="1"/>
          </p:cNvSpPr>
          <p:nvPr>
            <p:ph type="sldNum" sz="quarter" idx="12"/>
          </p:nvPr>
        </p:nvSpPr>
        <p:spPr/>
        <p:txBody>
          <a:bodyPr/>
          <a:lstStyle/>
          <a:p>
            <a:fld id="{55FF5197-42FE-4A6B-BA37-EED0899EBE4D}" type="slidenum">
              <a:rPr lang="tr-TR" smtClean="0"/>
              <a:t>‹#›</a:t>
            </a:fld>
            <a:endParaRPr lang="tr-TR"/>
          </a:p>
        </p:txBody>
      </p:sp>
    </p:spTree>
    <p:extLst>
      <p:ext uri="{BB962C8B-B14F-4D97-AF65-F5344CB8AC3E}">
        <p14:creationId xmlns:p14="http://schemas.microsoft.com/office/powerpoint/2010/main" val="330092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610BD3-70BA-4FF3-B330-1495E041DD1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12B8D22-C15D-4B37-A452-34641483B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8407B2C-1895-43BB-BD3D-FEF71A27D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8C7905E-2BA9-4CBC-8EF5-D62697AD0192}"/>
              </a:ext>
            </a:extLst>
          </p:cNvPr>
          <p:cNvSpPr>
            <a:spLocks noGrp="1"/>
          </p:cNvSpPr>
          <p:nvPr>
            <p:ph type="dt" sz="half" idx="10"/>
          </p:nvPr>
        </p:nvSpPr>
        <p:spPr/>
        <p:txBody>
          <a:bodyPr/>
          <a:lstStyle/>
          <a:p>
            <a:fld id="{1D86AB5E-6633-46C5-B8E6-2ED59D202023}" type="datetimeFigureOut">
              <a:rPr lang="tr-TR" smtClean="0"/>
              <a:t>18.06.2021</a:t>
            </a:fld>
            <a:endParaRPr lang="tr-TR"/>
          </a:p>
        </p:txBody>
      </p:sp>
      <p:sp>
        <p:nvSpPr>
          <p:cNvPr id="6" name="Alt Bilgi Yer Tutucusu 5">
            <a:extLst>
              <a:ext uri="{FF2B5EF4-FFF2-40B4-BE49-F238E27FC236}">
                <a16:creationId xmlns:a16="http://schemas.microsoft.com/office/drawing/2014/main" id="{699B3CC7-55C0-460D-A3C4-50B17CDF27B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1D4E44A-D7CD-4FE3-A7DD-A964E3286D73}"/>
              </a:ext>
            </a:extLst>
          </p:cNvPr>
          <p:cNvSpPr>
            <a:spLocks noGrp="1"/>
          </p:cNvSpPr>
          <p:nvPr>
            <p:ph type="sldNum" sz="quarter" idx="12"/>
          </p:nvPr>
        </p:nvSpPr>
        <p:spPr/>
        <p:txBody>
          <a:bodyPr/>
          <a:lstStyle/>
          <a:p>
            <a:fld id="{55FF5197-42FE-4A6B-BA37-EED0899EBE4D}" type="slidenum">
              <a:rPr lang="tr-TR" smtClean="0"/>
              <a:t>‹#›</a:t>
            </a:fld>
            <a:endParaRPr lang="tr-TR"/>
          </a:p>
        </p:txBody>
      </p:sp>
    </p:spTree>
    <p:extLst>
      <p:ext uri="{BB962C8B-B14F-4D97-AF65-F5344CB8AC3E}">
        <p14:creationId xmlns:p14="http://schemas.microsoft.com/office/powerpoint/2010/main" val="82911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0BE9D6-DBE8-4EF6-908B-4CEE97B4EB6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84D374D-2774-422D-81DF-214DC7D9DE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5B5E046-8E1D-4C3A-844F-33B74F4A4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DB8AEFE-C308-4B11-9FB2-C3281B5731EC}"/>
              </a:ext>
            </a:extLst>
          </p:cNvPr>
          <p:cNvSpPr>
            <a:spLocks noGrp="1"/>
          </p:cNvSpPr>
          <p:nvPr>
            <p:ph type="dt" sz="half" idx="10"/>
          </p:nvPr>
        </p:nvSpPr>
        <p:spPr/>
        <p:txBody>
          <a:bodyPr/>
          <a:lstStyle/>
          <a:p>
            <a:fld id="{1D86AB5E-6633-46C5-B8E6-2ED59D202023}" type="datetimeFigureOut">
              <a:rPr lang="tr-TR" smtClean="0"/>
              <a:t>18.06.2021</a:t>
            </a:fld>
            <a:endParaRPr lang="tr-TR"/>
          </a:p>
        </p:txBody>
      </p:sp>
      <p:sp>
        <p:nvSpPr>
          <p:cNvPr id="6" name="Alt Bilgi Yer Tutucusu 5">
            <a:extLst>
              <a:ext uri="{FF2B5EF4-FFF2-40B4-BE49-F238E27FC236}">
                <a16:creationId xmlns:a16="http://schemas.microsoft.com/office/drawing/2014/main" id="{DD253E97-0E59-499C-A8A2-FC1E4D760FA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B62708A-3248-4347-9600-25074A311CC0}"/>
              </a:ext>
            </a:extLst>
          </p:cNvPr>
          <p:cNvSpPr>
            <a:spLocks noGrp="1"/>
          </p:cNvSpPr>
          <p:nvPr>
            <p:ph type="sldNum" sz="quarter" idx="12"/>
          </p:nvPr>
        </p:nvSpPr>
        <p:spPr/>
        <p:txBody>
          <a:bodyPr/>
          <a:lstStyle/>
          <a:p>
            <a:fld id="{55FF5197-42FE-4A6B-BA37-EED0899EBE4D}" type="slidenum">
              <a:rPr lang="tr-TR" smtClean="0"/>
              <a:t>‹#›</a:t>
            </a:fld>
            <a:endParaRPr lang="tr-TR"/>
          </a:p>
        </p:txBody>
      </p:sp>
    </p:spTree>
    <p:extLst>
      <p:ext uri="{BB962C8B-B14F-4D97-AF65-F5344CB8AC3E}">
        <p14:creationId xmlns:p14="http://schemas.microsoft.com/office/powerpoint/2010/main" val="194303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5971F5F-BF56-4BE3-BA52-4C2CAC1072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D05E5B3-B18B-4047-A325-36D63D1A5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9856F82-7B4D-481C-B2B7-DC4B290144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6AB5E-6633-46C5-B8E6-2ED59D202023}" type="datetimeFigureOut">
              <a:rPr lang="tr-TR" smtClean="0"/>
              <a:t>18.06.2021</a:t>
            </a:fld>
            <a:endParaRPr lang="tr-TR"/>
          </a:p>
        </p:txBody>
      </p:sp>
      <p:sp>
        <p:nvSpPr>
          <p:cNvPr id="5" name="Alt Bilgi Yer Tutucusu 4">
            <a:extLst>
              <a:ext uri="{FF2B5EF4-FFF2-40B4-BE49-F238E27FC236}">
                <a16:creationId xmlns:a16="http://schemas.microsoft.com/office/drawing/2014/main" id="{18DB1EA6-2885-4747-841D-3C1E58718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9959123B-17BB-4003-9CB0-76BD30CD7F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F5197-42FE-4A6B-BA37-EED0899EBE4D}" type="slidenum">
              <a:rPr lang="tr-TR" smtClean="0"/>
              <a:t>‹#›</a:t>
            </a:fld>
            <a:endParaRPr lang="tr-TR"/>
          </a:p>
        </p:txBody>
      </p:sp>
    </p:spTree>
    <p:extLst>
      <p:ext uri="{BB962C8B-B14F-4D97-AF65-F5344CB8AC3E}">
        <p14:creationId xmlns:p14="http://schemas.microsoft.com/office/powerpoint/2010/main" val="17155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böcek içeren bir resim&#10;&#10;Açıklama otomatik olarak oluşturuldu">
            <a:extLst>
              <a:ext uri="{FF2B5EF4-FFF2-40B4-BE49-F238E27FC236}">
                <a16:creationId xmlns:a16="http://schemas.microsoft.com/office/drawing/2014/main" id="{6B424C56-5CFD-408C-8EB1-3286D9192326}"/>
              </a:ext>
            </a:extLst>
          </p:cNvPr>
          <p:cNvPicPr>
            <a:picLocks noChangeAspect="1"/>
          </p:cNvPicPr>
          <p:nvPr/>
        </p:nvPicPr>
        <p:blipFill rotWithShape="1">
          <a:blip r:embed="rId3">
            <a:extLst>
              <a:ext uri="{28A0092B-C50C-407E-A947-70E740481C1C}">
                <a14:useLocalDpi xmlns:a14="http://schemas.microsoft.com/office/drawing/2010/main" val="0"/>
              </a:ext>
            </a:extLst>
          </a:blip>
          <a:srcRect t="2714" r="13818" b="6378"/>
          <a:stretch/>
        </p:blipFill>
        <p:spPr>
          <a:xfrm>
            <a:off x="3523488" y="10"/>
            <a:ext cx="8668512" cy="6857990"/>
          </a:xfrm>
          <a:prstGeom prst="rect">
            <a:avLst/>
          </a:prstGeom>
        </p:spPr>
      </p:pic>
      <p:sp>
        <p:nvSpPr>
          <p:cNvPr id="15"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E8AB6A74-B09F-48B7-B4D7-2B827DA97B34}"/>
              </a:ext>
            </a:extLst>
          </p:cNvPr>
          <p:cNvSpPr>
            <a:spLocks noGrp="1"/>
          </p:cNvSpPr>
          <p:nvPr>
            <p:ph type="ctrTitle"/>
          </p:nvPr>
        </p:nvSpPr>
        <p:spPr>
          <a:xfrm>
            <a:off x="477981" y="1122363"/>
            <a:ext cx="4023360" cy="3204134"/>
          </a:xfrm>
        </p:spPr>
        <p:txBody>
          <a:bodyPr anchor="b">
            <a:normAutofit/>
          </a:bodyPr>
          <a:lstStyle/>
          <a:p>
            <a:pPr algn="l"/>
            <a:r>
              <a:rPr lang="en-US" sz="4400" b="1" i="0" dirty="0">
                <a:effectLst/>
                <a:latin typeface="-apple-system"/>
              </a:rPr>
              <a:t>Impact of Covid 19 on Unemployment</a:t>
            </a:r>
            <a:br>
              <a:rPr lang="en-US" sz="4400" b="1" i="0" dirty="0">
                <a:effectLst/>
                <a:latin typeface="-apple-system"/>
              </a:rPr>
            </a:br>
            <a:endParaRPr lang="tr-TR" sz="4400" dirty="0"/>
          </a:p>
        </p:txBody>
      </p:sp>
      <p:sp>
        <p:nvSpPr>
          <p:cNvPr id="3" name="Alt Başlık 2">
            <a:extLst>
              <a:ext uri="{FF2B5EF4-FFF2-40B4-BE49-F238E27FC236}">
                <a16:creationId xmlns:a16="http://schemas.microsoft.com/office/drawing/2014/main" id="{4762FB35-2482-4B0F-8399-AC9B27D2FBBC}"/>
              </a:ext>
            </a:extLst>
          </p:cNvPr>
          <p:cNvSpPr>
            <a:spLocks noGrp="1"/>
          </p:cNvSpPr>
          <p:nvPr>
            <p:ph type="subTitle" idx="1"/>
          </p:nvPr>
        </p:nvSpPr>
        <p:spPr>
          <a:xfrm>
            <a:off x="477980" y="4872922"/>
            <a:ext cx="4023359" cy="1208141"/>
          </a:xfrm>
        </p:spPr>
        <p:txBody>
          <a:bodyPr>
            <a:normAutofit/>
          </a:bodyPr>
          <a:lstStyle/>
          <a:p>
            <a:endParaRPr lang="tr-TR" sz="2000" dirty="0"/>
          </a:p>
          <a:p>
            <a:r>
              <a:rPr lang="tr-TR" sz="2000" dirty="0"/>
              <a:t>Data </a:t>
            </a:r>
            <a:r>
              <a:rPr lang="tr-TR" sz="2000" dirty="0" err="1"/>
              <a:t>Visualization</a:t>
            </a:r>
            <a:r>
              <a:rPr lang="tr-TR" sz="2000" dirty="0"/>
              <a:t> Project</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470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sürüngen içeren bir resim&#10;&#10;Açıklama otomatik olarak oluşturuldu">
            <a:extLst>
              <a:ext uri="{FF2B5EF4-FFF2-40B4-BE49-F238E27FC236}">
                <a16:creationId xmlns:a16="http://schemas.microsoft.com/office/drawing/2014/main" id="{3634BE96-8AD4-4CE4-AD55-42C9A3C26CB2}"/>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30142203-3636-45D9-91BC-F8BE8C922704}"/>
              </a:ext>
            </a:extLst>
          </p:cNvPr>
          <p:cNvSpPr>
            <a:spLocks noGrp="1"/>
          </p:cNvSpPr>
          <p:nvPr>
            <p:ph type="title"/>
          </p:nvPr>
        </p:nvSpPr>
        <p:spPr>
          <a:xfrm>
            <a:off x="841249" y="941832"/>
            <a:ext cx="10506456" cy="2057400"/>
          </a:xfrm>
        </p:spPr>
        <p:txBody>
          <a:bodyPr anchor="b">
            <a:normAutofit/>
          </a:bodyPr>
          <a:lstStyle/>
          <a:p>
            <a:r>
              <a:rPr lang="tr-TR" sz="5000" b="1" i="0" dirty="0" err="1">
                <a:effectLst/>
                <a:latin typeface="-apple-system"/>
              </a:rPr>
              <a:t>Description</a:t>
            </a:r>
            <a:r>
              <a:rPr lang="tr-TR" sz="5000" b="1" i="0" dirty="0">
                <a:effectLst/>
                <a:latin typeface="-apple-system"/>
              </a:rPr>
              <a:t> of </a:t>
            </a:r>
            <a:r>
              <a:rPr lang="tr-TR" sz="5000" b="1" i="0" dirty="0" err="1">
                <a:effectLst/>
                <a:latin typeface="-apple-system"/>
              </a:rPr>
              <a:t>the</a:t>
            </a:r>
            <a:r>
              <a:rPr lang="tr-TR" sz="5000" b="1" i="0" dirty="0">
                <a:effectLst/>
                <a:latin typeface="-apple-system"/>
              </a:rPr>
              <a:t> Problem</a:t>
            </a:r>
            <a:br>
              <a:rPr lang="tr-TR" sz="5000" b="1" i="0" dirty="0">
                <a:effectLst/>
                <a:latin typeface="-apple-system"/>
              </a:rPr>
            </a:br>
            <a:endParaRPr lang="tr-TR" sz="5000" dirty="0"/>
          </a:p>
        </p:txBody>
      </p:sp>
      <p:sp>
        <p:nvSpPr>
          <p:cNvPr id="19"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08E5C885-83A3-44FA-AB5C-18C1D302B7E2}"/>
              </a:ext>
            </a:extLst>
          </p:cNvPr>
          <p:cNvSpPr>
            <a:spLocks noGrp="1"/>
          </p:cNvSpPr>
          <p:nvPr>
            <p:ph idx="1"/>
          </p:nvPr>
        </p:nvSpPr>
        <p:spPr>
          <a:xfrm>
            <a:off x="841248" y="3502152"/>
            <a:ext cx="10506456" cy="2670048"/>
          </a:xfrm>
        </p:spPr>
        <p:txBody>
          <a:bodyPr>
            <a:normAutofit/>
          </a:bodyPr>
          <a:lstStyle/>
          <a:p>
            <a:r>
              <a:rPr lang="en-US" sz="2000" b="0" i="0" dirty="0">
                <a:effectLst/>
                <a:latin typeface="-apple-system"/>
              </a:rPr>
              <a:t>As everyone knows, Covid-19 has a huge impact on all of our lives. Due to the quarantine people were confined to their homes, trade was greatly reduced and many businesses suffered great losses. </a:t>
            </a:r>
            <a:r>
              <a:rPr lang="tr-TR" sz="2000" b="0" i="0" dirty="0" err="1">
                <a:effectLst/>
                <a:latin typeface="-apple-system"/>
              </a:rPr>
              <a:t>Also</a:t>
            </a:r>
            <a:r>
              <a:rPr lang="en-US" sz="2000" b="0" i="0" dirty="0">
                <a:effectLst/>
                <a:latin typeface="-apple-system"/>
              </a:rPr>
              <a:t> ,</a:t>
            </a:r>
            <a:r>
              <a:rPr lang="tr-TR" sz="2000" b="0" i="0" dirty="0">
                <a:effectLst/>
                <a:latin typeface="-apple-system"/>
              </a:rPr>
              <a:t> m</a:t>
            </a:r>
            <a:r>
              <a:rPr lang="en-US" sz="2000" b="0" i="0" dirty="0">
                <a:effectLst/>
                <a:latin typeface="-apple-system"/>
              </a:rPr>
              <a:t>any people could not bear the stress</a:t>
            </a:r>
            <a:r>
              <a:rPr lang="tr-TR" sz="2000" dirty="0">
                <a:latin typeface="-apple-system"/>
              </a:rPr>
              <a:t> b</a:t>
            </a:r>
            <a:r>
              <a:rPr lang="en-US" sz="2000" b="0" i="0" dirty="0" err="1">
                <a:effectLst/>
                <a:latin typeface="-apple-system"/>
              </a:rPr>
              <a:t>ecause</a:t>
            </a:r>
            <a:r>
              <a:rPr lang="en-US" sz="2000" b="0" i="0" dirty="0">
                <a:effectLst/>
                <a:latin typeface="-apple-system"/>
              </a:rPr>
              <a:t> working is not just a way of earning income, it is a way of life that enables people to realize themselves by increasing their self-confidence</a:t>
            </a:r>
            <a:r>
              <a:rPr lang="tr-TR" sz="2000" b="0" i="0" dirty="0">
                <a:effectLst/>
                <a:latin typeface="-apple-system"/>
              </a:rPr>
              <a:t>.</a:t>
            </a:r>
            <a:endParaRPr lang="tr-TR" sz="2000" dirty="0"/>
          </a:p>
        </p:txBody>
      </p:sp>
    </p:spTree>
    <p:extLst>
      <p:ext uri="{BB962C8B-B14F-4D97-AF65-F5344CB8AC3E}">
        <p14:creationId xmlns:p14="http://schemas.microsoft.com/office/powerpoint/2010/main" val="37096775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EE8020A3-A994-4C0A-A3AD-73A4CB8826BE}"/>
              </a:ext>
            </a:extLst>
          </p:cNvPr>
          <p:cNvSpPr>
            <a:spLocks noGrp="1"/>
          </p:cNvSpPr>
          <p:nvPr>
            <p:ph type="ctrTitle"/>
          </p:nvPr>
        </p:nvSpPr>
        <p:spPr>
          <a:xfrm>
            <a:off x="660041" y="980661"/>
            <a:ext cx="2880828" cy="4858351"/>
          </a:xfrm>
        </p:spPr>
        <p:txBody>
          <a:bodyPr anchor="t">
            <a:normAutofit/>
          </a:bodyPr>
          <a:lstStyle/>
          <a:p>
            <a:pPr algn="l"/>
            <a:r>
              <a:rPr lang="tr-TR" sz="1600" b="0" dirty="0" err="1">
                <a:solidFill>
                  <a:srgbClr val="FFFFFF"/>
                </a:solidFill>
                <a:effectLst/>
                <a:latin typeface="Segoe UI" panose="020B0502040204020203" pitchFamily="34" charset="0"/>
                <a:ea typeface="Times New Roman" panose="02020603050405020304" pitchFamily="18" charset="0"/>
              </a:rPr>
              <a:t>This</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chart</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shows</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the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unemployment</a:t>
            </a:r>
            <a:r>
              <a:rPr lang="tr-TR" sz="1600" b="0" dirty="0">
                <a:solidFill>
                  <a:srgbClr val="FFFFFF"/>
                </a:solidFill>
                <a:effectLst/>
                <a:latin typeface="Segoe UI" panose="020B0502040204020203" pitchFamily="34" charset="0"/>
                <a:ea typeface="Times New Roman" panose="02020603050405020304" pitchFamily="18" charset="0"/>
              </a:rPr>
              <a:t> rate of </a:t>
            </a:r>
            <a:r>
              <a:rPr lang="tr-TR" sz="1600" b="0" dirty="0" err="1">
                <a:solidFill>
                  <a:srgbClr val="FFFFFF"/>
                </a:solidFill>
                <a:effectLst/>
                <a:latin typeface="Segoe UI" panose="020B0502040204020203" pitchFamily="34" charset="0"/>
                <a:ea typeface="Times New Roman" panose="02020603050405020304" pitchFamily="18" charset="0"/>
              </a:rPr>
              <a:t>the</a:t>
            </a:r>
            <a:r>
              <a:rPr lang="tr-TR" sz="1600" b="0" dirty="0">
                <a:solidFill>
                  <a:srgbClr val="FFFFFF"/>
                </a:solidFill>
                <a:effectLst/>
                <a:latin typeface="Segoe UI" panose="020B0502040204020203" pitchFamily="34" charset="0"/>
                <a:ea typeface="Times New Roman" panose="02020603050405020304" pitchFamily="18" charset="0"/>
              </a:rPr>
              <a:t> USA </a:t>
            </a:r>
            <a:r>
              <a:rPr lang="tr-TR" sz="1600" b="0" dirty="0" err="1">
                <a:solidFill>
                  <a:srgbClr val="FFFFFF"/>
                </a:solidFill>
                <a:effectLst/>
                <a:latin typeface="Segoe UI" panose="020B0502040204020203" pitchFamily="34" charset="0"/>
                <a:ea typeface="Times New Roman" panose="02020603050405020304" pitchFamily="18" charset="0"/>
              </a:rPr>
              <a:t>by</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months</a:t>
            </a:r>
            <a:r>
              <a:rPr lang="tr-TR" sz="1600" b="0" dirty="0">
                <a:solidFill>
                  <a:srgbClr val="FFFFFF"/>
                </a:solidFill>
                <a:effectLst/>
                <a:latin typeface="Segoe UI" panose="020B0502040204020203" pitchFamily="34" charset="0"/>
                <a:ea typeface="Times New Roman" panose="02020603050405020304" pitchFamily="18" charset="0"/>
              </a:rPr>
              <a:t> in </a:t>
            </a:r>
            <a:r>
              <a:rPr lang="tr-TR" sz="1600" b="0" dirty="0" err="1">
                <a:solidFill>
                  <a:srgbClr val="FFFFFF"/>
                </a:solidFill>
                <a:effectLst/>
                <a:latin typeface="Segoe UI" panose="020B0502040204020203" pitchFamily="34" charset="0"/>
                <a:ea typeface="Times New Roman" panose="02020603050405020304" pitchFamily="18" charset="0"/>
              </a:rPr>
              <a:t>the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last</a:t>
            </a:r>
            <a:r>
              <a:rPr lang="tr-TR" sz="1600" b="0" dirty="0">
                <a:solidFill>
                  <a:srgbClr val="FFFFFF"/>
                </a:solidFill>
                <a:effectLst/>
                <a:latin typeface="Segoe UI" panose="020B0502040204020203" pitchFamily="34" charset="0"/>
                <a:ea typeface="Times New Roman" panose="02020603050405020304" pitchFamily="18" charset="0"/>
              </a:rPr>
              <a:t> 1 </a:t>
            </a:r>
            <a:r>
              <a:rPr lang="tr-TR" sz="1600" b="0" dirty="0" err="1">
                <a:solidFill>
                  <a:srgbClr val="FFFFFF"/>
                </a:solidFill>
                <a:effectLst/>
                <a:latin typeface="Segoe UI" panose="020B0502040204020203" pitchFamily="34" charset="0"/>
                <a:ea typeface="Times New Roman" panose="02020603050405020304" pitchFamily="18" charset="0"/>
              </a:rPr>
              <a:t>year</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The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areas</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shown</a:t>
            </a:r>
            <a:r>
              <a:rPr lang="tr-TR" sz="1600" b="0" dirty="0">
                <a:solidFill>
                  <a:srgbClr val="FFFFFF"/>
                </a:solidFill>
                <a:effectLst/>
                <a:latin typeface="Segoe UI" panose="020B0502040204020203" pitchFamily="34" charset="0"/>
                <a:ea typeface="Times New Roman" panose="02020603050405020304" pitchFamily="18" charset="0"/>
              </a:rPr>
              <a:t> in </a:t>
            </a:r>
            <a:r>
              <a:rPr lang="tr-TR" sz="1600" b="0" dirty="0" err="1">
                <a:solidFill>
                  <a:srgbClr val="FFFFFF"/>
                </a:solidFill>
                <a:effectLst/>
                <a:latin typeface="Segoe UI" panose="020B0502040204020203" pitchFamily="34" charset="0"/>
                <a:ea typeface="Times New Roman" panose="02020603050405020304" pitchFamily="18" charset="0"/>
              </a:rPr>
              <a:t>red</a:t>
            </a:r>
            <a:r>
              <a:rPr lang="tr-TR" sz="1600" b="0" dirty="0">
                <a:solidFill>
                  <a:srgbClr val="FFFFFF"/>
                </a:solidFill>
                <a:effectLst/>
                <a:latin typeface="Segoe UI" panose="020B0502040204020203" pitchFamily="34" charset="0"/>
                <a:ea typeface="Times New Roman" panose="02020603050405020304" pitchFamily="18" charset="0"/>
              </a:rPr>
              <a:t> in </a:t>
            </a:r>
            <a:r>
              <a:rPr lang="tr-TR" sz="1600" b="0" dirty="0" err="1">
                <a:solidFill>
                  <a:srgbClr val="FFFFFF"/>
                </a:solidFill>
                <a:effectLst/>
                <a:latin typeface="Segoe UI" panose="020B0502040204020203" pitchFamily="34" charset="0"/>
                <a:ea typeface="Times New Roman" panose="02020603050405020304" pitchFamily="18" charset="0"/>
              </a:rPr>
              <a:t>this</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graph</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represent</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the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temporarily</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unemployed</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The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areas</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shown</a:t>
            </a:r>
            <a:r>
              <a:rPr lang="tr-TR" sz="1600" b="0" dirty="0">
                <a:solidFill>
                  <a:srgbClr val="FFFFFF"/>
                </a:solidFill>
                <a:effectLst/>
                <a:latin typeface="Segoe UI" panose="020B0502040204020203" pitchFamily="34" charset="0"/>
                <a:ea typeface="Times New Roman" panose="02020603050405020304" pitchFamily="18" charset="0"/>
              </a:rPr>
              <a:t> in </a:t>
            </a:r>
            <a:r>
              <a:rPr lang="tr-TR" sz="1600" b="0" dirty="0" err="1">
                <a:solidFill>
                  <a:srgbClr val="FFFFFF"/>
                </a:solidFill>
                <a:effectLst/>
                <a:latin typeface="Segoe UI" panose="020B0502040204020203" pitchFamily="34" charset="0"/>
                <a:ea typeface="Times New Roman" panose="02020603050405020304" pitchFamily="18" charset="0"/>
              </a:rPr>
              <a:t>blue</a:t>
            </a:r>
            <a:r>
              <a:rPr lang="tr-TR" sz="1600" b="0" dirty="0">
                <a:solidFill>
                  <a:srgbClr val="FFFFFF"/>
                </a:solidFill>
                <a:effectLst/>
                <a:latin typeface="Segoe UI" panose="020B0502040204020203" pitchFamily="34" charset="0"/>
                <a:ea typeface="Times New Roman" panose="02020603050405020304" pitchFamily="18" charset="0"/>
              </a:rPr>
              <a:t> in </a:t>
            </a:r>
            <a:r>
              <a:rPr lang="tr-TR" sz="1600" b="0" dirty="0" err="1">
                <a:solidFill>
                  <a:srgbClr val="FFFFFF"/>
                </a:solidFill>
                <a:effectLst/>
                <a:latin typeface="Segoe UI" panose="020B0502040204020203" pitchFamily="34" charset="0"/>
                <a:ea typeface="Times New Roman" panose="02020603050405020304" pitchFamily="18" charset="0"/>
              </a:rPr>
              <a:t>this</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graph</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represent</a:t>
            </a:r>
            <a:r>
              <a:rPr lang="tr-TR" sz="1600" b="0" dirty="0">
                <a:solidFill>
                  <a:srgbClr val="FFFFFF"/>
                </a:solidFill>
                <a:effectLst/>
                <a:latin typeface="Segoe UI" panose="020B0502040204020203" pitchFamily="34" charset="0"/>
                <a:ea typeface="Times New Roman" panose="02020603050405020304" pitchFamily="18" charset="0"/>
              </a:rPr>
              <a:t> not </a:t>
            </a:r>
            <a:r>
              <a:rPr lang="tr-TR" sz="1600" b="0" dirty="0" err="1">
                <a:solidFill>
                  <a:srgbClr val="FFFFFF"/>
                </a:solidFill>
                <a:effectLst/>
                <a:latin typeface="Segoe UI" panose="020B0502040204020203" pitchFamily="34" charset="0"/>
                <a:ea typeface="Times New Roman" panose="02020603050405020304" pitchFamily="18" charset="0"/>
              </a:rPr>
              <a:t>temporarily</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unemployed</a:t>
            </a:r>
            <a:r>
              <a:rPr lang="tr-TR" sz="1600" b="0" dirty="0">
                <a:solidFill>
                  <a:srgbClr val="FFFFFF"/>
                </a:solidFill>
                <a:effectLst/>
                <a:latin typeface="Segoe UI" panose="020B0502040204020203" pitchFamily="34" charset="0"/>
                <a:ea typeface="Times New Roman" panose="02020603050405020304" pitchFamily="18" charset="0"/>
              </a:rPr>
              <a:t>. As </a:t>
            </a:r>
            <a:r>
              <a:rPr lang="tr-TR" sz="1600" b="0" dirty="0" err="1">
                <a:solidFill>
                  <a:srgbClr val="FFFFFF"/>
                </a:solidFill>
                <a:effectLst/>
                <a:latin typeface="Segoe UI" panose="020B0502040204020203" pitchFamily="34" charset="0"/>
                <a:ea typeface="Times New Roman" panose="02020603050405020304" pitchFamily="18" charset="0"/>
              </a:rPr>
              <a:t>you</a:t>
            </a:r>
            <a:r>
              <a:rPr lang="tr-TR" sz="1600" b="0" dirty="0">
                <a:solidFill>
                  <a:srgbClr val="FFFFFF"/>
                </a:solidFill>
                <a:effectLst/>
                <a:latin typeface="Segoe UI" panose="020B0502040204020203" pitchFamily="34" charset="0"/>
                <a:ea typeface="Times New Roman" panose="02020603050405020304" pitchFamily="18" charset="0"/>
              </a:rPr>
              <a:t> can </a:t>
            </a:r>
            <a:r>
              <a:rPr lang="tr-TR" sz="1600" b="0" dirty="0" err="1">
                <a:solidFill>
                  <a:srgbClr val="FFFFFF"/>
                </a:solidFill>
                <a:effectLst/>
                <a:latin typeface="Segoe UI" panose="020B0502040204020203" pitchFamily="34" charset="0"/>
                <a:ea typeface="Times New Roman" panose="02020603050405020304" pitchFamily="18" charset="0"/>
              </a:rPr>
              <a:t>see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the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unemployment</a:t>
            </a:r>
            <a:r>
              <a:rPr lang="tr-TR" sz="1600" b="0" dirty="0">
                <a:solidFill>
                  <a:srgbClr val="FFFFFF"/>
                </a:solidFill>
                <a:effectLst/>
                <a:latin typeface="Segoe UI" panose="020B0502040204020203" pitchFamily="34" charset="0"/>
                <a:ea typeface="Times New Roman" panose="02020603050405020304" pitchFamily="18" charset="0"/>
              </a:rPr>
              <a:t> rate </a:t>
            </a:r>
            <a:r>
              <a:rPr lang="tr-TR" sz="1600" b="0" dirty="0" err="1">
                <a:solidFill>
                  <a:srgbClr val="FFFFFF"/>
                </a:solidFill>
                <a:effectLst/>
                <a:latin typeface="Segoe UI" panose="020B0502040204020203" pitchFamily="34" charset="0"/>
                <a:ea typeface="Times New Roman" panose="02020603050405020304" pitchFamily="18" charset="0"/>
              </a:rPr>
              <a:t>increased</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substantially</a:t>
            </a:r>
            <a:r>
              <a:rPr lang="tr-TR" sz="1600" b="0" dirty="0">
                <a:solidFill>
                  <a:srgbClr val="FFFFFF"/>
                </a:solidFill>
                <a:effectLst/>
                <a:latin typeface="Segoe UI" panose="020B0502040204020203" pitchFamily="34" charset="0"/>
                <a:ea typeface="Times New Roman" panose="02020603050405020304" pitchFamily="18" charset="0"/>
              </a:rPr>
              <a:t> in April but </a:t>
            </a:r>
            <a:r>
              <a:rPr lang="tr-TR" sz="1600" b="0" dirty="0" err="1">
                <a:solidFill>
                  <a:srgbClr val="FFFFFF"/>
                </a:solidFill>
                <a:effectLst/>
                <a:latin typeface="Segoe UI" panose="020B0502040204020203" pitchFamily="34" charset="0"/>
                <a:ea typeface="Times New Roman" panose="02020603050405020304" pitchFamily="18" charset="0"/>
              </a:rPr>
              <a:t>tended</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to</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decrease</a:t>
            </a:r>
            <a:r>
              <a:rPr lang="tr-TR" sz="1600" b="0" dirty="0">
                <a:solidFill>
                  <a:srgbClr val="FFFFFF"/>
                </a:solidFill>
                <a:effectLst/>
                <a:latin typeface="Segoe UI" panose="020B0502040204020203" pitchFamily="34" charset="0"/>
                <a:ea typeface="Times New Roman" panose="02020603050405020304" pitchFamily="18" charset="0"/>
              </a:rPr>
              <a:t> in </a:t>
            </a:r>
            <a:r>
              <a:rPr lang="tr-TR" sz="1600" b="0" dirty="0" err="1">
                <a:solidFill>
                  <a:srgbClr val="FFFFFF"/>
                </a:solidFill>
                <a:effectLst/>
                <a:latin typeface="Segoe UI" panose="020B0502040204020203" pitchFamily="34" charset="0"/>
                <a:ea typeface="Times New Roman" panose="02020603050405020304" pitchFamily="18" charset="0"/>
              </a:rPr>
              <a:t>the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following</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months</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The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majority</a:t>
            </a:r>
            <a:r>
              <a:rPr lang="tr-TR" sz="1600" b="0" dirty="0">
                <a:solidFill>
                  <a:srgbClr val="FFFFFF"/>
                </a:solidFill>
                <a:effectLst/>
                <a:latin typeface="Segoe UI" panose="020B0502040204020203" pitchFamily="34" charset="0"/>
                <a:ea typeface="Times New Roman" panose="02020603050405020304" pitchFamily="18" charset="0"/>
              </a:rPr>
              <a:t> of </a:t>
            </a:r>
            <a:r>
              <a:rPr lang="tr-TR" sz="1600" b="0" dirty="0" err="1">
                <a:solidFill>
                  <a:srgbClr val="FFFFFF"/>
                </a:solidFill>
                <a:effectLst/>
                <a:latin typeface="Segoe UI" panose="020B0502040204020203" pitchFamily="34" charset="0"/>
                <a:ea typeface="Times New Roman" panose="02020603050405020304" pitchFamily="18" charset="0"/>
              </a:rPr>
              <a:t>these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unemployed</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people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are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colored</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red</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that</a:t>
            </a:r>
            <a:r>
              <a:rPr lang="tr-TR" sz="1600" b="0" dirty="0">
                <a:solidFill>
                  <a:srgbClr val="FFFFFF"/>
                </a:solidFill>
                <a:effectLst/>
                <a:latin typeface="Segoe UI" panose="020B0502040204020203" pitchFamily="34" charset="0"/>
                <a:ea typeface="Times New Roman" panose="02020603050405020304" pitchFamily="18" charset="0"/>
              </a:rPr>
              <a:t> is, </a:t>
            </a:r>
            <a:r>
              <a:rPr lang="tr-TR" sz="1600" b="0" dirty="0" err="1">
                <a:solidFill>
                  <a:srgbClr val="FFFFFF"/>
                </a:solidFill>
                <a:effectLst/>
                <a:latin typeface="Segoe UI" panose="020B0502040204020203" pitchFamily="34" charset="0"/>
                <a:ea typeface="Times New Roman" panose="02020603050405020304" pitchFamily="18" charset="0"/>
              </a:rPr>
              <a:t>those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who</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are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temporarily</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unemployed</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due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to</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the</a:t>
            </a:r>
            <a:r>
              <a:rPr lang="tr-TR" sz="1600" b="0" dirty="0">
                <a:solidFill>
                  <a:srgbClr val="FFFFFF"/>
                </a:solidFill>
                <a:effectLst/>
                <a:latin typeface="Segoe UI" panose="020B0502040204020203" pitchFamily="34" charset="0"/>
                <a:ea typeface="Times New Roman" panose="02020603050405020304" pitchFamily="18" charset="0"/>
              </a:rPr>
              <a:t> </a:t>
            </a:r>
            <a:r>
              <a:rPr lang="tr-TR" sz="1600" b="0" dirty="0" err="1">
                <a:solidFill>
                  <a:srgbClr val="FFFFFF"/>
                </a:solidFill>
                <a:effectLst/>
                <a:latin typeface="Segoe UI" panose="020B0502040204020203" pitchFamily="34" charset="0"/>
                <a:ea typeface="Times New Roman" panose="02020603050405020304" pitchFamily="18" charset="0"/>
              </a:rPr>
              <a:t>pandemic</a:t>
            </a:r>
            <a:r>
              <a:rPr lang="tr-TR" sz="1600" b="0" dirty="0">
                <a:solidFill>
                  <a:srgbClr val="FFFFFF"/>
                </a:solidFill>
                <a:effectLst/>
                <a:latin typeface="Segoe UI" panose="020B0502040204020203" pitchFamily="34" charset="0"/>
                <a:ea typeface="Times New Roman" panose="02020603050405020304" pitchFamily="18" charset="0"/>
              </a:rPr>
              <a:t>.</a:t>
            </a:r>
            <a:br>
              <a:rPr lang="tr-TR" sz="1300" b="1" dirty="0">
                <a:solidFill>
                  <a:srgbClr val="FFFFFF"/>
                </a:solidFill>
                <a:effectLst/>
                <a:latin typeface="Times New Roman" panose="02020603050405020304" pitchFamily="18" charset="0"/>
                <a:ea typeface="Times New Roman" panose="02020603050405020304" pitchFamily="18" charset="0"/>
              </a:rPr>
            </a:br>
            <a:endParaRPr lang="tr-TR" sz="1300" dirty="0">
              <a:solidFill>
                <a:srgbClr val="FFFFFF"/>
              </a:solidFill>
            </a:endParaRPr>
          </a:p>
        </p:txBody>
      </p:sp>
      <p:pic>
        <p:nvPicPr>
          <p:cNvPr id="5" name="Resim 4">
            <a:extLst>
              <a:ext uri="{FF2B5EF4-FFF2-40B4-BE49-F238E27FC236}">
                <a16:creationId xmlns:a16="http://schemas.microsoft.com/office/drawing/2014/main" id="{5881C7AE-072B-4F75-9B43-5C0B5ADD650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038604" y="845422"/>
            <a:ext cx="8153396" cy="4479664"/>
          </a:xfrm>
          <a:prstGeom prst="rect">
            <a:avLst/>
          </a:prstGeom>
          <a:noFill/>
        </p:spPr>
      </p:pic>
    </p:spTree>
    <p:extLst>
      <p:ext uri="{BB962C8B-B14F-4D97-AF65-F5344CB8AC3E}">
        <p14:creationId xmlns:p14="http://schemas.microsoft.com/office/powerpoint/2010/main" val="219629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1E72EBB-76FE-4941-A5A2-0356E50B613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2300" b="0" kern="1200" dirty="0">
                <a:solidFill>
                  <a:srgbClr val="FFFFFF"/>
                </a:solidFill>
                <a:effectLst/>
                <a:latin typeface="+mj-lt"/>
                <a:ea typeface="+mj-ea"/>
                <a:cs typeface="+mj-cs"/>
              </a:rPr>
              <a:t>This table shows the changes in unemployment rates around the world by years. As you can see, in April 2020 the unemployment rate increased more than ever before. The heavy bans and quarantine process in April 2020 caused these data to come out like this.</a:t>
            </a:r>
            <a:br>
              <a:rPr lang="en-US" sz="2300" b="1" kern="1200" dirty="0">
                <a:solidFill>
                  <a:srgbClr val="FFFFFF"/>
                </a:solidFill>
                <a:effectLst/>
                <a:latin typeface="+mj-lt"/>
                <a:ea typeface="+mj-ea"/>
                <a:cs typeface="+mj-cs"/>
              </a:rPr>
            </a:br>
            <a:endParaRPr lang="en-US" sz="2300" kern="1200" dirty="0">
              <a:solidFill>
                <a:srgbClr val="FFFFFF"/>
              </a:solidFill>
              <a:latin typeface="+mj-lt"/>
              <a:ea typeface="+mj-ea"/>
              <a:cs typeface="+mj-cs"/>
            </a:endParaRPr>
          </a:p>
        </p:txBody>
      </p:sp>
      <p:pic>
        <p:nvPicPr>
          <p:cNvPr id="49" name="İçerik Yer Tutucusu 11">
            <a:extLst>
              <a:ext uri="{FF2B5EF4-FFF2-40B4-BE49-F238E27FC236}">
                <a16:creationId xmlns:a16="http://schemas.microsoft.com/office/drawing/2014/main" id="{2CD21F70-DCDC-4440-92E0-D8DCA2CA1185}"/>
              </a:ext>
            </a:extLst>
          </p:cNvPr>
          <p:cNvPicPr>
            <a:picLocks/>
          </p:cNvPicPr>
          <p:nvPr/>
        </p:nvPicPr>
        <p:blipFill rotWithShape="1">
          <a:blip r:embed="rId2">
            <a:extLst>
              <a:ext uri="{28A0092B-C50C-407E-A947-70E740481C1C}">
                <a14:useLocalDpi xmlns:a14="http://schemas.microsoft.com/office/drawing/2010/main" val="0"/>
              </a:ext>
            </a:extLst>
          </a:blip>
          <a:srcRect r="98" b="-2"/>
          <a:stretch/>
        </p:blipFill>
        <p:spPr bwMode="auto">
          <a:xfrm>
            <a:off x="4775208" y="1057897"/>
            <a:ext cx="7416792" cy="4332632"/>
          </a:xfrm>
          <a:prstGeom prst="rect">
            <a:avLst/>
          </a:prstGeom>
          <a:noFill/>
        </p:spPr>
      </p:pic>
    </p:spTree>
    <p:extLst>
      <p:ext uri="{BB962C8B-B14F-4D97-AF65-F5344CB8AC3E}">
        <p14:creationId xmlns:p14="http://schemas.microsoft.com/office/powerpoint/2010/main" val="958561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sürüngen içeren bir resim&#10;&#10;Açıklama otomatik olarak oluşturuldu">
            <a:extLst>
              <a:ext uri="{FF2B5EF4-FFF2-40B4-BE49-F238E27FC236}">
                <a16:creationId xmlns:a16="http://schemas.microsoft.com/office/drawing/2014/main" id="{FBCD48A0-737A-4195-87E3-74D10F15A68E}"/>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A8CA4968-3220-4C5F-9C7B-6E260AB0E831}"/>
              </a:ext>
            </a:extLst>
          </p:cNvPr>
          <p:cNvSpPr>
            <a:spLocks noGrp="1"/>
          </p:cNvSpPr>
          <p:nvPr>
            <p:ph type="title"/>
          </p:nvPr>
        </p:nvSpPr>
        <p:spPr>
          <a:xfrm>
            <a:off x="841249" y="941832"/>
            <a:ext cx="10506456" cy="2057400"/>
          </a:xfrm>
        </p:spPr>
        <p:txBody>
          <a:bodyPr anchor="b">
            <a:normAutofit/>
          </a:bodyPr>
          <a:lstStyle/>
          <a:p>
            <a:r>
              <a:rPr lang="tr-TR" sz="5000" b="1">
                <a:effectLst/>
                <a:latin typeface="Segoe UI" panose="020B0502040204020203" pitchFamily="34" charset="0"/>
                <a:ea typeface="Times New Roman" panose="02020603050405020304" pitchFamily="18" charset="0"/>
              </a:rPr>
              <a:t>Results</a:t>
            </a:r>
            <a:br>
              <a:rPr lang="tr-TR" sz="5000" b="1">
                <a:effectLst/>
                <a:latin typeface="Times New Roman" panose="02020603050405020304" pitchFamily="18" charset="0"/>
                <a:ea typeface="Times New Roman" panose="02020603050405020304" pitchFamily="18" charset="0"/>
              </a:rPr>
            </a:br>
            <a:endParaRPr lang="tr-TR" sz="500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1B82E78E-8F5C-46EF-AEA3-14042856A962}"/>
              </a:ext>
            </a:extLst>
          </p:cNvPr>
          <p:cNvSpPr>
            <a:spLocks noGrp="1"/>
          </p:cNvSpPr>
          <p:nvPr>
            <p:ph idx="1"/>
          </p:nvPr>
        </p:nvSpPr>
        <p:spPr>
          <a:xfrm>
            <a:off x="841248" y="3502152"/>
            <a:ext cx="10506456" cy="2670048"/>
          </a:xfrm>
        </p:spPr>
        <p:txBody>
          <a:bodyPr>
            <a:normAutofit/>
          </a:bodyPr>
          <a:lstStyle/>
          <a:p>
            <a:pPr>
              <a:spcAft>
                <a:spcPts val="1200"/>
              </a:spcAft>
            </a:pPr>
            <a:r>
              <a:rPr lang="tr-TR" sz="2000" dirty="0" err="1">
                <a:effectLst/>
                <a:latin typeface="Segoe UI" panose="020B0502040204020203" pitchFamily="34" charset="0"/>
                <a:ea typeface="Times New Roman" panose="02020603050405020304" pitchFamily="18" charset="0"/>
              </a:rPr>
              <a:t>Unemployment</a:t>
            </a:r>
            <a:r>
              <a:rPr lang="tr-TR" sz="2000" dirty="0">
                <a:effectLst/>
                <a:latin typeface="Segoe UI" panose="020B0502040204020203" pitchFamily="34" charset="0"/>
                <a:ea typeface="Times New Roman" panose="02020603050405020304" pitchFamily="18" charset="0"/>
              </a:rPr>
              <a:t> is a global </a:t>
            </a:r>
            <a:r>
              <a:rPr lang="tr-TR" sz="2000" dirty="0" err="1">
                <a:effectLst/>
                <a:latin typeface="Segoe UI" panose="020B0502040204020203" pitchFamily="34" charset="0"/>
                <a:ea typeface="Times New Roman" panose="02020603050405020304" pitchFamily="18" charset="0"/>
              </a:rPr>
              <a:t>and</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difficult</a:t>
            </a:r>
            <a:r>
              <a:rPr lang="tr-TR" sz="2000" dirty="0">
                <a:effectLst/>
                <a:latin typeface="Segoe UI" panose="020B0502040204020203" pitchFamily="34" charset="0"/>
                <a:ea typeface="Times New Roman" panose="02020603050405020304" pitchFamily="18" charset="0"/>
              </a:rPr>
              <a:t> problem </a:t>
            </a:r>
            <a:r>
              <a:rPr lang="tr-TR" sz="2000" dirty="0" err="1">
                <a:effectLst/>
                <a:latin typeface="Segoe UI" panose="020B0502040204020203" pitchFamily="34" charset="0"/>
                <a:ea typeface="Times New Roman" panose="02020603050405020304" pitchFamily="18" charset="0"/>
              </a:rPr>
              <a:t>to</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solve</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This</a:t>
            </a:r>
            <a:r>
              <a:rPr lang="tr-TR" sz="2000" dirty="0">
                <a:effectLst/>
                <a:latin typeface="Segoe UI" panose="020B0502040204020203" pitchFamily="34" charset="0"/>
                <a:ea typeface="Times New Roman" panose="02020603050405020304" pitchFamily="18" charset="0"/>
              </a:rPr>
              <a:t> problem </a:t>
            </a:r>
            <a:r>
              <a:rPr lang="tr-TR" sz="2000" dirty="0" err="1">
                <a:effectLst/>
                <a:latin typeface="Segoe UI" panose="020B0502040204020203" pitchFamily="34" charset="0"/>
                <a:ea typeface="Times New Roman" panose="02020603050405020304" pitchFamily="18" charset="0"/>
              </a:rPr>
              <a:t>seriously</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affects</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people's</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lives</a:t>
            </a:r>
            <a:r>
              <a:rPr lang="tr-TR" sz="2000" dirty="0">
                <a:effectLst/>
                <a:latin typeface="Segoe UI" panose="020B0502040204020203" pitchFamily="34" charset="0"/>
                <a:ea typeface="Times New Roman" panose="02020603050405020304" pitchFamily="18" charset="0"/>
              </a:rPr>
              <a:t> not </a:t>
            </a:r>
            <a:r>
              <a:rPr lang="tr-TR" sz="2000" dirty="0" err="1">
                <a:effectLst/>
                <a:latin typeface="Segoe UI" panose="020B0502040204020203" pitchFamily="34" charset="0"/>
                <a:ea typeface="Times New Roman" panose="02020603050405020304" pitchFamily="18" charset="0"/>
              </a:rPr>
              <a:t>only</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economically</a:t>
            </a:r>
            <a:r>
              <a:rPr lang="tr-TR" sz="2000" dirty="0">
                <a:effectLst/>
                <a:latin typeface="Segoe UI" panose="020B0502040204020203" pitchFamily="34" charset="0"/>
                <a:ea typeface="Times New Roman" panose="02020603050405020304" pitchFamily="18" charset="0"/>
              </a:rPr>
              <a:t>, but </a:t>
            </a:r>
            <a:r>
              <a:rPr lang="tr-TR" sz="2000" dirty="0" err="1">
                <a:effectLst/>
                <a:latin typeface="Segoe UI" panose="020B0502040204020203" pitchFamily="34" charset="0"/>
                <a:ea typeface="Times New Roman" panose="02020603050405020304" pitchFamily="18" charset="0"/>
              </a:rPr>
              <a:t>also</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sociologically</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and</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psychologically</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This</a:t>
            </a:r>
            <a:r>
              <a:rPr lang="tr-TR" sz="2000" dirty="0">
                <a:effectLst/>
                <a:latin typeface="Segoe UI" panose="020B0502040204020203" pitchFamily="34" charset="0"/>
                <a:ea typeface="Times New Roman" panose="02020603050405020304" pitchFamily="18" charset="0"/>
              </a:rPr>
              <a:t> problem </a:t>
            </a:r>
            <a:r>
              <a:rPr lang="tr-TR" sz="2000" dirty="0" err="1">
                <a:effectLst/>
                <a:latin typeface="Segoe UI" panose="020B0502040204020203" pitchFamily="34" charset="0"/>
                <a:ea typeface="Times New Roman" panose="02020603050405020304" pitchFamily="18" charset="0"/>
              </a:rPr>
              <a:t>that</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affects</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people's</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lives</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to</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such</a:t>
            </a:r>
            <a:r>
              <a:rPr lang="tr-TR" sz="2000" dirty="0">
                <a:effectLst/>
                <a:latin typeface="Segoe UI" panose="020B0502040204020203" pitchFamily="34" charset="0"/>
                <a:ea typeface="Times New Roman" panose="02020603050405020304" pitchFamily="18" charset="0"/>
              </a:rPr>
              <a:t> a </a:t>
            </a:r>
            <a:r>
              <a:rPr lang="tr-TR" sz="2000" dirty="0" err="1">
                <a:effectLst/>
                <a:latin typeface="Segoe UI" panose="020B0502040204020203" pitchFamily="34" charset="0"/>
                <a:ea typeface="Times New Roman" panose="02020603050405020304" pitchFamily="18" charset="0"/>
              </a:rPr>
              <a:t>large</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extent</a:t>
            </a:r>
            <a:r>
              <a:rPr lang="tr-TR" sz="2000" dirty="0">
                <a:effectLst/>
                <a:latin typeface="Segoe UI" panose="020B0502040204020203" pitchFamily="34" charset="0"/>
                <a:ea typeface="Times New Roman" panose="02020603050405020304" pitchFamily="18" charset="0"/>
              </a:rPr>
              <a:t>, has </a:t>
            </a:r>
            <a:r>
              <a:rPr lang="tr-TR" sz="2000" dirty="0" err="1">
                <a:effectLst/>
                <a:latin typeface="Segoe UI" panose="020B0502040204020203" pitchFamily="34" charset="0"/>
                <a:ea typeface="Times New Roman" panose="02020603050405020304" pitchFamily="18" charset="0"/>
              </a:rPr>
              <a:t>peaked</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with</a:t>
            </a:r>
            <a:r>
              <a:rPr lang="tr-TR" sz="2000" dirty="0">
                <a:effectLst/>
                <a:latin typeface="Segoe UI" panose="020B0502040204020203" pitchFamily="34" charset="0"/>
                <a:ea typeface="Times New Roman" panose="02020603050405020304" pitchFamily="18" charset="0"/>
              </a:rPr>
              <a:t> Covid-19 </a:t>
            </a:r>
            <a:r>
              <a:rPr lang="tr-TR" sz="2000" dirty="0" err="1">
                <a:effectLst/>
                <a:latin typeface="Segoe UI" panose="020B0502040204020203" pitchFamily="34" charset="0"/>
                <a:ea typeface="Times New Roman" panose="02020603050405020304" pitchFamily="18" charset="0"/>
              </a:rPr>
              <a:t>and</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pandemic</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conditions</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and</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unemployment</a:t>
            </a:r>
            <a:r>
              <a:rPr lang="tr-TR" sz="2000" dirty="0">
                <a:effectLst/>
                <a:latin typeface="Segoe UI" panose="020B0502040204020203" pitchFamily="34" charset="0"/>
                <a:ea typeface="Times New Roman" panose="02020603050405020304" pitchFamily="18" charset="0"/>
              </a:rPr>
              <a:t> has </a:t>
            </a:r>
            <a:r>
              <a:rPr lang="tr-TR" sz="2000" dirty="0" err="1">
                <a:effectLst/>
                <a:latin typeface="Segoe UI" panose="020B0502040204020203" pitchFamily="34" charset="0"/>
                <a:ea typeface="Times New Roman" panose="02020603050405020304" pitchFamily="18" charset="0"/>
              </a:rPr>
              <a:t>increased</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more</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than</a:t>
            </a:r>
            <a:r>
              <a:rPr lang="tr-TR" sz="2000" dirty="0">
                <a:effectLst/>
                <a:latin typeface="Segoe UI" panose="020B0502040204020203" pitchFamily="34" charset="0"/>
                <a:ea typeface="Times New Roman" panose="02020603050405020304" pitchFamily="18" charset="0"/>
              </a:rPr>
              <a:t> ever </a:t>
            </a:r>
            <a:r>
              <a:rPr lang="tr-TR" sz="2000" dirty="0" err="1">
                <a:effectLst/>
                <a:latin typeface="Segoe UI" panose="020B0502040204020203" pitchFamily="34" charset="0"/>
                <a:ea typeface="Times New Roman" panose="02020603050405020304" pitchFamily="18" charset="0"/>
              </a:rPr>
              <a:t>before</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These</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difficult</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conditions</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have</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greatly</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affected</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people's</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lives</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and</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states</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need</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to</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develop</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their</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policies</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to</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tackle</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these</a:t>
            </a:r>
            <a:r>
              <a:rPr lang="tr-TR" sz="2000" dirty="0">
                <a:effectLst/>
                <a:latin typeface="Segoe UI" panose="020B0502040204020203" pitchFamily="34" charset="0"/>
                <a:ea typeface="Times New Roman" panose="02020603050405020304" pitchFamily="18" charset="0"/>
              </a:rPr>
              <a:t> </a:t>
            </a:r>
            <a:r>
              <a:rPr lang="tr-TR" sz="2000" dirty="0" err="1">
                <a:effectLst/>
                <a:latin typeface="Segoe UI" panose="020B0502040204020203" pitchFamily="34" charset="0"/>
                <a:ea typeface="Times New Roman" panose="02020603050405020304" pitchFamily="18" charset="0"/>
              </a:rPr>
              <a:t>problems</a:t>
            </a:r>
            <a:r>
              <a:rPr lang="tr-TR" sz="2000" dirty="0">
                <a:effectLst/>
                <a:latin typeface="Segoe UI" panose="020B0502040204020203" pitchFamily="34" charset="0"/>
                <a:ea typeface="Times New Roman" panose="02020603050405020304" pitchFamily="18" charset="0"/>
              </a:rPr>
              <a:t>.</a:t>
            </a:r>
            <a:endParaRPr lang="tr-TR" sz="2000" dirty="0">
              <a:effectLst/>
              <a:latin typeface="Times New Roman" panose="02020603050405020304" pitchFamily="18" charset="0"/>
              <a:ea typeface="Times New Roman" panose="02020603050405020304" pitchFamily="18" charset="0"/>
            </a:endParaRPr>
          </a:p>
          <a:p>
            <a:endParaRPr lang="tr-TR" sz="2000" dirty="0"/>
          </a:p>
        </p:txBody>
      </p:sp>
    </p:spTree>
    <p:extLst>
      <p:ext uri="{BB962C8B-B14F-4D97-AF65-F5344CB8AC3E}">
        <p14:creationId xmlns:p14="http://schemas.microsoft.com/office/powerpoint/2010/main" val="227798540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metin, siluet içeren bir resim&#10;&#10;Açıklama otomatik olarak oluşturuldu">
            <a:extLst>
              <a:ext uri="{FF2B5EF4-FFF2-40B4-BE49-F238E27FC236}">
                <a16:creationId xmlns:a16="http://schemas.microsoft.com/office/drawing/2014/main" id="{1007FFD7-68AA-4958-9436-0FAE9688E0A0}"/>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A5D324CA-A45B-4805-A362-07CA01B1C745}"/>
              </a:ext>
            </a:extLst>
          </p:cNvPr>
          <p:cNvSpPr>
            <a:spLocks noGrp="1"/>
          </p:cNvSpPr>
          <p:nvPr>
            <p:ph type="title"/>
          </p:nvPr>
        </p:nvSpPr>
        <p:spPr>
          <a:xfrm>
            <a:off x="838201" y="1065862"/>
            <a:ext cx="3313164" cy="4726276"/>
          </a:xfrm>
        </p:spPr>
        <p:txBody>
          <a:bodyPr>
            <a:normAutofit/>
          </a:bodyPr>
          <a:lstStyle/>
          <a:p>
            <a:pPr algn="r"/>
            <a:r>
              <a:rPr lang="tr-TR" sz="3700" i="1" dirty="0" err="1">
                <a:solidFill>
                  <a:srgbClr val="FFFFFF"/>
                </a:solidFill>
                <a:latin typeface="Segoe UI" panose="020B0502040204020203" pitchFamily="34" charset="0"/>
                <a:ea typeface="Times New Roman" panose="02020603050405020304" pitchFamily="18" charset="0"/>
              </a:rPr>
              <a:t>S</a:t>
            </a:r>
            <a:r>
              <a:rPr lang="tr-TR" sz="3700" i="1" dirty="0" err="1">
                <a:solidFill>
                  <a:srgbClr val="FFFFFF"/>
                </a:solidFill>
                <a:effectLst/>
                <a:latin typeface="Segoe UI" panose="020B0502040204020203" pitchFamily="34" charset="0"/>
                <a:ea typeface="Times New Roman" panose="02020603050405020304" pitchFamily="18" charset="0"/>
              </a:rPr>
              <a:t>ectors</a:t>
            </a:r>
            <a:r>
              <a:rPr lang="tr-TR" sz="3700" i="1" dirty="0">
                <a:solidFill>
                  <a:srgbClr val="FFFFFF"/>
                </a:solidFill>
                <a:effectLst/>
                <a:latin typeface="Segoe UI" panose="020B0502040204020203" pitchFamily="34" charset="0"/>
                <a:ea typeface="Times New Roman" panose="02020603050405020304" pitchFamily="18" charset="0"/>
              </a:rPr>
              <a:t> </a:t>
            </a:r>
            <a:r>
              <a:rPr lang="tr-TR" sz="3700" i="1" dirty="0" err="1">
                <a:solidFill>
                  <a:srgbClr val="FFFFFF"/>
                </a:solidFill>
                <a:effectLst/>
                <a:latin typeface="Segoe UI" panose="020B0502040204020203" pitchFamily="34" charset="0"/>
                <a:ea typeface="Times New Roman" panose="02020603050405020304" pitchFamily="18" charset="0"/>
              </a:rPr>
              <a:t>most</a:t>
            </a:r>
            <a:r>
              <a:rPr lang="tr-TR" sz="3700" i="1" dirty="0">
                <a:solidFill>
                  <a:srgbClr val="FFFFFF"/>
                </a:solidFill>
                <a:effectLst/>
                <a:latin typeface="Segoe UI" panose="020B0502040204020203" pitchFamily="34" charset="0"/>
                <a:ea typeface="Times New Roman" panose="02020603050405020304" pitchFamily="18" charset="0"/>
              </a:rPr>
              <a:t> </a:t>
            </a:r>
            <a:r>
              <a:rPr lang="tr-TR" sz="3700" i="1" dirty="0" err="1">
                <a:solidFill>
                  <a:srgbClr val="FFFFFF"/>
                </a:solidFill>
                <a:effectLst/>
                <a:latin typeface="Segoe UI" panose="020B0502040204020203" pitchFamily="34" charset="0"/>
                <a:ea typeface="Times New Roman" panose="02020603050405020304" pitchFamily="18" charset="0"/>
              </a:rPr>
              <a:t>affected</a:t>
            </a:r>
            <a:r>
              <a:rPr lang="tr-TR" sz="3700" i="1" dirty="0">
                <a:solidFill>
                  <a:srgbClr val="FFFFFF"/>
                </a:solidFill>
                <a:effectLst/>
                <a:latin typeface="Segoe UI" panose="020B0502040204020203" pitchFamily="34" charset="0"/>
                <a:ea typeface="Times New Roman" panose="02020603050405020304" pitchFamily="18" charset="0"/>
              </a:rPr>
              <a:t> </a:t>
            </a:r>
            <a:r>
              <a:rPr lang="tr-TR" sz="3700" i="1" dirty="0" err="1">
                <a:solidFill>
                  <a:srgbClr val="FFFFFF"/>
                </a:solidFill>
                <a:effectLst/>
                <a:latin typeface="Segoe UI" panose="020B0502040204020203" pitchFamily="34" charset="0"/>
                <a:ea typeface="Times New Roman" panose="02020603050405020304" pitchFamily="18" charset="0"/>
              </a:rPr>
              <a:t>negatively</a:t>
            </a:r>
            <a:r>
              <a:rPr lang="tr-TR" sz="3700" i="1" dirty="0">
                <a:solidFill>
                  <a:srgbClr val="FFFFFF"/>
                </a:solidFill>
                <a:effectLst/>
                <a:latin typeface="Segoe UI" panose="020B0502040204020203" pitchFamily="34" charset="0"/>
                <a:ea typeface="Times New Roman" panose="02020603050405020304" pitchFamily="18" charset="0"/>
              </a:rPr>
              <a:t> </a:t>
            </a:r>
            <a:r>
              <a:rPr lang="tr-TR" sz="3700" i="1" dirty="0" err="1">
                <a:solidFill>
                  <a:srgbClr val="FFFFFF"/>
                </a:solidFill>
                <a:effectLst/>
                <a:latin typeface="Segoe UI" panose="020B0502040204020203" pitchFamily="34" charset="0"/>
                <a:ea typeface="Times New Roman" panose="02020603050405020304" pitchFamily="18" charset="0"/>
              </a:rPr>
              <a:t>by</a:t>
            </a:r>
            <a:r>
              <a:rPr lang="tr-TR" sz="3700" i="1" dirty="0">
                <a:solidFill>
                  <a:srgbClr val="FFFFFF"/>
                </a:solidFill>
                <a:effectLst/>
                <a:latin typeface="Segoe UI" panose="020B0502040204020203" pitchFamily="34" charset="0"/>
                <a:ea typeface="Times New Roman" panose="02020603050405020304" pitchFamily="18" charset="0"/>
              </a:rPr>
              <a:t> </a:t>
            </a:r>
            <a:r>
              <a:rPr lang="tr-TR" sz="3700" i="1" dirty="0" err="1">
                <a:solidFill>
                  <a:srgbClr val="FFFFFF"/>
                </a:solidFill>
                <a:effectLst/>
                <a:latin typeface="Segoe UI" panose="020B0502040204020203" pitchFamily="34" charset="0"/>
                <a:ea typeface="Times New Roman" panose="02020603050405020304" pitchFamily="18" charset="0"/>
              </a:rPr>
              <a:t>unemployment</a:t>
            </a:r>
            <a:r>
              <a:rPr lang="tr-TR" sz="3700" i="1" dirty="0">
                <a:solidFill>
                  <a:srgbClr val="FFFFFF"/>
                </a:solidFill>
                <a:effectLst/>
                <a:latin typeface="Segoe UI" panose="020B0502040204020203" pitchFamily="34" charset="0"/>
                <a:ea typeface="Times New Roman" panose="02020603050405020304" pitchFamily="18" charset="0"/>
              </a:rPr>
              <a:t> in </a:t>
            </a:r>
            <a:r>
              <a:rPr lang="tr-TR" sz="3700" i="1" dirty="0" err="1">
                <a:solidFill>
                  <a:srgbClr val="FFFFFF"/>
                </a:solidFill>
                <a:effectLst/>
                <a:latin typeface="Segoe UI" panose="020B0502040204020203" pitchFamily="34" charset="0"/>
                <a:ea typeface="Times New Roman" panose="02020603050405020304" pitchFamily="18" charset="0"/>
              </a:rPr>
              <a:t>during</a:t>
            </a:r>
            <a:r>
              <a:rPr lang="tr-TR" sz="3700" i="1" dirty="0">
                <a:solidFill>
                  <a:srgbClr val="FFFFFF"/>
                </a:solidFill>
                <a:effectLst/>
                <a:latin typeface="Segoe UI" panose="020B0502040204020203" pitchFamily="34" charset="0"/>
                <a:ea typeface="Times New Roman" panose="02020603050405020304" pitchFamily="18" charset="0"/>
              </a:rPr>
              <a:t> </a:t>
            </a:r>
            <a:r>
              <a:rPr lang="tr-TR" sz="3700" i="1" dirty="0" err="1">
                <a:solidFill>
                  <a:srgbClr val="FFFFFF"/>
                </a:solidFill>
                <a:effectLst/>
                <a:latin typeface="Segoe UI" panose="020B0502040204020203" pitchFamily="34" charset="0"/>
                <a:ea typeface="Times New Roman" panose="02020603050405020304" pitchFamily="18" charset="0"/>
              </a:rPr>
              <a:t>the</a:t>
            </a:r>
            <a:r>
              <a:rPr lang="tr-TR" sz="3700" i="1" dirty="0">
                <a:solidFill>
                  <a:srgbClr val="FFFFFF"/>
                </a:solidFill>
                <a:effectLst/>
                <a:latin typeface="Segoe UI" panose="020B0502040204020203" pitchFamily="34" charset="0"/>
                <a:ea typeface="Times New Roman" panose="02020603050405020304" pitchFamily="18" charset="0"/>
              </a:rPr>
              <a:t> </a:t>
            </a:r>
            <a:r>
              <a:rPr lang="tr-TR" sz="3700" i="1" dirty="0" err="1">
                <a:solidFill>
                  <a:srgbClr val="FFFFFF"/>
                </a:solidFill>
                <a:effectLst/>
                <a:latin typeface="Segoe UI" panose="020B0502040204020203" pitchFamily="34" charset="0"/>
                <a:ea typeface="Times New Roman" panose="02020603050405020304" pitchFamily="18" charset="0"/>
              </a:rPr>
              <a:t>pandemic</a:t>
            </a:r>
            <a:r>
              <a:rPr lang="tr-TR" sz="3700" i="1" dirty="0">
                <a:solidFill>
                  <a:srgbClr val="FFFFFF"/>
                </a:solidFill>
                <a:effectLst/>
                <a:latin typeface="Segoe UI" panose="020B0502040204020203" pitchFamily="34" charset="0"/>
                <a:ea typeface="Times New Roman" panose="02020603050405020304" pitchFamily="18" charset="0"/>
              </a:rPr>
              <a:t>:</a:t>
            </a:r>
            <a:br>
              <a:rPr lang="tr-TR" sz="3700" dirty="0">
                <a:solidFill>
                  <a:srgbClr val="FFFFFF"/>
                </a:solidFill>
                <a:effectLst/>
                <a:latin typeface="Times New Roman" panose="02020603050405020304" pitchFamily="18" charset="0"/>
                <a:ea typeface="Times New Roman" panose="02020603050405020304" pitchFamily="18" charset="0"/>
              </a:rPr>
            </a:br>
            <a:endParaRPr lang="tr-TR" sz="3700" dirty="0">
              <a:solidFill>
                <a:srgbClr val="FFFFFF"/>
              </a:solidFill>
            </a:endParaRPr>
          </a:p>
        </p:txBody>
      </p:sp>
      <p:cxnSp>
        <p:nvCxnSpPr>
          <p:cNvPr id="22" name="Straight Connector 2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14F5120E-6686-4922-9184-CD57355B356E}"/>
              </a:ext>
            </a:extLst>
          </p:cNvPr>
          <p:cNvSpPr>
            <a:spLocks noGrp="1"/>
          </p:cNvSpPr>
          <p:nvPr>
            <p:ph idx="1"/>
          </p:nvPr>
        </p:nvSpPr>
        <p:spPr>
          <a:xfrm>
            <a:off x="5155379" y="1065862"/>
            <a:ext cx="5744685" cy="4726276"/>
          </a:xfrm>
        </p:spPr>
        <p:txBody>
          <a:bodyPr anchor="ctr">
            <a:normAutofit lnSpcReduction="10000"/>
          </a:bodyPr>
          <a:lstStyle/>
          <a:p>
            <a:pPr>
              <a:spcAft>
                <a:spcPts val="1200"/>
              </a:spcAft>
            </a:pPr>
            <a:r>
              <a:rPr lang="tr-TR" sz="2000" b="1" dirty="0">
                <a:solidFill>
                  <a:srgbClr val="FFFFFF"/>
                </a:solidFill>
                <a:effectLst/>
                <a:latin typeface="Segoe UI" panose="020B0502040204020203" pitchFamily="34" charset="0"/>
                <a:ea typeface="Times New Roman" panose="02020603050405020304" pitchFamily="18" charset="0"/>
              </a:rPr>
              <a:t>Entertainment </a:t>
            </a:r>
            <a:r>
              <a:rPr lang="tr-TR" sz="2000" b="1" dirty="0" err="1">
                <a:solidFill>
                  <a:srgbClr val="FFFFFF"/>
                </a:solidFill>
                <a:effectLst/>
                <a:latin typeface="Segoe UI" panose="020B0502040204020203" pitchFamily="34" charset="0"/>
                <a:ea typeface="Times New Roman" panose="02020603050405020304" pitchFamily="18" charset="0"/>
              </a:rPr>
              <a:t>Industry</a:t>
            </a:r>
            <a:r>
              <a:rPr lang="tr-TR" sz="2000" b="1" dirty="0">
                <a:solidFill>
                  <a:srgbClr val="FFFFFF"/>
                </a:solidFill>
                <a:effectLst/>
                <a:latin typeface="Segoe UI" panose="020B0502040204020203" pitchFamily="34" charset="0"/>
                <a:ea typeface="Times New Roman" panose="02020603050405020304" pitchFamily="18" charset="0"/>
              </a:rPr>
              <a:t>:</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concerts</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theaters</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cinemas</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night</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entertainment</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venues</a:t>
            </a:r>
            <a:endParaRPr lang="tr-TR" sz="2000" dirty="0">
              <a:solidFill>
                <a:srgbClr val="FFFFFF"/>
              </a:solidFill>
              <a:effectLst/>
              <a:latin typeface="Times New Roman" panose="02020603050405020304" pitchFamily="18" charset="0"/>
              <a:ea typeface="Times New Roman" panose="02020603050405020304" pitchFamily="18" charset="0"/>
            </a:endParaRPr>
          </a:p>
          <a:p>
            <a:pPr>
              <a:spcAft>
                <a:spcPts val="1200"/>
              </a:spcAft>
            </a:pPr>
            <a:r>
              <a:rPr lang="tr-TR" sz="2000" b="1" dirty="0" err="1">
                <a:solidFill>
                  <a:srgbClr val="FFFFFF"/>
                </a:solidFill>
                <a:effectLst/>
                <a:latin typeface="Segoe UI" panose="020B0502040204020203" pitchFamily="34" charset="0"/>
                <a:ea typeface="Times New Roman" panose="02020603050405020304" pitchFamily="18" charset="0"/>
              </a:rPr>
              <a:t>Tradesmen</a:t>
            </a:r>
            <a:r>
              <a:rPr lang="tr-TR" sz="2000" b="1" dirty="0">
                <a:solidFill>
                  <a:srgbClr val="FFFFFF"/>
                </a:solidFill>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barbers</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cafe</a:t>
            </a:r>
            <a:r>
              <a:rPr lang="tr-TR" sz="2000" dirty="0">
                <a:solidFill>
                  <a:srgbClr val="FFFFFF"/>
                </a:solidFill>
                <a:effectLst/>
                <a:latin typeface="Segoe UI" panose="020B0502040204020203" pitchFamily="34" charset="0"/>
                <a:ea typeface="Times New Roman" panose="02020603050405020304" pitchFamily="18" charset="0"/>
              </a:rPr>
              <a:t> &amp; </a:t>
            </a:r>
            <a:r>
              <a:rPr lang="tr-TR" sz="2000" dirty="0" err="1">
                <a:solidFill>
                  <a:srgbClr val="FFFFFF"/>
                </a:solidFill>
                <a:effectLst/>
                <a:latin typeface="Segoe UI" panose="020B0502040204020203" pitchFamily="34" charset="0"/>
                <a:ea typeface="Times New Roman" panose="02020603050405020304" pitchFamily="18" charset="0"/>
              </a:rPr>
              <a:t>restaurant</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owners</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arcade</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places</a:t>
            </a:r>
            <a:r>
              <a:rPr lang="tr-TR" sz="2000" dirty="0">
                <a:solidFill>
                  <a:srgbClr val="FFFFFF"/>
                </a:solidFill>
                <a:effectLst/>
                <a:latin typeface="Segoe UI" panose="020B0502040204020203" pitchFamily="34" charset="0"/>
                <a:ea typeface="Times New Roman" panose="02020603050405020304" pitchFamily="18" charset="0"/>
              </a:rPr>
              <a:t>,</a:t>
            </a:r>
            <a:endParaRPr lang="tr-TR" sz="2000" dirty="0">
              <a:solidFill>
                <a:srgbClr val="FFFFFF"/>
              </a:solidFill>
              <a:effectLst/>
              <a:latin typeface="Times New Roman" panose="02020603050405020304" pitchFamily="18" charset="0"/>
              <a:ea typeface="Times New Roman" panose="02020603050405020304" pitchFamily="18" charset="0"/>
            </a:endParaRPr>
          </a:p>
          <a:p>
            <a:pPr>
              <a:spcAft>
                <a:spcPts val="1200"/>
              </a:spcAft>
            </a:pPr>
            <a:r>
              <a:rPr lang="tr-TR" sz="2000" b="1" dirty="0" err="1">
                <a:solidFill>
                  <a:srgbClr val="FFFFFF"/>
                </a:solidFill>
                <a:effectLst/>
                <a:latin typeface="Segoe UI" panose="020B0502040204020203" pitchFamily="34" charset="0"/>
                <a:ea typeface="Times New Roman" panose="02020603050405020304" pitchFamily="18" charset="0"/>
              </a:rPr>
              <a:t>Tourism</a:t>
            </a:r>
            <a:r>
              <a:rPr lang="tr-TR" sz="2000" b="1" dirty="0">
                <a:solidFill>
                  <a:srgbClr val="FFFFFF"/>
                </a:solidFill>
                <a:effectLst/>
                <a:latin typeface="Segoe UI" panose="020B0502040204020203" pitchFamily="34" charset="0"/>
                <a:ea typeface="Times New Roman" panose="02020603050405020304" pitchFamily="18" charset="0"/>
              </a:rPr>
              <a:t>:</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Industry</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swimming</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pools</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hotels</a:t>
            </a:r>
            <a:endParaRPr lang="tr-TR" sz="2000" dirty="0">
              <a:solidFill>
                <a:srgbClr val="FFFFFF"/>
              </a:solidFill>
              <a:effectLst/>
              <a:latin typeface="Times New Roman" panose="02020603050405020304" pitchFamily="18" charset="0"/>
              <a:ea typeface="Times New Roman" panose="02020603050405020304" pitchFamily="18" charset="0"/>
            </a:endParaRPr>
          </a:p>
          <a:p>
            <a:pPr>
              <a:spcAft>
                <a:spcPts val="1200"/>
              </a:spcAft>
            </a:pPr>
            <a:r>
              <a:rPr lang="tr-TR" sz="2000" b="1" dirty="0">
                <a:solidFill>
                  <a:srgbClr val="FFFFFF"/>
                </a:solidFill>
                <a:effectLst/>
                <a:latin typeface="Segoe UI" panose="020B0502040204020203" pitchFamily="34" charset="0"/>
                <a:ea typeface="Times New Roman" panose="02020603050405020304" pitchFamily="18" charset="0"/>
              </a:rPr>
              <a:t>Sports </a:t>
            </a:r>
            <a:r>
              <a:rPr lang="tr-TR" sz="2000" b="1" dirty="0" err="1">
                <a:solidFill>
                  <a:srgbClr val="FFFFFF"/>
                </a:solidFill>
                <a:effectLst/>
                <a:latin typeface="Segoe UI" panose="020B0502040204020203" pitchFamily="34" charset="0"/>
                <a:ea typeface="Times New Roman" panose="02020603050405020304" pitchFamily="18" charset="0"/>
              </a:rPr>
              <a:t>Industry</a:t>
            </a:r>
            <a:r>
              <a:rPr lang="tr-TR" sz="2000" b="1" dirty="0">
                <a:solidFill>
                  <a:srgbClr val="FFFFFF"/>
                </a:solidFill>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gyms</a:t>
            </a:r>
            <a:r>
              <a:rPr lang="tr-TR" sz="2000" dirty="0">
                <a:solidFill>
                  <a:srgbClr val="FFFFFF"/>
                </a:solidFill>
                <a:effectLst/>
                <a:latin typeface="Segoe UI" panose="020B0502040204020203" pitchFamily="34" charset="0"/>
                <a:ea typeface="Times New Roman" panose="02020603050405020304" pitchFamily="18" charset="0"/>
              </a:rPr>
              <a:t>, fan </a:t>
            </a:r>
            <a:r>
              <a:rPr lang="tr-TR" sz="2000" dirty="0" err="1">
                <a:solidFill>
                  <a:srgbClr val="FFFFFF"/>
                </a:solidFill>
                <a:effectLst/>
                <a:latin typeface="Segoe UI" panose="020B0502040204020203" pitchFamily="34" charset="0"/>
                <a:ea typeface="Times New Roman" panose="02020603050405020304" pitchFamily="18" charset="0"/>
              </a:rPr>
              <a:t>revenues</a:t>
            </a:r>
            <a:r>
              <a:rPr lang="tr-TR" sz="2000" dirty="0">
                <a:solidFill>
                  <a:srgbClr val="FFFFFF"/>
                </a:solidFill>
                <a:effectLst/>
                <a:latin typeface="Segoe UI" panose="020B0502040204020203" pitchFamily="34" charset="0"/>
                <a:ea typeface="Times New Roman" panose="02020603050405020304" pitchFamily="18" charset="0"/>
              </a:rPr>
              <a:t> in </a:t>
            </a:r>
            <a:r>
              <a:rPr lang="tr-TR" sz="2000" dirty="0" err="1">
                <a:solidFill>
                  <a:srgbClr val="FFFFFF"/>
                </a:solidFill>
                <a:effectLst/>
                <a:latin typeface="Segoe UI" panose="020B0502040204020203" pitchFamily="34" charset="0"/>
                <a:ea typeface="Times New Roman" panose="02020603050405020304" pitchFamily="18" charset="0"/>
              </a:rPr>
              <a:t>all</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sports</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branches</a:t>
            </a:r>
            <a:r>
              <a:rPr lang="tr-TR" sz="2000" dirty="0">
                <a:solidFill>
                  <a:srgbClr val="FFFFFF"/>
                </a:solidFill>
                <a:effectLst/>
                <a:latin typeface="Segoe UI" panose="020B0502040204020203" pitchFamily="34" charset="0"/>
                <a:ea typeface="Times New Roman" panose="02020603050405020304" pitchFamily="18" charset="0"/>
              </a:rPr>
              <a:t> of </a:t>
            </a:r>
            <a:r>
              <a:rPr lang="tr-TR" sz="2000" dirty="0" err="1">
                <a:solidFill>
                  <a:srgbClr val="FFFFFF"/>
                </a:solidFill>
                <a:effectLst/>
                <a:latin typeface="Segoe UI" panose="020B0502040204020203" pitchFamily="34" charset="0"/>
                <a:ea typeface="Times New Roman" panose="02020603050405020304" pitchFamily="18" charset="0"/>
              </a:rPr>
              <a:t>all</a:t>
            </a:r>
            <a:r>
              <a:rPr lang="tr-TR" sz="2000" dirty="0">
                <a:solidFill>
                  <a:srgbClr val="FFFFFF"/>
                </a:solidFill>
                <a:effectLst/>
                <a:latin typeface="Segoe UI" panose="020B0502040204020203" pitchFamily="34" charset="0"/>
                <a:ea typeface="Times New Roman" panose="02020603050405020304" pitchFamily="18" charset="0"/>
              </a:rPr>
              <a:t> </a:t>
            </a:r>
            <a:r>
              <a:rPr lang="tr-TR" sz="2000" dirty="0" err="1">
                <a:solidFill>
                  <a:srgbClr val="FFFFFF"/>
                </a:solidFill>
                <a:effectLst/>
                <a:latin typeface="Segoe UI" panose="020B0502040204020203" pitchFamily="34" charset="0"/>
                <a:ea typeface="Times New Roman" panose="02020603050405020304" pitchFamily="18" charset="0"/>
              </a:rPr>
              <a:t>teams</a:t>
            </a:r>
            <a:endParaRPr lang="tr-TR" sz="2000" dirty="0">
              <a:solidFill>
                <a:srgbClr val="FFFFFF"/>
              </a:solidFill>
              <a:effectLst/>
              <a:latin typeface="Times New Roman" panose="02020603050405020304" pitchFamily="18" charset="0"/>
              <a:ea typeface="Times New Roman" panose="02020603050405020304" pitchFamily="18" charset="0"/>
            </a:endParaRPr>
          </a:p>
          <a:p>
            <a:pPr>
              <a:spcAft>
                <a:spcPts val="1200"/>
              </a:spcAft>
            </a:pPr>
            <a:r>
              <a:rPr lang="tr-TR" sz="2000" b="1" dirty="0" err="1">
                <a:solidFill>
                  <a:srgbClr val="FFFFFF"/>
                </a:solidFill>
                <a:effectLst/>
                <a:latin typeface="Segoe UI" panose="020B0502040204020203" pitchFamily="34" charset="0"/>
                <a:ea typeface="Times New Roman" panose="02020603050405020304" pitchFamily="18" charset="0"/>
              </a:rPr>
              <a:t>Airline</a:t>
            </a:r>
            <a:r>
              <a:rPr lang="tr-TR" sz="2000" b="1" dirty="0">
                <a:solidFill>
                  <a:srgbClr val="FFFFFF"/>
                </a:solidFill>
                <a:effectLst/>
                <a:latin typeface="Segoe UI" panose="020B0502040204020203" pitchFamily="34" charset="0"/>
                <a:ea typeface="Times New Roman" panose="02020603050405020304" pitchFamily="18" charset="0"/>
              </a:rPr>
              <a:t> </a:t>
            </a:r>
            <a:r>
              <a:rPr lang="tr-TR" sz="2000" b="1" dirty="0" err="1">
                <a:solidFill>
                  <a:srgbClr val="FFFFFF"/>
                </a:solidFill>
                <a:effectLst/>
                <a:latin typeface="Segoe UI" panose="020B0502040204020203" pitchFamily="34" charset="0"/>
                <a:ea typeface="Times New Roman" panose="02020603050405020304" pitchFamily="18" charset="0"/>
              </a:rPr>
              <a:t>Companies</a:t>
            </a:r>
            <a:endParaRPr lang="tr-TR" sz="2000" b="1" dirty="0">
              <a:solidFill>
                <a:srgbClr val="FFFFFF"/>
              </a:solidFill>
              <a:effectLst/>
              <a:latin typeface="Times New Roman" panose="02020603050405020304" pitchFamily="18" charset="0"/>
              <a:ea typeface="Times New Roman" panose="02020603050405020304" pitchFamily="18" charset="0"/>
            </a:endParaRPr>
          </a:p>
          <a:p>
            <a:pPr>
              <a:spcAft>
                <a:spcPts val="1200"/>
              </a:spcAft>
            </a:pPr>
            <a:r>
              <a:rPr lang="tr-TR" sz="2000" b="1" dirty="0" err="1">
                <a:solidFill>
                  <a:srgbClr val="FFFFFF"/>
                </a:solidFill>
                <a:effectLst/>
                <a:latin typeface="Segoe UI" panose="020B0502040204020203" pitchFamily="34" charset="0"/>
                <a:ea typeface="Times New Roman" panose="02020603050405020304" pitchFamily="18" charset="0"/>
              </a:rPr>
              <a:t>Companies</a:t>
            </a:r>
            <a:r>
              <a:rPr lang="tr-TR" sz="2000" b="1" dirty="0">
                <a:solidFill>
                  <a:srgbClr val="FFFFFF"/>
                </a:solidFill>
                <a:effectLst/>
                <a:latin typeface="Segoe UI" panose="020B0502040204020203" pitchFamily="34" charset="0"/>
                <a:ea typeface="Times New Roman" panose="02020603050405020304" pitchFamily="18" charset="0"/>
              </a:rPr>
              <a:t> </a:t>
            </a:r>
            <a:r>
              <a:rPr lang="tr-TR" sz="2000" b="1" dirty="0" err="1">
                <a:solidFill>
                  <a:srgbClr val="FFFFFF"/>
                </a:solidFill>
                <a:effectLst/>
                <a:latin typeface="Segoe UI" panose="020B0502040204020203" pitchFamily="34" charset="0"/>
                <a:ea typeface="Times New Roman" panose="02020603050405020304" pitchFamily="18" charset="0"/>
              </a:rPr>
              <a:t>with</a:t>
            </a:r>
            <a:r>
              <a:rPr lang="tr-TR" sz="2000" b="1" dirty="0">
                <a:solidFill>
                  <a:srgbClr val="FFFFFF"/>
                </a:solidFill>
                <a:effectLst/>
                <a:latin typeface="Segoe UI" panose="020B0502040204020203" pitchFamily="34" charset="0"/>
                <a:ea typeface="Times New Roman" panose="02020603050405020304" pitchFamily="18" charset="0"/>
              </a:rPr>
              <a:t> a Global Distribution Network</a:t>
            </a:r>
            <a:endParaRPr lang="tr-TR" sz="2000" b="1" dirty="0">
              <a:solidFill>
                <a:srgbClr val="FFFFFF"/>
              </a:solidFill>
              <a:effectLst/>
              <a:latin typeface="Times New Roman" panose="02020603050405020304" pitchFamily="18" charset="0"/>
              <a:ea typeface="Times New Roman" panose="02020603050405020304" pitchFamily="18" charset="0"/>
            </a:endParaRPr>
          </a:p>
          <a:p>
            <a:pPr>
              <a:spcAft>
                <a:spcPts val="1200"/>
              </a:spcAft>
            </a:pPr>
            <a:r>
              <a:rPr lang="tr-TR" sz="2000" b="1" dirty="0" err="1">
                <a:solidFill>
                  <a:srgbClr val="FFFFFF"/>
                </a:solidFill>
                <a:effectLst/>
                <a:latin typeface="Segoe UI" panose="020B0502040204020203" pitchFamily="34" charset="0"/>
                <a:ea typeface="Times New Roman" panose="02020603050405020304" pitchFamily="18" charset="0"/>
              </a:rPr>
              <a:t>Oil</a:t>
            </a:r>
            <a:r>
              <a:rPr lang="tr-TR" sz="2000" b="1" dirty="0">
                <a:solidFill>
                  <a:srgbClr val="FFFFFF"/>
                </a:solidFill>
                <a:effectLst/>
                <a:latin typeface="Segoe UI" panose="020B0502040204020203" pitchFamily="34" charset="0"/>
                <a:ea typeface="Times New Roman" panose="02020603050405020304" pitchFamily="18" charset="0"/>
              </a:rPr>
              <a:t> </a:t>
            </a:r>
            <a:r>
              <a:rPr lang="tr-TR" sz="2000" b="1" dirty="0" err="1">
                <a:solidFill>
                  <a:srgbClr val="FFFFFF"/>
                </a:solidFill>
                <a:effectLst/>
                <a:latin typeface="Segoe UI" panose="020B0502040204020203" pitchFamily="34" charset="0"/>
                <a:ea typeface="Times New Roman" panose="02020603050405020304" pitchFamily="18" charset="0"/>
              </a:rPr>
              <a:t>Companies</a:t>
            </a:r>
            <a:endParaRPr lang="tr-TR" sz="2000" b="1" dirty="0">
              <a:solidFill>
                <a:srgbClr val="FFFFFF"/>
              </a:solidFill>
              <a:effectLst/>
              <a:latin typeface="Times New Roman" panose="02020603050405020304" pitchFamily="18" charset="0"/>
              <a:ea typeface="Times New Roman" panose="02020603050405020304" pitchFamily="18" charset="0"/>
            </a:endParaRPr>
          </a:p>
          <a:p>
            <a:endParaRPr lang="tr-TR" sz="2000" dirty="0">
              <a:solidFill>
                <a:srgbClr val="FFFFFF"/>
              </a:solidFill>
            </a:endParaRPr>
          </a:p>
        </p:txBody>
      </p:sp>
    </p:spTree>
    <p:extLst>
      <p:ext uri="{BB962C8B-B14F-4D97-AF65-F5344CB8AC3E}">
        <p14:creationId xmlns:p14="http://schemas.microsoft.com/office/powerpoint/2010/main" val="140678846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CE16D95F-6102-4F73-AC06-5800763AFDA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1111"/>
          <a:stretch/>
        </p:blipFill>
        <p:spPr>
          <a:xfrm>
            <a:off x="20" y="0"/>
            <a:ext cx="12191980" cy="6857999"/>
          </a:xfrm>
          <a:prstGeom prst="rect">
            <a:avLst/>
          </a:prstGeom>
        </p:spPr>
      </p:pic>
      <p:sp>
        <p:nvSpPr>
          <p:cNvPr id="2" name="Başlık 1">
            <a:extLst>
              <a:ext uri="{FF2B5EF4-FFF2-40B4-BE49-F238E27FC236}">
                <a16:creationId xmlns:a16="http://schemas.microsoft.com/office/drawing/2014/main" id="{E4C538D8-0586-417A-9540-75C370429BFA}"/>
              </a:ext>
            </a:extLst>
          </p:cNvPr>
          <p:cNvSpPr>
            <a:spLocks noGrp="1"/>
          </p:cNvSpPr>
          <p:nvPr>
            <p:ph type="title"/>
          </p:nvPr>
        </p:nvSpPr>
        <p:spPr>
          <a:xfrm>
            <a:off x="1179443" y="1065862"/>
            <a:ext cx="3473929" cy="4726276"/>
          </a:xfrm>
        </p:spPr>
        <p:txBody>
          <a:bodyPr>
            <a:normAutofit/>
          </a:bodyPr>
          <a:lstStyle/>
          <a:p>
            <a:pPr algn="r"/>
            <a:r>
              <a:rPr lang="tr-TR" sz="4000" i="1" dirty="0" err="1">
                <a:solidFill>
                  <a:srgbClr val="FFFFFF"/>
                </a:solidFill>
                <a:latin typeface="Segoe UI" panose="020B0502040204020203" pitchFamily="34" charset="0"/>
                <a:ea typeface="Times New Roman" panose="02020603050405020304" pitchFamily="18" charset="0"/>
              </a:rPr>
              <a:t>T</a:t>
            </a:r>
            <a:r>
              <a:rPr lang="tr-TR" sz="4000" i="1" dirty="0" err="1">
                <a:solidFill>
                  <a:srgbClr val="FFFFFF"/>
                </a:solidFill>
                <a:effectLst/>
                <a:latin typeface="Segoe UI" panose="020B0502040204020203" pitchFamily="34" charset="0"/>
                <a:ea typeface="Times New Roman" panose="02020603050405020304" pitchFamily="18" charset="0"/>
              </a:rPr>
              <a:t>here</a:t>
            </a:r>
            <a:r>
              <a:rPr lang="tr-TR" sz="4000" i="1" dirty="0">
                <a:solidFill>
                  <a:srgbClr val="FFFFFF"/>
                </a:solidFill>
                <a:effectLst/>
                <a:latin typeface="Segoe UI" panose="020B0502040204020203" pitchFamily="34" charset="0"/>
                <a:ea typeface="Times New Roman" panose="02020603050405020304" pitchFamily="18" charset="0"/>
              </a:rPr>
              <a:t> </a:t>
            </a:r>
            <a:r>
              <a:rPr lang="tr-TR" sz="4000" i="1" dirty="0" err="1">
                <a:solidFill>
                  <a:srgbClr val="FFFFFF"/>
                </a:solidFill>
                <a:effectLst/>
                <a:latin typeface="Segoe UI" panose="020B0502040204020203" pitchFamily="34" charset="0"/>
                <a:ea typeface="Times New Roman" panose="02020603050405020304" pitchFamily="18" charset="0"/>
              </a:rPr>
              <a:t>were</a:t>
            </a:r>
            <a:r>
              <a:rPr lang="tr-TR" sz="4000" i="1" dirty="0">
                <a:solidFill>
                  <a:srgbClr val="FFFFFF"/>
                </a:solidFill>
                <a:effectLst/>
                <a:latin typeface="Segoe UI" panose="020B0502040204020203" pitchFamily="34" charset="0"/>
                <a:ea typeface="Times New Roman" panose="02020603050405020304" pitchFamily="18" charset="0"/>
              </a:rPr>
              <a:t> </a:t>
            </a:r>
            <a:r>
              <a:rPr lang="tr-TR" sz="4000" i="1" dirty="0" err="1">
                <a:solidFill>
                  <a:srgbClr val="FFFFFF"/>
                </a:solidFill>
                <a:effectLst/>
                <a:latin typeface="Segoe UI" panose="020B0502040204020203" pitchFamily="34" charset="0"/>
                <a:ea typeface="Times New Roman" panose="02020603050405020304" pitchFamily="18" charset="0"/>
              </a:rPr>
              <a:t>also</a:t>
            </a:r>
            <a:r>
              <a:rPr lang="tr-TR" sz="4000" i="1" dirty="0">
                <a:solidFill>
                  <a:srgbClr val="FFFFFF"/>
                </a:solidFill>
                <a:effectLst/>
                <a:latin typeface="Segoe UI" panose="020B0502040204020203" pitchFamily="34" charset="0"/>
                <a:ea typeface="Times New Roman" panose="02020603050405020304" pitchFamily="18" charset="0"/>
              </a:rPr>
              <a:t> </a:t>
            </a:r>
            <a:r>
              <a:rPr lang="tr-TR" sz="4000" i="1" dirty="0" err="1">
                <a:solidFill>
                  <a:srgbClr val="FFFFFF"/>
                </a:solidFill>
                <a:effectLst/>
                <a:latin typeface="Segoe UI" panose="020B0502040204020203" pitchFamily="34" charset="0"/>
                <a:ea typeface="Times New Roman" panose="02020603050405020304" pitchFamily="18" charset="0"/>
              </a:rPr>
              <a:t>growing</a:t>
            </a:r>
            <a:r>
              <a:rPr lang="tr-TR" sz="4000" i="1" dirty="0">
                <a:solidFill>
                  <a:srgbClr val="FFFFFF"/>
                </a:solidFill>
                <a:effectLst/>
                <a:latin typeface="Segoe UI" panose="020B0502040204020203" pitchFamily="34" charset="0"/>
                <a:ea typeface="Times New Roman" panose="02020603050405020304" pitchFamily="18" charset="0"/>
              </a:rPr>
              <a:t> </a:t>
            </a:r>
            <a:r>
              <a:rPr lang="tr-TR" sz="4000" i="1" dirty="0" err="1">
                <a:solidFill>
                  <a:srgbClr val="FFFFFF"/>
                </a:solidFill>
                <a:effectLst/>
                <a:latin typeface="Segoe UI" panose="020B0502040204020203" pitchFamily="34" charset="0"/>
                <a:ea typeface="Times New Roman" panose="02020603050405020304" pitchFamily="18" charset="0"/>
              </a:rPr>
              <a:t>sectors</a:t>
            </a:r>
            <a:r>
              <a:rPr lang="tr-TR" sz="4000" i="1" dirty="0">
                <a:solidFill>
                  <a:srgbClr val="FFFFFF"/>
                </a:solidFill>
                <a:effectLst/>
                <a:latin typeface="Segoe UI" panose="020B0502040204020203" pitchFamily="34" charset="0"/>
                <a:ea typeface="Times New Roman" panose="02020603050405020304" pitchFamily="18" charset="0"/>
              </a:rPr>
              <a:t> </a:t>
            </a:r>
            <a:r>
              <a:rPr lang="tr-TR" sz="4000" i="1" dirty="0" err="1">
                <a:solidFill>
                  <a:srgbClr val="FFFFFF"/>
                </a:solidFill>
                <a:effectLst/>
                <a:latin typeface="Segoe UI" panose="020B0502040204020203" pitchFamily="34" charset="0"/>
                <a:ea typeface="Times New Roman" panose="02020603050405020304" pitchFamily="18" charset="0"/>
              </a:rPr>
              <a:t>due</a:t>
            </a:r>
            <a:r>
              <a:rPr lang="tr-TR" sz="4000" i="1" dirty="0">
                <a:solidFill>
                  <a:srgbClr val="FFFFFF"/>
                </a:solidFill>
                <a:effectLst/>
                <a:latin typeface="Segoe UI" panose="020B0502040204020203" pitchFamily="34" charset="0"/>
                <a:ea typeface="Times New Roman" panose="02020603050405020304" pitchFamily="18" charset="0"/>
              </a:rPr>
              <a:t> </a:t>
            </a:r>
            <a:r>
              <a:rPr lang="tr-TR" sz="4000" i="1" dirty="0" err="1">
                <a:solidFill>
                  <a:srgbClr val="FFFFFF"/>
                </a:solidFill>
                <a:effectLst/>
                <a:latin typeface="Segoe UI" panose="020B0502040204020203" pitchFamily="34" charset="0"/>
                <a:ea typeface="Times New Roman" panose="02020603050405020304" pitchFamily="18" charset="0"/>
              </a:rPr>
              <a:t>to</a:t>
            </a:r>
            <a:r>
              <a:rPr lang="tr-TR" sz="4000" i="1" dirty="0">
                <a:solidFill>
                  <a:srgbClr val="FFFFFF"/>
                </a:solidFill>
                <a:effectLst/>
                <a:latin typeface="Segoe UI" panose="020B0502040204020203" pitchFamily="34" charset="0"/>
                <a:ea typeface="Times New Roman" panose="02020603050405020304" pitchFamily="18" charset="0"/>
              </a:rPr>
              <a:t> </a:t>
            </a:r>
            <a:r>
              <a:rPr lang="tr-TR" sz="4000" i="1" dirty="0" err="1">
                <a:solidFill>
                  <a:srgbClr val="FFFFFF"/>
                </a:solidFill>
                <a:effectLst/>
                <a:latin typeface="Segoe UI" panose="020B0502040204020203" pitchFamily="34" charset="0"/>
                <a:ea typeface="Times New Roman" panose="02020603050405020304" pitchFamily="18" charset="0"/>
              </a:rPr>
              <a:t>the</a:t>
            </a:r>
            <a:r>
              <a:rPr lang="tr-TR" sz="4000" i="1" dirty="0">
                <a:solidFill>
                  <a:srgbClr val="FFFFFF"/>
                </a:solidFill>
                <a:effectLst/>
                <a:latin typeface="Segoe UI" panose="020B0502040204020203" pitchFamily="34" charset="0"/>
                <a:ea typeface="Times New Roman" panose="02020603050405020304" pitchFamily="18" charset="0"/>
              </a:rPr>
              <a:t> </a:t>
            </a:r>
            <a:r>
              <a:rPr lang="tr-TR" sz="4000" i="1" dirty="0" err="1">
                <a:solidFill>
                  <a:srgbClr val="FFFFFF"/>
                </a:solidFill>
                <a:effectLst/>
                <a:latin typeface="Segoe UI" panose="020B0502040204020203" pitchFamily="34" charset="0"/>
                <a:ea typeface="Times New Roman" panose="02020603050405020304" pitchFamily="18" charset="0"/>
              </a:rPr>
              <a:t>coronavirus</a:t>
            </a:r>
            <a:r>
              <a:rPr lang="tr-TR" sz="4000" i="1" dirty="0">
                <a:solidFill>
                  <a:srgbClr val="FFFFFF"/>
                </a:solidFill>
                <a:effectLst/>
                <a:latin typeface="Segoe UI" panose="020B0502040204020203" pitchFamily="34" charset="0"/>
                <a:ea typeface="Times New Roman" panose="02020603050405020304" pitchFamily="18" charset="0"/>
              </a:rPr>
              <a:t>:</a:t>
            </a:r>
            <a:br>
              <a:rPr lang="tr-TR" sz="4000" dirty="0">
                <a:solidFill>
                  <a:srgbClr val="FFFFFF"/>
                </a:solidFill>
                <a:effectLst/>
                <a:latin typeface="Times New Roman" panose="02020603050405020304" pitchFamily="18" charset="0"/>
                <a:ea typeface="Times New Roman" panose="02020603050405020304" pitchFamily="18" charset="0"/>
              </a:rPr>
            </a:br>
            <a:endParaRPr lang="tr-TR" sz="4000" dirty="0">
              <a:solidFill>
                <a:srgbClr val="FFFFFF"/>
              </a:solidFill>
            </a:endParaRP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7CA7387-80D1-4E47-B817-4EB4CD193440}"/>
              </a:ext>
            </a:extLst>
          </p:cNvPr>
          <p:cNvSpPr>
            <a:spLocks noGrp="1"/>
          </p:cNvSpPr>
          <p:nvPr>
            <p:ph idx="1"/>
          </p:nvPr>
        </p:nvSpPr>
        <p:spPr>
          <a:xfrm>
            <a:off x="5155379" y="1065862"/>
            <a:ext cx="5744685" cy="4726276"/>
          </a:xfrm>
        </p:spPr>
        <p:txBody>
          <a:bodyPr anchor="ctr">
            <a:normAutofit/>
          </a:bodyPr>
          <a:lstStyle/>
          <a:p>
            <a:pPr>
              <a:spcAft>
                <a:spcPts val="1200"/>
              </a:spcAft>
            </a:pPr>
            <a:r>
              <a:rPr lang="tr-TR" sz="2000" b="1" dirty="0" err="1">
                <a:solidFill>
                  <a:srgbClr val="FFFFFF"/>
                </a:solidFill>
                <a:effectLst/>
                <a:latin typeface="Segoe UI" panose="020B0502040204020203" pitchFamily="34" charset="0"/>
                <a:ea typeface="Times New Roman" panose="02020603050405020304" pitchFamily="18" charset="0"/>
              </a:rPr>
              <a:t>Hygiene</a:t>
            </a:r>
            <a:r>
              <a:rPr lang="tr-TR" sz="2000" b="1" dirty="0">
                <a:solidFill>
                  <a:srgbClr val="FFFFFF"/>
                </a:solidFill>
                <a:effectLst/>
                <a:latin typeface="Segoe UI" panose="020B0502040204020203" pitchFamily="34" charset="0"/>
                <a:ea typeface="Times New Roman" panose="02020603050405020304" pitchFamily="18" charset="0"/>
              </a:rPr>
              <a:t> </a:t>
            </a:r>
            <a:r>
              <a:rPr lang="tr-TR" sz="2000" b="1" dirty="0" err="1">
                <a:solidFill>
                  <a:srgbClr val="FFFFFF"/>
                </a:solidFill>
                <a:effectLst/>
                <a:latin typeface="Segoe UI" panose="020B0502040204020203" pitchFamily="34" charset="0"/>
                <a:ea typeface="Times New Roman" panose="02020603050405020304" pitchFamily="18" charset="0"/>
              </a:rPr>
              <a:t>Products</a:t>
            </a:r>
            <a:r>
              <a:rPr lang="tr-TR" sz="2000" b="1" dirty="0">
                <a:solidFill>
                  <a:srgbClr val="FFFFFF"/>
                </a:solidFill>
                <a:effectLst/>
                <a:latin typeface="Segoe UI" panose="020B0502040204020203" pitchFamily="34" charset="0"/>
                <a:ea typeface="Times New Roman" panose="02020603050405020304" pitchFamily="18" charset="0"/>
              </a:rPr>
              <a:t> </a:t>
            </a:r>
            <a:r>
              <a:rPr lang="tr-TR" sz="2000" b="1" dirty="0" err="1">
                <a:solidFill>
                  <a:srgbClr val="FFFFFF"/>
                </a:solidFill>
                <a:effectLst/>
                <a:latin typeface="Segoe UI" panose="020B0502040204020203" pitchFamily="34" charset="0"/>
                <a:ea typeface="Times New Roman" panose="02020603050405020304" pitchFamily="18" charset="0"/>
              </a:rPr>
              <a:t>Manufacturers</a:t>
            </a:r>
            <a:endParaRPr lang="tr-TR" sz="2000" b="1" dirty="0">
              <a:solidFill>
                <a:srgbClr val="FFFFFF"/>
              </a:solidFill>
              <a:effectLst/>
              <a:latin typeface="Times New Roman" panose="02020603050405020304" pitchFamily="18" charset="0"/>
              <a:ea typeface="Times New Roman" panose="02020603050405020304" pitchFamily="18" charset="0"/>
            </a:endParaRPr>
          </a:p>
          <a:p>
            <a:pPr>
              <a:spcAft>
                <a:spcPts val="1200"/>
              </a:spcAft>
            </a:pPr>
            <a:r>
              <a:rPr lang="tr-TR" sz="2000" b="1" dirty="0" err="1">
                <a:solidFill>
                  <a:srgbClr val="FFFFFF"/>
                </a:solidFill>
                <a:effectLst/>
                <a:latin typeface="Segoe UI" panose="020B0502040204020203" pitchFamily="34" charset="0"/>
                <a:ea typeface="Times New Roman" panose="02020603050405020304" pitchFamily="18" charset="0"/>
              </a:rPr>
              <a:t>Pharmacy</a:t>
            </a:r>
            <a:r>
              <a:rPr lang="tr-TR" sz="2000" b="1" dirty="0">
                <a:solidFill>
                  <a:srgbClr val="FFFFFF"/>
                </a:solidFill>
                <a:effectLst/>
                <a:latin typeface="Segoe UI" panose="020B0502040204020203" pitchFamily="34" charset="0"/>
                <a:ea typeface="Times New Roman" panose="02020603050405020304" pitchFamily="18" charset="0"/>
              </a:rPr>
              <a:t> </a:t>
            </a:r>
            <a:r>
              <a:rPr lang="tr-TR" sz="2000" b="1" dirty="0" err="1">
                <a:solidFill>
                  <a:srgbClr val="FFFFFF"/>
                </a:solidFill>
                <a:effectLst/>
                <a:latin typeface="Segoe UI" panose="020B0502040204020203" pitchFamily="34" charset="0"/>
                <a:ea typeface="Times New Roman" panose="02020603050405020304" pitchFamily="18" charset="0"/>
              </a:rPr>
              <a:t>Companies</a:t>
            </a:r>
            <a:endParaRPr lang="tr-TR" sz="2000" b="1" dirty="0">
              <a:solidFill>
                <a:srgbClr val="FFFFFF"/>
              </a:solidFill>
              <a:effectLst/>
              <a:latin typeface="Times New Roman" panose="02020603050405020304" pitchFamily="18" charset="0"/>
              <a:ea typeface="Times New Roman" panose="02020603050405020304" pitchFamily="18" charset="0"/>
            </a:endParaRPr>
          </a:p>
          <a:p>
            <a:pPr>
              <a:spcAft>
                <a:spcPts val="1200"/>
              </a:spcAft>
            </a:pPr>
            <a:r>
              <a:rPr lang="tr-TR" sz="2000" b="1" dirty="0" err="1">
                <a:solidFill>
                  <a:srgbClr val="FFFFFF"/>
                </a:solidFill>
                <a:effectLst/>
                <a:latin typeface="Segoe UI" panose="020B0502040204020203" pitchFamily="34" charset="0"/>
                <a:ea typeface="Times New Roman" panose="02020603050405020304" pitchFamily="18" charset="0"/>
              </a:rPr>
              <a:t>Food</a:t>
            </a:r>
            <a:r>
              <a:rPr lang="tr-TR" sz="2000" b="1" dirty="0">
                <a:solidFill>
                  <a:srgbClr val="FFFFFF"/>
                </a:solidFill>
                <a:effectLst/>
                <a:latin typeface="Segoe UI" panose="020B0502040204020203" pitchFamily="34" charset="0"/>
                <a:ea typeface="Times New Roman" panose="02020603050405020304" pitchFamily="18" charset="0"/>
              </a:rPr>
              <a:t> </a:t>
            </a:r>
            <a:r>
              <a:rPr lang="tr-TR" sz="2000" b="1" dirty="0" err="1">
                <a:solidFill>
                  <a:srgbClr val="FFFFFF"/>
                </a:solidFill>
                <a:effectLst/>
                <a:latin typeface="Segoe UI" panose="020B0502040204020203" pitchFamily="34" charset="0"/>
                <a:ea typeface="Times New Roman" panose="02020603050405020304" pitchFamily="18" charset="0"/>
              </a:rPr>
              <a:t>Producers</a:t>
            </a:r>
            <a:endParaRPr lang="tr-TR" sz="2000" b="1" dirty="0">
              <a:solidFill>
                <a:srgbClr val="FFFFFF"/>
              </a:solidFill>
              <a:effectLst/>
              <a:latin typeface="Times New Roman" panose="02020603050405020304" pitchFamily="18" charset="0"/>
              <a:ea typeface="Times New Roman" panose="02020603050405020304" pitchFamily="18" charset="0"/>
            </a:endParaRPr>
          </a:p>
          <a:p>
            <a:pPr>
              <a:spcAft>
                <a:spcPts val="1200"/>
              </a:spcAft>
            </a:pPr>
            <a:r>
              <a:rPr lang="tr-TR" sz="2000" b="1" dirty="0" err="1">
                <a:solidFill>
                  <a:srgbClr val="FFFFFF"/>
                </a:solidFill>
                <a:effectLst/>
                <a:latin typeface="Segoe UI" panose="020B0502040204020203" pitchFamily="34" charset="0"/>
                <a:ea typeface="Times New Roman" panose="02020603050405020304" pitchFamily="18" charset="0"/>
              </a:rPr>
              <a:t>Social</a:t>
            </a:r>
            <a:r>
              <a:rPr lang="tr-TR" sz="2000" b="1" dirty="0">
                <a:solidFill>
                  <a:srgbClr val="FFFFFF"/>
                </a:solidFill>
                <a:effectLst/>
                <a:latin typeface="Segoe UI" panose="020B0502040204020203" pitchFamily="34" charset="0"/>
                <a:ea typeface="Times New Roman" panose="02020603050405020304" pitchFamily="18" charset="0"/>
              </a:rPr>
              <a:t> Media </a:t>
            </a:r>
            <a:r>
              <a:rPr lang="tr-TR" sz="2000" b="1" dirty="0" err="1">
                <a:solidFill>
                  <a:srgbClr val="FFFFFF"/>
                </a:solidFill>
                <a:effectLst/>
                <a:latin typeface="Segoe UI" panose="020B0502040204020203" pitchFamily="34" charset="0"/>
                <a:ea typeface="Times New Roman" panose="02020603050405020304" pitchFamily="18" charset="0"/>
              </a:rPr>
              <a:t>Companies</a:t>
            </a:r>
            <a:endParaRPr lang="tr-TR" sz="2000" b="1" dirty="0">
              <a:solidFill>
                <a:srgbClr val="FFFFFF"/>
              </a:solidFill>
              <a:effectLst/>
              <a:latin typeface="Times New Roman" panose="02020603050405020304" pitchFamily="18" charset="0"/>
              <a:ea typeface="Times New Roman" panose="02020603050405020304" pitchFamily="18" charset="0"/>
            </a:endParaRPr>
          </a:p>
          <a:p>
            <a:endParaRPr lang="tr-TR" sz="2000" dirty="0">
              <a:solidFill>
                <a:srgbClr val="FFFFFF"/>
              </a:solidFill>
            </a:endParaRPr>
          </a:p>
        </p:txBody>
      </p:sp>
    </p:spTree>
    <p:extLst>
      <p:ext uri="{BB962C8B-B14F-4D97-AF65-F5344CB8AC3E}">
        <p14:creationId xmlns:p14="http://schemas.microsoft.com/office/powerpoint/2010/main" val="133754484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Başlık 1">
            <a:extLst>
              <a:ext uri="{FF2B5EF4-FFF2-40B4-BE49-F238E27FC236}">
                <a16:creationId xmlns:a16="http://schemas.microsoft.com/office/drawing/2014/main" id="{37F8909B-41D2-40C2-B9E0-7FA94F5A8FE5}"/>
              </a:ext>
            </a:extLst>
          </p:cNvPr>
          <p:cNvSpPr>
            <a:spLocks noGrp="1"/>
          </p:cNvSpPr>
          <p:nvPr>
            <p:ph type="title"/>
          </p:nvPr>
        </p:nvSpPr>
        <p:spPr>
          <a:xfrm>
            <a:off x="1014141" y="1450655"/>
            <a:ext cx="3932030" cy="3956690"/>
          </a:xfrm>
        </p:spPr>
        <p:txBody>
          <a:bodyPr anchor="ctr">
            <a:normAutofit/>
          </a:bodyPr>
          <a:lstStyle/>
          <a:p>
            <a:r>
              <a:rPr lang="tr-TR" sz="7400">
                <a:solidFill>
                  <a:schemeClr val="bg1"/>
                </a:solidFill>
              </a:rPr>
              <a:t>Thanks for listening..</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İçerik Yer Tutucusu 2">
            <a:extLst>
              <a:ext uri="{FF2B5EF4-FFF2-40B4-BE49-F238E27FC236}">
                <a16:creationId xmlns:a16="http://schemas.microsoft.com/office/drawing/2014/main" id="{FF7773CC-0D50-4199-B43B-29996FA45A96}"/>
              </a:ext>
            </a:extLst>
          </p:cNvPr>
          <p:cNvSpPr>
            <a:spLocks noGrp="1"/>
          </p:cNvSpPr>
          <p:nvPr>
            <p:ph idx="1"/>
          </p:nvPr>
        </p:nvSpPr>
        <p:spPr>
          <a:xfrm>
            <a:off x="6096000" y="1108061"/>
            <a:ext cx="5008901" cy="4571972"/>
          </a:xfrm>
        </p:spPr>
        <p:txBody>
          <a:bodyPr anchor="ctr">
            <a:normAutofit/>
          </a:bodyPr>
          <a:lstStyle/>
          <a:p>
            <a:r>
              <a:rPr lang="tr-TR" sz="2000">
                <a:solidFill>
                  <a:schemeClr val="bg1"/>
                </a:solidFill>
              </a:rPr>
              <a:t>ALİ Enes Gürbüz/Management Information System</a:t>
            </a:r>
          </a:p>
          <a:p>
            <a:r>
              <a:rPr lang="tr-TR" sz="2000">
                <a:solidFill>
                  <a:schemeClr val="bg1"/>
                </a:solidFill>
              </a:rPr>
              <a:t>17030411022</a:t>
            </a:r>
          </a:p>
        </p:txBody>
      </p:sp>
    </p:spTree>
    <p:extLst>
      <p:ext uri="{BB962C8B-B14F-4D97-AF65-F5344CB8AC3E}">
        <p14:creationId xmlns:p14="http://schemas.microsoft.com/office/powerpoint/2010/main" val="353412532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408</Words>
  <Application>Microsoft Office PowerPoint</Application>
  <PresentationFormat>Geniş ekran</PresentationFormat>
  <Paragraphs>26</Paragraphs>
  <Slides>8</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8</vt:i4>
      </vt:variant>
    </vt:vector>
  </HeadingPairs>
  <TitlesOfParts>
    <vt:vector size="15" baseType="lpstr">
      <vt:lpstr>-apple-system</vt:lpstr>
      <vt:lpstr>Arial</vt:lpstr>
      <vt:lpstr>Calibri</vt:lpstr>
      <vt:lpstr>Calibri Light</vt:lpstr>
      <vt:lpstr>Segoe UI</vt:lpstr>
      <vt:lpstr>Times New Roman</vt:lpstr>
      <vt:lpstr>Office Teması</vt:lpstr>
      <vt:lpstr>Impact of Covid 19 on Unemployment </vt:lpstr>
      <vt:lpstr>Description of the Problem </vt:lpstr>
      <vt:lpstr>This chart shows the unemployment rate of the USA by months in the last 1 year. The areas shown in red in this graph represent the temporarily unemployed. The areas shown in blue in this graph represent not temporarily unemployed. As you can see, the unemployment rate increased substantially in April but tended to decrease in the following months. The majority of these unemployed people are colored red, that is, those who are temporarily unemployed due to the pandemic. </vt:lpstr>
      <vt:lpstr>This table shows the changes in unemployment rates around the world by years. As you can see, in April 2020 the unemployment rate increased more than ever before. The heavy bans and quarantine process in April 2020 caused these data to come out like this. </vt:lpstr>
      <vt:lpstr>Results </vt:lpstr>
      <vt:lpstr>Sectors most affected negatively by unemployment in during the pandemic: </vt:lpstr>
      <vt:lpstr>There were also growing sectors due to the coronavirus: </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Covid 19 on Unemployment </dc:title>
  <dc:creator>ALİENESGÜRBÜZ</dc:creator>
  <cp:lastModifiedBy>ALİENESGÜRBÜZ</cp:lastModifiedBy>
  <cp:revision>7</cp:revision>
  <dcterms:created xsi:type="dcterms:W3CDTF">2021-06-18T20:33:26Z</dcterms:created>
  <dcterms:modified xsi:type="dcterms:W3CDTF">2021-06-18T21:43:02Z</dcterms:modified>
</cp:coreProperties>
</file>