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71" r:id="rId4"/>
    <p:sldId id="264" r:id="rId5"/>
    <p:sldId id="268" r:id="rId6"/>
    <p:sldId id="269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89" autoAdjust="0"/>
  </p:normalViewPr>
  <p:slideViewPr>
    <p:cSldViewPr snapToGrid="0" snapToObjects="1">
      <p:cViewPr varScale="1">
        <p:scale>
          <a:sx n="147" d="100"/>
          <a:sy n="147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FFCD124-0970-49A4-B950-33BA83EB77B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65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w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 hidden="1"/>
          <p:cNvSpPr/>
          <p:nvPr/>
        </p:nvSpPr>
        <p:spPr>
          <a:xfrm>
            <a:off x="0" y="0"/>
            <a:ext cx="9143280" cy="33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/>
          </a:gradFill>
          <a:ln w="396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" name="Picture 13"/>
          <p:cNvPicPr/>
          <p:nvPr/>
        </p:nvPicPr>
        <p:blipFill>
          <a:blip r:embed="rId14"/>
          <a:srcRect l="12047" t="11442" r="17192" b="13835"/>
          <a:stretch/>
        </p:blipFill>
        <p:spPr>
          <a:xfrm>
            <a:off x="335520" y="63720"/>
            <a:ext cx="165960" cy="210600"/>
          </a:xfrm>
          <a:prstGeom prst="rect">
            <a:avLst/>
          </a:prstGeom>
          <a:ln>
            <a:noFill/>
          </a:ln>
        </p:spPr>
      </p:pic>
      <p:pic>
        <p:nvPicPr>
          <p:cNvPr id="2" name="Picture 27"/>
          <p:cNvPicPr/>
          <p:nvPr/>
        </p:nvPicPr>
        <p:blipFill>
          <a:blip r:embed="rId15"/>
          <a:stretch/>
        </p:blipFill>
        <p:spPr>
          <a:xfrm>
            <a:off x="561600" y="96480"/>
            <a:ext cx="2332080" cy="1587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bg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8"/>
          <p:cNvPicPr/>
          <p:nvPr/>
        </p:nvPicPr>
        <p:blipFill>
          <a:blip r:embed="rId16"/>
          <a:srcRect t="-1534" r="15398" b="7654"/>
          <a:stretch/>
        </p:blipFill>
        <p:spPr>
          <a:xfrm>
            <a:off x="-763200" y="0"/>
            <a:ext cx="9906480" cy="685728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280" cy="33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/>
          </a:gradFill>
          <a:ln w="396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2" name="Picture 13"/>
          <p:cNvPicPr/>
          <p:nvPr/>
        </p:nvPicPr>
        <p:blipFill>
          <a:blip r:embed="rId14"/>
          <a:srcRect l="12047" t="11442" r="17192" b="13835"/>
          <a:stretch/>
        </p:blipFill>
        <p:spPr>
          <a:xfrm>
            <a:off x="335520" y="63720"/>
            <a:ext cx="165960" cy="210600"/>
          </a:xfrm>
          <a:prstGeom prst="rect">
            <a:avLst/>
          </a:prstGeom>
          <a:ln>
            <a:noFill/>
          </a:ln>
        </p:spPr>
      </p:pic>
      <p:pic>
        <p:nvPicPr>
          <p:cNvPr id="43" name="Picture 27"/>
          <p:cNvPicPr/>
          <p:nvPr/>
        </p:nvPicPr>
        <p:blipFill>
          <a:blip r:embed="rId15"/>
          <a:stretch/>
        </p:blipFill>
        <p:spPr>
          <a:xfrm>
            <a:off x="561600" y="96480"/>
            <a:ext cx="2332080" cy="1587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91920"/>
            <a:ext cx="4469040" cy="54734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587520" y="3618720"/>
            <a:ext cx="3563640" cy="13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800" b="0" strike="noStrike" spc="4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Erik Dam and </a:t>
            </a:r>
            <a:r>
              <a:t/>
            </a:r>
            <a:br/>
            <a:r>
              <a:rPr lang="en-US" sz="1800" b="0" strike="noStrike" spc="4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Raghavendra Selvan </a:t>
            </a:r>
            <a:r>
              <a:t/>
            </a:r>
            <a:br/>
            <a:r>
              <a:rPr lang="en-US" sz="1800" b="0" strike="noStrike" spc="4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Data Science Lab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4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Faculty of SCIENCE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87520" y="1020240"/>
            <a:ext cx="3563640" cy="17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Machine Learning and Imaging</a:t>
            </a:r>
          </a:p>
          <a:p>
            <a:pPr>
              <a:lnSpc>
                <a:spcPct val="100000"/>
              </a:lnSpc>
            </a:pPr>
            <a:r>
              <a:rPr lang="en-US" sz="3600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Methods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7746840" y="-385200"/>
            <a:ext cx="6105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8441640" y="-385200"/>
            <a:ext cx="28548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87520" y="619200"/>
            <a:ext cx="79668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000" b="0" strike="noStrike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Program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87520" y="1635120"/>
            <a:ext cx="7966800" cy="466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751"/>
              </a:spcBef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272720" y="85680"/>
            <a:ext cx="81432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8177760" y="85680"/>
            <a:ext cx="3765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 descr="Screen Shot 2019-05-20 at 08.12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20" y="1635120"/>
            <a:ext cx="7747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7520" y="619200"/>
            <a:ext cx="79668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000" b="0" strike="noStrike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Thursday</a:t>
            </a:r>
          </a:p>
          <a:p>
            <a:pPr>
              <a:lnSpc>
                <a:spcPct val="100000"/>
              </a:lnSpc>
            </a:pPr>
            <a:r>
              <a:rPr lang="en-US" sz="3000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Why does your grandmother’s knees hurt?!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87520" y="1635120"/>
            <a:ext cx="7966800" cy="466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UK Chingford study [Arden et al, A&amp;R, 2010]:</a:t>
            </a:r>
          </a:p>
          <a:p>
            <a:r>
              <a:rPr lang="en-US" dirty="0"/>
              <a:t>Among 1000 women over 50, </a:t>
            </a:r>
            <a:r>
              <a:rPr lang="en-US" b="1" dirty="0"/>
              <a:t>63% have knee pain </a:t>
            </a:r>
            <a:r>
              <a:rPr lang="en-US" dirty="0"/>
              <a:t>in a given year. </a:t>
            </a:r>
          </a:p>
          <a:p>
            <a:endParaRPr lang="en-US" dirty="0"/>
          </a:p>
          <a:p>
            <a:r>
              <a:rPr lang="en-US" dirty="0"/>
              <a:t>So: Most likely, yes! </a:t>
            </a:r>
            <a:br>
              <a:rPr lang="en-US" dirty="0"/>
            </a:br>
            <a:r>
              <a:rPr lang="en-US" sz="1600" dirty="0"/>
              <a:t>(but your Grandmother is no cry baby, so you may not know)</a:t>
            </a:r>
          </a:p>
          <a:p>
            <a:endParaRPr lang="en-US" dirty="0"/>
          </a:p>
          <a:p>
            <a:r>
              <a:rPr lang="en-US" dirty="0"/>
              <a:t>Osteoarthritis (OA, “</a:t>
            </a:r>
            <a:r>
              <a:rPr lang="en-US" dirty="0" err="1"/>
              <a:t>slidgigt</a:t>
            </a:r>
            <a:r>
              <a:rPr lang="en-US" dirty="0"/>
              <a:t>”):</a:t>
            </a:r>
          </a:p>
          <a:p>
            <a:pPr lvl="1"/>
            <a:r>
              <a:rPr lang="en-US" dirty="0"/>
              <a:t>OA costs around 2% of the GDP (“BNP”)</a:t>
            </a:r>
          </a:p>
          <a:p>
            <a:pPr lvl="1"/>
            <a:r>
              <a:rPr lang="en-US" dirty="0"/>
              <a:t>Direct Healthcare cost are around 10% of GDP (18% in US)</a:t>
            </a:r>
          </a:p>
          <a:p>
            <a:pPr lvl="1"/>
            <a:r>
              <a:rPr lang="en-US" dirty="0"/>
              <a:t>No cure: 1 million total knee replacement surgeries per year </a:t>
            </a:r>
          </a:p>
        </p:txBody>
      </p:sp>
      <p:sp>
        <p:nvSpPr>
          <p:cNvPr id="120" name="CustomShape 3"/>
          <p:cNvSpPr/>
          <p:nvPr/>
        </p:nvSpPr>
        <p:spPr>
          <a:xfrm>
            <a:off x="7272720" y="85680"/>
            <a:ext cx="81432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8177760" y="85680"/>
            <a:ext cx="3765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7520" y="619200"/>
            <a:ext cx="79668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000" b="0" strike="noStrike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Knee OA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87520" y="1635120"/>
            <a:ext cx="7966800" cy="466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00"/>
              </a:spcBef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272720" y="85680"/>
            <a:ext cx="81432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8177760" y="85680"/>
            <a:ext cx="3765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 descr="KneeBoneCartil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7375" y="1635125"/>
            <a:ext cx="3511921" cy="4043761"/>
          </a:xfrm>
          <a:prstGeom prst="rect">
            <a:avLst/>
          </a:prstGeom>
          <a:noFill/>
        </p:spPr>
      </p:pic>
      <p:pic>
        <p:nvPicPr>
          <p:cNvPr id="7" name="Picture 2" descr="000108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86" y="1635124"/>
            <a:ext cx="4186253" cy="404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5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7520" y="619200"/>
            <a:ext cx="79668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000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Why does the knee hurt?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87520" y="1635120"/>
            <a:ext cx="7966800" cy="466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dirty="0"/>
              <a:t>Tissues:</a:t>
            </a:r>
          </a:p>
          <a:p>
            <a:pPr lvl="1"/>
            <a:r>
              <a:rPr lang="en-US" dirty="0"/>
              <a:t>Bones have blood and nerves</a:t>
            </a:r>
          </a:p>
          <a:p>
            <a:pPr lvl="1"/>
            <a:r>
              <a:rPr lang="en-US" dirty="0"/>
              <a:t>Cartilages don</a:t>
            </a:r>
            <a:r>
              <a:rPr lang="mr-IN" dirty="0"/>
              <a:t>’</a:t>
            </a:r>
            <a:r>
              <a:rPr lang="en-US" dirty="0"/>
              <a:t>t </a:t>
            </a:r>
            <a:r>
              <a:rPr lang="mr-IN" dirty="0"/>
              <a:t>–</a:t>
            </a:r>
            <a:r>
              <a:rPr lang="en-US" dirty="0"/>
              <a:t> you can’t feel it </a:t>
            </a:r>
          </a:p>
          <a:p>
            <a:pPr marL="7144" indent="0">
              <a:buNone/>
            </a:pPr>
            <a:endParaRPr lang="en-US" dirty="0"/>
          </a:p>
          <a:p>
            <a:pPr marL="7144" indent="0">
              <a:buNone/>
            </a:pPr>
            <a:r>
              <a:rPr lang="en-US" dirty="0"/>
              <a:t>Research papers:</a:t>
            </a:r>
          </a:p>
          <a:p>
            <a:pPr marL="614362" lvl="1" indent="-342900"/>
            <a:r>
              <a:rPr lang="en-US" dirty="0"/>
              <a:t>“some of the pain is from the bones”</a:t>
            </a:r>
          </a:p>
          <a:p>
            <a:pPr marL="614362" lvl="1" indent="-342900"/>
            <a:r>
              <a:rPr lang="en-US" dirty="0"/>
              <a:t>“some of the pain is from inflammation”</a:t>
            </a:r>
          </a:p>
          <a:p>
            <a:pPr marL="614362" lvl="1" indent="-342900"/>
            <a:r>
              <a:rPr lang="en-US" dirty="0"/>
              <a:t>“some of the pain is in the central nervous system”</a:t>
            </a:r>
          </a:p>
          <a:p>
            <a:pPr marL="614362" lvl="1" indent="-342900"/>
            <a:r>
              <a:rPr lang="mr-IN" dirty="0"/>
              <a:t>…</a:t>
            </a:r>
            <a:r>
              <a:rPr lang="da-DK" dirty="0"/>
              <a:t> </a:t>
            </a:r>
          </a:p>
          <a:p>
            <a:pPr marL="614362" lvl="1" indent="-342900"/>
            <a:endParaRPr lang="en-US" dirty="0"/>
          </a:p>
          <a:p>
            <a:pPr marL="7144" indent="0">
              <a:buNone/>
            </a:pPr>
            <a:r>
              <a:rPr lang="en-US" b="1" dirty="0"/>
              <a:t>To make a treatment, we must understand the pain</a:t>
            </a:r>
            <a:r>
              <a:rPr lang="en-US" b="1" dirty="0" smtClean="0"/>
              <a:t>!</a:t>
            </a:r>
          </a:p>
          <a:p>
            <a:pPr marL="7144" indent="0">
              <a:buNone/>
            </a:pPr>
            <a:endParaRPr lang="en-US" b="1" dirty="0"/>
          </a:p>
          <a:p>
            <a:pPr marL="7144"/>
            <a:r>
              <a:rPr lang="en-US" dirty="0" smtClean="0"/>
              <a:t>Epidemiology = Machine Learning:</a:t>
            </a:r>
            <a:br>
              <a:rPr lang="en-US" dirty="0" smtClean="0"/>
            </a:br>
            <a:r>
              <a:rPr lang="en-US" dirty="0" smtClean="0"/>
              <a:t>Let’s </a:t>
            </a:r>
            <a:r>
              <a:rPr lang="en-US" dirty="0"/>
              <a:t>take thousands of scans, measure everything, and </a:t>
            </a:r>
            <a:r>
              <a:rPr lang="en-US" dirty="0" smtClean="0"/>
              <a:t>explain the pain</a:t>
            </a:r>
            <a:r>
              <a:rPr lang="en-US" dirty="0"/>
              <a:t>. </a:t>
            </a:r>
          </a:p>
          <a:p>
            <a:pPr marL="7144" indent="0">
              <a:buNone/>
            </a:pPr>
            <a:endParaRPr lang="da-DK" b="1" dirty="0"/>
          </a:p>
          <a:p>
            <a:endParaRPr lang="en-US" dirty="0"/>
          </a:p>
        </p:txBody>
      </p:sp>
      <p:sp>
        <p:nvSpPr>
          <p:cNvPr id="120" name="CustomShape 3"/>
          <p:cNvSpPr/>
          <p:nvPr/>
        </p:nvSpPr>
        <p:spPr>
          <a:xfrm>
            <a:off x="7272720" y="85680"/>
            <a:ext cx="81432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8177760" y="85680"/>
            <a:ext cx="3765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890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7520" y="619200"/>
            <a:ext cx="79668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000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Measure Everything: </a:t>
            </a:r>
            <a:br>
              <a:rPr lang="en-US" sz="3000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</a:br>
            <a:r>
              <a:rPr lang="en-US" sz="3000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Knee Imaging Quantification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87520" y="1635120"/>
            <a:ext cx="7966800" cy="466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US" dirty="0"/>
          </a:p>
        </p:txBody>
      </p:sp>
      <p:sp>
        <p:nvSpPr>
          <p:cNvPr id="120" name="CustomShape 3"/>
          <p:cNvSpPr/>
          <p:nvPr/>
        </p:nvSpPr>
        <p:spPr>
          <a:xfrm>
            <a:off x="7272720" y="85680"/>
            <a:ext cx="81432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8177760" y="85680"/>
            <a:ext cx="3765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itle 1"/>
          <p:cNvSpPr txBox="1">
            <a:spLocks/>
          </p:cNvSpPr>
          <p:nvPr/>
        </p:nvSpPr>
        <p:spPr>
          <a:xfrm>
            <a:off x="1246723" y="1630863"/>
            <a:ext cx="6949124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008BC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 smtClean="0"/>
              <a:t>Training             Segmentation          Biomarkers</a:t>
            </a:r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520" y="2750193"/>
            <a:ext cx="2430170" cy="182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felt 6"/>
          <p:cNvSpPr txBox="1"/>
          <p:nvPr/>
        </p:nvSpPr>
        <p:spPr>
          <a:xfrm>
            <a:off x="587520" y="2447610"/>
            <a:ext cx="1592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Expert annotation</a:t>
            </a:r>
            <a:endParaRPr lang="da-DK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32521" y="2030973"/>
            <a:ext cx="2384837" cy="1402100"/>
            <a:chOff x="3193927" y="2049320"/>
            <a:chExt cx="2384837" cy="1402100"/>
          </a:xfrm>
        </p:grpSpPr>
        <p:pic>
          <p:nvPicPr>
            <p:cNvPr id="12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927" y="2357098"/>
              <a:ext cx="1094322" cy="1094322"/>
            </a:xfrm>
            <a:prstGeom prst="rect">
              <a:avLst/>
            </a:prstGeom>
          </p:spPr>
        </p:pic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644" y="2357097"/>
              <a:ext cx="1094323" cy="1094323"/>
            </a:xfrm>
            <a:prstGeom prst="rect">
              <a:avLst/>
            </a:prstGeom>
          </p:spPr>
        </p:pic>
        <p:sp>
          <p:nvSpPr>
            <p:cNvPr id="14" name="Tekstfelt 11"/>
            <p:cNvSpPr txBox="1"/>
            <p:nvPr/>
          </p:nvSpPr>
          <p:spPr>
            <a:xfrm>
              <a:off x="3198460" y="2049320"/>
              <a:ext cx="2380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 smtClean="0"/>
                <a:t>Registration</a:t>
              </a:r>
              <a:r>
                <a:rPr lang="da-DK" sz="1400" dirty="0" smtClean="0"/>
                <a:t> to </a:t>
              </a:r>
              <a:r>
                <a:rPr lang="da-DK" sz="1400" dirty="0" err="1" smtClean="0"/>
                <a:t>training</a:t>
              </a:r>
              <a:r>
                <a:rPr lang="da-DK" sz="1400" dirty="0" smtClean="0"/>
                <a:t> data</a:t>
              </a:r>
              <a:endParaRPr lang="da-DK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32521" y="3635635"/>
            <a:ext cx="2172095" cy="1389620"/>
            <a:chOff x="3193927" y="4015519"/>
            <a:chExt cx="2172095" cy="1389620"/>
          </a:xfrm>
        </p:grpSpPr>
        <p:pic>
          <p:nvPicPr>
            <p:cNvPr id="16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74"/>
            <a:stretch/>
          </p:blipFill>
          <p:spPr>
            <a:xfrm>
              <a:off x="3193927" y="4323296"/>
              <a:ext cx="2172095" cy="1081843"/>
            </a:xfrm>
            <a:prstGeom prst="rect">
              <a:avLst/>
            </a:prstGeom>
          </p:spPr>
        </p:pic>
        <p:sp>
          <p:nvSpPr>
            <p:cNvPr id="17" name="Tekstfelt 13"/>
            <p:cNvSpPr txBox="1"/>
            <p:nvPr/>
          </p:nvSpPr>
          <p:spPr>
            <a:xfrm>
              <a:off x="3193927" y="4015519"/>
              <a:ext cx="2123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 smtClean="0"/>
                <a:t>Voxel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classification</a:t>
              </a:r>
              <a:r>
                <a:rPr lang="da-DK" sz="1400" dirty="0" smtClean="0"/>
                <a:t> (ML)</a:t>
              </a:r>
              <a:endParaRPr lang="da-DK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65624" y="5177062"/>
            <a:ext cx="1447800" cy="1729275"/>
            <a:chOff x="3635304" y="4878165"/>
            <a:chExt cx="1447800" cy="1729275"/>
          </a:xfrm>
        </p:grpSpPr>
        <p:pic>
          <p:nvPicPr>
            <p:cNvPr id="19" name="Picture 18" descr="C:\Users\erikdam\Desktop\paloma.jpg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024" t="5322" r="15080" b="23878"/>
            <a:stretch/>
          </p:blipFill>
          <p:spPr bwMode="auto">
            <a:xfrm>
              <a:off x="3635304" y="5185942"/>
              <a:ext cx="1447800" cy="1421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Tekstfelt 13"/>
            <p:cNvSpPr txBox="1"/>
            <p:nvPr/>
          </p:nvSpPr>
          <p:spPr>
            <a:xfrm>
              <a:off x="3635304" y="4878165"/>
              <a:ext cx="1242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 err="1" smtClean="0"/>
                <a:t>Shape</a:t>
              </a:r>
              <a:r>
                <a:rPr lang="da-DK" sz="1400" dirty="0" smtClean="0"/>
                <a:t> Model</a:t>
              </a:r>
              <a:endParaRPr lang="da-DK" sz="1400" dirty="0"/>
            </a:p>
          </p:txBody>
        </p:sp>
      </p:grpSp>
      <p:pic>
        <p:nvPicPr>
          <p:cNvPr id="21" name="Picture 20" descr="OAIall-Cavity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7" t="10041" r="9144" b="40887"/>
          <a:stretch/>
        </p:blipFill>
        <p:spPr>
          <a:xfrm>
            <a:off x="6195390" y="2338750"/>
            <a:ext cx="2281588" cy="1479965"/>
          </a:xfrm>
          <a:prstGeom prst="rect">
            <a:avLst/>
          </a:prstGeom>
        </p:spPr>
      </p:pic>
      <p:sp>
        <p:nvSpPr>
          <p:cNvPr id="22" name="Tekstfelt 13"/>
          <p:cNvSpPr txBox="1"/>
          <p:nvPr/>
        </p:nvSpPr>
        <p:spPr>
          <a:xfrm>
            <a:off x="6195390" y="3818715"/>
            <a:ext cx="1544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smtClean="0"/>
              <a:t>Measurements:</a:t>
            </a:r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Thickness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Smoothness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Cavity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Homogeneity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Congruity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smtClean="0"/>
              <a:t>Contact </a:t>
            </a:r>
            <a:r>
              <a:rPr lang="da-DK" sz="1400" dirty="0" err="1" smtClean="0"/>
              <a:t>Area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da-DK" sz="1400" dirty="0" err="1" smtClean="0"/>
              <a:t>Shape</a:t>
            </a:r>
            <a:endParaRPr lang="da-DK" sz="1400" dirty="0" smtClean="0"/>
          </a:p>
          <a:p>
            <a:pPr marL="285750" indent="-285750">
              <a:buFont typeface="Arial"/>
              <a:buChar char="•"/>
            </a:pPr>
            <a:r>
              <a:rPr lang="mr-IN" sz="1400" dirty="0" smtClean="0"/>
              <a:t>…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28345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87520" y="619200"/>
            <a:ext cx="79668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000" spc="41" dirty="0" smtClean="0">
                <a:solidFill>
                  <a:srgbClr val="A31D20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DejaVu Sans"/>
              </a:rPr>
              <a:t>Theme of the day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87520" y="1635120"/>
            <a:ext cx="7966800" cy="466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da-DK" dirty="0" smtClean="0"/>
              <a:t>Given:</a:t>
            </a:r>
          </a:p>
          <a:p>
            <a:pPr marL="285750" indent="-285750">
              <a:buFont typeface="Arial"/>
              <a:buChar char="•"/>
            </a:pPr>
            <a:r>
              <a:rPr lang="da-DK" dirty="0" smtClean="0"/>
              <a:t>The OA </a:t>
            </a:r>
            <a:r>
              <a:rPr lang="da-DK" dirty="0" err="1" smtClean="0"/>
              <a:t>Inititative</a:t>
            </a:r>
            <a:r>
              <a:rPr lang="da-DK" dirty="0" smtClean="0"/>
              <a:t> </a:t>
            </a:r>
            <a:r>
              <a:rPr lang="da-DK" dirty="0" err="1" smtClean="0"/>
              <a:t>includes</a:t>
            </a:r>
            <a:r>
              <a:rPr lang="da-DK" dirty="0" smtClean="0"/>
              <a:t> 5000 </a:t>
            </a:r>
            <a:r>
              <a:rPr lang="da-DK" dirty="0" err="1" smtClean="0"/>
              <a:t>subjects</a:t>
            </a:r>
            <a:r>
              <a:rPr lang="da-DK" dirty="0" smtClean="0"/>
              <a:t> with </a:t>
            </a:r>
            <a:r>
              <a:rPr lang="da-DK" dirty="0" err="1" smtClean="0"/>
              <a:t>knee</a:t>
            </a:r>
            <a:r>
              <a:rPr lang="da-DK" dirty="0" smtClean="0"/>
              <a:t> MRI as </a:t>
            </a:r>
            <a:r>
              <a:rPr lang="da-DK" dirty="0" err="1" smtClean="0"/>
              <a:t>numerous</a:t>
            </a:r>
            <a:r>
              <a:rPr lang="da-DK" dirty="0" smtClean="0"/>
              <a:t> </a:t>
            </a:r>
            <a:r>
              <a:rPr lang="da-DK" dirty="0" err="1" smtClean="0"/>
              <a:t>demographic</a:t>
            </a:r>
            <a:r>
              <a:rPr lang="da-DK" dirty="0" smtClean="0"/>
              <a:t> and </a:t>
            </a:r>
            <a:r>
              <a:rPr lang="da-DK" dirty="0" err="1" smtClean="0"/>
              <a:t>clinical</a:t>
            </a:r>
            <a:r>
              <a:rPr lang="da-DK" dirty="0" smtClean="0"/>
              <a:t> variables (</a:t>
            </a:r>
            <a:r>
              <a:rPr lang="da-DK" dirty="0" err="1" smtClean="0"/>
              <a:t>including</a:t>
            </a:r>
            <a:r>
              <a:rPr lang="da-DK" dirty="0" smtClean="0"/>
              <a:t> </a:t>
            </a:r>
            <a:r>
              <a:rPr lang="da-DK" dirty="0" err="1" smtClean="0"/>
              <a:t>pain</a:t>
            </a:r>
            <a:r>
              <a:rPr lang="da-DK" dirty="0" smtClean="0"/>
              <a:t> scores). </a:t>
            </a:r>
          </a:p>
          <a:p>
            <a:pPr marL="285750" indent="-285750">
              <a:buFont typeface="Arial"/>
              <a:buChar char="•"/>
            </a:pPr>
            <a:r>
              <a:rPr lang="da-DK" dirty="0" err="1" smtClean="0"/>
              <a:t>Previously</a:t>
            </a:r>
            <a:r>
              <a:rPr lang="da-DK" dirty="0" smtClean="0"/>
              <a:t>, </a:t>
            </a:r>
            <a:r>
              <a:rPr lang="da-DK" dirty="0" err="1" smtClean="0"/>
              <a:t>using</a:t>
            </a:r>
            <a:r>
              <a:rPr lang="da-DK" dirty="0" smtClean="0"/>
              <a:t> KIQ,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computed</a:t>
            </a:r>
            <a:r>
              <a:rPr lang="da-DK" dirty="0" smtClean="0"/>
              <a:t> 77 variables for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knee</a:t>
            </a:r>
            <a:r>
              <a:rPr lang="da-DK" dirty="0" smtClean="0"/>
              <a:t> </a:t>
            </a:r>
            <a:r>
              <a:rPr lang="da-DK" dirty="0" err="1" smtClean="0"/>
              <a:t>describing</a:t>
            </a:r>
            <a:r>
              <a:rPr lang="da-DK" dirty="0" smtClean="0"/>
              <a:t> </a:t>
            </a:r>
            <a:r>
              <a:rPr lang="da-DK" dirty="0" err="1" smtClean="0"/>
              <a:t>quantity</a:t>
            </a:r>
            <a:r>
              <a:rPr lang="da-DK" dirty="0" smtClean="0"/>
              <a:t>/</a:t>
            </a:r>
            <a:r>
              <a:rPr lang="da-DK" dirty="0" err="1" smtClean="0"/>
              <a:t>quality</a:t>
            </a:r>
            <a:r>
              <a:rPr lang="da-DK" dirty="0" smtClean="0"/>
              <a:t>/</a:t>
            </a:r>
            <a:r>
              <a:rPr lang="da-DK" dirty="0" err="1" smtClean="0"/>
              <a:t>shape</a:t>
            </a:r>
            <a:r>
              <a:rPr lang="da-DK" dirty="0" smtClean="0"/>
              <a:t> of bones/</a:t>
            </a:r>
            <a:r>
              <a:rPr lang="da-DK" dirty="0" err="1" smtClean="0"/>
              <a:t>cartilages</a:t>
            </a:r>
            <a:r>
              <a:rPr lang="da-DK" dirty="0" smtClean="0"/>
              <a:t>/</a:t>
            </a:r>
            <a:r>
              <a:rPr lang="da-DK" dirty="0" err="1" smtClean="0"/>
              <a:t>menisci</a:t>
            </a:r>
            <a:r>
              <a:rPr lang="da-DK" dirty="0" smtClean="0"/>
              <a:t>. </a:t>
            </a:r>
          </a:p>
          <a:p>
            <a:endParaRPr lang="da-DK" dirty="0"/>
          </a:p>
          <a:p>
            <a:r>
              <a:rPr lang="da-DK" dirty="0" err="1" smtClean="0"/>
              <a:t>Task</a:t>
            </a:r>
            <a:r>
              <a:rPr lang="da-DK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da-DK" dirty="0" smtClean="0"/>
              <a:t>How </a:t>
            </a:r>
            <a:r>
              <a:rPr lang="da-DK" dirty="0" err="1" smtClean="0"/>
              <a:t>much</a:t>
            </a:r>
            <a:r>
              <a:rPr lang="da-DK" dirty="0" smtClean="0"/>
              <a:t> of the </a:t>
            </a:r>
            <a:r>
              <a:rPr lang="da-DK" dirty="0" err="1" smtClean="0"/>
              <a:t>pain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explain</a:t>
            </a:r>
            <a:r>
              <a:rPr lang="da-DK" dirty="0" smtClean="0"/>
              <a:t> from </a:t>
            </a:r>
            <a:r>
              <a:rPr lang="da-DK" dirty="0" err="1" smtClean="0"/>
              <a:t>structural</a:t>
            </a:r>
            <a:r>
              <a:rPr lang="da-DK" dirty="0" smtClean="0"/>
              <a:t> markers?</a:t>
            </a:r>
          </a:p>
          <a:p>
            <a:pPr marL="285750" indent="-285750">
              <a:buFont typeface="Arial"/>
              <a:buChar char="•"/>
            </a:pP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tissues</a:t>
            </a:r>
            <a:r>
              <a:rPr lang="da-DK" dirty="0" smtClean="0"/>
              <a:t> </a:t>
            </a:r>
            <a:r>
              <a:rPr lang="da-DK" dirty="0" err="1" smtClean="0"/>
              <a:t>contribute</a:t>
            </a:r>
            <a:r>
              <a:rPr lang="da-DK" dirty="0" smtClean="0"/>
              <a:t> to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pain</a:t>
            </a:r>
            <a:r>
              <a:rPr lang="da-DK" dirty="0" smtClean="0"/>
              <a:t>?</a:t>
            </a:r>
          </a:p>
          <a:p>
            <a:endParaRPr lang="da-DK" dirty="0"/>
          </a:p>
          <a:p>
            <a:r>
              <a:rPr lang="da-DK" dirty="0" smtClean="0"/>
              <a:t>Method:</a:t>
            </a:r>
          </a:p>
          <a:p>
            <a:pPr marL="285750" indent="-285750">
              <a:buFont typeface="Arial"/>
              <a:buChar char="•"/>
            </a:pPr>
            <a:r>
              <a:rPr lang="da-DK" dirty="0" smtClean="0"/>
              <a:t>Try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Supervised</a:t>
            </a:r>
            <a:r>
              <a:rPr lang="da-DK" dirty="0" smtClean="0"/>
              <a:t> Learning </a:t>
            </a:r>
            <a:r>
              <a:rPr lang="da-DK" dirty="0" err="1" smtClean="0"/>
              <a:t>methods</a:t>
            </a:r>
            <a:endParaRPr lang="da-DK" dirty="0" smtClean="0"/>
          </a:p>
          <a:p>
            <a:pPr marL="285750" indent="-285750">
              <a:buFont typeface="Arial"/>
              <a:buChar char="•"/>
            </a:pPr>
            <a:r>
              <a:rPr lang="da-DK" dirty="0" smtClean="0"/>
              <a:t>Understand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endParaRPr lang="da-DK" dirty="0" smtClean="0"/>
          </a:p>
          <a:p>
            <a:pPr marL="285750" indent="-285750">
              <a:buFont typeface="Arial"/>
              <a:buChar char="•"/>
            </a:pPr>
            <a:r>
              <a:rPr lang="da-DK" dirty="0" err="1" smtClean="0"/>
              <a:t>Investigate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markers </a:t>
            </a:r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endParaRPr lang="da-DK" dirty="0" smtClean="0"/>
          </a:p>
          <a:p>
            <a:pPr marL="285750" indent="-285750">
              <a:buFont typeface="Arial"/>
              <a:buChar char="•"/>
            </a:pPr>
            <a:endParaRPr lang="da-DK" dirty="0"/>
          </a:p>
          <a:p>
            <a:pPr marL="285750" indent="-285750">
              <a:buFont typeface="Arial"/>
              <a:buChar char="•"/>
            </a:pPr>
            <a:endParaRPr lang="da-DK" dirty="0" smtClean="0"/>
          </a:p>
          <a:p>
            <a:pPr algn="r"/>
            <a:r>
              <a:rPr lang="da-DK" dirty="0" err="1" smtClean="0"/>
              <a:t>Warning</a:t>
            </a:r>
            <a:r>
              <a:rPr lang="da-DK" dirty="0" smtClean="0"/>
              <a:t>: </a:t>
            </a:r>
            <a:r>
              <a:rPr lang="da-DK" dirty="0" err="1" smtClean="0"/>
              <a:t>this</a:t>
            </a:r>
            <a:r>
              <a:rPr lang="da-DK" dirty="0" smtClean="0"/>
              <a:t> is a </a:t>
            </a:r>
            <a:r>
              <a:rPr lang="da-DK" dirty="0" err="1" smtClean="0"/>
              <a:t>hard</a:t>
            </a:r>
            <a:r>
              <a:rPr lang="da-DK" dirty="0" smtClean="0"/>
              <a:t> problem!</a:t>
            </a:r>
            <a:endParaRPr lang="en-US" dirty="0"/>
          </a:p>
        </p:txBody>
      </p:sp>
      <p:sp>
        <p:nvSpPr>
          <p:cNvPr id="120" name="CustomShape 3"/>
          <p:cNvSpPr/>
          <p:nvPr/>
        </p:nvSpPr>
        <p:spPr>
          <a:xfrm>
            <a:off x="7272720" y="85680"/>
            <a:ext cx="81432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8177760" y="85680"/>
            <a:ext cx="376560" cy="1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9109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4_3_ENG_small.potx</Template>
  <TotalTime>7430</TotalTime>
  <Words>258</Words>
  <Application>Microsoft Macintosh PowerPoint</Application>
  <PresentationFormat>On-screen Show (4:3)</PresentationFormat>
  <Paragraphs>63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skabelon</dc:title>
  <dc:subject/>
  <dc:creator/>
  <dc:description/>
  <cp:lastModifiedBy>Erik Dam</cp:lastModifiedBy>
  <cp:revision>77</cp:revision>
  <dcterms:created xsi:type="dcterms:W3CDTF">2015-11-17T09:10:50Z</dcterms:created>
  <dcterms:modified xsi:type="dcterms:W3CDTF">2019-05-22T07:15:02Z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reated by:">
    <vt:lpwstr>www.skabelon.dk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