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300" r:id="rId4"/>
    <p:sldId id="302" r:id="rId5"/>
    <p:sldId id="301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7" r:id="rId17"/>
    <p:sldId id="318" r:id="rId18"/>
    <p:sldId id="319" r:id="rId19"/>
    <p:sldId id="320" r:id="rId20"/>
    <p:sldId id="321" r:id="rId21"/>
    <p:sldId id="322" r:id="rId22"/>
    <p:sldId id="323" r:id="rId23"/>
    <p:sldId id="324" r:id="rId24"/>
    <p:sldId id="325" r:id="rId25"/>
    <p:sldId id="316" r:id="rId26"/>
    <p:sldId id="313" r:id="rId27"/>
    <p:sldId id="315" r:id="rId28"/>
    <p:sldId id="326" r:id="rId29"/>
    <p:sldId id="328" r:id="rId30"/>
    <p:sldId id="327" r:id="rId31"/>
    <p:sldId id="329" r:id="rId32"/>
    <p:sldId id="331" r:id="rId33"/>
    <p:sldId id="330" r:id="rId34"/>
    <p:sldId id="332" r:id="rId35"/>
    <p:sldId id="333" r:id="rId36"/>
    <p:sldId id="334" r:id="rId37"/>
    <p:sldId id="335" r:id="rId38"/>
    <p:sldId id="336" r:id="rId3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48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B77AA-7177-4D50-AB49-C260886B6169}" type="datetimeFigureOut">
              <a:rPr lang="ko-KR" altLang="en-US" smtClean="0"/>
              <a:t>2017-07-11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B5F6F-E9CC-4842-ADAB-3C98BFC11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322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B5F6F-E9CC-4842-ADAB-3C98BFC11E03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103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13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265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242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645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170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394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2017-07-11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936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2017-07-11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92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2017-07-11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81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56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125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C0B5-9E42-4E82-BD73-9C37117B84AF}" type="datetimeFigureOut">
              <a:rPr lang="ko-KR" altLang="en-US" smtClean="0"/>
              <a:t>2017-07-11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835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dic.daum.net/index.do?dic=all" TargetMode="External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oinmarketcap.com/" TargetMode="External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oinmarketcap.com/" TargetMode="External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imdb.com/title/tt0110912/?ref_=nv_sr_1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hyperlink" Target="http://dic.daum.net/index.do?dic=all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tmp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hyperlink" Target="http://dic.daum.net/index.do?dic=all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hyperlink" Target="http://dic.daum.net/index.do?dic=all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4680319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4725144"/>
            <a:ext cx="9144000" cy="2132856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4572" y="1242338"/>
            <a:ext cx="47343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Web Crawling </a:t>
            </a:r>
            <a:r>
              <a:rPr lang="ko-KR" altLang="en-US" sz="40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</a:t>
            </a:r>
            <a:endParaRPr lang="ko-KR" altLang="en-US" sz="40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4185" y="35103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박진수 교수</a:t>
            </a:r>
            <a:endParaRPr lang="ko-KR" altLang="en-US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22615" y="5457418"/>
            <a:ext cx="32752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Big Data Institute, </a:t>
            </a:r>
          </a:p>
          <a:p>
            <a:pPr algn="ctr"/>
            <a:r>
              <a:rPr lang="en-US" altLang="ko-KR" sz="20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Seoul National University</a:t>
            </a:r>
            <a:endParaRPr lang="ko-KR" altLang="en-US" sz="2000" b="1" dirty="0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4185" y="306896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빅데이터프로그래밍기초</a:t>
            </a:r>
            <a:endParaRPr lang="ko-KR" altLang="en-US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4572" y="673532"/>
            <a:ext cx="1484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[</a:t>
            </a:r>
            <a:r>
              <a:rPr lang="en-US" altLang="ko-KR" sz="2800" b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TA 2-3]</a:t>
            </a:r>
            <a:endParaRPr lang="ko-KR" altLang="en-US" sz="28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68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711841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파이썬의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open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사용해 텍스트 파일로 저장한다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520" y="251683"/>
            <a:ext cx="6389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2-3-1-3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여러 단어의 검색 결과 저장하기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584" y="245248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한글 저장을 위해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인코딩을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‘utf-8’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로 설정한다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35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저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장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51520" y="251683"/>
            <a:ext cx="6389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2-3-1-3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여러 단어의 검색 결과 저장하기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C:\Users\USER\seoul\result.txt - Notepad++ [Administrator]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226" y="1700808"/>
            <a:ext cx="6264696" cy="47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50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826" y="2368161"/>
            <a:ext cx="6775534" cy="4287344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7398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2-3-1-4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여러 단어를 불러와 검색 결과 저장하기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다음 어학사전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3"/>
              </a:rPr>
              <a:t>http://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3"/>
              </a:rPr>
              <a:t>dic.daum.net/index.do?dic=all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 텍스트 파일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(data.txt)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 있는 각 단어를 검색하였을 때 출력 되는 화면에서 가장 상단의 결과를 텍스트 파일에 저장한다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영어 단어의 의미를 저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장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83768" y="3740002"/>
            <a:ext cx="1512168" cy="39920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71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711841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텍스트 파일의 내용을 불러올 때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readlines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사용한다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584" y="245248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한글 저장을 위해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인코딩을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‘utf-8’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로 설정한다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20" y="251683"/>
            <a:ext cx="7398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2-3-1-4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여러 단어를 불러와 검색 결과 저장하기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14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저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장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51520" y="251683"/>
            <a:ext cx="7398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2-3-1-4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여러 단어를 불러와 검색 결과 저장하기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C:\Users\USER\seoul\result-1-4.txt - Notepad++ [Administrator]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226" y="1654678"/>
            <a:ext cx="6232237" cy="476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92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화면 캡처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628"/>
          <a:stretch/>
        </p:blipFill>
        <p:spPr>
          <a:xfrm>
            <a:off x="441256" y="1032252"/>
            <a:ext cx="8280920" cy="3609454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5038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</a:t>
            </a:r>
            <a:r>
              <a:rPr lang="en-US" altLang="ko-KR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8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</a:t>
            </a:r>
            <a:r>
              <a:rPr lang="en-US" altLang="ko-KR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– Coinmarketcap.com</a:t>
            </a:r>
            <a:endParaRPr lang="ko-KR" altLang="en-US" sz="28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4725144"/>
            <a:ext cx="9144000" cy="2132856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93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503" y="2348880"/>
            <a:ext cx="6124981" cy="4222778"/>
          </a:xfrm>
          <a:prstGeom prst="rect">
            <a:avLst/>
          </a:prstGeom>
          <a:ln>
            <a:solidFill>
              <a:srgbClr val="339966"/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6304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2-3-2-1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비트코인 관련 데이터 출력하기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코인마켓캡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3"/>
              </a:rPr>
              <a:t>https://coinmarketcap.com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3"/>
              </a:rPr>
              <a:t>/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메인 페이지에서 가장 상단에 있는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비트코인의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화폐 이름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(Name)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과 시가총액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(Market Cap),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개당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가격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(Price),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그리고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24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시간 볼륨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(Volume)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을 출력해 본다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한 줄에 하나씩 출력되도록 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20502" y="4077072"/>
            <a:ext cx="6124981" cy="43204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77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245273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우선 전체 코인 데이터가 포함되어 있는 테이블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(table)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을 찾는다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584" y="319337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테이블 내에 비트코인 데이터가 있는 행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tr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을 찾는다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520" y="251683"/>
            <a:ext cx="6304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2-3-2-1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비트코인 관련 데이터 출력하기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84" y="178424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분할 정복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(Divide and Conquer)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24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51520" y="251683"/>
            <a:ext cx="6304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2-3-2-1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비트코인 관련 데이터 출력하기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4" name="그림 13" descr="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99" y="1726178"/>
            <a:ext cx="7646651" cy="458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81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503" y="2348880"/>
            <a:ext cx="6124981" cy="4222778"/>
          </a:xfrm>
          <a:prstGeom prst="rect">
            <a:avLst/>
          </a:prstGeom>
          <a:ln>
            <a:solidFill>
              <a:srgbClr val="339966"/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7297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2-3-2-2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상위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100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 코인 관련 데이터 저장하기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코인마켓캡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3"/>
              </a:rPr>
              <a:t>https://coinmarketcap.com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3"/>
              </a:rPr>
              <a:t>/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메인 페이지에 있는 상위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100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 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코인의 화폐 이름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(Name)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과 시가총액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(Market Cap), 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개당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가격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(Price), 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그리고 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24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시간 볼륨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(Volume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을 텍스트 파일로 저장한다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한 줄에 코인 하나의 데이터를 저장하고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각 행에서는 탭으로 구분한다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20502" y="4077072"/>
            <a:ext cx="6124981" cy="249458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31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 descr="화면 캡처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78" b="38212"/>
          <a:stretch/>
        </p:blipFill>
        <p:spPr>
          <a:xfrm>
            <a:off x="6678" y="2132856"/>
            <a:ext cx="9137322" cy="2752720"/>
          </a:xfrm>
          <a:prstGeom prst="rect">
            <a:avLst/>
          </a:prstGeom>
        </p:spPr>
      </p:pic>
      <p:pic>
        <p:nvPicPr>
          <p:cNvPr id="3" name="그림 2" descr="화면 캡처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735"/>
          <a:stretch/>
        </p:blipFill>
        <p:spPr>
          <a:xfrm>
            <a:off x="0" y="1105490"/>
            <a:ext cx="9144000" cy="102736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3236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</a:t>
            </a:r>
            <a:r>
              <a:rPr lang="en-US" altLang="ko-KR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1 – </a:t>
            </a:r>
            <a:r>
              <a:rPr lang="ko-KR" altLang="en-US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다음 사전 </a:t>
            </a:r>
            <a:endParaRPr lang="ko-KR" altLang="en-US" sz="28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4725144"/>
            <a:ext cx="9144000" cy="2132856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81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245273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for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문을 활용해 텍스트 파일에 코인 하나씩 데이터를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write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84" y="178424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2-1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에서 활용했던 코드를 조금만 바꾸면 쉽게 풀 수 있다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20" y="251683"/>
            <a:ext cx="7297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2-3-2-2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상위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100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 코인 관련 데이터 저장하기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42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저장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251683"/>
            <a:ext cx="7297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2-3-2-2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상위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100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 코인 관련 데이터 저장하기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C:\Users\Buomsoo\Google Drive\2017-1\도시 데이터 사이언스 연구소 교육\실습\seoul\result-2-2.txt - Notepad++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628799"/>
            <a:ext cx="4752528" cy="509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52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503" y="2348880"/>
            <a:ext cx="6124981" cy="4222778"/>
          </a:xfrm>
          <a:prstGeom prst="rect">
            <a:avLst/>
          </a:prstGeom>
          <a:ln>
            <a:solidFill>
              <a:srgbClr val="339966"/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8714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2-3-2-3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특정 조건을 만족하는 코인 관련 데이터 저장하기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상위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100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개의 코인 중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24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시간 볼륨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(Volume)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$1,000,000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이상이고 개당 가격이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$50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이상인 코인들의 데이터만 저장한다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한 줄에 코인 하나의 데이터를 저장하고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각 행에서는 탭으로 구분한다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20502" y="4077072"/>
            <a:ext cx="6124981" cy="249458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93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245273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가격과 볼륨을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float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 타입으로 변환한다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84" y="178424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각 코인의 개당 가격과 볼륨에서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replace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사용해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‘$’, ‘,’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등 기호들을 제거한다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312122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If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문을 활용해 조건을 만족하는 코인의 데이터만 저장한다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520" y="251683"/>
            <a:ext cx="8714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2-3-2-3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특정 조건을 만족하는 코인 관련 데이터 저장하기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32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저장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그림 4" descr="C:\Users\Buomsoo\Google Drive\2017-1\도시 데이터 사이언스 연구소 교육\실습\seoul\result-2-3.txt - Notepad++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726180"/>
            <a:ext cx="6336704" cy="470333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1520" y="251683"/>
            <a:ext cx="8714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2-3-2-3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특정 조건을 만족하는 코인 관련 데이터 저장하기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86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화면 캡처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592"/>
          <a:stretch/>
        </p:blipFill>
        <p:spPr>
          <a:xfrm>
            <a:off x="549077" y="979780"/>
            <a:ext cx="8007023" cy="3745364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2480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</a:t>
            </a:r>
            <a:r>
              <a:rPr lang="en-US" altLang="ko-KR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3 </a:t>
            </a:r>
            <a:r>
              <a:rPr lang="en-US" altLang="ko-KR" sz="2800" b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– IMDb</a:t>
            </a:r>
            <a:endParaRPr lang="ko-KR" altLang="en-US" sz="28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4725144"/>
            <a:ext cx="9144000" cy="2132856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61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184421"/>
            <a:ext cx="4183775" cy="3927371"/>
          </a:xfrm>
          <a:prstGeom prst="rect">
            <a:avLst/>
          </a:prstGeom>
          <a:ln>
            <a:solidFill>
              <a:srgbClr val="339966"/>
            </a:solidFill>
          </a:ln>
        </p:spPr>
      </p:pic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189" y="2166133"/>
            <a:ext cx="3130481" cy="4006270"/>
          </a:xfrm>
          <a:prstGeom prst="rect">
            <a:avLst/>
          </a:prstGeom>
          <a:ln>
            <a:solidFill>
              <a:srgbClr val="339966"/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4681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2-3-3-1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 정보 출력하기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IMDb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사이트에서 영화 펄프 픽션 페이지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4"/>
              </a:rPr>
              <a:t>http://www.imdb.com/title/tt0110912/?ref_=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4"/>
              </a:rPr>
              <a:t>nv_sr_1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에서 펄프 픽션 영화의 제목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(title)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과 감독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(director),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그리고 출연 배우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(cast)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출력한다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55576" y="5013176"/>
            <a:ext cx="1368152" cy="216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103488" y="2546616"/>
            <a:ext cx="2564856" cy="340266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115616" y="2465464"/>
            <a:ext cx="1800200" cy="3063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74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51520" y="251683"/>
            <a:ext cx="4681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2-3-3-1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 정보 출력하기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25" y="1726179"/>
            <a:ext cx="7602299" cy="455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03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457" y="2390691"/>
            <a:ext cx="4183775" cy="3927371"/>
          </a:xfrm>
          <a:prstGeom prst="rect">
            <a:avLst/>
          </a:prstGeom>
          <a:ln>
            <a:solidFill>
              <a:srgbClr val="339966"/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5381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2-3-3-2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여러 영화 정보 저장하기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 펄프 픽션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(Pulp Fiction),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포레스트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검프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(Forrest Gump),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그리고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다크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나이트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(The Dark Knight)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제목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(title)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과 감독 이름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(director)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텍스트 파일에 저장한다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548465" y="5219446"/>
            <a:ext cx="1368152" cy="216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908505" y="2671734"/>
            <a:ext cx="1800200" cy="3063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27584" y="191683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 하나당 한 줄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씩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출력되도록 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56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27584" y="178424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영화가 달라짐에 따라 각 영화 정보의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URL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 어떻게 변하는지 잘 살펴본다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20" y="251683"/>
            <a:ext cx="5381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2-3-3-2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여러 영화 정보 저장하기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340962"/>
            <a:ext cx="6296904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29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5689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2-3-1-1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단어의 검색 결과 출력하기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다음 어학사전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http://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dic.daum.net/index.do?dic=all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‘curiosity’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단어를 검색하였을 때 출력 되는 화면에서 가장 상단의 결과를 출력한다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영어 단어의 의미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본 예제에서는 </a:t>
            </a:r>
            <a:r>
              <a:rPr lang="en-US" altLang="ko-KR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‘1. </a:t>
            </a:r>
            <a:r>
              <a:rPr lang="ko-KR" altLang="en-US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호기심 </a:t>
            </a:r>
            <a:r>
              <a:rPr lang="en-US" altLang="ko-KR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2. </a:t>
            </a:r>
            <a:r>
              <a:rPr lang="ko-KR" altLang="en-US" sz="1200" b="1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큐리오시티</a:t>
            </a:r>
            <a:r>
              <a:rPr lang="en-US" altLang="ko-KR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’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출력한다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01"/>
          <a:stretch/>
        </p:blipFill>
        <p:spPr>
          <a:xfrm>
            <a:off x="1187624" y="2492895"/>
            <a:ext cx="6876256" cy="4024445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2438655" y="3861048"/>
            <a:ext cx="1512168" cy="55813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저장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C:\Users\Buomsoo\Google Drive\2017-1\도시 데이터 사이언스 연구소 교육\실습\seoul\result-3-2.txt - Notepad++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726179"/>
            <a:ext cx="6480720" cy="481022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1520" y="251683"/>
            <a:ext cx="5381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2-3-3-2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여러 영화 정보 저장하기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04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997" y="1628800"/>
            <a:ext cx="5836006" cy="5048608"/>
          </a:xfrm>
          <a:prstGeom prst="rect">
            <a:avLst/>
          </a:prstGeom>
          <a:ln>
            <a:solidFill>
              <a:srgbClr val="339966"/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4681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2-3-3-3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 리뷰 출력하기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다크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나이트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(The Dark Knight)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리뷰 페이지에 들어가 첫 번째 리뷰 내용을 출력해 보자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502055" y="4027376"/>
            <a:ext cx="4987947" cy="21379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29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27584" y="178424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Table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구성요소 중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‘p’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태그를 가진 요소를 모두 찾는다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258312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‘p’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태그 중 내용에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</a:t>
            </a:r>
            <a:r>
              <a:rPr lang="en-GB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This review may contain </a:t>
            </a:r>
            <a:r>
              <a:rPr lang="en-GB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spoilers’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및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‘Add another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review’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가 포함된 태그를 제외하고 출력한다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584" y="338200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if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문과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break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활용해 첫 번째 리뷰만 출력한다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418088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replace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이용해 불필요한 공백을 제거한다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(‘\r’, ‘\n’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등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1520" y="251683"/>
            <a:ext cx="4681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2-3-3-3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 리뷰 출력하기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27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51520" y="251683"/>
            <a:ext cx="4681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2-3-3-3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 리뷰 출력하기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그림 4" descr="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53" y="1726179"/>
            <a:ext cx="7583687" cy="416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53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4681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2-3-3-4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 리뷰 저장하기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다크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나이트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(The Dark Knight)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첫 번째 부터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10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번째 페이지까지의 리뷰를 텍스트 파일에 저장한다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757" y="2172026"/>
            <a:ext cx="5115515" cy="4425326"/>
          </a:xfrm>
          <a:prstGeom prst="rect">
            <a:avLst/>
          </a:prstGeom>
          <a:ln>
            <a:solidFill>
              <a:srgbClr val="339966"/>
            </a:solidFill>
          </a:ln>
        </p:spPr>
      </p:pic>
      <p:sp>
        <p:nvSpPr>
          <p:cNvPr id="11" name="직사각형 10"/>
          <p:cNvSpPr/>
          <p:nvPr/>
        </p:nvSpPr>
        <p:spPr>
          <a:xfrm>
            <a:off x="2651998" y="3429941"/>
            <a:ext cx="1803418" cy="23337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7584" y="178424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총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100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개의 리뷰가 저장되어야 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73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27584" y="178424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 리뷰 페이지의 페이지 번호를 바꾸어 가면서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URL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구조를 세심히 살펴보자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3989467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While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문을 활용해 영화 리뷰를 페이지마다 모두 저장한다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(while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 마지막에 구문 탈출 조건 명시</a:t>
            </a:r>
            <a:r>
              <a:rPr lang="en-US" altLang="ko-KR" sz="120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1520" y="251683"/>
            <a:ext cx="4681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2-3-3-4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 리뷰 저장하기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46" y="2395211"/>
            <a:ext cx="7059010" cy="362001"/>
          </a:xfrm>
          <a:prstGeom prst="rect">
            <a:avLst/>
          </a:prstGeom>
        </p:spPr>
      </p:pic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154" y="2987808"/>
            <a:ext cx="7097115" cy="37152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27584" y="461959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replace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이용해 불필요한 공백을 제거한다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(‘\r’, ‘\n’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등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584" y="5229200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파일을 저장할 때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인코딩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(encoding)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설정을 꼭 </a:t>
            </a:r>
            <a:r>
              <a:rPr lang="en-US" altLang="ko-KR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‘utf-8’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으로 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33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저장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51520" y="251683"/>
            <a:ext cx="4681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2-3-3-4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 리뷰 저장하기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C:\Users\Buomsoo\Google Drive\2017-1\도시 데이터 사이언스 연구소 교육\실습\seoul\result-3-4.txt - Notepad++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03" y="1726179"/>
            <a:ext cx="7452321" cy="470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7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5057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2-3-3-5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 리뷰 저장하기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(2)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자신이 좋아하는 영화를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 이상 골라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3-4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코드를 조금씩 바꾸어 영화 리뷰를 각각 다른 텍스트 파일에 저장해 본다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7584" y="188765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리뷰를 영화 별로 최소한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100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 이상 수집한다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286" y="2512766"/>
            <a:ext cx="5995427" cy="3652538"/>
          </a:xfrm>
          <a:prstGeom prst="rect">
            <a:avLst/>
          </a:prstGeom>
          <a:ln>
            <a:solidFill>
              <a:srgbClr val="339966"/>
            </a:solidFill>
          </a:ln>
        </p:spPr>
      </p:pic>
    </p:spTree>
    <p:extLst>
      <p:ext uri="{BB962C8B-B14F-4D97-AF65-F5344CB8AC3E}">
        <p14:creationId xmlns:p14="http://schemas.microsoft.com/office/powerpoint/2010/main" val="363061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5057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2-3-3-5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 리뷰 저장하기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(2)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저장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C:\Users\Buomsoo\Google Drive\2017-1\도시 데이터 사이언스 연구소 교육\실습\seoul\result-3-5-inception.txt - Notepad++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32" y="1746538"/>
            <a:ext cx="5012372" cy="3914710"/>
          </a:xfrm>
          <a:prstGeom prst="rect">
            <a:avLst/>
          </a:prstGeom>
        </p:spPr>
      </p:pic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5805264"/>
            <a:ext cx="5992061" cy="600159"/>
          </a:xfrm>
          <a:prstGeom prst="rect">
            <a:avLst/>
          </a:prstGeom>
          <a:ln>
            <a:solidFill>
              <a:srgbClr val="339966"/>
            </a:solidFill>
          </a:ln>
        </p:spPr>
      </p:pic>
    </p:spTree>
    <p:extLst>
      <p:ext uri="{BB962C8B-B14F-4D97-AF65-F5344CB8AC3E}">
        <p14:creationId xmlns:p14="http://schemas.microsoft.com/office/powerpoint/2010/main" val="192935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5689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2-3-1-1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단어의 검색 결과 출력하기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711841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가져오고자 하는 텍스트의 다른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HTML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구성요소와 구분되는 특성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(CSS style)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을 잘 생각해 본다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84" y="227687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가장 상단에 있는 데이터임을 고려하면서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HTML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파싱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결과를 어떻게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슬라이싱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(slicing)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할 것인지 고민해 본다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91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5689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2-3-1-1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단어의 검색 결과 출력하기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관리자: 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54" y="1700808"/>
            <a:ext cx="6449326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84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6389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2-3-1-2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여러 단어의 검색 결과 출력하기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다음 어학사전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http://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dic.daum.net/index.do?dic=all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‘curiosity’ , ‘killed’, ‘the’, ‘cat’ 4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 단어를 검색하였을 때 출력 되는 화면에서 가장 상단의 결과를 출력한다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영어 단어의 의미를 출력한다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01"/>
          <a:stretch/>
        </p:blipFill>
        <p:spPr>
          <a:xfrm>
            <a:off x="1187624" y="2492895"/>
            <a:ext cx="6876256" cy="4024445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11" name="직사각형 10"/>
          <p:cNvSpPr/>
          <p:nvPr/>
        </p:nvSpPr>
        <p:spPr>
          <a:xfrm>
            <a:off x="2438655" y="3861048"/>
            <a:ext cx="1512168" cy="55813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24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711841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초기 화면에서 몇 개 단어를 검색해 보면서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URL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구조를 잘 생각해 본다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84" y="292494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for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문을 활용해 여러 단어를 돌아가면서 데이터를 출력한다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20" y="251683"/>
            <a:ext cx="6389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2-3-1-2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여러 단어의 검색 결과 출력하기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181"/>
          <a:stretch/>
        </p:blipFill>
        <p:spPr>
          <a:xfrm>
            <a:off x="971600" y="2276872"/>
            <a:ext cx="4189717" cy="33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7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51520" y="251683"/>
            <a:ext cx="6389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2-3-1-2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여러 단어의 검색 결과 출력하기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관리자: 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06" y="1666634"/>
            <a:ext cx="6449326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72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6389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2-3-1-3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여러 단어의 검색 결과 저장하기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다음 어학사전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http://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dic.daum.net/index.do?dic=all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‘curiosity’ , ‘killed’, ‘the’, ‘cat’ 4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 단어를 검색하였을 때 출력 되는 화면에서 가장 상단의 결과를 텍스트 파일에 저장한다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영어 단어의 의미를 저장한다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01"/>
          <a:stretch/>
        </p:blipFill>
        <p:spPr>
          <a:xfrm>
            <a:off x="1187624" y="2492895"/>
            <a:ext cx="6876256" cy="4024445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11" name="직사각형 10"/>
          <p:cNvSpPr/>
          <p:nvPr/>
        </p:nvSpPr>
        <p:spPr>
          <a:xfrm>
            <a:off x="2438655" y="3861048"/>
            <a:ext cx="1512168" cy="55813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1111</Words>
  <Application>Microsoft Office PowerPoint</Application>
  <PresentationFormat>화면 슬라이드 쇼(4:3)</PresentationFormat>
  <Paragraphs>113</Paragraphs>
  <Slides>38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3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232</cp:revision>
  <dcterms:created xsi:type="dcterms:W3CDTF">2017-05-22T05:57:28Z</dcterms:created>
  <dcterms:modified xsi:type="dcterms:W3CDTF">2017-07-11T02:41:26Z</dcterms:modified>
</cp:coreProperties>
</file>