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302" r:id="rId6"/>
    <p:sldId id="324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03" r:id="rId15"/>
    <p:sldId id="329" r:id="rId16"/>
    <p:sldId id="304" r:id="rId17"/>
    <p:sldId id="330" r:id="rId18"/>
    <p:sldId id="331" r:id="rId19"/>
    <p:sldId id="336" r:id="rId20"/>
    <p:sldId id="332" r:id="rId21"/>
    <p:sldId id="334" r:id="rId22"/>
    <p:sldId id="333" r:id="rId23"/>
    <p:sldId id="339" r:id="rId24"/>
    <p:sldId id="335" r:id="rId25"/>
    <p:sldId id="337" r:id="rId26"/>
    <p:sldId id="338" r:id="rId27"/>
    <p:sldId id="305" r:id="rId28"/>
    <p:sldId id="340" r:id="rId29"/>
    <p:sldId id="341" r:id="rId30"/>
    <p:sldId id="342" r:id="rId31"/>
    <p:sldId id="306" r:id="rId32"/>
    <p:sldId id="343" r:id="rId33"/>
    <p:sldId id="344" r:id="rId34"/>
    <p:sldId id="26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경영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프로그래밍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/>
              <a:t>TA SESSION 1</a:t>
            </a:r>
            <a:endParaRPr lang="ko-KR" altLang="en-US" sz="16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primer</a:t>
            </a:r>
            <a:endParaRPr lang="ko-KR" altLang="en-US" sz="1200" dirty="0"/>
          </a:p>
        </p:txBody>
      </p:sp>
      <p:pic>
        <p:nvPicPr>
          <p:cNvPr id="1026" name="Picture 2" descr="서울대학교 경영대학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84" y="5661248"/>
            <a:ext cx="1417118" cy="7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도움을 구하기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쉽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43608" y="1844824"/>
            <a:ext cx="779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파이썬은</a:t>
            </a:r>
            <a:r>
              <a:rPr lang="ko-KR" altLang="en-US" sz="1200" dirty="0" smtClean="0">
                <a:latin typeface="Century Gothic" pitchFamily="34" charset="0"/>
              </a:rPr>
              <a:t> </a:t>
            </a:r>
            <a:r>
              <a:rPr lang="ko-KR" altLang="en-US" sz="1200" dirty="0" err="1" smtClean="0">
                <a:latin typeface="Century Gothic" pitchFamily="34" charset="0"/>
              </a:rPr>
              <a:t>오픈소스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en-US" altLang="ko-KR" sz="1200" dirty="0" err="1" smtClean="0">
                <a:latin typeface="Century Gothic" pitchFamily="34" charset="0"/>
              </a:rPr>
              <a:t>Opensource</a:t>
            </a:r>
            <a:r>
              <a:rPr lang="en-US" altLang="ko-KR" sz="1200" dirty="0" smtClean="0">
                <a:latin typeface="Century Gothic" pitchFamily="34" charset="0"/>
              </a:rPr>
              <a:t>) </a:t>
            </a:r>
            <a:r>
              <a:rPr lang="ko-KR" altLang="en-US" sz="1200" dirty="0" smtClean="0">
                <a:latin typeface="Century Gothic" pitchFamily="34" charset="0"/>
              </a:rPr>
              <a:t>패키지가 많을 뿐 아니라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err="1" smtClean="0">
                <a:latin typeface="Century Gothic" pitchFamily="34" charset="0"/>
              </a:rPr>
              <a:t>유저층이</a:t>
            </a:r>
            <a:r>
              <a:rPr lang="ko-KR" altLang="en-US" sz="1200" dirty="0" smtClean="0">
                <a:latin typeface="Century Gothic" pitchFamily="34" charset="0"/>
              </a:rPr>
              <a:t> 두꺼운 만큼 커뮤니티</a:t>
            </a:r>
            <a:r>
              <a:rPr lang="en-US" altLang="ko-KR" sz="1200" dirty="0" smtClean="0">
                <a:latin typeface="Century Gothic" pitchFamily="34" charset="0"/>
              </a:rPr>
              <a:t>(community)</a:t>
            </a:r>
            <a:r>
              <a:rPr lang="ko-KR" altLang="en-US" sz="1200" dirty="0" smtClean="0">
                <a:latin typeface="Century Gothic" pitchFamily="34" charset="0"/>
              </a:rPr>
              <a:t>가 활성화 되어 있어 코딩을 하다가 막히면 도움을 받기 용이하다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579037"/>
            <a:ext cx="453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질의응답</a:t>
            </a:r>
            <a:r>
              <a:rPr lang="en-US" altLang="ko-KR" sz="1200" dirty="0" smtClean="0">
                <a:latin typeface="Century Gothic" pitchFamily="34" charset="0"/>
              </a:rPr>
              <a:t>(Social Q&amp;A service): 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https://stackoverflow.com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49" y="3011085"/>
            <a:ext cx="5940152" cy="30996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25386" y="6297745"/>
            <a:ext cx="292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en-US" altLang="ko-KR" sz="1200" b="1" dirty="0" smtClean="0">
                <a:latin typeface="Century Gothic" pitchFamily="34" charset="0"/>
              </a:rPr>
              <a:t>762,893 Questions tagged “Python”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도움을 구하기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쉽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43608" y="1844824"/>
            <a:ext cx="779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스택</a:t>
            </a:r>
            <a:r>
              <a:rPr lang="ko-KR" altLang="en-US" sz="1200" dirty="0" smtClean="0">
                <a:latin typeface="Century Gothic" pitchFamily="34" charset="0"/>
              </a:rPr>
              <a:t> </a:t>
            </a:r>
            <a:r>
              <a:rPr lang="ko-KR" altLang="en-US" sz="1200" dirty="0" err="1" smtClean="0">
                <a:latin typeface="Century Gothic" pitchFamily="34" charset="0"/>
              </a:rPr>
              <a:t>오버플로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en-US" altLang="ko-KR" sz="1200" dirty="0" err="1" smtClean="0">
                <a:latin typeface="Century Gothic" pitchFamily="34" charset="0"/>
              </a:rPr>
              <a:t>Stackoverflow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에서 답 찾기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7" y="2348880"/>
            <a:ext cx="6624736" cy="338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5386" y="6165304"/>
            <a:ext cx="283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entury Gothic" pitchFamily="34" charset="0"/>
              </a:rPr>
              <a:t>-  “When you are stuck, GOOGLE it”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도움을 구하기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쉽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43608" y="1844824"/>
            <a:ext cx="779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 외에도 </a:t>
            </a:r>
            <a:r>
              <a:rPr lang="ko-KR" altLang="en-US" sz="1200" dirty="0" err="1" smtClean="0">
                <a:latin typeface="Century Gothic" pitchFamily="34" charset="0"/>
              </a:rPr>
              <a:t>깃허브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en-US" altLang="ko-KR" sz="1200" dirty="0" err="1" smtClean="0">
                <a:latin typeface="Century Gothic" pitchFamily="34" charset="0"/>
              </a:rPr>
              <a:t>GitHub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나 다큐멘테이션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각종 </a:t>
            </a:r>
            <a:r>
              <a:rPr lang="ko-KR" altLang="en-US" sz="1200" dirty="0" err="1" smtClean="0">
                <a:latin typeface="Century Gothic" pitchFamily="34" charset="0"/>
              </a:rPr>
              <a:t>블로그</a:t>
            </a:r>
            <a:r>
              <a:rPr lang="ko-KR" altLang="en-US" sz="1200" dirty="0" smtClean="0">
                <a:latin typeface="Century Gothic" pitchFamily="34" charset="0"/>
              </a:rPr>
              <a:t> 등에서 유용한 정보를 찾아내기 쉽다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3" y="2708920"/>
            <a:ext cx="4176464" cy="279520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59" y="3140968"/>
            <a:ext cx="5005341" cy="33269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5386" y="2276872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entury Gothic" pitchFamily="34" charset="0"/>
              </a:rPr>
              <a:t>-  </a:t>
            </a:r>
            <a:r>
              <a:rPr lang="en-US" altLang="ko-KR" sz="1200" b="1" dirty="0" smtClean="0">
                <a:latin typeface="Century Gothic" pitchFamily="34" charset="0"/>
                <a:hlinkClick r:id="rId5"/>
              </a:rPr>
              <a:t>https://github.com</a:t>
            </a:r>
            <a:r>
              <a:rPr lang="en-US" altLang="ko-KR" sz="1200" b="1" dirty="0" smtClean="0">
                <a:latin typeface="Century Gothic" pitchFamily="34" charset="0"/>
              </a:rPr>
              <a:t> 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도움을 구하기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쉽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43608" y="1844824"/>
            <a:ext cx="779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최근에는 한국에서 </a:t>
            </a:r>
            <a:r>
              <a:rPr lang="ko-KR" altLang="en-US" sz="1200" dirty="0" err="1" smtClean="0">
                <a:latin typeface="Century Gothic" pitchFamily="34" charset="0"/>
              </a:rPr>
              <a:t>파이썬의</a:t>
            </a:r>
            <a:r>
              <a:rPr lang="ko-KR" altLang="en-US" sz="1200" dirty="0" smtClean="0">
                <a:latin typeface="Century Gothic" pitchFamily="34" charset="0"/>
              </a:rPr>
              <a:t> 인기가 하늘로 치솟으며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한글로 된 자료도 찾아보기 쉽다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3" y="2420888"/>
            <a:ext cx="4710569" cy="244787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536504" cy="3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파이선의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122" name="Picture 2" descr="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8" y="1916832"/>
            <a:ext cx="4032516" cy="27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6918" y="5062034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Berlin Sans FB Demi" pitchFamily="34" charset="0"/>
              </a:rPr>
              <a:t>Why </a:t>
            </a:r>
            <a:r>
              <a:rPr lang="en-US" altLang="ko-KR" sz="4000" smtClean="0">
                <a:latin typeface="Berlin Sans FB Demi" pitchFamily="34" charset="0"/>
              </a:rPr>
              <a:t>not Python?</a:t>
            </a:r>
            <a:endParaRPr lang="ko-KR" altLang="en-US" sz="40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파이썬</a:t>
            </a:r>
            <a:r>
              <a:rPr lang="en-US" altLang="ko-KR" dirty="0"/>
              <a:t> </a:t>
            </a:r>
            <a:r>
              <a:rPr lang="ko-KR" altLang="en-US" dirty="0" smtClean="0"/>
              <a:t>코드 작성 규칙과 가이드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(Coding Convention)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작성 규칙과 가이드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앞서 살펴봤듯이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자바나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C++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비하면 코드 작성을 위한 규칙이 간단하고 까다롭지 않다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0" y="2708920"/>
            <a:ext cx="8397360" cy="307777"/>
            <a:chOff x="439440" y="1199621"/>
            <a:chExt cx="8397360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그렇지만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코딩 규칙과 가이드를 따를 경우 코드의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가독성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(readability)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굉장히 높일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1043608" y="450602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그러므로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프로그래밍을 처음 배울 때 부터 코드 작성 규칙과 가이드를 성실히 익히고 코딩을 할 때 이를 최대한 지키기 위해 노력하는 것이 필요하다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5301208"/>
            <a:ext cx="651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“One of Guido’s key insights is that code is </a:t>
            </a:r>
            <a:r>
              <a:rPr lang="en-US" altLang="ko-KR" sz="1200" b="1" dirty="0" smtClean="0">
                <a:latin typeface="Century Gothic" pitchFamily="34" charset="0"/>
              </a:rPr>
              <a:t>read much more often than it is written.”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3284984"/>
            <a:ext cx="6534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내가 작성한 코드를 다른 사람이 이해할 수 있도록 하는 것도 프로그래밍의 중요한 부분이다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895503"/>
            <a:ext cx="638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뿐만 아니라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정돈되지 않은 코드는 시간이 지난 후에 작성자가 보더라도 이해하기 힘들다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작성 규칙과 가이드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코드 작성 가이드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(PEP 8 – Style Guide for Python code)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1043608" y="432271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복잡하고 양이 많은 가이드라인을 모두 암기할 수는 없겠지만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err="1" smtClean="0">
                <a:latin typeface="Century Gothic" pitchFamily="34" charset="0"/>
              </a:rPr>
              <a:t>즐겨찾기로</a:t>
            </a:r>
            <a:r>
              <a:rPr lang="ko-KR" altLang="en-US" sz="1200" dirty="0" smtClean="0">
                <a:latin typeface="Century Gothic" pitchFamily="34" charset="0"/>
              </a:rPr>
              <a:t> 두고 참고하면서 코딩을 정돈되게 하려고 노력하는 것이 중요하다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201399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페이지</a:t>
            </a:r>
            <a:r>
              <a:rPr lang="en-US" altLang="ko-KR" sz="1200" dirty="0">
                <a:latin typeface="Century Gothic" pitchFamily="34" charset="0"/>
              </a:rPr>
              <a:t>: </a:t>
            </a:r>
            <a:r>
              <a:rPr lang="en-US" altLang="ko-KR" sz="1200" dirty="0">
                <a:latin typeface="Century Gothic" pitchFamily="34" charset="0"/>
                <a:hlinkClick r:id="rId3"/>
              </a:rPr>
              <a:t>https://www.python.org/dev/peps/pep-0008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/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2722014"/>
            <a:ext cx="5016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파이썬을</a:t>
            </a:r>
            <a:r>
              <a:rPr lang="ko-KR" altLang="en-US" sz="1200" dirty="0" smtClean="0">
                <a:latin typeface="Century Gothic" pitchFamily="34" charset="0"/>
              </a:rPr>
              <a:t> 만든 귀도 반 </a:t>
            </a:r>
            <a:r>
              <a:rPr lang="ko-KR" altLang="en-US" sz="1200" dirty="0" err="1" smtClean="0">
                <a:latin typeface="Century Gothic" pitchFamily="34" charset="0"/>
              </a:rPr>
              <a:t>로썸</a:t>
            </a:r>
            <a:r>
              <a:rPr lang="ko-KR" altLang="en-US" sz="1200" dirty="0" smtClean="0">
                <a:latin typeface="Century Gothic" pitchFamily="34" charset="0"/>
              </a:rPr>
              <a:t> 등이 작성한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코딩 </a:t>
            </a:r>
            <a:r>
              <a:rPr lang="en-US" altLang="ko-KR" sz="1200" dirty="0" smtClean="0">
                <a:latin typeface="Century Gothic" pitchFamily="34" charset="0"/>
              </a:rPr>
              <a:t>“</a:t>
            </a:r>
            <a:r>
              <a:rPr lang="ko-KR" altLang="en-US" sz="1200" dirty="0" smtClean="0">
                <a:latin typeface="Century Gothic" pitchFamily="34" charset="0"/>
              </a:rPr>
              <a:t>스타일 가이드</a:t>
            </a:r>
            <a:r>
              <a:rPr lang="en-US" altLang="ko-KR" sz="1200" dirty="0" smtClean="0">
                <a:latin typeface="Century Gothic" pitchFamily="34" charset="0"/>
              </a:rPr>
              <a:t>”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43003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일부 스타일 가이드는 강제적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지키지 않으면 오류가 발생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이지만 일부 스타일 가이드는 사용자의 선택에 따른 것으로 </a:t>
            </a:r>
            <a:r>
              <a:rPr lang="ko-KR" altLang="en-US" sz="1200" dirty="0" err="1" smtClean="0">
                <a:latin typeface="Century Gothic" pitchFamily="34" charset="0"/>
              </a:rPr>
              <a:t>가독성을</a:t>
            </a:r>
            <a:r>
              <a:rPr lang="ko-KR" altLang="en-US" sz="1200" dirty="0" smtClean="0">
                <a:latin typeface="Century Gothic" pitchFamily="34" charset="0"/>
              </a:rPr>
              <a:t> 높이기 위함이다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작성 규칙과 가이드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코드 작성 가이드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(PEP 8 – Style Guide for Python code)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287289" cy="492765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229726" y="2158734"/>
            <a:ext cx="2520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67030" y="3031456"/>
            <a:ext cx="42829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61232" y="4258592"/>
            <a:ext cx="35887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작성 규칙과 가이드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코드 작성 가이드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(PEP 8 – Style Guide for Python code)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287289" cy="49276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624" y="1628800"/>
            <a:ext cx="6552728" cy="4927652"/>
          </a:xfrm>
          <a:prstGeom prst="rect">
            <a:avLst/>
          </a:prstGeom>
          <a:solidFill>
            <a:srgbClr val="00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3532946"/>
            <a:ext cx="611417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00"/>
                </a:solidFill>
                <a:latin typeface="Berlin Sans FB Demi" pitchFamily="34" charset="0"/>
              </a:rPr>
              <a:t>Style guide is all about consistency(</a:t>
            </a:r>
            <a:r>
              <a:rPr lang="ko-KR" altLang="en-US" sz="2400" dirty="0" smtClean="0">
                <a:solidFill>
                  <a:srgbClr val="FFFF00"/>
                </a:solidFill>
                <a:latin typeface="Berlin Sans FB Demi" pitchFamily="34" charset="0"/>
              </a:rPr>
              <a:t>일관성</a:t>
            </a:r>
            <a:r>
              <a:rPr lang="en-US" altLang="ko-KR" sz="2400" dirty="0" smtClean="0">
                <a:solidFill>
                  <a:srgbClr val="FFFF00"/>
                </a:solidFill>
                <a:latin typeface="Berlin Sans FB Demi" pitchFamily="34" charset="0"/>
              </a:rPr>
              <a:t>)!</a:t>
            </a:r>
            <a:endParaRPr lang="ko-KR" altLang="en-US" sz="2400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060848"/>
            <a:ext cx="3109596" cy="25202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1.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파이썬이란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2.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파이썬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코드 작성 규칙과 가이드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3.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파이썬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프로그래밍 첫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걸음 떼기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작성 규칙과 가이드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작성 규칙과 가이드를 지키지 않는 코드는 마치 띄어쓰기와 맞춤법을 무시하는 한 편의 시와 같다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9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7" y="2266966"/>
            <a:ext cx="3176773" cy="31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p (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36508"/>
            <a:ext cx="411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43608" y="5816297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읽고 이해하기 매우 힘들다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첫 걸음 떼기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지난 세션에 작성했던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코드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(example.py)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다시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788588" y="1844824"/>
            <a:ext cx="8048212" cy="102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9764" y="1939233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x = ‘Hello’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y = ‘World’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z = x + 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print(z)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140968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x, y, z: </a:t>
            </a:r>
            <a:r>
              <a:rPr lang="ko-KR" altLang="en-US" sz="1200" dirty="0" smtClean="0">
                <a:latin typeface="Century Gothic" pitchFamily="34" charset="0"/>
              </a:rPr>
              <a:t>변수</a:t>
            </a:r>
            <a:r>
              <a:rPr lang="en-US" altLang="ko-KR" sz="1200" dirty="0" smtClean="0">
                <a:latin typeface="Century Gothic" pitchFamily="34" charset="0"/>
              </a:rPr>
              <a:t>(variable). </a:t>
            </a:r>
            <a:r>
              <a:rPr lang="ko-KR" altLang="en-US" sz="1200" dirty="0" smtClean="0">
                <a:latin typeface="Century Gothic" pitchFamily="34" charset="0"/>
              </a:rPr>
              <a:t>현재로서는 값을 저장하는 곳이라고만 알아두자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789040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+: </a:t>
            </a:r>
            <a:r>
              <a:rPr lang="ko-KR" altLang="en-US" sz="1200" dirty="0" smtClean="0">
                <a:latin typeface="Century Gothic" pitchFamily="34" charset="0"/>
              </a:rPr>
              <a:t>연산자</a:t>
            </a:r>
            <a:r>
              <a:rPr lang="en-US" altLang="ko-KR" sz="1200" dirty="0" smtClean="0">
                <a:latin typeface="Century Gothic" pitchFamily="34" charset="0"/>
              </a:rPr>
              <a:t>(operator). </a:t>
            </a:r>
            <a:r>
              <a:rPr lang="ko-KR" altLang="en-US" sz="1200" dirty="0" smtClean="0">
                <a:latin typeface="Century Gothic" pitchFamily="34" charset="0"/>
              </a:rPr>
              <a:t>변수들 혹은 값들 간의 연산을 수행한다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45091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print(): </a:t>
            </a:r>
            <a:r>
              <a:rPr lang="ko-KR" altLang="en-US" sz="1200" dirty="0" smtClean="0">
                <a:latin typeface="Century Gothic" pitchFamily="34" charset="0"/>
              </a:rPr>
              <a:t>함수</a:t>
            </a:r>
            <a:r>
              <a:rPr lang="en-US" altLang="ko-KR" sz="1200" dirty="0" smtClean="0">
                <a:latin typeface="Century Gothic" pitchFamily="34" charset="0"/>
              </a:rPr>
              <a:t>(function). </a:t>
            </a:r>
            <a:r>
              <a:rPr lang="ko-KR" altLang="en-US" sz="1200" dirty="0" smtClean="0">
                <a:latin typeface="Century Gothic" pitchFamily="34" charset="0"/>
              </a:rPr>
              <a:t>괄호 안의 값을 출력한다</a:t>
            </a:r>
            <a:r>
              <a:rPr lang="en-US" altLang="ko-KR" sz="1200" dirty="0">
                <a:latin typeface="Century Gothic" pitchFamily="34" charset="0"/>
              </a:rPr>
              <a:t>.</a:t>
            </a:r>
            <a:r>
              <a:rPr lang="en-US" altLang="ko-KR" sz="1200" dirty="0" smtClean="0">
                <a:latin typeface="Century Gothic" pitchFamily="34" charset="0"/>
              </a:rPr>
              <a:t> print() </a:t>
            </a:r>
            <a:r>
              <a:rPr lang="ko-KR" altLang="en-US" sz="1200" dirty="0" smtClean="0">
                <a:latin typeface="Century Gothic" pitchFamily="34" charset="0"/>
              </a:rPr>
              <a:t>함수는 앞으로의 가장 많이 사용되는 함수 중 하나이므로 꼭 알아두자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기초 문법</a:t>
            </a:r>
            <a:r>
              <a:rPr lang="en-US" altLang="ko-KR" sz="2400" dirty="0" smtClean="0"/>
              <a:t>(Syntax)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문법의 가장 큰 구별되는 특징은 중괄호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({})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나 세미콜론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(;)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이 아닌 들여쓰기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(indentation)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으로 블록을 구분한다는 것이다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788588" y="3164118"/>
            <a:ext cx="8048212" cy="102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9764" y="3258527"/>
            <a:ext cx="399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if(x&gt;y):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  print(“x is greater than y”)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  print(“x is less than or equal to y”)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201399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이는 순전히 </a:t>
            </a:r>
            <a:r>
              <a:rPr lang="ko-KR" altLang="en-US" sz="1200" dirty="0" err="1" smtClean="0">
                <a:latin typeface="Century Gothic" pitchFamily="34" charset="0"/>
              </a:rPr>
              <a:t>가독성을</a:t>
            </a:r>
            <a:r>
              <a:rPr lang="ko-KR" altLang="en-US" sz="1200" dirty="0" smtClean="0">
                <a:latin typeface="Century Gothic" pitchFamily="34" charset="0"/>
              </a:rPr>
              <a:t> 높이기 위함으로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자바와 같은 언어에서는 들여쓰기가 권장사항이지만 </a:t>
            </a:r>
            <a:r>
              <a:rPr lang="ko-KR" altLang="en-US" sz="1200" dirty="0" err="1" smtClean="0">
                <a:latin typeface="Century Gothic" pitchFamily="34" charset="0"/>
              </a:rPr>
              <a:t>파이썬에서는</a:t>
            </a:r>
            <a:r>
              <a:rPr lang="ko-KR" altLang="en-US" sz="1200" dirty="0" smtClean="0">
                <a:latin typeface="Century Gothic" pitchFamily="34" charset="0"/>
              </a:rPr>
              <a:t> 강제사항이다 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2708920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코드</a:t>
            </a:r>
            <a:r>
              <a:rPr lang="en-US" altLang="ko-KR" sz="1200" dirty="0" smtClean="0">
                <a:latin typeface="Century Gothic" pitchFamily="34" charset="0"/>
              </a:rPr>
              <a:t>: x</a:t>
            </a:r>
            <a:r>
              <a:rPr lang="ko-KR" altLang="en-US" sz="1200" dirty="0" smtClean="0">
                <a:latin typeface="Century Gothic" pitchFamily="34" charset="0"/>
              </a:rPr>
              <a:t>와 </a:t>
            </a:r>
            <a:r>
              <a:rPr lang="en-US" altLang="ko-KR" sz="1200" dirty="0" smtClean="0">
                <a:latin typeface="Century Gothic" pitchFamily="34" charset="0"/>
              </a:rPr>
              <a:t>y</a:t>
            </a:r>
            <a:r>
              <a:rPr lang="ko-KR" altLang="en-US" sz="1200" dirty="0" smtClean="0">
                <a:latin typeface="Century Gothic" pitchFamily="34" charset="0"/>
              </a:rPr>
              <a:t>변수의 값을 비교해 결과를 출력한다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88" y="4892310"/>
            <a:ext cx="8048212" cy="1110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9764" y="4986719"/>
            <a:ext cx="5019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if(x&gt;y){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(“x is greater than y”);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} else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x is less than or equal to y”);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4437112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자바 코드</a:t>
            </a:r>
            <a:r>
              <a:rPr lang="en-US" altLang="ko-KR" sz="1200" dirty="0" smtClean="0">
                <a:latin typeface="Century Gothic" pitchFamily="34" charset="0"/>
              </a:rPr>
              <a:t>: x</a:t>
            </a:r>
            <a:r>
              <a:rPr lang="ko-KR" altLang="en-US" sz="1200" dirty="0" smtClean="0">
                <a:latin typeface="Century Gothic" pitchFamily="34" charset="0"/>
              </a:rPr>
              <a:t>와 </a:t>
            </a:r>
            <a:r>
              <a:rPr lang="en-US" altLang="ko-KR" sz="1200" dirty="0" smtClean="0">
                <a:latin typeface="Century Gothic" pitchFamily="34" charset="0"/>
              </a:rPr>
              <a:t>y</a:t>
            </a:r>
            <a:r>
              <a:rPr lang="ko-KR" altLang="en-US" sz="1200" dirty="0" smtClean="0">
                <a:latin typeface="Century Gothic" pitchFamily="34" charset="0"/>
              </a:rPr>
              <a:t>변수의 값을 비교해 결과를 출력한다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9764" y="5553264"/>
            <a:ext cx="5019323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619672" y="5805264"/>
            <a:ext cx="504056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3175" y="6272037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  <a:latin typeface="Century Gothic" pitchFamily="34" charset="0"/>
              </a:rPr>
              <a:t>자바에서는 들여쓰기를 하지 않아도 오류가 나지 않는다</a:t>
            </a:r>
            <a:endParaRPr lang="ko-KR" altLang="en-US" sz="105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기초 문법</a:t>
            </a:r>
            <a:r>
              <a:rPr lang="en-US" altLang="ko-KR" sz="2400" dirty="0" smtClean="0"/>
              <a:t>(Syntax)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파이썬에서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주석 처리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(annotation)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하는 방법에는 두 가지가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788588" y="3173148"/>
            <a:ext cx="8048212" cy="54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9764" y="3267557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이것은 주석입니다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1399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주석처리를 하는 이유는 코드에 대한 설명을 덧붙여 이해도를 높이고 코드 재사용을 용이하게 하기 위함이다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2662620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단일 문장</a:t>
            </a:r>
            <a:r>
              <a:rPr lang="en-US" altLang="ko-KR" sz="1200" dirty="0" smtClean="0">
                <a:latin typeface="Century Gothic" pitchFamily="34" charset="0"/>
              </a:rPr>
              <a:t>(single line) </a:t>
            </a:r>
            <a:r>
              <a:rPr lang="ko-KR" altLang="en-US" sz="1200" dirty="0" smtClean="0">
                <a:latin typeface="Century Gothic" pitchFamily="34" charset="0"/>
              </a:rPr>
              <a:t>주석의 경우 우물 정</a:t>
            </a:r>
            <a:r>
              <a:rPr lang="en-US" altLang="ko-KR" sz="1200" dirty="0" smtClean="0">
                <a:latin typeface="Century Gothic" pitchFamily="34" charset="0"/>
              </a:rPr>
              <a:t>(#) </a:t>
            </a:r>
            <a:r>
              <a:rPr lang="ko-KR" altLang="en-US" sz="1200" dirty="0" smtClean="0">
                <a:latin typeface="Century Gothic" pitchFamily="34" charset="0"/>
              </a:rPr>
              <a:t>기호를 사용한다 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8588" y="4739277"/>
            <a:ext cx="8048212" cy="925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9764" y="483368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  <a:ea typeface="+mj-ea"/>
                <a:cs typeface="Courier New" pitchFamily="49" charset="0"/>
              </a:rPr>
              <a:t>‘’’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이것은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주석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입니다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  <a:cs typeface="Courier New" pitchFamily="49" charset="0"/>
              </a:rPr>
              <a:t>‘’’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608" y="4149080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복수 문장</a:t>
            </a:r>
            <a:r>
              <a:rPr lang="en-US" altLang="ko-KR" sz="1200" dirty="0" smtClean="0">
                <a:latin typeface="Century Gothic" pitchFamily="34" charset="0"/>
              </a:rPr>
              <a:t>(multiple lines) </a:t>
            </a:r>
            <a:r>
              <a:rPr lang="ko-KR" altLang="en-US" sz="1200" dirty="0" smtClean="0">
                <a:latin typeface="Century Gothic" pitchFamily="34" charset="0"/>
              </a:rPr>
              <a:t>주석의 경우 쉼표 </a:t>
            </a:r>
            <a:r>
              <a:rPr lang="ko-KR" altLang="en-US" sz="1200" dirty="0" err="1" smtClean="0">
                <a:latin typeface="Century Gothic" pitchFamily="34" charset="0"/>
              </a:rPr>
              <a:t>세개</a:t>
            </a:r>
            <a:r>
              <a:rPr lang="en-US" altLang="ko-KR" sz="1200" dirty="0" smtClean="0">
                <a:latin typeface="Century Gothic" pitchFamily="34" charset="0"/>
              </a:rPr>
              <a:t>(‘’’) </a:t>
            </a:r>
            <a:r>
              <a:rPr lang="ko-KR" altLang="en-US" sz="1200" dirty="0" smtClean="0">
                <a:latin typeface="Century Gothic" pitchFamily="34" charset="0"/>
              </a:rPr>
              <a:t>를 사용한다 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기초 문법</a:t>
            </a:r>
            <a:r>
              <a:rPr lang="en-US" altLang="ko-KR" sz="2400" dirty="0" smtClean="0"/>
              <a:t>(Syntax)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주석은 코드를 구동할 때 실행되지 않는다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순전히 코드의 이해를 돕기 위해 삽입되는 문장이다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788588" y="2348880"/>
            <a:ext cx="80482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9764" y="244328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주석이 아닙니다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# print(‘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주석입니다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177281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예시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8588" y="4005064"/>
            <a:ext cx="804821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764" y="40994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주석이 아닙니다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429000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결과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기초 문법</a:t>
            </a:r>
            <a:r>
              <a:rPr lang="en-US" altLang="ko-KR" sz="2400" dirty="0" smtClean="0"/>
              <a:t>(Syntax)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대부분의 텍스트 에디터와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에서 주석은 코드와 구별되는 폰트나 색깔로 구분된다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1" b="5602"/>
          <a:stretch/>
        </p:blipFill>
        <p:spPr>
          <a:xfrm>
            <a:off x="832915" y="2141315"/>
            <a:ext cx="7478169" cy="14468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172651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노트패드</a:t>
            </a:r>
            <a:r>
              <a:rPr lang="en-US" altLang="ko-KR" sz="1200" dirty="0" smtClean="0">
                <a:latin typeface="Century Gothic" pitchFamily="34" charset="0"/>
              </a:rPr>
              <a:t>++</a:t>
            </a:r>
            <a:r>
              <a:rPr lang="ko-KR" altLang="en-US" sz="1200" dirty="0" smtClean="0">
                <a:latin typeface="Century Gothic" pitchFamily="34" charset="0"/>
              </a:rPr>
              <a:t>에서는 연한 녹색으로 표시된다</a:t>
            </a:r>
            <a:endParaRPr lang="ko-KR" altLang="en-US" sz="1200" b="1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37112"/>
            <a:ext cx="5707230" cy="15841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3608" y="393305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서브라임 텍스트에서는 옅은 회색으로 표시된다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변수와 데이터 타입</a:t>
            </a:r>
            <a:r>
              <a:rPr lang="en-US" altLang="ko-KR" sz="2400" dirty="0" smtClean="0"/>
              <a:t>(Data type)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파이썬에서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선언되는 모든 변수는 데이터 타입을 가진다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파이썬의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모든 데이터 타입은 아래와 같다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043608" y="1700808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불린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en-US" altLang="ko-KR" sz="1200" dirty="0" err="1" smtClean="0">
                <a:latin typeface="Century Gothic" pitchFamily="34" charset="0"/>
              </a:rPr>
              <a:t>boolean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03551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플롯</a:t>
            </a:r>
            <a:r>
              <a:rPr lang="en-US" altLang="ko-KR" sz="1200" dirty="0" smtClean="0">
                <a:latin typeface="Century Gothic" pitchFamily="34" charset="0"/>
              </a:rPr>
              <a:t>(float)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145711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인티</a:t>
            </a:r>
            <a:r>
              <a:rPr lang="ko-KR" altLang="en-US" sz="1200" dirty="0" err="1">
                <a:latin typeface="Century Gothic" pitchFamily="34" charset="0"/>
              </a:rPr>
              <a:t>저</a:t>
            </a:r>
            <a:r>
              <a:rPr lang="en-US" altLang="ko-KR" sz="1200" dirty="0" smtClean="0">
                <a:latin typeface="Century Gothic" pitchFamily="34" charset="0"/>
              </a:rPr>
              <a:t>(integer)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9061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롱</a:t>
            </a:r>
            <a:r>
              <a:rPr lang="en-US" altLang="ko-KR" sz="1200" dirty="0" smtClean="0">
                <a:latin typeface="Century Gothic" pitchFamily="34" charset="0"/>
              </a:rPr>
              <a:t>(long)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3480420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스트링</a:t>
            </a:r>
            <a:r>
              <a:rPr lang="en-US" altLang="ko-KR" sz="1200" dirty="0" smtClean="0">
                <a:latin typeface="Century Gothic" pitchFamily="34" charset="0"/>
              </a:rPr>
              <a:t>(string)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3925323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리스트</a:t>
            </a:r>
            <a:r>
              <a:rPr lang="en-US" altLang="ko-KR" sz="1200" dirty="0" smtClean="0">
                <a:latin typeface="Century Gothic" pitchFamily="34" charset="0"/>
              </a:rPr>
              <a:t>(list)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437022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넌</a:t>
            </a:r>
            <a:r>
              <a:rPr lang="en-US" altLang="ko-KR" sz="1200" dirty="0" smtClean="0">
                <a:latin typeface="Century Gothic" pitchFamily="34" charset="0"/>
              </a:rPr>
              <a:t>(None)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39440" y="4994012"/>
            <a:ext cx="8397360" cy="523220"/>
            <a:chOff x="439440" y="1199621"/>
            <a:chExt cx="8397360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이 중 많이 사용하는 타입은 불린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인티저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스트링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정도로 현재로써는 이 세 가지 타입에 대해서만 알아보자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6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467544" y="5898758"/>
            <a:ext cx="641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※ </a:t>
            </a:r>
            <a:r>
              <a:rPr lang="ko-KR" altLang="en-US" sz="16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변수의 이름은 문자와 숫자</a:t>
            </a:r>
            <a:r>
              <a:rPr lang="en-US" altLang="ko-KR" sz="16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, </a:t>
            </a:r>
            <a:r>
              <a:rPr lang="ko-KR" altLang="en-US" sz="1600" b="1" u="sng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그리고 언더라인</a:t>
            </a:r>
            <a:r>
              <a:rPr lang="en-US" altLang="ko-KR" sz="16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(‘_’)</a:t>
            </a:r>
            <a:r>
              <a:rPr lang="ko-KR" altLang="en-US" sz="16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rPr>
              <a:t>만 포함할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627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변수와 데이터 타입</a:t>
            </a:r>
            <a:r>
              <a:rPr lang="en-US" altLang="ko-KR" sz="2400" dirty="0" smtClean="0"/>
              <a:t>(Data type)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불린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(True)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혹은 거짓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(False)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값만을 가지는 데이터 타입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439440" y="2924944"/>
            <a:ext cx="8397360" cy="307777"/>
            <a:chOff x="439440" y="1199621"/>
            <a:chExt cx="8397360" cy="307777"/>
          </a:xfrm>
        </p:grpSpPr>
        <p:sp>
          <p:nvSpPr>
            <p:cNvPr id="25" name="TextBox 24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인티저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정수 값을 가지는 데이터 타입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6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788588" y="1817618"/>
            <a:ext cx="80482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9764" y="191202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bool1 = True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bool2 = False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88588" y="3538217"/>
            <a:ext cx="80482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9764" y="366742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i1 = 10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i2 = 50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39440" y="4653136"/>
            <a:ext cx="8397360" cy="307777"/>
            <a:chOff x="439440" y="1199621"/>
            <a:chExt cx="8397360" cy="307777"/>
          </a:xfrm>
        </p:grpSpPr>
        <p:sp>
          <p:nvSpPr>
            <p:cNvPr id="32" name="TextBox 31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스트링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문자를 값으로 가지는 데이터 타입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3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788588" y="5229200"/>
            <a:ext cx="804821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79764" y="535840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1 = 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kim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2 = ‘lee’</a:t>
            </a:r>
          </a:p>
        </p:txBody>
      </p:sp>
    </p:spTree>
    <p:extLst>
      <p:ext uri="{BB962C8B-B14F-4D97-AF65-F5344CB8AC3E}">
        <p14:creationId xmlns:p14="http://schemas.microsoft.com/office/powerpoint/2010/main" val="42060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변수와 데이터 타입</a:t>
            </a:r>
            <a:r>
              <a:rPr lang="en-US" altLang="ko-KR" sz="2400" dirty="0" smtClean="0"/>
              <a:t>(Data type)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print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함수를 이용하면 변수의 값을 출력할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816009" y="2204864"/>
            <a:ext cx="8048212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185" y="2299273"/>
            <a:ext cx="130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name = ‘Kim’</a:t>
            </a:r>
          </a:p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= 26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print(name)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88588" y="4581128"/>
            <a:ext cx="8048212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9764" y="466403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Kim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26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177281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예시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4077072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결</a:t>
            </a:r>
            <a:r>
              <a:rPr lang="ko-KR" altLang="en-US" sz="1200" dirty="0">
                <a:latin typeface="Century Gothic" pitchFamily="34" charset="0"/>
              </a:rPr>
              <a:t>과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(Python)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(Learning by Doing)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bool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불린 타입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False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값을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company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스트링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타입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‘Samsung’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값을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height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인티저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타입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175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값을 입력하고 이들을 출력해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816009" y="2420888"/>
            <a:ext cx="804821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185" y="2515297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ex_1.py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Samsung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175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022274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출력 예시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(Operator)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파이썬에는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변수 간에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값들 간에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혹은 변수와 값 간의 연산을 수행하기 위한 연산자가 여러 가지 정의되어 있다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이러한 연산자들은 대부분 직관적이며 이해하기 쉽다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1043608" y="1976343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산수 연산자</a:t>
            </a:r>
            <a:r>
              <a:rPr lang="en-US" altLang="ko-KR" sz="1200" dirty="0" smtClean="0">
                <a:latin typeface="Century Gothic" pitchFamily="34" charset="0"/>
              </a:rPr>
              <a:t>: +, -, *, /, % (mod)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3136803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논리 연산자</a:t>
            </a:r>
            <a:r>
              <a:rPr lang="en-US" altLang="ko-KR" sz="1200" dirty="0" smtClean="0">
                <a:latin typeface="Century Gothic" pitchFamily="34" charset="0"/>
              </a:rPr>
              <a:t>: and, or, not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556573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비교 연산자</a:t>
            </a:r>
            <a:r>
              <a:rPr lang="en-US" altLang="ko-KR" sz="1200" dirty="0" smtClean="0">
                <a:latin typeface="Century Gothic" pitchFamily="34" charset="0"/>
              </a:rPr>
              <a:t>: ==, !=, &lt;, &gt;, &lt;=, &gt;=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71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지수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연산자</a:t>
            </a:r>
            <a:r>
              <a:rPr lang="en-US" altLang="ko-KR" sz="1200" dirty="0" smtClean="0">
                <a:latin typeface="Century Gothic" pitchFamily="34" charset="0"/>
              </a:rPr>
              <a:t>: **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39440" y="4365104"/>
            <a:ext cx="8397360" cy="307777"/>
            <a:chOff x="439440" y="1199621"/>
            <a:chExt cx="8397360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산수 연산자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9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/>
          <p:cNvSpPr/>
          <p:nvPr/>
        </p:nvSpPr>
        <p:spPr>
          <a:xfrm>
            <a:off x="816009" y="4941168"/>
            <a:ext cx="8048212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7185" y="5012427"/>
            <a:ext cx="10214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a = 20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b = 10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 = a + b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 = a – b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 = a * b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f = a / b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g = a % b</a:t>
            </a:r>
          </a:p>
        </p:txBody>
      </p:sp>
    </p:spTree>
    <p:extLst>
      <p:ext uri="{BB962C8B-B14F-4D97-AF65-F5344CB8AC3E}">
        <p14:creationId xmlns:p14="http://schemas.microsoft.com/office/powerpoint/2010/main" val="24268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(Operator)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산수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연산자는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인티저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롱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플롯 타입에 주로 적용되며 일반적인 수학의 사칙연산을 생각하면 이해가 쉽다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816009" y="2204864"/>
            <a:ext cx="804821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185" y="229927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n1 = 100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n2 = 200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n3 = n1 + n2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print(n3)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8588" y="4581128"/>
            <a:ext cx="8048212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9764" y="46640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300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3608" y="1772816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예시</a:t>
            </a:r>
            <a:endParaRPr lang="ko-KR" altLang="en-US" sz="1200" b="1" dirty="0"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4077072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결</a:t>
            </a:r>
            <a:r>
              <a:rPr lang="ko-KR" altLang="en-US" sz="1200" dirty="0">
                <a:latin typeface="Century Gothic" pitchFamily="34" charset="0"/>
              </a:rPr>
              <a:t>과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(Learning by Doing)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738664"/>
            <a:chOff x="439440" y="1199621"/>
            <a:chExt cx="8397360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n1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인티저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타입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1000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n2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2000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n3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3000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입력하고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n4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n2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에서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n1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뺀 값을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n5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변수에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n1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과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n3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더한 값을 지정해 준 다음에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n1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부터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n5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까지 값을 모두 출력해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816009" y="2787782"/>
            <a:ext cx="8048212" cy="150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185" y="2882191"/>
            <a:ext cx="1021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ex_2.py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2000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4000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389168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출력 예시</a:t>
            </a:r>
            <a:endParaRPr lang="ko-KR" altLang="en-US" sz="1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en-US" altLang="ko-KR" sz="2400" dirty="0" smtClean="0"/>
              <a:t>(Python)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1991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년 귀도 반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로섬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(Guido van 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Rossum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이 발표한 고급 프로그래밍 언어이다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656076"/>
            <a:ext cx="8397360" cy="307777"/>
            <a:chOff x="439440" y="1199621"/>
            <a:chExt cx="839736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플랫폼 독립적이며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인터프리터식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객체지향적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동적 타이핑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대화형 언어이다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0" y="3789040"/>
            <a:ext cx="8397360" cy="523220"/>
            <a:chOff x="439440" y="1199621"/>
            <a:chExt cx="8397360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웹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개발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데이터베이스 개발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데이터 분석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등 다양한 목적을 위해 널리 쓰이는 언어로 초보자 뿐만 아니라 전문가들도 애용하는 언어이다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6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https://upload.wikimedia.org/wikipedia/commons/thumb/c/c6/Guido_van_Rossum.jpg/150px-Guido_van_Ross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76" y="594952"/>
            <a:ext cx="1268624" cy="1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200"/>
            <a:ext cx="3161187" cy="10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0891" y="2420887"/>
            <a:ext cx="6978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0" b="1" dirty="0" err="1" smtClean="0"/>
              <a:t>파이썬은</a:t>
            </a:r>
            <a:r>
              <a:rPr lang="ko-KR" altLang="en-US" sz="6000" b="1" dirty="0" smtClean="0"/>
              <a:t> </a:t>
            </a:r>
            <a:r>
              <a:rPr lang="en-US" altLang="ko-KR" sz="6000" b="1" dirty="0" smtClean="0"/>
              <a:t>[     ]</a:t>
            </a:r>
            <a:r>
              <a:rPr lang="ko-KR" altLang="en-US" sz="6000" b="1" dirty="0" smtClean="0"/>
              <a:t>하다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946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쉽고 간단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하다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?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08" y="1916832"/>
            <a:ext cx="221157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39440" y="4797152"/>
            <a:ext cx="8397360" cy="307777"/>
            <a:chOff x="439440" y="1199621"/>
            <a:chExt cx="8397360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‘Hello World!’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다른 언어로 표현해보자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2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‘Hello World!’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자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바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로 출력하기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39440" y="5168035"/>
            <a:ext cx="8397360" cy="307777"/>
            <a:chOff x="439440" y="1199621"/>
            <a:chExt cx="8397360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‘Hello World!’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파이썬으로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출력하기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>
          <a:xfrm>
            <a:off x="1115616" y="1666083"/>
            <a:ext cx="6192115" cy="116971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39440" y="3022660"/>
            <a:ext cx="8397360" cy="307777"/>
            <a:chOff x="439440" y="1199621"/>
            <a:chExt cx="839736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‘Hello World!’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c++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로 출력하기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5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3" y="3481452"/>
            <a:ext cx="6230220" cy="1543265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74" y="5638098"/>
            <a:ext cx="619211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빠르고 생산적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Life is too short, You need python.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0" y="2189836"/>
            <a:ext cx="2432161" cy="243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fe is too short, You need python.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56" y="2379801"/>
            <a:ext cx="2736304" cy="20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fe is too short, You need python.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86214"/>
            <a:ext cx="2246824" cy="22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43608" y="5085184"/>
            <a:ext cx="453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직관적이면서도 빠른 </a:t>
            </a:r>
            <a:r>
              <a:rPr lang="ko-KR" altLang="en-US" sz="1200" dirty="0" err="1" smtClean="0">
                <a:latin typeface="Century Gothic" pitchFamily="34" charset="0"/>
              </a:rPr>
              <a:t>파이썬은</a:t>
            </a:r>
            <a:r>
              <a:rPr lang="ko-KR" altLang="en-US" sz="1200" dirty="0" smtClean="0">
                <a:latin typeface="Century Gothic" pitchFamily="34" charset="0"/>
              </a:rPr>
              <a:t> 개발자들이 사랑하는 언어이다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특징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[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강력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]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하다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43608" y="1844824"/>
            <a:ext cx="5161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파이썬은</a:t>
            </a:r>
            <a:r>
              <a:rPr lang="ko-KR" altLang="en-US" sz="1200" dirty="0" smtClean="0">
                <a:latin typeface="Century Gothic" pitchFamily="34" charset="0"/>
              </a:rPr>
              <a:t> </a:t>
            </a:r>
            <a:r>
              <a:rPr lang="ko-KR" altLang="en-US" sz="1200" dirty="0" err="1" smtClean="0">
                <a:latin typeface="Century Gothic" pitchFamily="34" charset="0"/>
              </a:rPr>
              <a:t>오픈소스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en-US" altLang="ko-KR" sz="1200" dirty="0" err="1" smtClean="0">
                <a:latin typeface="Century Gothic" pitchFamily="34" charset="0"/>
              </a:rPr>
              <a:t>Opensource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이므로 완전히 무료로 사용할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420888"/>
            <a:ext cx="6861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특히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데이터 분석을 위한 다양한 패키지와 </a:t>
            </a:r>
            <a:r>
              <a:rPr lang="en-US" altLang="ko-KR" sz="1200" dirty="0" smtClean="0">
                <a:latin typeface="Century Gothic" pitchFamily="34" charset="0"/>
              </a:rPr>
              <a:t>API</a:t>
            </a:r>
            <a:r>
              <a:rPr lang="ko-KR" altLang="en-US" sz="1200" dirty="0" smtClean="0">
                <a:latin typeface="Century Gothic" pitchFamily="34" charset="0"/>
              </a:rPr>
              <a:t>가 무료로 제공되어 손쉽게 분석을 수행할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5386" y="2996951"/>
            <a:ext cx="373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넘파이</a:t>
            </a:r>
            <a:r>
              <a:rPr lang="en-US" altLang="ko-KR" sz="1200" b="1" dirty="0" smtClean="0">
                <a:latin typeface="Century Gothic" pitchFamily="34" charset="0"/>
              </a:rPr>
              <a:t>(</a:t>
            </a:r>
            <a:r>
              <a:rPr lang="en-US" altLang="ko-KR" sz="1200" b="1" dirty="0" err="1" smtClean="0">
                <a:latin typeface="Century Gothic" pitchFamily="34" charset="0"/>
              </a:rPr>
              <a:t>Numpy</a:t>
            </a:r>
            <a:r>
              <a:rPr lang="en-US" altLang="ko-KR" sz="1200" b="1" dirty="0" smtClean="0">
                <a:latin typeface="Century Gothic" pitchFamily="34" charset="0"/>
              </a:rPr>
              <a:t>): </a:t>
            </a:r>
            <a:r>
              <a:rPr lang="ko-KR" altLang="en-US" sz="1200" dirty="0" smtClean="0">
                <a:latin typeface="Century Gothic" pitchFamily="34" charset="0"/>
              </a:rPr>
              <a:t>수학 및 과학 연산을 위한 패키지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5386" y="3515409"/>
            <a:ext cx="433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판다스</a:t>
            </a:r>
            <a:r>
              <a:rPr lang="en-US" altLang="ko-KR" sz="1200" b="1" dirty="0" smtClean="0">
                <a:latin typeface="Century Gothic" pitchFamily="34" charset="0"/>
              </a:rPr>
              <a:t>(Pandas): </a:t>
            </a:r>
            <a:r>
              <a:rPr lang="ko-KR" altLang="en-US" sz="1200" dirty="0" smtClean="0">
                <a:latin typeface="Century Gothic" pitchFamily="34" charset="0"/>
              </a:rPr>
              <a:t>데이터 구조화를 용이하게 해주는 패키지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5386" y="4033867"/>
            <a:ext cx="7406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싸이키트</a:t>
            </a:r>
            <a:r>
              <a:rPr lang="en-US" altLang="ko-KR" sz="1200" b="1" dirty="0" smtClean="0">
                <a:latin typeface="Century Gothic" pitchFamily="34" charset="0"/>
              </a:rPr>
              <a:t>-</a:t>
            </a:r>
            <a:r>
              <a:rPr lang="ko-KR" altLang="en-US" sz="1200" b="1" dirty="0" err="1" smtClean="0">
                <a:latin typeface="Century Gothic" pitchFamily="34" charset="0"/>
              </a:rPr>
              <a:t>런</a:t>
            </a:r>
            <a:r>
              <a:rPr lang="en-US" altLang="ko-KR" sz="1200" b="1" dirty="0" smtClean="0">
                <a:latin typeface="Century Gothic" pitchFamily="34" charset="0"/>
              </a:rPr>
              <a:t>(</a:t>
            </a:r>
            <a:r>
              <a:rPr lang="en-US" altLang="ko-KR" sz="1200" b="1" dirty="0" err="1" smtClean="0">
                <a:latin typeface="Century Gothic" pitchFamily="34" charset="0"/>
              </a:rPr>
              <a:t>Scikit</a:t>
            </a:r>
            <a:r>
              <a:rPr lang="en-US" altLang="ko-KR" sz="1200" b="1" dirty="0" smtClean="0">
                <a:latin typeface="Century Gothic" pitchFamily="34" charset="0"/>
              </a:rPr>
              <a:t>-learn): </a:t>
            </a:r>
            <a:r>
              <a:rPr lang="ko-KR" altLang="en-US" sz="1200" dirty="0" err="1" smtClean="0">
                <a:latin typeface="Century Gothic" pitchFamily="34" charset="0"/>
              </a:rPr>
              <a:t>파이썬에서</a:t>
            </a:r>
            <a:r>
              <a:rPr lang="ko-KR" altLang="en-US" sz="1200" dirty="0" smtClean="0">
                <a:latin typeface="Century Gothic" pitchFamily="34" charset="0"/>
              </a:rPr>
              <a:t> 기계 학습</a:t>
            </a:r>
            <a:r>
              <a:rPr lang="en-US" altLang="ko-KR" sz="1200" dirty="0" smtClean="0">
                <a:latin typeface="Century Gothic" pitchFamily="34" charset="0"/>
              </a:rPr>
              <a:t>(Machine learning) </a:t>
            </a:r>
            <a:r>
              <a:rPr lang="ko-KR" altLang="en-US" sz="1200" dirty="0" smtClean="0">
                <a:latin typeface="Century Gothic" pitchFamily="34" charset="0"/>
              </a:rPr>
              <a:t>구현을 위한 가장 대중적인 패키지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386" y="4552325"/>
            <a:ext cx="7239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텐서플로</a:t>
            </a:r>
            <a:r>
              <a:rPr lang="en-US" altLang="ko-KR" sz="1200" b="1" dirty="0" smtClean="0">
                <a:latin typeface="Century Gothic" pitchFamily="34" charset="0"/>
              </a:rPr>
              <a:t>(</a:t>
            </a:r>
            <a:r>
              <a:rPr lang="en-US" altLang="ko-KR" sz="1200" b="1" dirty="0" err="1" smtClean="0">
                <a:latin typeface="Century Gothic" pitchFamily="34" charset="0"/>
              </a:rPr>
              <a:t>Tensorflow</a:t>
            </a:r>
            <a:r>
              <a:rPr lang="en-US" altLang="ko-KR" sz="1200" b="1" dirty="0" smtClean="0">
                <a:latin typeface="Century Gothic" pitchFamily="34" charset="0"/>
              </a:rPr>
              <a:t>):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err="1" smtClean="0">
                <a:latin typeface="Century Gothic" pitchFamily="34" charset="0"/>
              </a:rPr>
              <a:t>구글</a:t>
            </a:r>
            <a:r>
              <a:rPr lang="ko-KR" altLang="en-US" sz="1200" dirty="0" smtClean="0">
                <a:latin typeface="Century Gothic" pitchFamily="34" charset="0"/>
              </a:rPr>
              <a:t> 제품에 사용되는 </a:t>
            </a:r>
            <a:r>
              <a:rPr lang="ko-KR" altLang="en-US" sz="1200" dirty="0" err="1" smtClean="0">
                <a:latin typeface="Century Gothic" pitchFamily="34" charset="0"/>
              </a:rPr>
              <a:t>딥</a:t>
            </a:r>
            <a:r>
              <a:rPr lang="ko-KR" altLang="en-US" sz="1200" dirty="0" smtClean="0">
                <a:latin typeface="Century Gothic" pitchFamily="34" charset="0"/>
              </a:rPr>
              <a:t> 러닝</a:t>
            </a:r>
            <a:r>
              <a:rPr lang="en-US" altLang="ko-KR" sz="1200" dirty="0" smtClean="0">
                <a:latin typeface="Century Gothic" pitchFamily="34" charset="0"/>
              </a:rPr>
              <a:t>(Deep learning)</a:t>
            </a:r>
            <a:r>
              <a:rPr lang="ko-KR" altLang="en-US" sz="1200" dirty="0" smtClean="0">
                <a:latin typeface="Century Gothic" pitchFamily="34" charset="0"/>
              </a:rPr>
              <a:t>에 특화된 </a:t>
            </a:r>
            <a:r>
              <a:rPr lang="ko-KR" altLang="en-US" sz="1200" dirty="0" err="1" smtClean="0">
                <a:latin typeface="Century Gothic" pitchFamily="34" charset="0"/>
              </a:rPr>
              <a:t>오픈소스</a:t>
            </a:r>
            <a:r>
              <a:rPr lang="ko-KR" altLang="en-US" sz="1200" dirty="0" smtClean="0">
                <a:latin typeface="Century Gothic" pitchFamily="34" charset="0"/>
              </a:rPr>
              <a:t> 라이브러리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5386" y="5070783"/>
            <a:ext cx="5320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네트웍스</a:t>
            </a:r>
            <a:r>
              <a:rPr lang="en-US" altLang="ko-KR" sz="1200" b="1" dirty="0" smtClean="0">
                <a:latin typeface="Century Gothic" pitchFamily="34" charset="0"/>
              </a:rPr>
              <a:t>(</a:t>
            </a:r>
            <a:r>
              <a:rPr lang="en-US" altLang="ko-KR" sz="1200" b="1" dirty="0" err="1" smtClean="0">
                <a:latin typeface="Century Gothic" pitchFamily="34" charset="0"/>
              </a:rPr>
              <a:t>Networkx</a:t>
            </a:r>
            <a:r>
              <a:rPr lang="en-US" altLang="ko-KR" sz="1200" b="1" dirty="0" smtClean="0">
                <a:latin typeface="Century Gothic" pitchFamily="34" charset="0"/>
              </a:rPr>
              <a:t>): </a:t>
            </a:r>
            <a:r>
              <a:rPr lang="ko-KR" altLang="en-US" sz="1200" dirty="0" smtClean="0">
                <a:latin typeface="Century Gothic" pitchFamily="34" charset="0"/>
              </a:rPr>
              <a:t>그래프와 네트워크 분석 및 시각화를 위한 패키지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5386" y="5589240"/>
            <a:ext cx="4371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-  </a:t>
            </a:r>
            <a:r>
              <a:rPr lang="ko-KR" altLang="en-US" sz="1200" b="1" dirty="0" err="1" smtClean="0">
                <a:latin typeface="Century Gothic" pitchFamily="34" charset="0"/>
              </a:rPr>
              <a:t>매트플롯립</a:t>
            </a:r>
            <a:r>
              <a:rPr lang="en-US" altLang="ko-KR" sz="1200" b="1" dirty="0" smtClean="0">
                <a:latin typeface="Century Gothic" pitchFamily="34" charset="0"/>
              </a:rPr>
              <a:t>(</a:t>
            </a:r>
            <a:r>
              <a:rPr lang="en-US" altLang="ko-KR" sz="1200" b="1" dirty="0" err="1" smtClean="0">
                <a:latin typeface="Century Gothic" pitchFamily="34" charset="0"/>
              </a:rPr>
              <a:t>Matplotlib</a:t>
            </a:r>
            <a:r>
              <a:rPr lang="en-US" altLang="ko-KR" sz="1200" b="1" dirty="0" smtClean="0">
                <a:latin typeface="Century Gothic" pitchFamily="34" charset="0"/>
              </a:rPr>
              <a:t>): </a:t>
            </a:r>
            <a:r>
              <a:rPr lang="ko-KR" altLang="en-US" sz="1200" dirty="0" smtClean="0">
                <a:latin typeface="Century Gothic" pitchFamily="34" charset="0"/>
              </a:rPr>
              <a:t>데이터 시각화를 위한 플롯 패키지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1486</Words>
  <Application>Microsoft Office PowerPoint</Application>
  <PresentationFormat>화면 슬라이드 쇼(4:3)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경영 빅데이터 프로그래밍 </vt:lpstr>
      <vt:lpstr>PowerPoint 프레젠테이션</vt:lpstr>
      <vt:lpstr>파이썬(Python)이란?</vt:lpstr>
      <vt:lpstr>파이썬(Python)이란?</vt:lpstr>
      <vt:lpstr>파이썬의 특징</vt:lpstr>
      <vt:lpstr>파이썬의 특징</vt:lpstr>
      <vt:lpstr>파이썬의 특징</vt:lpstr>
      <vt:lpstr>파이썬의 특징</vt:lpstr>
      <vt:lpstr>파이썬의 특징</vt:lpstr>
      <vt:lpstr>파이썬의 특징</vt:lpstr>
      <vt:lpstr>파이썬의 특징</vt:lpstr>
      <vt:lpstr>파이썬의 특징</vt:lpstr>
      <vt:lpstr>파이썬의 특징</vt:lpstr>
      <vt:lpstr>파이선의 특징</vt:lpstr>
      <vt:lpstr>파이썬 코드 작성 규칙과 가이드  (Coding Convention)</vt:lpstr>
      <vt:lpstr>파이썬 코드 작성 규칙과 가이드</vt:lpstr>
      <vt:lpstr>파이썬 코드 작성 규칙과 가이드</vt:lpstr>
      <vt:lpstr>파이썬 코드 작성 규칙과 가이드</vt:lpstr>
      <vt:lpstr>파이썬 코드 작성 규칙과 가이드</vt:lpstr>
      <vt:lpstr>파이썬 코드 작성 규칙과 가이드</vt:lpstr>
      <vt:lpstr>파이썬 프로그래밍 첫 걸음 떼기</vt:lpstr>
      <vt:lpstr>파이썬 코드</vt:lpstr>
      <vt:lpstr>파이썬 기초 문법(Syntax)</vt:lpstr>
      <vt:lpstr>파이썬 기초 문법(Syntax)</vt:lpstr>
      <vt:lpstr>파이썬 기초 문법(Syntax)</vt:lpstr>
      <vt:lpstr>파이썬 기초 문법(Syntax)</vt:lpstr>
      <vt:lpstr>변수와 데이터 타입(Data type)</vt:lpstr>
      <vt:lpstr>변수와 데이터 타입(Data type)</vt:lpstr>
      <vt:lpstr>변수와 데이터 타입(Data type)</vt:lpstr>
      <vt:lpstr>실습(Learning by Doing)</vt:lpstr>
      <vt:lpstr>연산자(Operator)</vt:lpstr>
      <vt:lpstr>연산자(Operator)</vt:lpstr>
      <vt:lpstr>실습(Learning by Doing)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234</cp:revision>
  <dcterms:created xsi:type="dcterms:W3CDTF">2015-02-27T13:35:36Z</dcterms:created>
  <dcterms:modified xsi:type="dcterms:W3CDTF">2017-07-05T00:05:16Z</dcterms:modified>
</cp:coreProperties>
</file>