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300" r:id="rId4"/>
    <p:sldId id="383" r:id="rId5"/>
    <p:sldId id="384" r:id="rId6"/>
    <p:sldId id="385" r:id="rId7"/>
    <p:sldId id="387" r:id="rId8"/>
    <p:sldId id="386" r:id="rId9"/>
    <p:sldId id="338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4" autoAdjust="0"/>
    <p:restoredTop sz="94660"/>
  </p:normalViewPr>
  <p:slideViewPr>
    <p:cSldViewPr>
      <p:cViewPr varScale="1">
        <p:scale>
          <a:sx n="105" d="100"/>
          <a:sy n="105" d="100"/>
        </p:scale>
        <p:origin x="110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7605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Data Structure and Algorithms</a:t>
            </a:r>
          </a:p>
          <a:p>
            <a:r>
              <a:rPr lang="en-US" altLang="ko-KR" sz="4000" b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Basics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빅데이터</a:t>
            </a:r>
            <a:r>
              <a:rPr lang="en-US" altLang="ko-KR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프로그래밍 기초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4572" y="673532"/>
            <a:ext cx="148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ko-KR" sz="2800" b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TA 2-2]</a:t>
            </a:r>
            <a:endParaRPr lang="ko-KR" altLang="en-US" sz="28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6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큐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7039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데이터의 추가와 삭제가 동일한 위치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(top)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에서만 이루어지는 자료구조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34468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후입선출법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(LIFO; Last In First Out)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 descr="stack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84984"/>
            <a:ext cx="3880291" cy="279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4139952" y="4323387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62396" y="4136152"/>
            <a:ext cx="740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“TOP”</a:t>
            </a:r>
            <a:endParaRPr lang="ko-KR" altLang="en-US" sz="16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3608" y="2986066"/>
            <a:ext cx="7272808" cy="3384376"/>
          </a:xfrm>
          <a:prstGeom prst="rect">
            <a:avLst/>
          </a:prstGeom>
          <a:noFill/>
          <a:ln w="3175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4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6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큐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추상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 ADT)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82986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is_empty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(STACK):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스택이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비었는지 아닌지를 검사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233605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비었으면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False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아니면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True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반환한다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28422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push(STACK, item):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top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위치에 요소를 추가한다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334844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pop(STACK):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스택의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top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위치에 있는 요소를 제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거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436083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top_value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(STACK):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top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위치에 있는 요소를 반환한다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0009" y="48670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요소를 제거하지 않고 반환만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009" y="385463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제거한 요소의 값을 반환한다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584" y="53732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get_size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(STACK):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사이즈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요소의 개수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반환한다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6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큐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2-2-1.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자료구조 구현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82986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ADT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참고하여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자료구조를 구현해본다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233605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리스트로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생성하고 각 함수를 정의한다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009" y="278092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60" y="3328529"/>
            <a:ext cx="8652301" cy="2016224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36375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6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큐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7039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데이터의 추가와 삭제가 이루어지는 위치가 서로 다르지만 일정하게 유지되는 자료구조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34468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선입선출법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(FIFO;  First In First Out)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3608" y="2986066"/>
            <a:ext cx="7272808" cy="3384376"/>
          </a:xfrm>
          <a:prstGeom prst="rect">
            <a:avLst/>
          </a:prstGeom>
          <a:noFill/>
          <a:ln w="3175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 descr="관련 이미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520" y="3212975"/>
            <a:ext cx="3307504" cy="3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3686132" y="4059169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08576" y="3871934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“REAR”</a:t>
            </a:r>
            <a:endParaRPr lang="ko-KR" altLang="en-US" sz="16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686132" y="5449093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08576" y="5261858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“FRONT”</a:t>
            </a:r>
            <a:endParaRPr lang="ko-KR" altLang="en-US" sz="16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6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큐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 추상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 ADT)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82986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is_empty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큐가 비었는지 아닌지를 검사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233605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비었으면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False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아니면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True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반환한다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28422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enqueue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(QUEUE,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item):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위치에 요소를 추가한다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334844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dequeue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):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front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위치에 있는 요소를 제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거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009" y="385463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제거한 요소의 값을 반환한다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584" y="442622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get_size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(QUEUE):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사이즈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요소의 개수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반환한다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7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6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큐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2-2-2.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자료구조 구현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82986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ADT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참고하여 큐 자료구조를 구현해본다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233605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리스트로 큐를 생성하고 각 함수를 정의한다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009" y="278092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3429000"/>
            <a:ext cx="8316416" cy="163563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036521" y="55172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front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rear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어디로 설정할 것인가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?! 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리스트의 끝 혹은 시작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 알고리즘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ata structur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60" y="1196752"/>
            <a:ext cx="5504611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2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83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 알고리즘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(Sorting algorithm)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(sorting):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컴퓨터 작업 중 가장 많이 수행되는 작업 중 하나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정렬을 효율적으로 수행하기 위한 수많은 알고리즘이 고안됨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224421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insertion, bubble, selection, quick, shell, merge, …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28529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리스트의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sort()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생각하면 이해가 쉽다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429000"/>
            <a:ext cx="8316416" cy="793875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827584" y="472514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 알고리즘을 익히고 그 장단점을 파악하는 것은 알고리즘 디자인과 분석을 종합적으로 이해하는데 큰 도움이 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83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 알고리즘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(Sorting algorithm)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삽입정렬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가장 직관적이고 간단한 알고리즘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24928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n-1(n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원소의 개수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까지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씩 증가시키면서 첫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(i+1)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원소를 정렬해 나간다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99164"/>
            <a:ext cx="3634212" cy="312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22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83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 알고리즘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(Sorting algorithm)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삽입정렬 예시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4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3524250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28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515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자료구조와 알고리즘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data structur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60" y="1196752"/>
            <a:ext cx="5504611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83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 알고리즘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(Sorting algorithm)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2-2-3.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삽입정렬 구현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리스트를 입력으로 받아 정렬된 리스트를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리턴해주는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insertion_sort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구현한다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0009" y="233605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삽입정렬을 구현하는 데에는 수많은 방법이 있다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가장 효율적인 방법을 창의적으로 생각해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73016"/>
            <a:ext cx="8276866" cy="519692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16159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83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 알고리즘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(Sorting algorithm)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거품정렬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두 인접한 원소를 검사하여 정렬하는 방법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24928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상당히 느린 정렬이라 현실에서 사용되는 일은 거의 없다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932" y="5268043"/>
            <a:ext cx="40005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7584" y="328498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부터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n(n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원소의 개수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까지 증가시키며 가장 작은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원소를 제 자리를 찾아가게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5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83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 알고리즘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(Sorting algorithm)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거품정렬 예시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506" name="Picture 2" descr="bubble sor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30670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83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 알고리즘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(Sorting algorithm)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2-2-4.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거품정렬 구현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리스트를 입력으로 받아 정렬된 리스트를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리턴해주는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bubble_sort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구현한다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0009" y="233605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거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품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정렬을 구현하는 데에는 수많은 방법이 있다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가장 효율적인 방법을 창의적으로 생각해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99695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755869"/>
            <a:ext cx="8532440" cy="537227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1624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이진 탐색 알고리즘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ata structur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60" y="1196752"/>
            <a:ext cx="5504611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7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34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탐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색 알고리즘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(Search algorithm)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탐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색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(searching): 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탐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색 범위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(search space)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내에서 특정 정보를 골라 뽑아내기 위한 알고리즘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7281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예시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드라이브에서 특정 이름을 가진 파일 혹은 폴더를 검색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7584" y="3140968"/>
                <a:ext cx="8143991" cy="294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0"/>
                    </a:gradFill>
                    <a:latin typeface="Arial" pitchFamily="34" charset="0"/>
                    <a:cs typeface="Arial" pitchFamily="34" charset="0"/>
                  </a:rPr>
                  <a:t>-</a:t>
                </a:r>
                <a:r>
                  <a:rPr lang="en-US" altLang="ko-KR" sz="1200" i="1" dirty="0" smtClean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0"/>
                    </a:gradFill>
                    <a:latin typeface="Arial" pitchFamily="34" charset="0"/>
                    <a:cs typeface="Arial" pitchFamily="34" charset="0"/>
                  </a:rPr>
                  <a:t> n</a:t>
                </a:r>
                <a:r>
                  <a:rPr lang="ko-KR" altLang="en-US" sz="1200" dirty="0" smtClean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0"/>
                    </a:gradFill>
                    <a:latin typeface="Arial" pitchFamily="34" charset="0"/>
                    <a:cs typeface="Arial" pitchFamily="34" charset="0"/>
                  </a:rPr>
                  <a:t>개의 기록을 가지는 탐색 범위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/>
                        <a:cs typeface="Arial" pitchFamily="34" charset="0"/>
                      </a:rPr>
                      <m:t>𝐿</m:t>
                    </m:r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/>
                        <a:cs typeface="Arial" pitchFamily="34" charset="0"/>
                      </a:rPr>
                      <m:t>={</m:t>
                    </m:r>
                    <m:d>
                      <m:dPr>
                        <m:ctrlPr>
                          <a:rPr lang="en-US" altLang="ko-KR" sz="1200" b="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  <a:gs pos="10000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  <a:gs pos="10000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</a:gsLst>
                                  <a:lin ang="5400000" scaled="0"/>
                                </a:gradFill>
                                <a:latin typeface="Cambria Math"/>
                                <a:cs typeface="Arial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  <a:gs pos="10000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</a:gsLst>
                                  <a:lin ang="5400000" scaled="0"/>
                                </a:gradFill>
                                <a:latin typeface="Cambria Math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200" b="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/>
                            <a:cs typeface="Arial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  <a:gs pos="10000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  <a:gs pos="10000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</a:gsLst>
                                  <a:lin ang="5400000" scaled="0"/>
                                </a:gradFill>
                                <a:latin typeface="Cambria Math"/>
                                <a:cs typeface="Arial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  <a:gs pos="10000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</a:gsLst>
                                  <a:lin ang="5400000" scaled="0"/>
                                </a:gradFill>
                                <a:latin typeface="Cambria Math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/>
                        <a:cs typeface="Arial" pitchFamily="34" charset="0"/>
                      </a:rPr>
                      <m:t>, …, </m:t>
                    </m:r>
                    <m:d>
                      <m:dPr>
                        <m:ctrlPr>
                          <a:rPr lang="en-US" altLang="ko-KR" sz="1200" b="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  <a:gs pos="10000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  <a:gs pos="10000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</a:gsLst>
                                  <a:lin ang="5400000" scaled="0"/>
                                </a:gradFill>
                                <a:latin typeface="Cambria Math"/>
                                <a:cs typeface="Arial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  <a:gs pos="10000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</a:gsLst>
                                  <a:lin ang="5400000" scaled="0"/>
                                </a:gradFill>
                                <a:latin typeface="Cambria Math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200" b="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/>
                            <a:cs typeface="Arial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  <a:gs pos="10000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  <a:gs pos="10000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</a:gsLst>
                                  <a:lin ang="5400000" scaled="0"/>
                                </a:gradFill>
                                <a:latin typeface="Cambria Math"/>
                                <a:cs typeface="Arial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gradFill>
                                  <a:gsLst>
                                    <a:gs pos="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  <a:gs pos="100000"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gs>
                                  </a:gsLst>
                                  <a:lin ang="5400000" scaled="0"/>
                                </a:gradFill>
                                <a:latin typeface="Cambria Math"/>
                                <a:cs typeface="Arial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/>
                        <a:cs typeface="Arial" pitchFamily="34" charset="0"/>
                      </a:rPr>
                      <m:t>}</m:t>
                    </m:r>
                  </m:oMath>
                </a14:m>
                <a:r>
                  <a:rPr lang="ko-KR" altLang="en-US" sz="1200" dirty="0" smtClean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0"/>
                    </a:gradFill>
                    <a:latin typeface="Arial" pitchFamily="34" charset="0"/>
                    <a:cs typeface="Arial" pitchFamily="34" charset="0"/>
                  </a:rPr>
                  <a:t>에 대하여</a:t>
                </a:r>
                <a:r>
                  <a:rPr lang="en-US" altLang="ko-KR" sz="1200" dirty="0" smtClean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0"/>
                    </a:gra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/>
                            <a:cs typeface="Arial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200" b="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/>
                            <a:cs typeface="Arial" pitchFamily="34" charset="0"/>
                          </a:rPr>
                          <m:t>𝑗</m:t>
                        </m:r>
                      </m:sub>
                    </m:sSub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/>
                        <a:cs typeface="Arial" pitchFamily="34" charset="0"/>
                      </a:rPr>
                      <m:t>=</m:t>
                    </m:r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/>
                        <a:cs typeface="Arial" pitchFamily="34" charset="0"/>
                      </a:rPr>
                      <m:t>𝐾</m:t>
                    </m:r>
                  </m:oMath>
                </a14:m>
                <a:r>
                  <a:rPr lang="ko-KR" altLang="en-US" sz="1200" dirty="0" smtClean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0"/>
                    </a:gradFill>
                    <a:latin typeface="Arial" pitchFamily="34" charset="0"/>
                    <a:cs typeface="Arial" pitchFamily="34" charset="0"/>
                  </a:rPr>
                  <a:t>를 만족하는 기록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/>
                        <a:cs typeface="Arial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/>
                            <a:cs typeface="Arial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200" b="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/>
                            <a:cs typeface="Arial" pitchFamily="34" charset="0"/>
                          </a:rPr>
                          <m:t>𝑗</m:t>
                        </m:r>
                      </m:sub>
                    </m:sSub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/>
                            <a:cs typeface="Arial" pitchFamily="34" charset="0"/>
                          </a:rPr>
                          <m:t>𝐼</m:t>
                        </m:r>
                      </m:e>
                      <m:sub>
                        <m:r>
                          <a:rPr lang="en-US" altLang="ko-KR" sz="1200" b="0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</a:gsLst>
                              <a:lin ang="5400000" scaled="0"/>
                            </a:gradFill>
                            <a:latin typeface="Cambria Math"/>
                            <a:cs typeface="Arial" pitchFamily="34" charset="0"/>
                          </a:rPr>
                          <m:t>𝑗</m:t>
                        </m:r>
                      </m:sub>
                    </m:sSub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ko-KR" altLang="en-US" sz="1200" dirty="0" smtClean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0"/>
                    </a:gradFill>
                    <a:latin typeface="Arial" pitchFamily="34" charset="0"/>
                    <a:cs typeface="Arial" pitchFamily="34" charset="0"/>
                  </a:rPr>
                  <a:t>를 찾는 것</a:t>
                </a:r>
                <a:endParaRPr lang="ko-KR" altLang="en-US" sz="1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140968"/>
                <a:ext cx="8143991" cy="294824"/>
              </a:xfrm>
              <a:prstGeom prst="rect">
                <a:avLst/>
              </a:prstGeom>
              <a:blipFill rotWithShape="1">
                <a:blip r:embed="rId2"/>
                <a:stretch>
                  <a:fillRect l="-75" t="-2041" b="-6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60456" y="2492896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탐색의 엄밀한 정의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584" y="358468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정확히 일치 쿼리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(exact query):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키 값과 일치하는 기록을 탐색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401058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범위 쿼리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(range query):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키 값이 어느 범위에 들어가는 기록을 탐색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34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탐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색 알고리즘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(Search algorithm)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이진 탐색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(Binary search algorithm)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008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정렬된 리스트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(sorted list)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특정한 값의 위치를 찾는 알고리즘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binary search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18" y="3429000"/>
            <a:ext cx="6644450" cy="2829429"/>
          </a:xfrm>
          <a:prstGeom prst="rect">
            <a:avLst/>
          </a:prstGeom>
          <a:noFill/>
          <a:ln>
            <a:solidFill>
              <a:srgbClr val="33996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27584" y="224086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처음에 중간의 값을 선택하여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 값과 찾고자 하는 값의 크고 작음을 비교하는 작업을 재귀적으로 반복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278092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중간의 값이 찾고자 하는 값보다 크면 앞의 반으로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작으면 뒤의 반으로 가서 탐색을 다시 수행한다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834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탐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색 알고리즘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(Search algorithm)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2-2-5.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이진탐색 알고리즘 구현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00808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정렬된 리스트와 특정 값을 입력 받아 그 값이 리스트에서 위치한 인덱스를 반환해주는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binary_search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구현한다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237936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 값이 리스트에 없을 경우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None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반환한다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291942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97" y="3501008"/>
            <a:ext cx="8028384" cy="1324791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23327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270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(graphs)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ata structur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60" y="1196752"/>
            <a:ext cx="5504611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3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(graphs)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각각의 모서리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(E; edge or link)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꼭지점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(V; vertex or node)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쌍을 연결하는 꼭지점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V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집합과 모서리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E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집합을 칭한다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27584" y="1844824"/>
                <a:ext cx="8143991" cy="282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0"/>
                    </a:gradFill>
                    <a:latin typeface="Arial" pitchFamily="34" charset="0"/>
                    <a:cs typeface="Arial" pitchFamily="34" charset="0"/>
                  </a:rPr>
                  <a:t>- 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cs typeface="Arial" pitchFamily="34" charset="0"/>
                      </a:rPr>
                      <m:t>𝐺</m:t>
                    </m:r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cs typeface="Arial" pitchFamily="34" charset="0"/>
                      </a:rPr>
                      <m:t>=(</m:t>
                    </m:r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cs typeface="Arial" pitchFamily="34" charset="0"/>
                      </a:rPr>
                      <m:t>𝑉</m:t>
                    </m:r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cs typeface="Arial" pitchFamily="34" charset="0"/>
                      </a:rPr>
                      <m:t>𝐸</m:t>
                    </m:r>
                    <m:r>
                      <a:rPr lang="en-US" altLang="ko-KR" sz="1200" b="0" i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endParaRPr lang="ko-KR" altLang="en-US" sz="1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844824"/>
                <a:ext cx="8143991" cy="2822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60456" y="2492896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 내의 일부 객체들 간의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관계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(relationship)”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설명하기 위한 목적으로 주로 활용됨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graph data structur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800" y="3933056"/>
            <a:ext cx="324802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ph data structur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63209"/>
            <a:ext cx="3816424" cy="170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1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자료구조와 알고리즘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 구조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 Structure)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자료가 효율적으로 활용될 수 있도록 컴퓨터 내에 체계적으로 구조화하는 방법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oarder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997" y="2564904"/>
            <a:ext cx="3630443" cy="241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12" y="2579170"/>
            <a:ext cx="3600400" cy="240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7584" y="530120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대용량의 데이터베이스나 검색 쿼리 등 대규모의 데이터 관리를 효율적으로 이루어지게 함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580526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lilst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),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트리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(tree),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(graph)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(graphs)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그래프의 분류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27584" y="1700808"/>
                <a:ext cx="8143991" cy="282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0"/>
                    </a:gradFill>
                    <a:latin typeface="Arial" pitchFamily="34" charset="0"/>
                    <a:cs typeface="Arial" pitchFamily="34" charset="0"/>
                  </a:rPr>
                  <a:t>-  </a:t>
                </a:r>
                <a14:m>
                  <m:oMath xmlns:m="http://schemas.openxmlformats.org/officeDocument/2006/math">
                    <m:r>
                      <a:rPr lang="ko-KR" altLang="en-US" sz="1200" b="0" i="1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cs typeface="Arial" pitchFamily="34" charset="0"/>
                      </a:rPr>
                      <m:t>모</m:t>
                    </m:r>
                  </m:oMath>
                </a14:m>
                <a:r>
                  <a:rPr lang="ko-KR" altLang="en-US" sz="1200" dirty="0" smtClean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0"/>
                    </a:gradFill>
                    <a:latin typeface="Arial" pitchFamily="34" charset="0"/>
                    <a:cs typeface="Arial" pitchFamily="34" charset="0"/>
                  </a:rPr>
                  <a:t>서리의 개수에 따라</a:t>
                </a:r>
                <a:endParaRPr lang="ko-KR" altLang="en-US" sz="1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0"/>
                  </a:gra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00808"/>
                <a:ext cx="8143991" cy="2822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00009" y="2204864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성긴 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(sparse graph):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모서리가 상대적으로 적은 그래프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2647945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빽빽한 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(dense graph):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모서리가 상대적으로 많은 그래프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096355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완전한 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(complete graph):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모서리가 꽉 찬 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모든 꼭지점 쌍에 모서리가 존재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sparse graph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44" y="4221088"/>
            <a:ext cx="671384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4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(graphs)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그래프의 분류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00808"/>
            <a:ext cx="8143991" cy="28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모서리의 방향 유무에 따라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204864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방향 있는 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(directed graph):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꼭지점에서 다른 꼭지점으로의 모서리의 방향이 있는 그래프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2647945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방향 없는 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(undirected graph):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모든 모서리의 방향이 없는 그래프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undirected graph vs directed graph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912" y="3689600"/>
            <a:ext cx="40386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1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(graphs)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그래프의 분류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00808"/>
            <a:ext cx="8143991" cy="28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모서리 가중치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(weight)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유무에 따라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204864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가중 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(weighted graph):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모서리에 가중치가 있는 그래프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2647945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무가중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그래프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(unweighted graph):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모서리에 가중치가 없는 그래프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관련 이미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21" b="15175"/>
          <a:stretch/>
        </p:blipFill>
        <p:spPr bwMode="auto">
          <a:xfrm>
            <a:off x="1431080" y="3626736"/>
            <a:ext cx="626685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0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(graphs)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Python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그래프 그리기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00808"/>
            <a:ext cx="8143991" cy="28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 Python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networkx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모듈을 활용하면 그래프를 쉽게 그릴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204864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그래프 생성하기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3804281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꼭지점 더하기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33382"/>
            <a:ext cx="8432023" cy="820540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40" y="4358839"/>
            <a:ext cx="8532440" cy="63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9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(graphs)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Python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그래프 그리기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00808"/>
            <a:ext cx="8143991" cy="28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 Python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networkx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모듈을 활용하면 그래프를 쉽게 그릴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204864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모서리 더하기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3804281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레이블 생성하기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40" y="2590324"/>
            <a:ext cx="8578160" cy="698961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8" y="4283952"/>
            <a:ext cx="8683544" cy="60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(graphs)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Python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그래프 그리기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00808"/>
            <a:ext cx="8143991" cy="28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 Python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networkx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모듈을 활용하면 그래프를 쉽게 그릴 수 있다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204864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그래프 그리기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13"/>
          <a:stretch/>
        </p:blipFill>
        <p:spPr>
          <a:xfrm>
            <a:off x="901045" y="2708920"/>
            <a:ext cx="7964708" cy="201990"/>
          </a:xfrm>
          <a:prstGeom prst="rect">
            <a:avLst/>
          </a:prstGeom>
        </p:spPr>
      </p:pic>
      <p:pic>
        <p:nvPicPr>
          <p:cNvPr id="15" name="그림 14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02"/>
          <a:stretch/>
        </p:blipFill>
        <p:spPr>
          <a:xfrm>
            <a:off x="899592" y="2952960"/>
            <a:ext cx="7964713" cy="24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(graphs)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2-2-6.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 그리기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00808"/>
            <a:ext cx="8143991" cy="28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데이터를 바탕으로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미국 주요 도시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간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거리를 표현하는 그래프를 만들어 보자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132856"/>
            <a:ext cx="789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Python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networkx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패키지를 활용한다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https://s3.amazonaws.com/bl-https-support/i60.tinypic.com/faalw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98905"/>
            <a:ext cx="5455185" cy="382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97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(graphs)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2-2-6.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그래프 그리기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00808"/>
            <a:ext cx="8143991" cy="28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예시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아래의 그래프와 비슷한 형태의 그래프를 그려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93329"/>
            <a:ext cx="4231049" cy="316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9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자료구조와 알고리즘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 Type)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값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(value)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형태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009" y="247416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논리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(Boolean)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009" y="298446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수치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(Integer, float, long)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349476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문자열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(String, char)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400506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배열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(Array)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자료구조와 알고리즘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추상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(Abstract Data Type)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소프트웨어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(software)”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로서의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구현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32934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자료들과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 자료들에 대한 연산을 표현한 것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2813872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“a logical description of how we view the data and the operations that are allowed without regard to how they will be implemented”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584" y="348306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캡슐화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(encapsulation): 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코드를 통해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명시적으로 구현하지 않음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0009" y="392217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계산기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ADT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3607" y="4354219"/>
            <a:ext cx="7560839" cy="2314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93225" y="4487360"/>
            <a:ext cx="545694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add(v1, v2):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v1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과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를 더한 값을 리턴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subtract(v1, v2):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v1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과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중 큰 값에서 작은 값을 뺀 값을 리턴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multiply(v1, v2):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v1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과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를 곱한 값을 리턴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divide(v1, v2):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v1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과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v2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중에서 큰 값에서 작은 값을 나눈 값을 리턴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v1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과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가 둘 다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일 경우 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 </a:t>
            </a:r>
            <a:r>
              <a:rPr lang="ko-KR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리턴</a:t>
            </a:r>
            <a:endParaRPr lang="en-US" altLang="ko-K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363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자료구조와 알고리즘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 구조와 추상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 구조는 추상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자료형을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코드로 구현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(implement)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것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2391271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“an ADT sits on top of the data structure, and the rules that govern the use of the data define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the interface between the data structure and the ADT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”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adt data structur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800" y="3501008"/>
            <a:ext cx="4643324" cy="285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5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자료구조와 알고리즘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알고리즘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(Algorithms)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4482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단계적으로 수행되는 여러 작업들의 모음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23912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연산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데이터 처리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최적화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등을 위한 다양한 목적을 위한 수많은 알고리즘이 존재한다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0" name="Picture 6" descr="algorithm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560" y="3212975"/>
            <a:ext cx="1600847" cy="342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27584" y="293597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알고리즘은 다음의 조건들을 만족하여야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0009" y="34290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입력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외부에서 제공되는 자료가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이상 존재한다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009" y="3867508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출력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적어도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이상의 서로 다른 결과를 내어야 한다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모든 입력에 하나의 출력이 나오면 안됨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0009" y="449068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명확성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수행 과정은 명확하고 모호하지 않은 명령어로 구성되어야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0009" y="492919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유한성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유한 번의 명령어를 수행 후에 종료한다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0009" y="536769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효율성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모든 과정은 명백하게 실행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검증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가능한 것이어야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58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스택과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큐 자료구조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ata structur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60" y="1196752"/>
            <a:ext cx="5504611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36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(Stack)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큐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(Queue)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선형 자료 구조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(Linear Data Structures)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2986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(item)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들이 어떻게 추가되거나 삭제되었는지에 따라 순서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상대적 위치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정해지는 자료 구조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30416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 등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880193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스택과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리스트와 거의 유사하나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입력과 출력 방법을 단순화해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효율을 극대화시킨 것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6" name="Picture 4" descr="python list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02447"/>
            <a:ext cx="4818233" cy="160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1542</Words>
  <Application>Microsoft Office PowerPoint</Application>
  <PresentationFormat>화면 슬라이드 쇼(4:3)</PresentationFormat>
  <Paragraphs>187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Arial</vt:lpstr>
      <vt:lpstr>Cambria Math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404</cp:revision>
  <dcterms:created xsi:type="dcterms:W3CDTF">2017-05-22T05:57:28Z</dcterms:created>
  <dcterms:modified xsi:type="dcterms:W3CDTF">2017-09-25T02:06:08Z</dcterms:modified>
</cp:coreProperties>
</file>