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393" r:id="rId4"/>
    <p:sldId id="300" r:id="rId5"/>
    <p:sldId id="395" r:id="rId6"/>
    <p:sldId id="396" r:id="rId7"/>
    <p:sldId id="397" r:id="rId8"/>
    <p:sldId id="394" r:id="rId9"/>
    <p:sldId id="398" r:id="rId10"/>
    <p:sldId id="399" r:id="rId11"/>
    <p:sldId id="392" r:id="rId12"/>
    <p:sldId id="391" r:id="rId13"/>
    <p:sldId id="400" r:id="rId14"/>
    <p:sldId id="402" r:id="rId15"/>
    <p:sldId id="401" r:id="rId16"/>
    <p:sldId id="386" r:id="rId17"/>
    <p:sldId id="388" r:id="rId18"/>
    <p:sldId id="389" r:id="rId19"/>
    <p:sldId id="390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5" r:id="rId58"/>
    <p:sldId id="440" r:id="rId59"/>
    <p:sldId id="441" r:id="rId60"/>
    <p:sldId id="442" r:id="rId61"/>
    <p:sldId id="443" r:id="rId62"/>
    <p:sldId id="444" r:id="rId63"/>
    <p:sldId id="446" r:id="rId64"/>
    <p:sldId id="44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>
      <p:cViewPr varScale="1">
        <p:scale>
          <a:sx n="105" d="100"/>
          <a:sy n="105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INTO `student` VALUES (‘Brad Pitt’, ‘13001’, ‘Humanities’, ‘1963-12-18’);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(‘Leonardo </a:t>
            </a:r>
            <a:r>
              <a:rPr lang="en-US" baseline="0" dirty="0" err="1" smtClean="0"/>
              <a:t>Dicaprio</a:t>
            </a:r>
            <a:r>
              <a:rPr lang="en-US" baseline="0" dirty="0" smtClean="0"/>
              <a:t>’, ‘13002’, ‘Social sciences’, ‘1974-11-11’);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(‘Tom Cruise’, ‘13003’, ‘Engineering’, ‘1962-07-03’);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(‘John Travolta’, ‘13004’, ‘Engineering’, ‘1954-02-18’);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(‘Kevin Costner’, ‘13005’, ‘Humanities’, ‘1955-01-18’);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0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loheesu/SecretlyGreatly/wiki/%EB%A7%A5%EC%97%90%EC%84%9C-mysql-%EC%84%A4%EC%B9%98-%ED%9B%84-%ED%99%98%EA%B2%BD%EC%84%A4%EC%A0%95%ED%95%98%EA%B8%B0" TargetMode="External"/><Relationship Id="rId2" Type="http://schemas.openxmlformats.org/officeDocument/2006/relationships/hyperlink" Target="https://brew.sh/index_ko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X9W5dmEpO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hyperlink" Target="https://stackoverflow.com/questions/298739/what-is-the-difference-between-a-schema-and-a-table-and-a-databa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14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Database and SQL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3-3]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구조화 질의 언어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(SQL)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구조화 질의 언어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(Structured Query Language):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데이터베이스에서 데이터를 저장하거나 얻기 위해서 사용하는 표준 언어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정의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테이블과 인덱스 구조 등을 관리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1791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조작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3645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CREATE: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등을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6860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DROP: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등을 삭제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삽입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38722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DELETE: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삭제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1714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SELECT: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 결과 집합의 취득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7251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제어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작업 권한 등을 관리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44824"/>
            <a:ext cx="42862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1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세계에서 가장 많이 쓰이는 오픈 소스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관리 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(RDBMS)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456" y="19888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API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접근할 수 있다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mysq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517232"/>
            <a:ext cx="2339752" cy="10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hpmyadmin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8"/>
          <a:stretch/>
        </p:blipFill>
        <p:spPr bwMode="auto">
          <a:xfrm>
            <a:off x="611559" y="3284984"/>
            <a:ext cx="4936945" cy="2968217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홈페이지에서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community version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https://dev.mysql.com/downloads/mysql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ySQL :: Download MySQL Community Server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0" t="10084" r="3643" b="33122"/>
          <a:stretch/>
        </p:blipFill>
        <p:spPr>
          <a:xfrm>
            <a:off x="1547664" y="2492896"/>
            <a:ext cx="5976664" cy="369329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058804" y="5923402"/>
            <a:ext cx="1440160" cy="236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ySQL :: Download MySQL Installer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5" t="17451" r="2428" b="17233"/>
          <a:stretch/>
        </p:blipFill>
        <p:spPr>
          <a:xfrm>
            <a:off x="4595451" y="3590872"/>
            <a:ext cx="4297029" cy="300648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홈페이지에서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community version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운영체제와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비트수에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맞는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" y="2551134"/>
            <a:ext cx="4535987" cy="30381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58224"/>
            <a:ext cx="5379660" cy="4010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필요한 프로그램 설치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7" y="2423696"/>
            <a:ext cx="4052644" cy="3021528"/>
          </a:xfrm>
          <a:prstGeom prst="rect">
            <a:avLst/>
          </a:prstGeom>
        </p:spPr>
      </p:pic>
      <p:pic>
        <p:nvPicPr>
          <p:cNvPr id="7" name="그림 6" descr="MySQL Install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51" y="3068960"/>
            <a:ext cx="4635897" cy="345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7930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필수 프로그램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MySQL Server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Root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 입력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80574"/>
            <a:ext cx="5887687" cy="438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기타 사용자 등록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 후에도 수정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MySQL User Detai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7" y="1772816"/>
            <a:ext cx="4086796" cy="2857899"/>
          </a:xfrm>
          <a:prstGeom prst="rect">
            <a:avLst/>
          </a:prstGeom>
        </p:spPr>
      </p:pic>
      <p:pic>
        <p:nvPicPr>
          <p:cNvPr id="7" name="그림 6" descr="MySQL Install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25" y="3177424"/>
            <a:ext cx="4699004" cy="3503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 완료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190672" cy="4615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936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시스템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 Systems)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44824"/>
            <a:ext cx="42862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맥에 설치하기 위해서 우선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HomeBrew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먼저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987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터미널에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415586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HomeBrew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Apple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번들로 제공되지 않는 다양한 패키지 관리를 지원한다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7632848" cy="872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2442558"/>
            <a:ext cx="731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/usr/bin/ruby -e "$(curl -fsSL https://raw.githubusercontent.com/Homebrew/install/master/install)"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105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brew.sh/index_ko.html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733256"/>
            <a:ext cx="820891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https://github.com/helloheesu/SecretlyGreatly/wiki/%EB%A7%A5%EC%97%90%EC%84%9C-mysql-%EC%84%A4%EC%B9%98-%ED%9B%84-%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ED%99%98%EA%B2%BD%EC%84%A4%EC%A0%95%ED%95%98%EA%B8%B0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6206873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영상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www.youtube.com/watch?v=xX9W5dmEpO0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brew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명령어를 이용해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987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터미널에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06896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구동하기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2424086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brew install mysql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5554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MySQL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시작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3997372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288633" y="4144586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mysql.server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72470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Root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 설정하기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616" y="5170847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288633" y="5318061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mysql_secure_installation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brew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명령어를 이용해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rew install mysq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8" y="1844824"/>
            <a:ext cx="796888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82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SQL &amp; MySQL basics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ysq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70" y="1700808"/>
            <a:ext cx="5818194" cy="25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서버의 번들로 제공되는 기본 프로그램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GUI(Graphic User Interface)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제공되지 않는다는 단점이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9888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 기반으로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 인터페이스를 활용하여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이용할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mysql monit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3" y="3657946"/>
            <a:ext cx="381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monitor termina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83" y="3636210"/>
            <a:ext cx="2687101" cy="21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Monitor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접속하기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 아래와 같이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2276872"/>
            <a:ext cx="7632848" cy="872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88633" y="2442558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아이디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password:[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비밀번호 입력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599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사용자를 따로 생성하지 않았으면 아이디는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root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superuser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2801" y="40842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비밀번호는 설치하면서 설정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→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꼭 기억해 둔다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190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실행이 안될 경우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801" y="52869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환경변수 설정을 확인해 본다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(MySQL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설치된 디렉토리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Monitor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접속하기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" y="1772816"/>
            <a:ext cx="7509461" cy="4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사용자 목록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2124014"/>
            <a:ext cx="7632848" cy="80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88633" y="2268680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select host, user, password from user;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62" y="3130312"/>
            <a:ext cx="5904656" cy="353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root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사용자로 접속 후 아래 명령어 입력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사용자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2284784"/>
            <a:ext cx="7632848" cy="56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88633" y="2429450"/>
            <a:ext cx="681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사용자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ID]’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@LOCALHOST IDENTIFIED BY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비밀번호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]’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PASSWORD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식별되는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268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사용자를 자유롭게 새로이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2801" y="53162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buomsoo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‘12345’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834971"/>
            <a:ext cx="7714099" cy="2583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5616" y="3633978"/>
            <a:ext cx="7632848" cy="7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88633" y="3736601"/>
            <a:ext cx="655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ALL PRIVILEGES ON *.* TO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사용자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'@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'localhost'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GRANT OPTION;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1020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권한 부여하기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사용자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PASSWORD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식별되는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49926"/>
            <a:ext cx="7042591" cy="422108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203953" y="3933056"/>
            <a:ext cx="53017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체계화된 데이터의 모임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(“the collection of data”).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작성된 목록으로써 여러 응용 시스템의 통합된 정보를 저장하여 운영할 수 있는 공용 데이터들의 묶음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138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사람이 공유하고 사용할 목적으로 통합 관리되는 정보의 집합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논리적으로 연관된 하나 이상의 자료의 모음으로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내용을 고도로 구조화함으로써 검색과 갱신의 효율화를 꾀한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5010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몇 개의 자료 파일을 조직적으로 통합하여 자료 항목의 중복을 없애고 자료를 구조화하여 기억시켜 놓은 자료의 집합체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44630"/>
            <a:ext cx="3271404" cy="23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DBMS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존재하는 데이터베이스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6192688" cy="3711685"/>
          </a:xfrm>
          <a:prstGeom prst="rect">
            <a:avLst/>
          </a:prstGeom>
        </p:spPr>
      </p:pic>
      <p:sp>
        <p:nvSpPr>
          <p:cNvPr id="4" name="오른쪽 중괄호 3"/>
          <p:cNvSpPr/>
          <p:nvPr/>
        </p:nvSpPr>
        <p:spPr>
          <a:xfrm>
            <a:off x="3185560" y="3779896"/>
            <a:ext cx="95272" cy="64807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365008" y="3866863"/>
            <a:ext cx="157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현재 시스템 내의</a:t>
            </a:r>
            <a:endParaRPr lang="en-US" altLang="ko-KR" sz="1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데이터베이스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목록</a:t>
            </a:r>
            <a:endParaRPr lang="en-GB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데이터베이스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613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SET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utf8_general_ci;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0799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67" y="3501008"/>
            <a:ext cx="5265377" cy="315588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494369" y="5417792"/>
            <a:ext cx="70136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선택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948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선택한다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87781"/>
            <a:ext cx="5688632" cy="340957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206337" y="3672456"/>
            <a:ext cx="11334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삭제하기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948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06337" y="3672456"/>
            <a:ext cx="11334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04" y="3093165"/>
            <a:ext cx="5726352" cy="34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테이블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5"/>
            <a:ext cx="7632848" cy="151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45865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738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다시 생성하고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테이블을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801" y="42147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‘name’,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‘varchar(20)’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801" y="46526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‘id’,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(5)’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801" y="50904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‘department’,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‘varchar(30)’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801" y="55282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‘birthday’,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‘date’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592" y="1841938"/>
          <a:ext cx="7488832" cy="30272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9990627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1451388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564613774"/>
                    </a:ext>
                  </a:extLst>
                </a:gridCol>
              </a:tblGrid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타입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설명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예시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131998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CHAR()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고정 문자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0-255)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성명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40675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가변 문자</a:t>
                      </a:r>
                      <a:r>
                        <a:rPr lang="en-US" altLang="ko-KR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0-65535</a:t>
                      </a:r>
                      <a:r>
                        <a:rPr 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상품 리뷰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8360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정수형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나이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44010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(YYYY-MM-DD)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생년월일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78072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ENUM(V1, V2, … VN)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V1,…,VN</a:t>
                      </a:r>
                      <a:r>
                        <a:rPr 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중 하나의 값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상품 타입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사이즈 등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37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테이블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26179"/>
            <a:ext cx="7386274" cy="4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목록 보기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생성된 테이블 목록을 확인한다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8601"/>
            <a:ext cx="5730090" cy="3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 보기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스키마를 확인한다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9" y="3284984"/>
            <a:ext cx="5321109" cy="31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9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stackoverflow.com/questions/298739/what-is-the-difference-between-a-schema-and-a-table-and-a-database</a:t>
            </a:r>
            <a:r>
              <a:rPr lang="en-US" altLang="ko-KR" sz="9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9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37619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 schema):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대한 논리적 정의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(“defines what the name of the table is, and what the name and type of each column is”)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500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스키마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 schema):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데이터베이스에 포함된 테이블 스키마의 총집합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(“the collection of relation schemas for a whole database“)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0" y="3645024"/>
            <a:ext cx="7144747" cy="191479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8161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데이터베이스의 장점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중복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redundancy)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최소화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39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공유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7231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일관성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(consistency),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무결성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(integrity),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보안성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(security)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유지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622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최신 데이터 유지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6014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표준화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(standardization)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040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용이한 데이터 접근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479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저장공간 절약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제거하기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임의의 테이블을 하나 만들고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12" y="3209457"/>
            <a:ext cx="5704690" cy="34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13681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…)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8633" y="2492896"/>
            <a:ext cx="720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…)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주의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값을 입력할 때에는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`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아닌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keyboar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66" y="3932937"/>
            <a:ext cx="53865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970568" y="4654457"/>
            <a:ext cx="288032" cy="294711"/>
          </a:xfrm>
          <a:prstGeom prst="roundRect">
            <a:avLst/>
          </a:prstGeom>
          <a:solidFill>
            <a:srgbClr val="FF0000">
              <a:alpha val="27059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7032" y="5335759"/>
            <a:ext cx="288032" cy="294711"/>
          </a:xfrm>
          <a:prstGeom prst="roundRect">
            <a:avLst/>
          </a:prstGeom>
          <a:solidFill>
            <a:srgbClr val="FF0000">
              <a:alpha val="27059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463551" y="4801812"/>
            <a:ext cx="507017" cy="2636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392" y="5076040"/>
            <a:ext cx="14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이름을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입력할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35065" y="5108821"/>
            <a:ext cx="902350" cy="393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2783" y="4965601"/>
            <a:ext cx="14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값들을 입력할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15616" y="2287638"/>
          <a:ext cx="6840760" cy="28587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val="1958815906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395068817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3526445383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826475544"/>
                    </a:ext>
                  </a:extLst>
                </a:gridCol>
              </a:tblGrid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department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birthday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229023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Brad</a:t>
                      </a:r>
                      <a:r>
                        <a:rPr lang="en-US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Pitt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Humanities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1963-12-18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17774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Leonardo </a:t>
                      </a:r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Dicaprio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Social sciences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1974-11-11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4718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Tom</a:t>
                      </a:r>
                      <a:r>
                        <a:rPr lang="en-US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Cruise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Engineering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1962-07-03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58568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 Travolta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13004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Engineering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1954-02-18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954095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Kevin Costner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Humanities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1955-01-18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26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5" y="2260606"/>
            <a:ext cx="6810210" cy="40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5" y="2260606"/>
            <a:ext cx="6882218" cy="41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1486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82548"/>
            <a:ext cx="4844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Brad Pitt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생년월일을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‘1963-12-24’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변경한다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634" y="2491062"/>
            <a:ext cx="731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 값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대상이 될 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컬럼의 값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43184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Tom Cruise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‘Tom Hanks’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변경한다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6179"/>
            <a:ext cx="7346991" cy="44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단과대학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(department),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생년월일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(birthday)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같은 사람은 여럿 존재할 수 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대학교 데이터베이스에서 학번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각 학생이 고유한 값을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467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학번을 이용해 각 학생을 고유하게 식별해낼 수가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지정할 수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(“candidate key whose values are used to </a:t>
            </a:r>
            <a:r>
              <a:rPr lang="en-US" altLang="ko-KR" sz="1200" i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identify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tuples in the relation”).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 설정하기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05064"/>
            <a:ext cx="801881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754179"/>
            <a:ext cx="7714309" cy="46204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66752" y="2977496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삭제하기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6"/>
            <a:ext cx="7632848" cy="1198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72820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3152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‘Leonardo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Dicaprio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행의 데이터를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8633" y="2411160"/>
            <a:ext cx="631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삭제하려는 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77" y="3687848"/>
            <a:ext cx="5005246" cy="29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(RDB):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표현하는 형식의 데이터베이스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448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- 1970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codd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제시한 데이터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모델에 기반한 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(key)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들의 간단한 관계를 테이블화 시킨 매우 간단한 데이터베이스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relational 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8" y="3933056"/>
            <a:ext cx="6122333" cy="2509819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6174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표를 이용해 구조화하고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그들 간의 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바탕으로 서로를 연결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(link)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20541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그러한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들은 하나의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(query)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여러 표에 산재한 정보를 불러오는 것을 가능케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6"/>
            <a:ext cx="7632848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72820"/>
            <a:ext cx="4809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시작 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조회할 행의 수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8633" y="3501008"/>
            <a:ext cx="43717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시작 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조회할 행의 수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3718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데이터를 조회하려면 와일드카드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(‘*’)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전체 데이터를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6" y="2281062"/>
            <a:ext cx="6517414" cy="39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69" y="2252945"/>
            <a:ext cx="6834815" cy="40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생년월일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(birthday)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3" y="2348880"/>
            <a:ext cx="6834815" cy="40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13004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사람의 데이터만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0" y="2348880"/>
            <a:ext cx="6949462" cy="41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이름이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‘Tom Hanks’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사람의 데이터만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57" y="2281062"/>
            <a:ext cx="6881271" cy="41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및 테이블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company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만들고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아래의 데이터를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employee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테이블을 생성해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23796"/>
              </p:ext>
            </p:extLst>
          </p:nvPr>
        </p:nvGraphicFramePr>
        <p:xfrm>
          <a:off x="611560" y="2060846"/>
          <a:ext cx="8208912" cy="3384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9588159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5068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5264453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2647554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833059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28397147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bdate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sex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salary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229023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Scarlette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Johnasson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1984-11-22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17774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Natalie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Portman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1981-06-09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24718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Emma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Stone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1988-11-06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58568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Ryan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Gosling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100004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1980-11-22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954095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1977-09-15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26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및 테이블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141483" cy="4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2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81" y="1268760"/>
            <a:ext cx="4122431" cy="30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Python DB API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표준을 따르는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접근을 가능하게 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79196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27687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conda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501008"/>
            <a:ext cx="7632848" cy="775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3701012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pymysql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예시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대학교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(University database)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09127"/>
            <a:ext cx="3430521" cy="295617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91874"/>
            <a:ext cx="2592288" cy="20215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교수자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(instructor)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(department)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456" y="2924944"/>
            <a:ext cx="8143991" cy="345638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생성한 데이터베이스 테이블에서 데이터를 불러온다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sql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query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‘select ~ from’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29300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fetchall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8246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7998224" cy="28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3-3-3.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일부 정보만 불러온다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SQL query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바꿀 수도 있고 불러온 이후에 데이터를 가공할 수도 있다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907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2908074"/>
            <a:ext cx="5724128" cy="2033094"/>
          </a:xfrm>
          <a:prstGeom prst="rect">
            <a:avLst/>
          </a:prstGeom>
        </p:spPr>
      </p:pic>
      <p:pic>
        <p:nvPicPr>
          <p:cNvPr id="7" name="그림 6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465769"/>
            <a:ext cx="6174567" cy="21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3-3-4.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Insert into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아래 데이터를 담은 행을 하나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5010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9227"/>
              </p:ext>
            </p:extLst>
          </p:nvPr>
        </p:nvGraphicFramePr>
        <p:xfrm>
          <a:off x="611560" y="2290799"/>
          <a:ext cx="8208912" cy="9941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9588159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5068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5264453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2647554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833059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28397147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bdate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sex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salary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229023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Craig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100006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1968-03-02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17774"/>
                  </a:ext>
                </a:extLst>
              </a:tr>
            </a:tbl>
          </a:graphicData>
        </a:graphic>
      </p:graphicFrame>
      <p:pic>
        <p:nvPicPr>
          <p:cNvPr id="9" name="그림 8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94030"/>
            <a:ext cx="5400600" cy="25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3-3-5.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 into</a:t>
            </a:r>
            <a:r>
              <a:rPr lang="ko-KR" altLang="en-US" sz="1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ko-KR" altLang="en-US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데이터를 불러와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employee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*C:\Users\Buomsoo\Google Drive\2017-1\4차산업혁명 인력양성사업(비즈니스애널리틱스)\TA세션\Session 3(7.19)\data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8" y="2312503"/>
            <a:ext cx="6888765" cy="29523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57612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3-3-5.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59911"/>
            <a:ext cx="6696744" cy="37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예시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대학교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(University database)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관계를 나타내기 위한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E-R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다이어그램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(Entity-Relationship Diagram)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456" y="2924944"/>
            <a:ext cx="8143991" cy="345638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23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E-R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다이어그램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(entities)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개체들 간의 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바탕으로 데이터를 표현하는 방식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79" y="3212976"/>
            <a:ext cx="5820588" cy="178142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>
            <a:off x="1187624" y="4149080"/>
            <a:ext cx="360040" cy="1080120"/>
          </a:xfrm>
          <a:prstGeom prst="line">
            <a:avLst/>
          </a:prstGeom>
          <a:ln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1458" y="528232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Entity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19559" y="3914280"/>
            <a:ext cx="1940673" cy="1314920"/>
          </a:xfrm>
          <a:prstGeom prst="line">
            <a:avLst/>
          </a:prstGeom>
          <a:ln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6176" y="5229200"/>
            <a:ext cx="142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Relationship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(DBMS)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관리하는데 필요한 데이터의 추가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변경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 등의 기능을 집대성한 소프트웨어 패키지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존재하는 데이터의 검색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수정을 가능하게 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응용프로그램이 데이터베이스를 공유할 수 있게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[그림 2-5] 데이터베이스 관리 시스템에서의 데이터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92175"/>
            <a:ext cx="2674255" cy="28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DBMS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주요 기능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0678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정의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구조를 정의하거나 수정할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54718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조작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검색하는 연산을 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009" y="40265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항상 정확하고 안전하게 유지할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(DBMS)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모델을 기반으로 하는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DBMS.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상업적으로 사용되는 대부분의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RDB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기반으로 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마이크로소프트의 액세스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(Access)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MSSQL,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오라클의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오라클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(Oracle)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s3.ap-northeast-2.amazonaws.com/opentutorials-user-file/module/98/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96952"/>
            <a:ext cx="3276364" cy="3600400"/>
          </a:xfrm>
          <a:prstGeom prst="rect">
            <a:avLst/>
          </a:prstGeom>
          <a:noFill/>
          <a:ln w="6350"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테이블들이 존재하고 테이블 내에 데이터가 존재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2239</Words>
  <Application>Microsoft Office PowerPoint</Application>
  <PresentationFormat>화면 슬라이드 쇼(4:3)</PresentationFormat>
  <Paragraphs>373</Paragraphs>
  <Slides>64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382</cp:revision>
  <dcterms:created xsi:type="dcterms:W3CDTF">2017-05-22T05:57:28Z</dcterms:created>
  <dcterms:modified xsi:type="dcterms:W3CDTF">2017-09-25T02:06:34Z</dcterms:modified>
</cp:coreProperties>
</file>