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393" r:id="rId4"/>
    <p:sldId id="300" r:id="rId5"/>
    <p:sldId id="395" r:id="rId6"/>
    <p:sldId id="396" r:id="rId7"/>
    <p:sldId id="397" r:id="rId8"/>
    <p:sldId id="394" r:id="rId9"/>
    <p:sldId id="398" r:id="rId10"/>
    <p:sldId id="399" r:id="rId11"/>
    <p:sldId id="392" r:id="rId12"/>
    <p:sldId id="391" r:id="rId13"/>
    <p:sldId id="400" r:id="rId14"/>
    <p:sldId id="402" r:id="rId15"/>
    <p:sldId id="401" r:id="rId16"/>
    <p:sldId id="386" r:id="rId17"/>
    <p:sldId id="388" r:id="rId18"/>
    <p:sldId id="389" r:id="rId19"/>
    <p:sldId id="390" r:id="rId20"/>
    <p:sldId id="403" r:id="rId21"/>
    <p:sldId id="404" r:id="rId22"/>
    <p:sldId id="405" r:id="rId23"/>
    <p:sldId id="406" r:id="rId24"/>
    <p:sldId id="407" r:id="rId25"/>
    <p:sldId id="408" r:id="rId26"/>
    <p:sldId id="409" r:id="rId27"/>
    <p:sldId id="410" r:id="rId28"/>
    <p:sldId id="411" r:id="rId29"/>
    <p:sldId id="412" r:id="rId30"/>
    <p:sldId id="413" r:id="rId31"/>
    <p:sldId id="414" r:id="rId32"/>
    <p:sldId id="415" r:id="rId33"/>
    <p:sldId id="416" r:id="rId34"/>
    <p:sldId id="417" r:id="rId35"/>
    <p:sldId id="418" r:id="rId36"/>
    <p:sldId id="419" r:id="rId37"/>
    <p:sldId id="420" r:id="rId38"/>
    <p:sldId id="421" r:id="rId39"/>
    <p:sldId id="422" r:id="rId40"/>
    <p:sldId id="423" r:id="rId41"/>
    <p:sldId id="424" r:id="rId42"/>
    <p:sldId id="425" r:id="rId43"/>
    <p:sldId id="426" r:id="rId44"/>
    <p:sldId id="427" r:id="rId45"/>
    <p:sldId id="428" r:id="rId46"/>
    <p:sldId id="429" r:id="rId47"/>
    <p:sldId id="430" r:id="rId48"/>
    <p:sldId id="431" r:id="rId49"/>
    <p:sldId id="432" r:id="rId50"/>
    <p:sldId id="433" r:id="rId51"/>
    <p:sldId id="434" r:id="rId52"/>
    <p:sldId id="435" r:id="rId53"/>
    <p:sldId id="436" r:id="rId54"/>
    <p:sldId id="437" r:id="rId55"/>
    <p:sldId id="438" r:id="rId56"/>
    <p:sldId id="439" r:id="rId57"/>
    <p:sldId id="445" r:id="rId58"/>
    <p:sldId id="440" r:id="rId59"/>
    <p:sldId id="441" r:id="rId60"/>
    <p:sldId id="442" r:id="rId61"/>
    <p:sldId id="443" r:id="rId62"/>
    <p:sldId id="444" r:id="rId63"/>
    <p:sldId id="446" r:id="rId64"/>
    <p:sldId id="447" r:id="rId6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4" autoAdjust="0"/>
    <p:restoredTop sz="94660"/>
  </p:normalViewPr>
  <p:slideViewPr>
    <p:cSldViewPr>
      <p:cViewPr varScale="1">
        <p:scale>
          <a:sx n="110" d="100"/>
          <a:sy n="110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B77AA-7177-4D50-AB49-C260886B6169}" type="datetimeFigureOut">
              <a:rPr lang="ko-KR" altLang="en-US" smtClean="0"/>
              <a:t>2017-07-09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B5F6F-E9CC-4842-ADAB-3C98BFC11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2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r>
              <a:rPr lang="en-US" baseline="0" dirty="0" smtClean="0"/>
              <a:t> INTO `student` VALUES (‘Brad Pitt’, ‘13001’, ‘Humanities’, ‘1963-12-18’);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INSERT</a:t>
            </a:r>
            <a:r>
              <a:rPr lang="en-US" baseline="0" dirty="0" smtClean="0"/>
              <a:t> INTO `student` VALUES (‘Leonardo </a:t>
            </a:r>
            <a:r>
              <a:rPr lang="en-US" baseline="0" dirty="0" err="1" smtClean="0"/>
              <a:t>Dicaprio</a:t>
            </a:r>
            <a:r>
              <a:rPr lang="en-US" baseline="0" dirty="0" smtClean="0"/>
              <a:t>’, ‘13002’, ‘Social sciences’, ‘1974-11-11’);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INSERT</a:t>
            </a:r>
            <a:r>
              <a:rPr lang="en-US" baseline="0" dirty="0" smtClean="0"/>
              <a:t> INTO `student` VALUES (‘Tom Cruise’, ‘13003’, ‘Engineering’, ‘1962-07-03’);</a:t>
            </a:r>
            <a:endParaRPr lang="en-GB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INSERT</a:t>
            </a:r>
            <a:r>
              <a:rPr lang="en-US" baseline="0" dirty="0" smtClean="0"/>
              <a:t> INTO `student` VALUES (‘John Travolta’, ‘13004’, ‘Engineering’, ‘1954-02-18’);</a:t>
            </a:r>
            <a:endParaRPr lang="en-GB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INSERT</a:t>
            </a:r>
            <a:r>
              <a:rPr lang="en-US" baseline="0" dirty="0" smtClean="0"/>
              <a:t> INTO `student` VALUES (‘Kevin Costner’, ‘13005’, ‘Humanities’, ‘1955-01-18’);</a:t>
            </a:r>
            <a:endParaRPr lang="en-GB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B5F6F-E9CC-4842-ADAB-3C98BFC11E03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109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B5F6F-E9CC-4842-ADAB-3C98BFC11E03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360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B5F6F-E9CC-4842-ADAB-3C98BFC11E03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416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6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4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4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7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39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3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92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5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2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C0B5-9E42-4E82-BD73-9C37117B84AF}" type="datetimeFigureOut">
              <a:rPr lang="ko-KR" altLang="en-US" smtClean="0"/>
              <a:t>2017-07-09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83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hyperlink" Target="https://dev.mysql.com/downloads/mysql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lloheesu/SecretlyGreatly/wiki/%EB%A7%A5%EC%97%90%EC%84%9C-mysql-%EC%84%A4%EC%B9%98-%ED%9B%84-%ED%99%98%EA%B2%BD%EC%84%A4%EC%A0%95%ED%95%98%EA%B8%B0" TargetMode="External"/><Relationship Id="rId2" Type="http://schemas.openxmlformats.org/officeDocument/2006/relationships/hyperlink" Target="https://brew.sh/index_ko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xX9W5dmEpO0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hyperlink" Target="https://stackoverflow.com/questions/298739/what-is-the-difference-between-a-schema-and-a-table-and-a-databas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mp"/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tmp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680319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4572" y="1242338"/>
            <a:ext cx="47147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Database and SQL</a:t>
            </a:r>
          </a:p>
          <a:p>
            <a:r>
              <a:rPr lang="en-US" altLang="ko-KR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Basics</a:t>
            </a:r>
            <a:endParaRPr lang="ko-KR" altLang="en-US" sz="40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4185" y="35103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박진수 교수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2615" y="5457418"/>
            <a:ext cx="3275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Big Data Institute, </a:t>
            </a:r>
          </a:p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Seoul National University</a:t>
            </a:r>
            <a:endParaRPr lang="ko-KR" altLang="en-US" sz="20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185" y="3068960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빅데이터</a:t>
            </a:r>
            <a:r>
              <a:rPr lang="en-US" altLang="ko-KR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프로그래밍 기초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4572" y="673532"/>
            <a:ext cx="1484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</a:t>
            </a:r>
            <a:r>
              <a:rPr lang="en-US" altLang="ko-KR" sz="2800" b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TA </a:t>
            </a:r>
            <a:r>
              <a:rPr lang="en-US" altLang="ko-KR" sz="2800" b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3-3]</a:t>
            </a:r>
            <a:endParaRPr lang="ko-KR" altLang="en-US" sz="28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345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구조화 질의 언어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(SQL)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구조화 질의 언어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(Structured Query Language):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데이터베이스에서 데이터를 저장하거나 얻기 위해서 사용하는 표준 언어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6081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정의 언어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테이블과 인덱스 구조 등을 관리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317919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조작 언어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변경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236458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CREATE: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 등을 생성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0009" y="268604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DROP: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 등을 삭제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009" y="35730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INSERT: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삽입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0009" y="387224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DELETE: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행 삭제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0009" y="417146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SELECT: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검색 결과 집합의 취득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7584" y="472514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제어 언어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작업 권한 등을 관리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08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2233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MySQL 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설치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databas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844824"/>
            <a:ext cx="428625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18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04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MySQL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이란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?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MySQL: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세계에서 가장 많이 쓰이는 오픈 소스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관계형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데이터베이스 관리 시스템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(RDBMS)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0456" y="1988840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파이썬의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MySQL API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활용하여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MySQL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데이터베이스에 접근할 수 있다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pymysql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 descr="mysql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517232"/>
            <a:ext cx="2339752" cy="103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phpmyadmin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8"/>
          <a:stretch/>
        </p:blipFill>
        <p:spPr bwMode="auto">
          <a:xfrm>
            <a:off x="611559" y="3284984"/>
            <a:ext cx="4936945" cy="2968217"/>
          </a:xfrm>
          <a:prstGeom prst="rect">
            <a:avLst/>
          </a:prstGeom>
          <a:noFill/>
          <a:ln>
            <a:solidFill>
              <a:srgbClr val="33996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11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985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MySQL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설치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(for Windows)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MySQL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홈페이지에서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community version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다운로드 가능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무료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844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URL: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https://dev.mysql.com/downloads/mysql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/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MySQL :: Download MySQL Community Server - Chro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0" t="10084" r="3643" b="33122"/>
          <a:stretch/>
        </p:blipFill>
        <p:spPr>
          <a:xfrm>
            <a:off x="1547664" y="2492896"/>
            <a:ext cx="5976664" cy="3693296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5058804" y="5923402"/>
            <a:ext cx="1440160" cy="236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32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MySQL :: Download MySQL Installer -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5" t="17451" r="2428" b="17233"/>
          <a:stretch/>
        </p:blipFill>
        <p:spPr>
          <a:xfrm>
            <a:off x="4595451" y="3590872"/>
            <a:ext cx="4297029" cy="3006480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MySQL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홈페이지에서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community version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다운로드 가능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무료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844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운영체제와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비트수에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맞는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installer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다운로드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1" y="2551134"/>
            <a:ext cx="4535987" cy="3038106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1520" y="251683"/>
            <a:ext cx="3985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MySQL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설치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(for Windows)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74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불린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(Boolean)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타입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MySQL Install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958224"/>
            <a:ext cx="5379660" cy="40109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20" y="251683"/>
            <a:ext cx="3985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MySQL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설치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(for Windows)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99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필요한 프로그램 설치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MySQL Install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77" y="2423696"/>
            <a:ext cx="4052644" cy="3021528"/>
          </a:xfrm>
          <a:prstGeom prst="rect">
            <a:avLst/>
          </a:prstGeom>
        </p:spPr>
      </p:pic>
      <p:pic>
        <p:nvPicPr>
          <p:cNvPr id="7" name="그림 6" descr="MySQL Install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551" y="3068960"/>
            <a:ext cx="4635897" cy="34563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7584" y="179306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필수 프로그램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MySQL Server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3985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MySQL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설치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(for Windows)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04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Root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비밀번호 입력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MySQL Install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780574"/>
            <a:ext cx="5887687" cy="43896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20" y="251683"/>
            <a:ext cx="3985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MySQL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설치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(for Windows)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71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기타 사용자 등록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설치 후에도 수정 가능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MySQL User Detai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07" y="1772816"/>
            <a:ext cx="4086796" cy="2857899"/>
          </a:xfrm>
          <a:prstGeom prst="rect">
            <a:avLst/>
          </a:prstGeom>
        </p:spPr>
      </p:pic>
      <p:pic>
        <p:nvPicPr>
          <p:cNvPr id="7" name="그림 6" descr="MySQL Install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725" y="3177424"/>
            <a:ext cx="4699004" cy="35034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520" y="251683"/>
            <a:ext cx="3985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MySQL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설치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(for Windows)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60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설치 완료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MySQL Install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772816"/>
            <a:ext cx="6190672" cy="46155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20" y="251683"/>
            <a:ext cx="3985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MySQL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설치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(for Windows)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43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6936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 시스템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(Database Systems)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databas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844824"/>
            <a:ext cx="428625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8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691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MySQL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설치하기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(for MAC OSX)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MySQL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맥에 설치하기 위해서 우선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HomeBrew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먼저 설치한다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987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터미널에 아래 명령어를 입력한다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456" y="4155866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HomeBrew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Apple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번들로 제공되지 않는 다양한 패키지 관리를 지원한다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5616" y="2276872"/>
            <a:ext cx="7632848" cy="8729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288633" y="2442558"/>
            <a:ext cx="7315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/usr/bin/ruby -e "$(curl -fsSL https://raw.githubusercontent.com/Homebrew/install/master/install)"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41052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참고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en-GB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</a:t>
            </a:r>
            <a:r>
              <a:rPr lang="en-GB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://</a:t>
            </a:r>
            <a:r>
              <a:rPr lang="en-GB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brew.sh/index_ko.html</a:t>
            </a:r>
            <a:r>
              <a:rPr lang="en-GB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5733256"/>
            <a:ext cx="820891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참고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105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https://github.com/helloheesu/SecretlyGreatly/wiki/%EB%A7%A5%EC%97%90%EC%84%9C-mysql-%EC%84%A4%EC%B9%98-%ED%9B%84-%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ED%99%98%EA%B2%BD%EC%84%A4%EC%A0%95%ED%95%98%EA%B8%B0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endParaRPr lang="ko-KR" altLang="en-US" sz="105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6206873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영상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105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4"/>
              </a:rPr>
              <a:t>https://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4"/>
              </a:rPr>
              <a:t>www.youtube.com/watch?v=xX9W5dmEpO0</a:t>
            </a:r>
            <a:r>
              <a:rPr lang="en-US" altLang="ko-KR" sz="105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endParaRPr lang="ko-KR" altLang="en-US" sz="105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86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691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MySQL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설치하기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(for MAC OSX)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brew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명령어를 이용해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MySQL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설치한다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987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터미널에 아래 명령어를 입력한다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456" y="3068960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MySQL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구동하기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5616" y="2276872"/>
            <a:ext cx="7632848" cy="5623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288633" y="2424086"/>
            <a:ext cx="7315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brew install mysql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55542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MySQL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시작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15616" y="3997372"/>
            <a:ext cx="7632848" cy="5623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1288633" y="4144586"/>
            <a:ext cx="7315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mysql.server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4" y="472470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Root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비밀번호 설정하기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15616" y="5170847"/>
            <a:ext cx="7632848" cy="5623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1288633" y="5318061"/>
            <a:ext cx="7315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mysql_secure_installation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57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691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MySQL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설치하기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(for MAC OSX)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brew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명령어를 이용해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MySQL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설치한다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brew install mysql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08" y="1844824"/>
            <a:ext cx="7968884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382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SQL &amp; MySQL basics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mysql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270" y="1700808"/>
            <a:ext cx="5818194" cy="258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45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50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MySQL Monitor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MySQL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서버의 번들로 제공되는 기본 프로그램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250392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GUI(Graphic User Interface)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제공되지 않는다는 단점이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456" y="1988840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명령어 기반으로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커맨드 라인 인터페이스를 활용하여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MySQL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데이터베이스를 이용할 수 있다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mysql monitor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83" y="3657946"/>
            <a:ext cx="381000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ysql monitor terminal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283" y="3636210"/>
            <a:ext cx="2687101" cy="218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44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50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MySQL Monitor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MySQL Monitor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접속하기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5283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커맨드 라인에 아래와 같이 입력한다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15616" y="2276872"/>
            <a:ext cx="7632848" cy="8729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288633" y="2442558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–u[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아이디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–p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password:[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비밀번호 입력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59930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사용자를 따로 생성하지 않았으면 아이디는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root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’(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superuser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사용한다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2801" y="408429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비밀번호는 설치하면서 설정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→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꼭 기억해 둔다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!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481905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커맨드 라인에서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MySQL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실행이 안될 경우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2801" y="528693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환경변수 설정을 확인해 본다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(MySQL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설치된 디렉토리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25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50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MySQL Monitor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MySQL Monitor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접속하기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C:\Windows\system32\cmd.exe - mysql  -uroot -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13" y="1772816"/>
            <a:ext cx="7509461" cy="450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3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사용자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현재 사용자 목록 조회하기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15616" y="2124014"/>
            <a:ext cx="7632848" cy="8009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288633" y="2268680"/>
            <a:ext cx="4480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use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select host, user, password from user;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그림 2" descr="C:\Windows\system32\cmd.exe - mysql  -uroot -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162" y="3130312"/>
            <a:ext cx="5904656" cy="35390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27584" y="175283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root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사용자로 접속 후 아래 명령어 입력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93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사용자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새로운 사용자 생성하기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15616" y="2284784"/>
            <a:ext cx="7632848" cy="562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288633" y="2429450"/>
            <a:ext cx="6811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USER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사용자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ID]’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@LOCALHOST IDENTIFIED BY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비밀번호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]’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175283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ID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PASSWORD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식별되는 사용자 생성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482685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TODO: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사용자를 자유롭게 새로이 생성해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2801" y="531624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ID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en-US" altLang="ko-KR" sz="1200" b="1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buomsoo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비밀번호는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‘12345’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 사용자 생성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834971"/>
            <a:ext cx="7714099" cy="25832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115616" y="3633978"/>
            <a:ext cx="7632848" cy="7121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288633" y="3736601"/>
            <a:ext cx="655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GRANT ALL PRIVILEGES ON *.* TO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사용자 이름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'@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'localhost'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GRANT OPTION;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310203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권한 부여하기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73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사용자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새로운 사용자 생성하기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175283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ID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PASSWORD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식별되는 사용자 생성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C:\Windows\system32\cmd.exe - mysql  -uroot -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49926"/>
            <a:ext cx="7042591" cy="4221088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1203953" y="3933056"/>
            <a:ext cx="5301753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8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607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(Database)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체계화된 데이터의 모임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(“the collection of data”).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작성된 목록으로써 여러 응용 시스템의 통합된 정보를 저장하여 운영할 수 있는 공용 데이터들의 묶음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213837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사람이 공유하고 사용할 목적으로 통합 관리되는 정보의 집합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78092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논리적으로 연관된 하나 이상의 자료의 모음으로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 내용을 고도로 구조화함으로써 검색과 갱신의 효율화를 꾀한 것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3501008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몇 개의 자료 파일을 조직적으로 통합하여 자료 항목의 중복을 없애고 자료를 구조화하여 기억시켜 놓은 자료의 집합체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244630"/>
            <a:ext cx="3271404" cy="235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8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347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현재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DBMS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존재하는 데이터베이스 조회하기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15616" y="1772816"/>
            <a:ext cx="7632848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288633" y="1956790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DATABASES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그림 2" descr="C:\Windows\system32\cmd.exe - mysql  -uroot -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780928"/>
            <a:ext cx="6192688" cy="3711685"/>
          </a:xfrm>
          <a:prstGeom prst="rect">
            <a:avLst/>
          </a:prstGeom>
        </p:spPr>
      </p:pic>
      <p:sp>
        <p:nvSpPr>
          <p:cNvPr id="4" name="오른쪽 중괄호 3"/>
          <p:cNvSpPr/>
          <p:nvPr/>
        </p:nvSpPr>
        <p:spPr>
          <a:xfrm>
            <a:off x="3185560" y="3779896"/>
            <a:ext cx="95272" cy="648072"/>
          </a:xfrm>
          <a:prstGeom prst="rightBrac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3365008" y="3866863"/>
            <a:ext cx="157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FFFF00"/>
                </a:solidFill>
              </a:rPr>
              <a:t>현재 시스템 내의</a:t>
            </a:r>
            <a:endParaRPr lang="en-US" altLang="ko-KR" sz="1200" b="1" dirty="0" smtClean="0">
              <a:solidFill>
                <a:srgbClr val="FFFF00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rgbClr val="FFFF00"/>
                </a:solidFill>
              </a:rPr>
              <a:t>데이터베이스</a:t>
            </a:r>
            <a:r>
              <a:rPr lang="en-US" altLang="ko-KR" sz="1200" b="1" dirty="0" smtClean="0">
                <a:solidFill>
                  <a:srgbClr val="FFFF00"/>
                </a:solidFill>
              </a:rPr>
              <a:t> </a:t>
            </a:r>
            <a:r>
              <a:rPr lang="ko-KR" altLang="en-US" sz="1200" b="1" dirty="0" smtClean="0">
                <a:solidFill>
                  <a:srgbClr val="FFFF00"/>
                </a:solidFill>
              </a:rPr>
              <a:t>목록</a:t>
            </a:r>
            <a:endParaRPr lang="en-GB" sz="1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66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347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새로운 데이터베이스 생성하기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15616" y="1772816"/>
            <a:ext cx="7632848" cy="9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288633" y="1956790"/>
            <a:ext cx="6131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DATABASE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데이터베이스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 SET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utf8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COLLATE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utf8_general_ci;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307999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TODO: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‘university’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데이터베이스를 생성해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그림 6" descr="C:\Windows\system32\cmd.exe - mysql  -uroot -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67" y="3501008"/>
            <a:ext cx="5265377" cy="3155886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1494369" y="5417792"/>
            <a:ext cx="70136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05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347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 선택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접근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15616" y="1772816"/>
            <a:ext cx="7632848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288633" y="1956790"/>
            <a:ext cx="2694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데이터베이스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269489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TODO: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‘university’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데이터베이스를 선택한다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C:\Windows\system32\cmd.exe - mysql  -uroot -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187781"/>
            <a:ext cx="5688632" cy="340957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206337" y="3672456"/>
            <a:ext cx="1133415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57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347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 삭제하기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15616" y="1772816"/>
            <a:ext cx="7632848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288633" y="1956790"/>
            <a:ext cx="3768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DROP DATABASE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데이터베이스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269489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TODO: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‘university’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데이터베이스를 삭제한다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06337" y="3672456"/>
            <a:ext cx="1133415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C:\Windows\system32\cmd.exe - mysql  -uroot -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04" y="3093165"/>
            <a:ext cx="5726352" cy="343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6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새로운 테이블 생성하기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15616" y="1772815"/>
            <a:ext cx="7632848" cy="15130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288633" y="1956790"/>
            <a:ext cx="458651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테이블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]`(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컬럼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]`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컬럼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데이터 타입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`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컬럼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]`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컬럼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데이터 타입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innodb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373892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TODO: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‘university’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데이터베이스를 다시 생성하고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‘student’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테이블을 생성해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2801" y="421477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컬럼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이름은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‘name’,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타입은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‘varchar(20)’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82801" y="46526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컬럼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이름은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‘id’,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타입은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(5)’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2801" y="509043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컬럼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이름은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‘department’,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타입은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‘varchar(30)’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2801" y="552826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컬럼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4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이름은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‘birthday’,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타입은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‘date’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44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참고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타입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899592" y="1841938"/>
          <a:ext cx="7488832" cy="302722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xmlns="" val="299906273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xmlns="" val="141451388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xmlns="" val="2564613774"/>
                    </a:ext>
                  </a:extLst>
                </a:gridCol>
              </a:tblGrid>
              <a:tr h="50453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타입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설명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예시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21131998"/>
                  </a:ext>
                </a:extLst>
              </a:tr>
              <a:tr h="504537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CHAR()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고정 문자</a:t>
                      </a:r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0-255)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성명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50406755"/>
                  </a:ext>
                </a:extLst>
              </a:tr>
              <a:tr h="504537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VARCHAR()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가변 문자</a:t>
                      </a:r>
                      <a:r>
                        <a:rPr lang="en-US" altLang="ko-KR" sz="14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0-65535</a:t>
                      </a:r>
                      <a:r>
                        <a:rPr lang="en-US" sz="14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상품 리뷰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12783605"/>
                  </a:ext>
                </a:extLst>
              </a:tr>
              <a:tr h="504537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INT()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정수형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나이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99344010"/>
                  </a:ext>
                </a:extLst>
              </a:tr>
              <a:tr h="504537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DATE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날짜</a:t>
                      </a:r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(YYYY-MM-DD)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생년월일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94780725"/>
                  </a:ext>
                </a:extLst>
              </a:tr>
              <a:tr h="504537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ENUM(V1, V2, … VN)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V1,…,VN</a:t>
                      </a:r>
                      <a:r>
                        <a:rPr lang="en-US" sz="14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ko-KR" altLang="en-US" sz="14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중 하나의 값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상품 타입</a:t>
                      </a:r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사이즈 등</a:t>
                      </a:r>
                      <a:r>
                        <a:rPr lang="en-US" altLang="ko-KR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15372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70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새로운 테이블 생성하기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C:\Windows\system32\cmd.exe - mysql  -uroot -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26179"/>
            <a:ext cx="7386274" cy="442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 목록 보기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15616" y="1772815"/>
            <a:ext cx="7632848" cy="6480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288633" y="1956790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 TABLES;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71995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TODO: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현재 생성된 테이블 목록을 확인한다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C:\Windows\system32\cmd.exe - mysql  -uroot -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218601"/>
            <a:ext cx="5730090" cy="3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 스키마 보기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15616" y="1772815"/>
            <a:ext cx="7632848" cy="6480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288633" y="1956790"/>
            <a:ext cx="2478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DESC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테이블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]`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71995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TODO: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‘student’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테이블의 스키마를 확인한다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C:\Windows\system32\cmd.exe - mysql  -uroot -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619" y="3284984"/>
            <a:ext cx="5321109" cy="318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6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참고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 스키마</a:t>
            </a:r>
            <a:r>
              <a:rPr lang="en-US" altLang="ko-KR" sz="9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[source: </a:t>
            </a:r>
            <a:r>
              <a:rPr lang="en-US" altLang="ko-KR" sz="9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altLang="ko-KR" sz="9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stackoverflow.com/questions/298739/what-is-the-difference-between-a-schema-and-a-table-and-a-database</a:t>
            </a:r>
            <a:r>
              <a:rPr lang="en-US" altLang="ko-KR" sz="9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] </a:t>
            </a:r>
            <a:endParaRPr lang="ko-KR" altLang="en-US" sz="9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1737619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 스키마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(Relation schema):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테이블에 대한 논리적 정의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(“defines what the name of the table is, and what the name and type of each column is”)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2500136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 스키마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(Database schema):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데이터베이스에 포함된 테이블 스키마의 총집합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(“the collection of relation schemas for a whole database“)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70" y="3645024"/>
            <a:ext cx="7144747" cy="1914792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81618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607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(Database)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데이터베이스의 장점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844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중복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(Data redundancy)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최소화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28397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공유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272313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일관성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(consistency),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무결성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(integrity),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보안성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(security)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유지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16228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최신 데이터 유지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360144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데이터의 표준화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(standardization)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4040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용이한 데이터 접근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7584" y="44797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저장공간 절약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 제거하기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15616" y="1772815"/>
            <a:ext cx="7632848" cy="6480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288633" y="1956790"/>
            <a:ext cx="3015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DROP TABLE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테이블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]`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71995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TODO: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임의의 테이블을 하나 만들고 삭제한다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C:\Windows\system32\cmd.exe - mysql  -uroot -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12" y="3209457"/>
            <a:ext cx="5704690" cy="341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6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테이블에 로우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(row)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삽입하기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15616" y="1772815"/>
            <a:ext cx="7632848" cy="13681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288633" y="1956790"/>
            <a:ext cx="5917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테이블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]` 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값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값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2,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값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3, …)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88633" y="2492896"/>
            <a:ext cx="720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테이블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]` (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컬럼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컬럼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2, …) 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값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값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2, …)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42900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주의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값을 입력할 때에는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`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아닌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사용한다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keyboard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066" y="3932937"/>
            <a:ext cx="5386571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970568" y="4654457"/>
            <a:ext cx="288032" cy="294711"/>
          </a:xfrm>
          <a:prstGeom prst="roundRect">
            <a:avLst/>
          </a:prstGeom>
          <a:solidFill>
            <a:srgbClr val="FF0000">
              <a:alpha val="27059"/>
            </a:srgbClr>
          </a:solid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47032" y="5335759"/>
            <a:ext cx="288032" cy="294711"/>
          </a:xfrm>
          <a:prstGeom prst="roundRect">
            <a:avLst/>
          </a:prstGeom>
          <a:solidFill>
            <a:srgbClr val="FF0000">
              <a:alpha val="27059"/>
            </a:srgbClr>
          </a:solid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1463551" y="4801812"/>
            <a:ext cx="507017" cy="26362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6392" y="5076040"/>
            <a:ext cx="143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 이름을 </a:t>
            </a:r>
            <a:endParaRPr lang="en-US" altLang="ko-KR" sz="12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입력할 때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6435065" y="5108821"/>
            <a:ext cx="902350" cy="3934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32783" y="4965601"/>
            <a:ext cx="1438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값들을 입력할 때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6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테이블에 로우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(row)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삽입하기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72617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TODO: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데이터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student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테이블에 삽입한다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15616" y="2287638"/>
          <a:ext cx="6840760" cy="285879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10190">
                  <a:extLst>
                    <a:ext uri="{9D8B030D-6E8A-4147-A177-3AD203B41FA5}">
                      <a16:colId xmlns:a16="http://schemas.microsoft.com/office/drawing/2014/main" xmlns="" val="1958815906"/>
                    </a:ext>
                  </a:extLst>
                </a:gridCol>
                <a:gridCol w="1710190">
                  <a:extLst>
                    <a:ext uri="{9D8B030D-6E8A-4147-A177-3AD203B41FA5}">
                      <a16:colId xmlns:a16="http://schemas.microsoft.com/office/drawing/2014/main" xmlns="" val="395068817"/>
                    </a:ext>
                  </a:extLst>
                </a:gridCol>
                <a:gridCol w="1710190">
                  <a:extLst>
                    <a:ext uri="{9D8B030D-6E8A-4147-A177-3AD203B41FA5}">
                      <a16:colId xmlns:a16="http://schemas.microsoft.com/office/drawing/2014/main" xmlns="" val="3526445383"/>
                    </a:ext>
                  </a:extLst>
                </a:gridCol>
                <a:gridCol w="1710190">
                  <a:extLst>
                    <a:ext uri="{9D8B030D-6E8A-4147-A177-3AD203B41FA5}">
                      <a16:colId xmlns:a16="http://schemas.microsoft.com/office/drawing/2014/main" xmlns="" val="826475544"/>
                    </a:ext>
                  </a:extLst>
                </a:gridCol>
              </a:tblGrid>
              <a:tr h="476465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name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id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department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birthday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30229023"/>
                  </a:ext>
                </a:extLst>
              </a:tr>
              <a:tr h="476465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Brad</a:t>
                      </a:r>
                      <a:r>
                        <a:rPr lang="en-US" sz="12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Pitt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13001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Humanities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1963-12-18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08717774"/>
                  </a:ext>
                </a:extLst>
              </a:tr>
              <a:tr h="476465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Leonardo </a:t>
                      </a:r>
                      <a:r>
                        <a:rPr lang="en-US" sz="12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Dicaprio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13002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Social sciences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1974-11-11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2424718"/>
                  </a:ext>
                </a:extLst>
              </a:tr>
              <a:tr h="476465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Tom</a:t>
                      </a:r>
                      <a:r>
                        <a:rPr lang="en-US" sz="12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Cruise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13003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Engineering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1962-07-03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9558568"/>
                  </a:ext>
                </a:extLst>
              </a:tr>
              <a:tr h="476465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John Travolta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13004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Engineering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1954-02-18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36954095"/>
                  </a:ext>
                </a:extLst>
              </a:tr>
              <a:tr h="476465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Kevin Costner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13005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Humanities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1955-01-18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08261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47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테이블에 로우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(row)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삽입하기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72617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TODO: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데이터를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student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테이블에 삽입한다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C:\Windows\system32\cmd.exe - mysql  -uroot -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95" y="2260606"/>
            <a:ext cx="6810210" cy="408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1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테이블에 로우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(row)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삽입하기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72617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TODO: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데이터를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student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테이블에 삽입한다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C:\Windows\system32\cmd.exe - mysql  -uroot -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95" y="2260606"/>
            <a:ext cx="6882218" cy="412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9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변경하기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15616" y="1772815"/>
            <a:ext cx="7632848" cy="14867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288633" y="1982548"/>
            <a:ext cx="4844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테이블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]` 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컬럼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컬럼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의 값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7584" y="378904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TODO: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Brad Pitt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생년월일을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‘1963-12-24’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변경한다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88634" y="2491062"/>
            <a:ext cx="7315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테이블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]` 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컬럼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컬럼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의 값 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대상이 될 컬럼 이름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컬럼의 값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7584" y="431846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TODO: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Tom Cruise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이름을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‘Tom Hanks’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변경한다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75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변경하기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C:\Windows\system32\cmd.exe - mysql  -uroot -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26179"/>
            <a:ext cx="7346991" cy="440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7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참고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</a:t>
            </a:r>
            <a:r>
              <a:rPr lang="ko-KR" altLang="en-US" sz="14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일차 키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(Primary key)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84482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‘student’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테이블에서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(name),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단과대학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(department),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생년월일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(birthday)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같은 사람은 여럿 존재할 수 있지만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일반적으로 대학교 데이터베이스에서 학번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(id)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각 학생이 고유한 값을 갖는다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64678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학번을 이용해 각 학생을 고유하게 식별해낼 수가 있다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경우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일차 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(primary key)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지정할 수 있다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(“candidate key whose values are used to </a:t>
            </a:r>
            <a:r>
              <a:rPr lang="en-US" altLang="ko-KR" sz="1200" i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identify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tuples in the relation”).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36802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일차 키 설정하기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그림 1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005064"/>
            <a:ext cx="8018815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1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참고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</a:t>
            </a:r>
            <a:r>
              <a:rPr lang="ko-KR" altLang="en-US" sz="14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일차 키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(Primary key)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C:\Windows\system32\cmd.exe - mysql  -uroot -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20" y="1754179"/>
            <a:ext cx="7714309" cy="462042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966752" y="2977496"/>
            <a:ext cx="432048" cy="2160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5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삭제하기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15616" y="1772816"/>
            <a:ext cx="7632848" cy="1198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288633" y="1972820"/>
            <a:ext cx="3230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테이블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]`;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7584" y="315200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TODO: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이름이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‘Leonardo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Dicaprio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 행의 데이터를 삭제한다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88633" y="2411160"/>
            <a:ext cx="6314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테이블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]` 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삭제하려는 컬럼 이름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값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3" name="그림 2" descr="C:\Windows\system32\cmd.exe - mysql  -uroot -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377" y="3687848"/>
            <a:ext cx="5005246" cy="299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170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관계형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데이터베이스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(Relational Database)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관계형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데이터베이스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(RDB):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데이터를 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(table)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표현하는 형식의 데이터베이스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84482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- 1970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년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커드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codd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제시한 데이터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관계형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모델에 기반한 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(key)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값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(value)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들의 간단한 관계를 테이블화 시킨 매우 간단한 데이터베이스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 descr="relational databas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908" y="3933056"/>
            <a:ext cx="6122333" cy="2509819"/>
          </a:xfrm>
          <a:prstGeom prst="rect">
            <a:avLst/>
          </a:prstGeom>
          <a:noFill/>
          <a:ln>
            <a:solidFill>
              <a:srgbClr val="33996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827584" y="261745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데이터를 표를 이용해 구조화하고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그들 간의 관계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(relationship)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바탕으로 서로를 연결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(link)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7584" y="320541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그러한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</a:t>
            </a:r>
            <a:r>
              <a:rPr lang="ko-KR" altLang="en-US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관계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”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들은 하나의 쿼리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(query)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여러 표에 산재한 정보를 불러오는 것을 가능케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44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조회하기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15616" y="1772816"/>
            <a:ext cx="7632848" cy="3240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288633" y="1972820"/>
            <a:ext cx="480933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컬럼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컬럼 이름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2, …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컬럼 이름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`[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테이블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]`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컬럼 이름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컬럼 이름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LIMIT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시작 행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번호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조회할 행의 수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88633" y="3501008"/>
            <a:ext cx="437171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`[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테이블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]`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컬럼 이름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컬럼 이름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LIMIT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시작 행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번호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조회할 행의 수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537181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데이터를 조회하려면 와일드카드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(‘*’)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40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조회하기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27584" y="17542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TODO: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student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테이블의 전체 데이터를 조회해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C:\Windows\system32\cmd.exe - mysql  -uroot -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46" y="2281062"/>
            <a:ext cx="6517414" cy="390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8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조회하기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27584" y="17542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TODO: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student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테이블의 이름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(name)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만 조회해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C:\Windows\system32\cmd.exe - mysql  -uroot -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69" y="2252945"/>
            <a:ext cx="6834815" cy="409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조회하기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27584" y="17542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TODO: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student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테이블의 이름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(name)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생년월일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(birthday)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만 조회해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C:\Windows\system32\cmd.exe - mysql  -uroot -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13" y="2348880"/>
            <a:ext cx="6834815" cy="409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조회하기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27584" y="17542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TODO: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student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테이블에서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id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13004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 사람의 데이터만 조회해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C:\Windows\system32\cmd.exe - mysql  -uroot -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50" y="2348880"/>
            <a:ext cx="6949462" cy="416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8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관리하기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조회하기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27584" y="17542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TODO: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student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테이블에서 이름이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‘Tom Hanks’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 사람의 데이터만 조회해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C:\Windows\system32\cmd.exe - mysql  -uroot -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57" y="2281062"/>
            <a:ext cx="6881271" cy="412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4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338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 및 테이블 생성하기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company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데이터베이스를 만들고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데이터베이스에 아래의 데이터를 담은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employee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테이블을 생성해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723796"/>
              </p:ext>
            </p:extLst>
          </p:nvPr>
        </p:nvGraphicFramePr>
        <p:xfrm>
          <a:off x="611560" y="2060846"/>
          <a:ext cx="8208912" cy="338437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xmlns="" val="1958815906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39506881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352644538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82647554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48330592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3028397147"/>
                    </a:ext>
                  </a:extLst>
                </a:gridCol>
              </a:tblGrid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fname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lname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id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bdate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sex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salary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30229023"/>
                  </a:ext>
                </a:extLst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Scarlette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Johnasson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100001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1984-11-22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100000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08717774"/>
                  </a:ext>
                </a:extLst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Natalie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Portman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100002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1981-06-09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250000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2424718"/>
                  </a:ext>
                </a:extLst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Emma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Stone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100003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1988-11-06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350000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9558568"/>
                  </a:ext>
                </a:extLst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Ryan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Gosling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100004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1980-11-22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340000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36954095"/>
                  </a:ext>
                </a:extLst>
              </a:tr>
              <a:tr h="56406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Tom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Hardy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100005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1977-09-15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750000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08261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32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338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3-1-1.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 및 테이블 생성하기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C:\Windows\system32\cmd.exe - mysql  -ubuomsoo -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44824"/>
            <a:ext cx="7141483" cy="428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4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PyMySQL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412" name="Picture 4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781" y="1268760"/>
            <a:ext cx="4122431" cy="309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92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PyMySQL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Python DB API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표준을 따르는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MySQL DB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모듈로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Python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활용해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MySQL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데이터베이스에 접근을 가능하게 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279196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커맨드 라인에 아래 명령어를 입력한다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456" y="227687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PyMySQL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설치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(with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conda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5616" y="3501008"/>
            <a:ext cx="7632848" cy="775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288633" y="3701012"/>
            <a:ext cx="2654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pymysql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86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170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관계형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데이터베이스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(Relational Database)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관계형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데이터베이스 예시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–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대학교 데이터베이스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(University database)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209127"/>
            <a:ext cx="3430521" cy="2956177"/>
          </a:xfrm>
          <a:prstGeom prst="rect">
            <a:avLst/>
          </a:prstGeom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491874"/>
            <a:ext cx="2592288" cy="202150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7584" y="1844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교수자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(instructor)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227687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(department)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0456" y="2924944"/>
            <a:ext cx="8143991" cy="3456384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2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160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3-3-2. DB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데이터 불러오기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3-3-1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생성한 데이터베이스 테이블에서 데이터를 불러온다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6137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sql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query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‘select ~ from’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활용한다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229300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fetchall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활용한다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282464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356992"/>
            <a:ext cx="7998224" cy="284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6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160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3-3-3. DB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데이터 불러오기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테이블에서 일부 정보만 불러온다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6137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SQL query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바꿀 수도 있고 불러온 이후에 데이터를 가공할 수도 있다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229079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8" y="2908074"/>
            <a:ext cx="5724128" cy="2033094"/>
          </a:xfrm>
          <a:prstGeom prst="rect">
            <a:avLst/>
          </a:prstGeom>
        </p:spPr>
      </p:pic>
      <p:pic>
        <p:nvPicPr>
          <p:cNvPr id="7" name="그림 6" descr="C:\Windows\system32\cmd.ex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465769"/>
            <a:ext cx="6174567" cy="219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852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3-3-4. DB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데이터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테이블에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새로운 정보를 저장한다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6137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Insert into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문을 활용해 아래 데이터를 담은 행을 하나 추가한다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35010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989227"/>
              </p:ext>
            </p:extLst>
          </p:nvPr>
        </p:nvGraphicFramePr>
        <p:xfrm>
          <a:off x="611560" y="2290799"/>
          <a:ext cx="8208912" cy="99418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xmlns="" val="1958815906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39506881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352644538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82647554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48330592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3028397147"/>
                    </a:ext>
                  </a:extLst>
                </a:gridCol>
              </a:tblGrid>
              <a:tr h="49709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fname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lname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id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bdate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sex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salary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30229023"/>
                  </a:ext>
                </a:extLst>
              </a:tr>
              <a:tr h="49709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Daniel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Craig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100006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1968-03-02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800000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08717774"/>
                  </a:ext>
                </a:extLst>
              </a:tr>
            </a:tbl>
          </a:graphicData>
        </a:graphic>
      </p:graphicFrame>
      <p:pic>
        <p:nvPicPr>
          <p:cNvPr id="9" name="그림 8" descr="C:\Windows\system32\cmd.exe - mysql  -ubuomsoo -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994030"/>
            <a:ext cx="5400600" cy="259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7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314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3-3-5. DB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데이터 저장하기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테이블에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새로운 정보를 저장한다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6137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Insert into</a:t>
            </a:r>
            <a:r>
              <a:rPr lang="ko-KR" altLang="en-US" sz="120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문을 활용해 </a:t>
            </a:r>
            <a:r>
              <a:rPr lang="ko-KR" altLang="en-US" sz="120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텍스트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(data.txt)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데이터를 불러와 이를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employee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테이블에 추가한다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*C:\Users\Buomsoo\Google Drive\2017-1\4차산업혁명 인력양성사업(비즈니스애널리틱스)\TA세션\Session 3(7.19)\data.txt - Notepad++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68" y="2312503"/>
            <a:ext cx="6888765" cy="29523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27584" y="57612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줄에 하나씩 추가한다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40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314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3-3-5. DB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데이터 저장하기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테이블에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새로운 정보를 저장한다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6137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C:\Windows\system32\cmd.exe - mysql  -ubuomsoo -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59911"/>
            <a:ext cx="6696744" cy="379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0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170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관계형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데이터베이스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(Relational Database)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관계형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데이터베이스 예시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–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대학교 데이터베이스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(University database)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844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관계를 나타내기 위한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E-R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다이어그램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(Entity-Relationship Diagram)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0456" y="2924944"/>
            <a:ext cx="8143991" cy="3456384"/>
          </a:xfrm>
          <a:prstGeom prst="rect">
            <a:avLst/>
          </a:prstGeom>
          <a:noFill/>
          <a:ln w="635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237593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E-R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다이어그램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(entities)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개체들 간의 관계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(relationships)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바탕으로 데이터를 표현하는 방식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979" y="3212976"/>
            <a:ext cx="5820588" cy="1781424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 flipH="1">
            <a:off x="1187624" y="4149080"/>
            <a:ext cx="360040" cy="1080120"/>
          </a:xfrm>
          <a:prstGeom prst="line">
            <a:avLst/>
          </a:prstGeom>
          <a:ln>
            <a:solidFill>
              <a:srgbClr val="339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1458" y="528232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Entity</a:t>
            </a:r>
            <a:endParaRPr lang="ko-KR" altLang="en-US" sz="12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719559" y="3914280"/>
            <a:ext cx="1940673" cy="1314920"/>
          </a:xfrm>
          <a:prstGeom prst="line">
            <a:avLst/>
          </a:prstGeom>
          <a:ln>
            <a:solidFill>
              <a:srgbClr val="339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56176" y="5229200"/>
            <a:ext cx="1429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Relationship</a:t>
            </a:r>
            <a:endParaRPr lang="ko-KR" altLang="en-US" sz="12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66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852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 관리 시스템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(DBMS)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 관리 시스템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데이터베이스를 관리하는데 필요한 데이터의 추가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변경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삭제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검색 등의 기능을 집대성한 소프트웨어 패키지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60812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데이터베이스에 존재하는 데이터의 검색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삽입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삭제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수정을 가능하게 하고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모든 응용프로그램이 데이터베이스를 공유할 수 있게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[그림 2-5] 데이터베이스 관리 시스템에서의 데이터 관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692175"/>
            <a:ext cx="2674255" cy="288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827584" y="263691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DBMS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주요 기능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0009" y="30678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정의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 구조를 정의하거나 수정할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0009" y="354718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조작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데이터를 삽입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삭제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검색하는 연산을 할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0009" y="40265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제어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데이터를 항상 정확하고 안전하게 유지할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12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852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 관리 시스템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(DBMS)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관계형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데이터베이스 관리시스템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관계형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모델을 기반으로 하는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DBMS.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현재 상업적으로 사용되는 대부분의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DB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RDB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모델을 기반으로 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6081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마이크로소프트의 액세스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(Access)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MSSQL,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오라클의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오라클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(Oracle)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MySQL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https://s3.ap-northeast-2.amazonaws.com/opentutorials-user-file/module/98/3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996952"/>
            <a:ext cx="3276364" cy="3600400"/>
          </a:xfrm>
          <a:prstGeom prst="rect">
            <a:avLst/>
          </a:prstGeom>
          <a:noFill/>
          <a:ln w="6350">
            <a:solidFill>
              <a:srgbClr val="33996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27584" y="24928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DB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내에 테이블들이 존재하고 테이블 내에 데이터가 존재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27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2241</Words>
  <Application>Microsoft Office PowerPoint</Application>
  <PresentationFormat>화면 슬라이드 쇼(4:3)</PresentationFormat>
  <Paragraphs>374</Paragraphs>
  <Slides>64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6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381</cp:revision>
  <dcterms:created xsi:type="dcterms:W3CDTF">2017-05-22T05:57:28Z</dcterms:created>
  <dcterms:modified xsi:type="dcterms:W3CDTF">2017-07-09T13:09:07Z</dcterms:modified>
</cp:coreProperties>
</file>