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Robot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oboto-italic.fntdata"/><Relationship Id="rId14" Type="http://schemas.openxmlformats.org/officeDocument/2006/relationships/slide" Target="slides/slide9.xml"/><Relationship Id="rId58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913b275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913b275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b913b275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b913b275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b913b275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b913b275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b913b275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b913b275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b913b275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b913b275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b913b275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b913b275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b913b275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b913b275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b913b275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b913b275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b913b275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b913b275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b913b275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b913b275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913b275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913b275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b913b275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b913b275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b913b275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b913b275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b913b275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b913b275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b913b275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b913b275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b913b275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b913b275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b913b275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b913b275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b913b275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b913b275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b913b275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b913b275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b913b275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b913b275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b913b275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b913b275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b913b275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b913b275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b913b275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b913b275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b913b275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b913b275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b913b275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b913b275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b913b2750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b913b2750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b913b275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b913b275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b913b275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b913b275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b913b275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b913b275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b913b275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b913b275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b913b2750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b913b275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b913b275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b913b275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913b275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913b275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913b2750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913b275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b913b2750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b913b2750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b913b2750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b913b2750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b913b2750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b913b275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b913b2750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b913b2750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b913b2750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b913b2750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b913b2750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b913b2750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b913b2750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b913b2750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ba8fcedf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ba8fcedf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ba8fcedf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ba8fcedf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913b27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913b27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ba8fcedf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ba8fcedf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b913b2750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b913b2750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913b27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913b27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b913b275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b913b275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b913b27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b913b27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b913b275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b913b275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tweet.info/" TargetMode="External"/><Relationship Id="rId4" Type="http://schemas.openxmlformats.org/officeDocument/2006/relationships/hyperlink" Target="https://developer.twitter.com/en/developer-terms/more-on-restricted-use-case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twitter.com/jack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datajconf" TargetMode="External"/><Relationship Id="rId4" Type="http://schemas.openxmlformats.org/officeDocument/2006/relationships/hyperlink" Target="https://twitter.com/datajconf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rstudio/httpuv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tweet.info/articles/auth.html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europa.dsa.missouri.edu/user/yaad5d/notebooks/sp19dsa7637_yaad5d/modules/module3/practice/practice.ipynb#6.-Using-the-data-collected-in-the-last-question,-add-a-'partisan'-variable,-identifying-the-observations-for-each-group-as-%22gop%22-(Republican),-%22dem%22-(Democrat),-or-%22mod%22-(moderate).-Merge-the-data-into-a-single-data-frame.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www.bloomberg.com/graphics/2020-democratic-presidential-candidate-policies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ran.r-project.org/" TargetMode="External"/><Relationship Id="rId4" Type="http://schemas.openxmlformats.org/officeDocument/2006/relationships/hyperlink" Target="https://www.rstudio.com/products/rstudio/download/#download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mailto:iuliia.alieva@gmail.com" TargetMode="External"/><Relationship Id="rId4" Type="http://schemas.openxmlformats.org/officeDocument/2006/relationships/hyperlink" Target="https://twitter.com/Iuliia_Alieva" TargetMode="External"/><Relationship Id="rId5" Type="http://schemas.openxmlformats.org/officeDocument/2006/relationships/hyperlink" Target="https://twitter.com/kearneymw" TargetMode="External"/><Relationship Id="rId6" Type="http://schemas.openxmlformats.org/officeDocument/2006/relationships/hyperlink" Target="https://twitter.com/kearneymw" TargetMode="External"/><Relationship Id="rId7" Type="http://schemas.openxmlformats.org/officeDocument/2006/relationships/hyperlink" Target="https://github.com/mkearney" TargetMode="External"/><Relationship Id="rId8" Type="http://schemas.openxmlformats.org/officeDocument/2006/relationships/hyperlink" Target="https://github.com/mkearne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Streaming Social Media Data with R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73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Iuliia Alieva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Research Assistant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School of Journalism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University of Missouri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668375"/>
            <a:ext cx="8520600" cy="3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search_tweets()</a:t>
            </a:r>
            <a:endParaRPr b="1" sz="3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Search for exact phrase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## single quotes around doubles</a:t>
            </a:r>
            <a:endParaRPr i="1" sz="2000">
              <a:solidFill>
                <a:srgbClr val="999988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ds &lt;- search_tweets(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'"data science"'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## or escape the quotes</a:t>
            </a:r>
            <a:endParaRPr i="1" sz="2000">
              <a:solidFill>
                <a:srgbClr val="999988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ds &lt;- search_tweets(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"\"data science\""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ds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803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search_tweets()</a:t>
            </a:r>
            <a:endParaRPr b="1" sz="3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Search for keyword(s) </a:t>
            </a: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phrase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rpds &lt;- search_tweets(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"rstats python \"data science\""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rpds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168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search_tweets()</a:t>
            </a:r>
            <a:endParaRPr b="1" sz="3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search_tweets()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returns 100 most recent matching tweets by default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Increase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return more (tip: use intervals of 100)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8900" marR="88900" rtl="0" algn="l">
              <a:spcBef>
                <a:spcPts val="37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dj &lt;- search_tweets("data journalism", n = 500)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dj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79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Rate limit of 18,000 per fifteen minutes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311700" y="65550"/>
            <a:ext cx="8520600" cy="40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search_tweets()</a:t>
            </a:r>
            <a:endParaRPr b="1" sz="3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 TIP #1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Get the firehose for free by searching for tweets by verified </a:t>
            </a: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or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non-verified tweets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fff &lt;- search_tweets(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"filter:verified OR -filter:verified"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n = </a:t>
            </a:r>
            <a:r>
              <a:rPr lang="en" sz="20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10000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fff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Visualize second-by-second frequency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ts_plot(fff, 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"secs"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311700" y="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search_tweets()</a:t>
            </a:r>
            <a:endParaRPr b="1" sz="3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 TIP #2: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Use search operators provided by Twitter, e.g.,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filter by language and exclude retweets and replies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8900" marR="88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rt &lt;- search_tweets(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"rstats"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lang = 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include_rts = </a:t>
            </a:r>
            <a:r>
              <a:rPr lang="en" sz="20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`-filter` = 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"replies"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 only tweets linking to news articles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88900" marR="88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nws &lt;- search_tweets(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"filter:news"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311700" y="180475"/>
            <a:ext cx="8520600" cy="4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search_tweets()</a:t>
            </a:r>
            <a:endParaRPr b="1" sz="3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filter only tweets that contain links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8900" marR="889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links &lt;- search_tweets(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"filter:links"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links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filter only tweets that contain video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8900" marR="889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vids &lt;- search_tweets(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"filter:video"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vids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311700" y="-72850"/>
            <a:ext cx="8682300" cy="44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search_tweets()</a:t>
            </a:r>
            <a:endParaRPr b="1" sz="3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filter only tweets sent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from:{screen_name}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or </a:t>
            </a:r>
            <a:r>
              <a:rPr lang="en" sz="2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to:{screen_name}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certain users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## vector of screen names</a:t>
            </a:r>
            <a:endParaRPr i="1" sz="2000">
              <a:solidFill>
                <a:srgbClr val="999988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users &lt;- c(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"cnnbrk"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"AP"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"nytimes"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"foxnews"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"msnbc"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paste0(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"from:"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users, collapse = 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 OR 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#&gt; "from:cnnbrk OR from:AP OR from:nytimes OR from:foxnews OR</a:t>
            </a:r>
            <a:endParaRPr i="1" sz="2000">
              <a:solidFill>
                <a:srgbClr val="999988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#&gt; from:msnbc"</a:t>
            </a:r>
            <a:endParaRPr i="1" sz="2000">
              <a:solidFill>
                <a:srgbClr val="999988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tousers &lt;- search_tweets(paste0(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"from:"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users, collapse = 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 OR 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tousers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311700" y="251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search_tweets()</a:t>
            </a:r>
            <a:endParaRPr b="1" sz="3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filter only tweets with at least 100 favorites or 100 retweets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8900" marR="88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pop &lt;- search_tweets(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"(filter:verified OR -filter:verified) (min_faves:100 OR min_retweets:100)"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filter by the type of device that posted the tweet.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8900" marR="88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rt &lt;- search_tweets(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"lang:en"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'"Twitter for iPhone"'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159825" y="398425"/>
            <a:ext cx="8848500" cy="4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search_tweets()</a:t>
            </a:r>
            <a:endParaRPr b="1" sz="3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 TIP #3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Search by geolocation (ex: tweets within 25 miles of Columbia, MO)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malaga &lt;- search_tweets(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geocode = "36.7647499,-4.5642737,25mi", n = 1000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malaga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idx="1" type="body"/>
          </p:nvPr>
        </p:nvSpPr>
        <p:spPr>
          <a:xfrm>
            <a:off x="311700" y="195025"/>
            <a:ext cx="8520600" cy="4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search_tweets()</a:t>
            </a:r>
            <a:endParaRPr b="1" sz="3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en" sz="2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lat_lng()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convert geographical data into </a:t>
            </a:r>
            <a:r>
              <a:rPr lang="en" sz="2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lat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2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lng 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variables.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malaga &lt;- lat_lng(malaga)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par(mar = c(0, 0, 0, 0))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maps::map("world", fill = TRUE, col = "#ffffff", 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lwd = .25, mar = c(0, 0, 0, 0), 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xlim = c(-8, -2), y = c(34, 40))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with(malaga, points(lng, lat, pch = 20, col = "red"))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28250" y="41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Georgia"/>
                <a:ea typeface="Georgia"/>
                <a:cs typeface="Georgia"/>
                <a:sym typeface="Georgia"/>
              </a:rPr>
              <a:t>rtweet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15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Georgia"/>
              <a:buChar char="-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 client for accessing Twitter’s REST and stream APIs. Check out the </a:t>
            </a:r>
            <a:r>
              <a:rPr lang="en" sz="20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rtweet package documentation website </a:t>
            </a:r>
            <a:r>
              <a:rPr lang="en" sz="20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https://rtweet.info/</a:t>
            </a:r>
            <a:r>
              <a:rPr lang="en" sz="20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20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 u="sng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rtweet</a:t>
            </a:r>
            <a:r>
              <a:rPr lang="en" sz="20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 should be used in strict accordance with Twitter’s </a:t>
            </a:r>
            <a:r>
              <a:rPr lang="en" sz="2000" u="sng">
                <a:solidFill>
                  <a:schemeClr val="accent5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developer terms</a:t>
            </a:r>
            <a:r>
              <a:rPr lang="en" sz="20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20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All you need is a </a:t>
            </a:r>
            <a:r>
              <a:rPr lang="en" sz="2000" u="sng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Twitter account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(user name and password) and you can be up in running in minutes!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25" y="358000"/>
            <a:ext cx="7168324" cy="442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idx="1" type="body"/>
          </p:nvPr>
        </p:nvSpPr>
        <p:spPr>
          <a:xfrm>
            <a:off x="311700" y="290600"/>
            <a:ext cx="8520600" cy="4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get_timeline()</a:t>
            </a:r>
            <a:endParaRPr b="1" sz="3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4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 the most recent tweets posted by a user.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cnn &lt;- get_timeline(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"cnn"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311700" y="523075"/>
            <a:ext cx="8520600" cy="4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get_timeline()</a:t>
            </a:r>
            <a:endParaRPr b="1" sz="3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 up to the most recent 3,200 tweets (endpoint max) posted by multiple users.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nws &lt;- get_timeline(c(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"cnn"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"foxnews"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"msnbc"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), n = </a:t>
            </a:r>
            <a:r>
              <a:rPr lang="en" sz="20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3200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idx="1" type="body"/>
          </p:nvPr>
        </p:nvSpPr>
        <p:spPr>
          <a:xfrm>
            <a:off x="311700" y="363250"/>
            <a:ext cx="8520600" cy="42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ts_plot()</a:t>
            </a:r>
            <a:endParaRPr b="1" sz="3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Group by </a:t>
            </a:r>
            <a:r>
              <a:rPr lang="en" sz="2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screen_name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plot hourly frequencies of tweets.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nws %&gt;%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dplyr::group_by(screen_name) %&gt;%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ts_plot(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"hours"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idx="1" type="body"/>
          </p:nvPr>
        </p:nvSpPr>
        <p:spPr>
          <a:xfrm>
            <a:off x="311700" y="276075"/>
            <a:ext cx="8520600" cy="4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get_favorites()</a:t>
            </a:r>
            <a:endParaRPr b="1" sz="3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 up to the most recent 3,000 tweets favorited by a user.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nl_favs &lt;- get_favorites("NiemanLab", n = 3000)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nl_favs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311700" y="572775"/>
            <a:ext cx="8520600" cy="3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Friends/followers</a:t>
            </a:r>
            <a:endParaRPr b="1" sz="300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Twitter's API documentation distinguishes between </a:t>
            </a: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friends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followers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Friend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refers to an account a given user follows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Follower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refers to an account following a given user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/>
          <p:nvPr>
            <p:ph idx="1" type="body"/>
          </p:nvPr>
        </p:nvSpPr>
        <p:spPr>
          <a:xfrm>
            <a:off x="311700" y="479475"/>
            <a:ext cx="8520600" cy="40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get_friends()</a:t>
            </a:r>
            <a:endParaRPr b="1" sz="3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Get user IDs of accounts </a:t>
            </a: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followed by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(AKA friends) </a:t>
            </a:r>
            <a:r>
              <a:rPr lang="en" sz="2000" u="sng">
                <a:solidFill>
                  <a:srgbClr val="0051BA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@jack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the co-founder and CEO of Twitter.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fds &lt;- get_friends(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"jack"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fds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9"/>
          <p:cNvSpPr txBox="1"/>
          <p:nvPr>
            <p:ph idx="1" type="body"/>
          </p:nvPr>
        </p:nvSpPr>
        <p:spPr>
          <a:xfrm>
            <a:off x="311700" y="442025"/>
            <a:ext cx="8520600" cy="4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get_friends()</a:t>
            </a:r>
            <a:endParaRPr b="1" sz="3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Get friends of </a:t>
            </a: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multiple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users in a single call.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fds &lt;- get_friends(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c(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"hadleywickham"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"NateSilver538"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"Nate_Cohn"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fds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/>
          <p:nvPr>
            <p:ph idx="1" type="body"/>
          </p:nvPr>
        </p:nvSpPr>
        <p:spPr>
          <a:xfrm>
            <a:off x="311700" y="406825"/>
            <a:ext cx="8520600" cy="41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get_followers()</a:t>
            </a:r>
            <a:endParaRPr b="1" sz="3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Get user IDs of accounts </a:t>
            </a: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following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(AKA follower</a:t>
            </a:r>
            <a:r>
              <a:rPr lang="en" sz="2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s) </a:t>
            </a:r>
            <a:r>
              <a:rPr b="1" lang="en" sz="20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@</a:t>
            </a:r>
            <a:r>
              <a:rPr lang="en" sz="20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datajconf</a:t>
            </a:r>
            <a:r>
              <a:rPr lang="en" sz="2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20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djc &lt;- get_followers(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"datajconf"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djc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1"/>
          <p:cNvSpPr txBox="1"/>
          <p:nvPr>
            <p:ph idx="1" type="body"/>
          </p:nvPr>
        </p:nvSpPr>
        <p:spPr>
          <a:xfrm>
            <a:off x="311700" y="224075"/>
            <a:ext cx="8520600" cy="43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get_followers()</a:t>
            </a:r>
            <a:endParaRPr b="1" sz="34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Unlike friends (limited by Twitter to 5,000), there is </a:t>
            </a: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 limit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on the number of followers.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get user IDs of all 55(ish) million followers of @realDonaldTrump, you need two things: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stable </a:t>
            </a: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internet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connection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Time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– approximately five and a half days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85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Georgia"/>
                <a:ea typeface="Georgia"/>
                <a:cs typeface="Georgia"/>
                <a:sym typeface="Georgia"/>
              </a:rPr>
              <a:t>rtweet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400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-"/>
            </a:pPr>
            <a:r>
              <a:rPr lang="en" sz="2000" u="sng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no longer necessary to obtain a developer account and create your own Twitter application to use Twitter’s API.</a:t>
            </a:r>
            <a:endParaRPr sz="2000" u="sng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-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You may still choose to do this (gives you more stability and permissions), but </a:t>
            </a:r>
            <a:r>
              <a:rPr lang="en" sz="2000" u="sng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rtweet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should work out of the box assuming (a) you are working in an interactive/live session of R and (b) you have installed the </a:t>
            </a:r>
            <a:r>
              <a:rPr lang="en" sz="2000" u="sng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httpuv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package.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/>
          <p:nvPr>
            <p:ph idx="1" type="body"/>
          </p:nvPr>
        </p:nvSpPr>
        <p:spPr>
          <a:xfrm>
            <a:off x="311700" y="427500"/>
            <a:ext cx="8520600" cy="4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get_followers()</a:t>
            </a:r>
            <a:endParaRPr b="1" sz="3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Get all of Donald Trump's followers.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999988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## get all of trump's followers</a:t>
            </a:r>
            <a:endParaRPr i="1" sz="2000">
              <a:solidFill>
                <a:srgbClr val="999988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rdt &lt;- get_followers(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"realdonaldtrump"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n = </a:t>
            </a:r>
            <a:r>
              <a:rPr lang="en" sz="20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56000000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retryonratelimit = </a:t>
            </a:r>
            <a:r>
              <a:rPr lang="en" sz="20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2000">
              <a:solidFill>
                <a:srgbClr val="00808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 txBox="1"/>
          <p:nvPr>
            <p:ph idx="1" type="body"/>
          </p:nvPr>
        </p:nvSpPr>
        <p:spPr>
          <a:xfrm>
            <a:off x="311700" y="0"/>
            <a:ext cx="85206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lookup_users()</a:t>
            </a:r>
            <a:endParaRPr b="1" sz="3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Lookup users-level (and most recent tweet) associated with vector of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user_id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or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screen_name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## vector of users</a:t>
            </a:r>
            <a:endParaRPr i="1" sz="2000">
              <a:solidFill>
                <a:srgbClr val="999988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users &lt;- c(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"hadleywickham"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"NateSilver538"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"Nate_Cohn"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## lookup users twitter data</a:t>
            </a:r>
            <a:endParaRPr i="1" sz="2000">
              <a:solidFill>
                <a:srgbClr val="999988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usr &lt;- lookup_users(users)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usr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311700" y="340300"/>
            <a:ext cx="8520600" cy="42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search_users()</a:t>
            </a:r>
            <a:endParaRPr b="1" sz="3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It's also possible to search for users. Twitter will look for matches in user names, screen names, and profile bios.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## search for breaking news accounts</a:t>
            </a:r>
            <a:endParaRPr i="1" sz="2000">
              <a:solidFill>
                <a:srgbClr val="999988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bkn &lt;- search_users(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"breaking news"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bkn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/>
          <p:nvPr>
            <p:ph idx="1" type="body"/>
          </p:nvPr>
        </p:nvSpPr>
        <p:spPr>
          <a:xfrm>
            <a:off x="311700" y="435900"/>
            <a:ext cx="8520600" cy="4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lists_memberships()</a:t>
            </a:r>
            <a:endParaRPr b="1" sz="3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Get an account's list memberships (lists that include an account)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8900" marR="889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## lists that include Nate Silver</a:t>
            </a:r>
            <a:endParaRPr i="1" sz="2000">
              <a:solidFill>
                <a:srgbClr val="999988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nsl &lt;- lists_memberships(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"NateSilver538"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nsl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>
            <p:ph idx="1" type="body"/>
          </p:nvPr>
        </p:nvSpPr>
        <p:spPr>
          <a:xfrm>
            <a:off x="311700" y="464950"/>
            <a:ext cx="8520600" cy="4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lists_members()</a:t>
            </a:r>
            <a:endParaRPr b="1" sz="3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Get all list members (accounts on a list)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8900" marR="889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## all members of congress</a:t>
            </a:r>
            <a:endParaRPr i="1" sz="2000">
              <a:solidFill>
                <a:srgbClr val="999988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cng &lt;- lists_members(owner_user = 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"cspan"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slug = 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"members-of-congress"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cng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7"/>
          <p:cNvSpPr txBox="1"/>
          <p:nvPr>
            <p:ph idx="1" type="body"/>
          </p:nvPr>
        </p:nvSpPr>
        <p:spPr>
          <a:xfrm>
            <a:off x="311700" y="145300"/>
            <a:ext cx="8520600" cy="45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stream_tweets()</a:t>
            </a:r>
            <a:endParaRPr b="1" sz="3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Sampling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small random sample (</a:t>
            </a:r>
            <a:r>
              <a:rPr lang="en" sz="2000">
                <a:solidFill>
                  <a:schemeClr val="dk1"/>
                </a:solidFill>
                <a:highlight>
                  <a:srgbClr val="F5F5F5"/>
                </a:highlight>
                <a:latin typeface="Georgia"/>
                <a:ea typeface="Georgia"/>
                <a:cs typeface="Georgia"/>
                <a:sym typeface="Georgia"/>
              </a:rPr>
              <a:t>~ 1%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of all publicly available tweets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ss &lt;- stream_tweets(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Filtering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search-like query (up to 400 keywords)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sf &lt;- stream_tweets(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"mueller,fbi,investigation,trump,realdonaldtrump"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8"/>
          <p:cNvSpPr txBox="1"/>
          <p:nvPr>
            <p:ph idx="1" type="body"/>
          </p:nvPr>
        </p:nvSpPr>
        <p:spPr>
          <a:xfrm>
            <a:off x="311700" y="174350"/>
            <a:ext cx="8520600" cy="4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stream_tweets()</a:t>
            </a:r>
            <a:endParaRPr b="1" sz="3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Tracking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vector of user ids (up to 5000 user_ids)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## user IDs from congress members (lists_members ex output)</a:t>
            </a:r>
            <a:endParaRPr i="1" sz="2000">
              <a:solidFill>
                <a:srgbClr val="999988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st &lt;- stream_tweets(cng$user_id)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Location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geographical coordinates (1-360 degree location boxes)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## world-wide bounding box</a:t>
            </a:r>
            <a:endParaRPr i="1" sz="2000">
              <a:solidFill>
                <a:srgbClr val="999988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sl &lt;- stream_tweets(c(-</a:t>
            </a:r>
            <a:r>
              <a:rPr lang="en" sz="20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180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lang="en" sz="20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180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9"/>
          <p:cNvSpPr txBox="1"/>
          <p:nvPr>
            <p:ph idx="1" type="body"/>
          </p:nvPr>
        </p:nvSpPr>
        <p:spPr>
          <a:xfrm>
            <a:off x="311700" y="325775"/>
            <a:ext cx="8520600" cy="4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stream_tweets()</a:t>
            </a:r>
            <a:endParaRPr b="1" sz="3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default duration for streams is thirty seconds </a:t>
            </a:r>
            <a:r>
              <a:rPr lang="en" sz="2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timeout = 30</a:t>
            </a:r>
            <a:endParaRPr sz="2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Specify specific stream duration in seconds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8900" marR="889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## stream for 10 minutes</a:t>
            </a:r>
            <a:endParaRPr i="1" sz="2000">
              <a:solidFill>
                <a:srgbClr val="999988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stm &lt;- stream_tweets(timeout = </a:t>
            </a:r>
            <a:r>
              <a:rPr lang="en" sz="20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0"/>
          <p:cNvSpPr txBox="1"/>
          <p:nvPr>
            <p:ph idx="1" type="body"/>
          </p:nvPr>
        </p:nvSpPr>
        <p:spPr>
          <a:xfrm>
            <a:off x="311700" y="311250"/>
            <a:ext cx="8520600" cy="4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stream_tweets()</a:t>
            </a:r>
            <a:endParaRPr b="1" sz="3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Stream JSON data directly to a text file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stream_tweets(timeout = </a:t>
            </a:r>
            <a:r>
              <a:rPr lang="en" sz="20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20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file_name = 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"random-stream-2019-07-02.json"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parse = </a:t>
            </a:r>
            <a:r>
              <a:rPr lang="en" sz="20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Read-in a streamed JSON file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rj &lt;- parse_stream(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"random-stream-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2019-07-02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.json"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1"/>
          <p:cNvSpPr txBox="1"/>
          <p:nvPr>
            <p:ph idx="1" type="body"/>
          </p:nvPr>
        </p:nvSpPr>
        <p:spPr>
          <a:xfrm>
            <a:off x="311700" y="392300"/>
            <a:ext cx="8520600" cy="41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stream_tweets()</a:t>
            </a:r>
            <a:endParaRPr b="1" sz="3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Stream tweets indefinitely.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stream_tweets(timeout = </a:t>
            </a:r>
            <a:r>
              <a:rPr lang="en" sz="20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Inf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file_name = 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"random-stream-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2019-07-02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.json"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parse = </a:t>
            </a:r>
            <a:r>
              <a:rPr lang="en" sz="20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0"/>
            <a:ext cx="85206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developer.twitter.com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43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create your own token (with write and DM-read access), users must...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AutoNum type="arabicPeriod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Apply and get approved for a developer account with Twitter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AutoNum type="arabicPeriod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Create a Twitter app (fill out a form)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step-by-step instructions on how to create a Twitter app and corresponding token, see </a:t>
            </a:r>
            <a:r>
              <a:rPr lang="en" sz="2000" u="sng">
                <a:solidFill>
                  <a:schemeClr val="accent5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rtweet.info/articles/auth.html</a:t>
            </a:r>
            <a:endParaRPr sz="2000">
              <a:solidFill>
                <a:schemeClr val="accent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"/>
          <p:cNvSpPr txBox="1"/>
          <p:nvPr>
            <p:ph idx="1" type="body"/>
          </p:nvPr>
        </p:nvSpPr>
        <p:spPr>
          <a:xfrm>
            <a:off x="311700" y="290600"/>
            <a:ext cx="8520600" cy="4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lookup_coords()</a:t>
            </a:r>
            <a:endParaRPr b="1" sz="3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useful convenience function–though it now requires a Google Maps API key – for quickly looking up coordinates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## stream tweets sent from london</a:t>
            </a:r>
            <a:endParaRPr i="1" sz="2000">
              <a:solidFill>
                <a:srgbClr val="999988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luk1 &lt;- stream_tweets(q = lookup_coords(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"London, UK"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), timeout = </a:t>
            </a:r>
            <a:r>
              <a:rPr lang="en" sz="20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## search tweets sent from london</a:t>
            </a:r>
            <a:endParaRPr i="1" sz="2000">
              <a:solidFill>
                <a:srgbClr val="999988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luk2 &lt;- search_tweets(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geocode = lookup_coords(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"London, UK"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), n = </a:t>
            </a:r>
            <a:r>
              <a:rPr lang="en" sz="20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Georgia"/>
                <a:ea typeface="Georgia"/>
                <a:cs typeface="Georgia"/>
                <a:sym typeface="Georgia"/>
              </a:rPr>
              <a:t>Example for practice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4" name="Google Shape;264;p53"/>
          <p:cNvSpPr txBox="1"/>
          <p:nvPr>
            <p:ph idx="1" type="body"/>
          </p:nvPr>
        </p:nvSpPr>
        <p:spPr>
          <a:xfrm>
            <a:off x="311700" y="1544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1. Search for the top account matching each of the following quer</a:t>
            </a: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ies for Donald T</a:t>
            </a: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rump and Hillary Clinton</a:t>
            </a:r>
            <a:endParaRPr b="1"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000"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clinton &lt;- search_users("hillary clinton", n = 1, verbose = FALSE)</a:t>
            </a:r>
            <a:endParaRPr sz="2000">
              <a:solidFill>
                <a:srgbClr val="00000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trump &lt;- search_users("donald trump", n = 1, verbose = FALSE)</a:t>
            </a:r>
            <a:endParaRPr sz="2000">
              <a:solidFill>
                <a:srgbClr val="00000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2. Retrieve up to 1,000 user IDs of accounts that follow @realDonaldTrump and @HillaryClinton</a:t>
            </a:r>
            <a:endParaRPr b="1"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gop &lt;- get_followers("trump", n = 1000)</a:t>
            </a:r>
            <a:endParaRPr sz="2000">
              <a:solidFill>
                <a:schemeClr val="dk1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dem &lt;- get_followers("clinton", n = 1000)</a:t>
            </a:r>
            <a:endParaRPr sz="2000">
              <a:solidFill>
                <a:schemeClr val="dk1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3. Lookup users data for all 2,000 user IDs retrieved in the previous questions.</a:t>
            </a:r>
            <a:endParaRPr b="1"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## get gop users data</a:t>
            </a:r>
            <a:endParaRPr sz="2000">
              <a:solidFill>
                <a:schemeClr val="dk1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gop_data &lt;- lookup_users(gop$user_id)</a:t>
            </a:r>
            <a:endParaRPr sz="2000">
              <a:solidFill>
                <a:schemeClr val="dk1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## get dem users data</a:t>
            </a:r>
            <a:endParaRPr sz="2000">
              <a:solidFill>
                <a:schemeClr val="dk1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dem_data &lt;- lookup_users(dem$user_id)</a:t>
            </a:r>
            <a:endParaRPr sz="2000">
              <a:solidFill>
                <a:schemeClr val="dk1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6"/>
          <p:cNvSpPr txBox="1"/>
          <p:nvPr>
            <p:ph idx="1" type="body"/>
          </p:nvPr>
        </p:nvSpPr>
        <p:spPr>
          <a:xfrm>
            <a:off x="311700" y="566650"/>
            <a:ext cx="8520600" cy="4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4. Using the data collected in the last question, add a 'partisan' variable, identifying the observations for each group as "gop" (Republican) or "dem" (Democrat). Merge the data into a single data frame.</a:t>
            </a:r>
            <a:endParaRPr b="1"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## create "partisan" grouping variable</a:t>
            </a:r>
            <a:endParaRPr sz="2000">
              <a:solidFill>
                <a:srgbClr val="00000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gop_data$partisan &lt;- "gop"</a:t>
            </a:r>
            <a:endParaRPr sz="2000">
              <a:solidFill>
                <a:srgbClr val="00000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dem_data$partisan &lt;- "dem"</a:t>
            </a:r>
            <a:endParaRPr sz="2000">
              <a:solidFill>
                <a:srgbClr val="00000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## merge into single data frame</a:t>
            </a:r>
            <a:endParaRPr sz="2000">
              <a:solidFill>
                <a:srgbClr val="00000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data &lt;- bind_rows(gop_data, dem_data)</a:t>
            </a:r>
            <a:endParaRPr sz="2000">
              <a:solidFill>
                <a:srgbClr val="00000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uFill>
                <a:noFill/>
              </a:uFill>
              <a:latin typeface="Georgia"/>
              <a:ea typeface="Georgia"/>
              <a:cs typeface="Georgia"/>
              <a:sym typeface="Georgia"/>
              <a:hlinkClick r:id="rId3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7"/>
          <p:cNvSpPr txBox="1"/>
          <p:nvPr>
            <p:ph idx="1" type="body"/>
          </p:nvPr>
        </p:nvSpPr>
        <p:spPr>
          <a:xfrm>
            <a:off x="311700" y="559850"/>
            <a:ext cx="8520600" cy="40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5. Group by partisan [group] and summarise the mean number of friends and followers for each group. Print the summary data.</a:t>
            </a:r>
            <a:endParaRPr b="1"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## PRINT: group by partisan and summarise friends and followers counts</a:t>
            </a:r>
            <a:endParaRPr sz="2000">
              <a:solidFill>
                <a:srgbClr val="00000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data %&gt;%</a:t>
            </a:r>
            <a:endParaRPr sz="2000">
              <a:solidFill>
                <a:srgbClr val="00000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group_by(partisan) %&gt;%</a:t>
            </a:r>
            <a:endParaRPr sz="2000">
              <a:solidFill>
                <a:srgbClr val="00000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summarise(</a:t>
            </a:r>
            <a:endParaRPr sz="2000">
              <a:solidFill>
                <a:srgbClr val="00000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friends = mean(friends_count, na.rm = TRUE),</a:t>
            </a:r>
            <a:endParaRPr sz="2000">
              <a:solidFill>
                <a:srgbClr val="00000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followers = mean(followers_count, na.rm = TRUE))</a:t>
            </a:r>
            <a:endParaRPr sz="2000">
              <a:solidFill>
                <a:srgbClr val="00000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8"/>
          <p:cNvSpPr txBox="1"/>
          <p:nvPr>
            <p:ph idx="1" type="body"/>
          </p:nvPr>
        </p:nvSpPr>
        <p:spPr>
          <a:xfrm>
            <a:off x="311700" y="62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6. Plot the summary data you calculated in the previous question.</a:t>
            </a:r>
            <a:endParaRPr b="1"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## PLOT: group by partisan and summarise integer vars</a:t>
            </a:r>
            <a:endParaRPr sz="1400">
              <a:solidFill>
                <a:schemeClr val="dk1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data %&gt;%</a:t>
            </a:r>
            <a:endParaRPr sz="1400">
              <a:solidFill>
                <a:schemeClr val="dk1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mutate(Following = factor(partisan, labels = c("clinton", "trump"))) %&gt;%</a:t>
            </a:r>
            <a:endParaRPr sz="1400">
              <a:solidFill>
                <a:schemeClr val="dk1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group_by(Following) %&gt;%</a:t>
            </a:r>
            <a:endParaRPr sz="1400">
              <a:solidFill>
                <a:schemeClr val="dk1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summarise(</a:t>
            </a:r>
            <a:endParaRPr sz="1400">
              <a:solidFill>
                <a:schemeClr val="dk1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friends = mean(friends_count, na.rm = TRUE),</a:t>
            </a:r>
            <a:endParaRPr sz="1400">
              <a:solidFill>
                <a:schemeClr val="dk1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followers = mean(followers_count, na.rm = TRUE)) %&gt;%</a:t>
            </a:r>
            <a:endParaRPr sz="1400">
              <a:solidFill>
                <a:schemeClr val="dk1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gather(var, count, -Following) %&gt;%</a:t>
            </a:r>
            <a:endParaRPr sz="1400">
              <a:solidFill>
                <a:schemeClr val="dk1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ggplot(aes(x = Following, y = count, fill = Following)) + </a:t>
            </a:r>
            <a:endParaRPr sz="1400">
              <a:solidFill>
                <a:schemeClr val="dk1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geom_col() + </a:t>
            </a:r>
            <a:endParaRPr sz="1400">
              <a:solidFill>
                <a:schemeClr val="dk1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facet_wrap(~ var, ncol = 2, scales = "free_y") + </a:t>
            </a:r>
            <a:endParaRPr sz="1400">
              <a:solidFill>
                <a:schemeClr val="dk1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theme_bw(base_size = 10) + </a:t>
            </a:r>
            <a:endParaRPr sz="1400">
              <a:solidFill>
                <a:schemeClr val="dk1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theme(plot.title = element_text(face = "bold")) + </a:t>
            </a:r>
            <a:endParaRPr sz="1400">
              <a:solidFill>
                <a:schemeClr val="dk1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scale_fill_manual(values = c(trump = "red2", clinton = "blue")) + </a:t>
            </a:r>
            <a:endParaRPr sz="1400">
              <a:solidFill>
                <a:schemeClr val="dk1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labs(</a:t>
            </a:r>
            <a:endParaRPr sz="1400">
              <a:solidFill>
                <a:schemeClr val="dk1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title = "User stats for followers of Donald Trump and Hillary Clinton",</a:t>
            </a:r>
            <a:endParaRPr sz="1400">
              <a:solidFill>
                <a:schemeClr val="dk1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subtitle = "Mean number of friends and followers by group (n = 1000)", </a:t>
            </a:r>
            <a:endParaRPr sz="1400">
              <a:solidFill>
                <a:schemeClr val="dk1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x = NULL, y = "Count")</a:t>
            </a:r>
            <a:endParaRPr sz="1400">
              <a:solidFill>
                <a:schemeClr val="dk1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400" y="152400"/>
            <a:ext cx="754581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0"/>
          <p:cNvSpPr txBox="1"/>
          <p:nvPr>
            <p:ph type="title"/>
          </p:nvPr>
        </p:nvSpPr>
        <p:spPr>
          <a:xfrm>
            <a:off x="166400" y="19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How journalists can use rtweet?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0" name="Google Shape;300;p60"/>
          <p:cNvSpPr txBox="1"/>
          <p:nvPr>
            <p:ph idx="1" type="body"/>
          </p:nvPr>
        </p:nvSpPr>
        <p:spPr>
          <a:xfrm>
            <a:off x="311700" y="1060675"/>
            <a:ext cx="8520600" cy="3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https://www.bloomberg.com/graphics/2020-democratic-presidential-candidate-policies/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38225"/>
            <a:ext cx="4489673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3050" y="2103248"/>
            <a:ext cx="4551974" cy="266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 txBox="1"/>
          <p:nvPr>
            <p:ph type="title"/>
          </p:nvPr>
        </p:nvSpPr>
        <p:spPr>
          <a:xfrm>
            <a:off x="311700" y="12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How researchers can use rtweet?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8" name="Google Shape;308;p61"/>
          <p:cNvSpPr txBox="1"/>
          <p:nvPr>
            <p:ph idx="1" type="body"/>
          </p:nvPr>
        </p:nvSpPr>
        <p:spPr>
          <a:xfrm>
            <a:off x="311700" y="863550"/>
            <a:ext cx="8520600" cy="3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collected tweets from major party candidates in the 2018 midterm elections to analyze systemic differences in the content of tweets depending on features of the candidates.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Our hypotheses 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H1: Overperformance will vary as a function of party and number of tweets about health care, migrant caravan, and #metoo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H2: Overperformance will vary as a function of gender and number of tweets about health care, migrant caravan, and #metoo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31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Georgia"/>
                <a:ea typeface="Georgia"/>
                <a:cs typeface="Georgia"/>
                <a:sym typeface="Georgia"/>
              </a:rPr>
              <a:t>First steps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269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Install R &amp; R studio 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(tec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hnically Rstudio is optional but it'll probably make your life easier if you install it too):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Font typeface="Georgia"/>
              <a:buChar char="-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 install R - go to the CRAN (Collective R Archive Network) website: </a:t>
            </a:r>
            <a:r>
              <a:rPr lang="en" sz="2000" u="sng">
                <a:solidFill>
                  <a:schemeClr val="accent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https://cran.r-project.org/</a:t>
            </a:r>
            <a:endParaRPr sz="2000">
              <a:solidFill>
                <a:schemeClr val="accent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2400"/>
              </a:spcAft>
              <a:buSzPts val="2000"/>
              <a:buFont typeface="Georgia"/>
              <a:buChar char="-"/>
            </a:pPr>
            <a:r>
              <a:rPr lang="en" sz="2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 install Rstudio - go to the free download location on Rstudio’s website: </a:t>
            </a:r>
            <a:r>
              <a:rPr lang="en" sz="2000" u="sng">
                <a:solidFill>
                  <a:schemeClr val="accent5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https://www.rstudio.com/products/rstudio/download/#download</a:t>
            </a:r>
            <a:endParaRPr sz="2000">
              <a:solidFill>
                <a:schemeClr val="accent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/>
          <p:nvPr>
            <p:ph idx="1" type="body"/>
          </p:nvPr>
        </p:nvSpPr>
        <p:spPr>
          <a:xfrm>
            <a:off x="311550" y="94800"/>
            <a:ext cx="8712000" cy="21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Activity on Twitter cannot serve as a predictor of the election outcome (Overperformance).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Tweeting about migrant caravan is associated with overperformance. On the other hand, tweeting about metoo is related with underperformance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Candidates who tweet about migrant caravan overperform, especially for Democrats and female.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14" name="Google Shape;31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462" y="2221512"/>
            <a:ext cx="5352175" cy="279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Thank you!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0" name="Google Shape;320;p63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If you have more questions:</a:t>
            </a:r>
            <a:endParaRPr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My e-mail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iuliia.alieva@gmail.com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Twitter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u="sng">
                <a:solidFill>
                  <a:schemeClr val="accent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4"/>
              </a:rPr>
              <a:t>@Iuliia_Alieva</a:t>
            </a:r>
            <a:r>
              <a:rPr lang="en">
                <a:solidFill>
                  <a:schemeClr val="accent5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solidFill>
                <a:schemeClr val="accent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reator of rtweet Michael Kearney 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Twitter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u="sng">
                <a:solidFill>
                  <a:schemeClr val="accent5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@kearneymw</a:t>
            </a:r>
            <a:endParaRPr u="sng">
              <a:solidFill>
                <a:schemeClr val="accent5"/>
              </a:solidFill>
              <a:latin typeface="Georgia"/>
              <a:ea typeface="Georgia"/>
              <a:cs typeface="Georgia"/>
              <a:sym typeface="Georgia"/>
              <a:hlinkClick r:id="rId6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Github </a:t>
            </a:r>
            <a:r>
              <a:rPr lang="en" u="sng">
                <a:solidFill>
                  <a:schemeClr val="accent5"/>
                </a:solidFill>
                <a:latin typeface="Georgia"/>
                <a:ea typeface="Georgia"/>
                <a:cs typeface="Georgia"/>
                <a:sym typeface="Georgia"/>
                <a:hlinkClick r:id="rId7"/>
              </a:rPr>
              <a:t>@mkearney</a:t>
            </a:r>
            <a:endParaRPr u="sng">
              <a:solidFill>
                <a:schemeClr val="accent5"/>
              </a:solidFill>
              <a:latin typeface="Georgia"/>
              <a:ea typeface="Georgia"/>
              <a:cs typeface="Georgia"/>
              <a:sym typeface="Georgia"/>
              <a:hlinkClick r:id="rId8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3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Georgia"/>
                <a:ea typeface="Georgia"/>
                <a:cs typeface="Georgia"/>
                <a:sym typeface="Georgia"/>
              </a:rPr>
              <a:t>Getting </a:t>
            </a:r>
            <a:r>
              <a:rPr b="1" lang="en" sz="3000" u="sng">
                <a:latin typeface="Georgia"/>
                <a:ea typeface="Georgia"/>
                <a:cs typeface="Georgia"/>
                <a:sym typeface="Georgia"/>
              </a:rPr>
              <a:t>rtweet</a:t>
            </a:r>
            <a:r>
              <a:rPr b="1" lang="en" sz="3000">
                <a:latin typeface="Georgia"/>
                <a:ea typeface="Georgia"/>
                <a:cs typeface="Georgia"/>
                <a:sym typeface="Georgia"/>
              </a:rPr>
              <a:t> generated token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437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-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Start a new </a:t>
            </a: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 session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(open R studio)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Font typeface="Georgia"/>
              <a:buChar char="-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Install </a:t>
            </a: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packages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rtweet and httpuv: 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install.packages(c("rtweet", "httpuv"))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library(rtweet)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219000" y="863550"/>
            <a:ext cx="870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-"/>
            </a:pP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Send API request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via </a:t>
            </a:r>
            <a:r>
              <a:rPr lang="en" sz="2000">
                <a:solidFill>
                  <a:schemeClr val="dk1"/>
                </a:solidFill>
                <a:highlight>
                  <a:srgbClr val="EFF0F1"/>
                </a:highlight>
                <a:latin typeface="Georgia"/>
                <a:ea typeface="Georgia"/>
                <a:cs typeface="Georgia"/>
                <a:sym typeface="Georgia"/>
              </a:rPr>
              <a:t>search_tweets() 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– this should cause a browser window to pop open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rtweet::search_tweets("lang:en")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-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Click </a:t>
            </a: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accept/authorize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in the popped up browser window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-"/>
            </a:pP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Save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generated token to your Desktop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saveRDS(rtweet::get_token(), "~/Desktop/rtweet-token.rds")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Georgia"/>
                <a:ea typeface="Georgia"/>
                <a:cs typeface="Georgia"/>
                <a:sym typeface="Georgia"/>
              </a:rPr>
              <a:t>Check: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410100" y="972675"/>
            <a:ext cx="8323800" cy="30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If you've followed these instructions correctly, the following code should read and print your uploaded token: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(token &lt;- readRDS("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~/Desktop/rtweet-token.rds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"))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102" y="2701325"/>
            <a:ext cx="7284874" cy="211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Georgia"/>
                <a:ea typeface="Georgia"/>
                <a:cs typeface="Georgia"/>
                <a:sym typeface="Georgia"/>
              </a:rPr>
              <a:t>Twitter data!</a:t>
            </a:r>
            <a:r>
              <a:rPr b="1" lang="en" sz="3600">
                <a:latin typeface="Georgia"/>
                <a:ea typeface="Georgia"/>
                <a:cs typeface="Georgia"/>
                <a:sym typeface="Georgia"/>
              </a:rPr>
              <a:t> </a:t>
            </a:r>
            <a:endParaRPr b="1"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356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search_tweets()</a:t>
            </a:r>
            <a:endParaRPr b="1" sz="2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Search for one or more keyword(s)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8900" marR="88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rds &lt;- search_tweets(</a:t>
            </a:r>
            <a:r>
              <a:rPr lang="en" sz="2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"european computational data journalism conference"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ds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Note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implicit </a:t>
            </a:r>
            <a:r>
              <a:rPr lang="en" sz="2000">
                <a:solidFill>
                  <a:schemeClr val="dk1"/>
                </a:solidFill>
                <a:highlight>
                  <a:srgbClr val="F5F5F5"/>
                </a:highlight>
                <a:latin typeface="Georgia"/>
                <a:ea typeface="Georgia"/>
                <a:cs typeface="Georgia"/>
                <a:sym typeface="Georgia"/>
              </a:rPr>
              <a:t>AND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between words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