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55"/>
  </p:notesMasterIdLst>
  <p:handoutMasterIdLst>
    <p:handoutMasterId r:id="rId56"/>
  </p:handoutMasterIdLst>
  <p:sldIdLst>
    <p:sldId id="794" r:id="rId2"/>
    <p:sldId id="795" r:id="rId3"/>
    <p:sldId id="807" r:id="rId4"/>
    <p:sldId id="960" r:id="rId5"/>
    <p:sldId id="961" r:id="rId6"/>
    <p:sldId id="962" r:id="rId7"/>
    <p:sldId id="1018" r:id="rId8"/>
    <p:sldId id="1019" r:id="rId9"/>
    <p:sldId id="1020" r:id="rId10"/>
    <p:sldId id="1021" r:id="rId11"/>
    <p:sldId id="1022" r:id="rId12"/>
    <p:sldId id="1023" r:id="rId13"/>
    <p:sldId id="965" r:id="rId14"/>
    <p:sldId id="1024" r:id="rId15"/>
    <p:sldId id="1025" r:id="rId16"/>
    <p:sldId id="1026" r:id="rId17"/>
    <p:sldId id="1028" r:id="rId18"/>
    <p:sldId id="1029" r:id="rId19"/>
    <p:sldId id="1030" r:id="rId20"/>
    <p:sldId id="1031" r:id="rId21"/>
    <p:sldId id="1032" r:id="rId22"/>
    <p:sldId id="1033" r:id="rId23"/>
    <p:sldId id="1034" r:id="rId24"/>
    <p:sldId id="1035" r:id="rId25"/>
    <p:sldId id="1036" r:id="rId26"/>
    <p:sldId id="1037" r:id="rId27"/>
    <p:sldId id="1038" r:id="rId28"/>
    <p:sldId id="1039" r:id="rId29"/>
    <p:sldId id="1040" r:id="rId30"/>
    <p:sldId id="1041" r:id="rId31"/>
    <p:sldId id="1042" r:id="rId32"/>
    <p:sldId id="1043" r:id="rId33"/>
    <p:sldId id="1044" r:id="rId34"/>
    <p:sldId id="1045" r:id="rId35"/>
    <p:sldId id="1046" r:id="rId36"/>
    <p:sldId id="1047" r:id="rId37"/>
    <p:sldId id="1048" r:id="rId38"/>
    <p:sldId id="1049" r:id="rId39"/>
    <p:sldId id="1050" r:id="rId40"/>
    <p:sldId id="1051" r:id="rId41"/>
    <p:sldId id="1052" r:id="rId42"/>
    <p:sldId id="1053" r:id="rId43"/>
    <p:sldId id="1054" r:id="rId44"/>
    <p:sldId id="1055" r:id="rId45"/>
    <p:sldId id="1056" r:id="rId46"/>
    <p:sldId id="1057" r:id="rId47"/>
    <p:sldId id="1058" r:id="rId48"/>
    <p:sldId id="1059" r:id="rId49"/>
    <p:sldId id="1060" r:id="rId50"/>
    <p:sldId id="1061" r:id="rId51"/>
    <p:sldId id="1062" r:id="rId52"/>
    <p:sldId id="1063" r:id="rId53"/>
    <p:sldId id="886"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89911" autoAdjust="0"/>
  </p:normalViewPr>
  <p:slideViewPr>
    <p:cSldViewPr snapToGrid="0">
      <p:cViewPr varScale="1">
        <p:scale>
          <a:sx n="76" d="100"/>
          <a:sy n="76" d="100"/>
        </p:scale>
        <p:origin x="414" y="84"/>
      </p:cViewPr>
      <p:guideLst>
        <p:guide orient="horz" pos="2160"/>
        <p:guide pos="3840"/>
        <p:guide pos="7296"/>
        <p:guide orient="horz" pos="4128"/>
      </p:guideLst>
    </p:cSldViewPr>
  </p:slideViewPr>
  <p:notesTextViewPr>
    <p:cViewPr>
      <p:scale>
        <a:sx n="3" d="2"/>
        <a:sy n="3" d="2"/>
      </p:scale>
      <p:origin x="0" y="0"/>
    </p:cViewPr>
  </p:notesTextViewPr>
  <p:notesViewPr>
    <p:cSldViewPr snapToGrid="0" showGuides="1">
      <p:cViewPr varScale="1">
        <p:scale>
          <a:sx n="76" d="100"/>
          <a:sy n="76" d="100"/>
        </p:scale>
        <p:origin x="2538"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796EA6-6F25-4F19-87BA-7ADCC16DAEFF}" type="datetimeFigureOut">
              <a:rPr lang="en-US" smtClean="0"/>
              <a:t>7/22/2020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4E50CC-F33A-4EF4-9F12-93EC4A21A0CF}" type="slidenum">
              <a:rPr lang="en-US" smtClean="0"/>
              <a:t>‹#›</a:t>
            </a:fld>
            <a:endParaRPr lang="en-US" dirty="0"/>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C172E-A8B5-46F6-B05C-DFA3E2E0F207}" type="datetimeFigureOut">
              <a:rPr lang="en-US" smtClean="0"/>
              <a:t>7/22/2020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674CE4-FBD8-4481-AEFB-CA53E599A745}" type="slidenum">
              <a:rPr lang="en-US" smtClean="0"/>
              <a:t>‹#›</a:t>
            </a:fld>
            <a:endParaRPr lang="en-US" dirty="0"/>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a:t>
            </a:fld>
            <a:endParaRPr lang="en-US" dirty="0"/>
          </a:p>
        </p:txBody>
      </p:sp>
    </p:spTree>
    <p:extLst>
      <p:ext uri="{BB962C8B-B14F-4D97-AF65-F5344CB8AC3E}">
        <p14:creationId xmlns:p14="http://schemas.microsoft.com/office/powerpoint/2010/main" val="10707665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10</a:t>
            </a:fld>
            <a:endParaRPr lang="en-US" dirty="0"/>
          </a:p>
        </p:txBody>
      </p:sp>
    </p:spTree>
    <p:extLst>
      <p:ext uri="{BB962C8B-B14F-4D97-AF65-F5344CB8AC3E}">
        <p14:creationId xmlns:p14="http://schemas.microsoft.com/office/powerpoint/2010/main" val="15864645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11</a:t>
            </a:fld>
            <a:endParaRPr lang="en-US" dirty="0"/>
          </a:p>
        </p:txBody>
      </p:sp>
    </p:spTree>
    <p:extLst>
      <p:ext uri="{BB962C8B-B14F-4D97-AF65-F5344CB8AC3E}">
        <p14:creationId xmlns:p14="http://schemas.microsoft.com/office/powerpoint/2010/main" val="38689559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12</a:t>
            </a:fld>
            <a:endParaRPr lang="en-US" dirty="0"/>
          </a:p>
        </p:txBody>
      </p:sp>
    </p:spTree>
    <p:extLst>
      <p:ext uri="{BB962C8B-B14F-4D97-AF65-F5344CB8AC3E}">
        <p14:creationId xmlns:p14="http://schemas.microsoft.com/office/powerpoint/2010/main" val="7357752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13</a:t>
            </a:fld>
            <a:endParaRPr lang="en-US" dirty="0"/>
          </a:p>
        </p:txBody>
      </p:sp>
    </p:spTree>
    <p:extLst>
      <p:ext uri="{BB962C8B-B14F-4D97-AF65-F5344CB8AC3E}">
        <p14:creationId xmlns:p14="http://schemas.microsoft.com/office/powerpoint/2010/main" val="20320382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14</a:t>
            </a:fld>
            <a:endParaRPr lang="en-US" dirty="0"/>
          </a:p>
        </p:txBody>
      </p:sp>
    </p:spTree>
    <p:extLst>
      <p:ext uri="{BB962C8B-B14F-4D97-AF65-F5344CB8AC3E}">
        <p14:creationId xmlns:p14="http://schemas.microsoft.com/office/powerpoint/2010/main" val="39182680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15</a:t>
            </a:fld>
            <a:endParaRPr lang="en-US" dirty="0"/>
          </a:p>
        </p:txBody>
      </p:sp>
    </p:spTree>
    <p:extLst>
      <p:ext uri="{BB962C8B-B14F-4D97-AF65-F5344CB8AC3E}">
        <p14:creationId xmlns:p14="http://schemas.microsoft.com/office/powerpoint/2010/main" val="21413719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16</a:t>
            </a:fld>
            <a:endParaRPr lang="en-US" dirty="0"/>
          </a:p>
        </p:txBody>
      </p:sp>
    </p:spTree>
    <p:extLst>
      <p:ext uri="{BB962C8B-B14F-4D97-AF65-F5344CB8AC3E}">
        <p14:creationId xmlns:p14="http://schemas.microsoft.com/office/powerpoint/2010/main" val="3295532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17</a:t>
            </a:fld>
            <a:endParaRPr lang="en-US" dirty="0"/>
          </a:p>
        </p:txBody>
      </p:sp>
    </p:spTree>
    <p:extLst>
      <p:ext uri="{BB962C8B-B14F-4D97-AF65-F5344CB8AC3E}">
        <p14:creationId xmlns:p14="http://schemas.microsoft.com/office/powerpoint/2010/main" val="28161220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18</a:t>
            </a:fld>
            <a:endParaRPr lang="en-US" dirty="0"/>
          </a:p>
        </p:txBody>
      </p:sp>
    </p:spTree>
    <p:extLst>
      <p:ext uri="{BB962C8B-B14F-4D97-AF65-F5344CB8AC3E}">
        <p14:creationId xmlns:p14="http://schemas.microsoft.com/office/powerpoint/2010/main" val="276637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19</a:t>
            </a:fld>
            <a:endParaRPr lang="en-US" dirty="0"/>
          </a:p>
        </p:txBody>
      </p:sp>
    </p:spTree>
    <p:extLst>
      <p:ext uri="{BB962C8B-B14F-4D97-AF65-F5344CB8AC3E}">
        <p14:creationId xmlns:p14="http://schemas.microsoft.com/office/powerpoint/2010/main" val="1769853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a:t>
            </a:fld>
            <a:endParaRPr lang="en-US" dirty="0"/>
          </a:p>
        </p:txBody>
      </p:sp>
    </p:spTree>
    <p:extLst>
      <p:ext uri="{BB962C8B-B14F-4D97-AF65-F5344CB8AC3E}">
        <p14:creationId xmlns:p14="http://schemas.microsoft.com/office/powerpoint/2010/main" val="15529077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20</a:t>
            </a:fld>
            <a:endParaRPr lang="en-US" dirty="0"/>
          </a:p>
        </p:txBody>
      </p:sp>
    </p:spTree>
    <p:extLst>
      <p:ext uri="{BB962C8B-B14F-4D97-AF65-F5344CB8AC3E}">
        <p14:creationId xmlns:p14="http://schemas.microsoft.com/office/powerpoint/2010/main" val="8844581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21</a:t>
            </a:fld>
            <a:endParaRPr lang="en-US" dirty="0"/>
          </a:p>
        </p:txBody>
      </p:sp>
    </p:spTree>
    <p:extLst>
      <p:ext uri="{BB962C8B-B14F-4D97-AF65-F5344CB8AC3E}">
        <p14:creationId xmlns:p14="http://schemas.microsoft.com/office/powerpoint/2010/main" val="4179540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22</a:t>
            </a:fld>
            <a:endParaRPr lang="en-US" dirty="0"/>
          </a:p>
        </p:txBody>
      </p:sp>
    </p:spTree>
    <p:extLst>
      <p:ext uri="{BB962C8B-B14F-4D97-AF65-F5344CB8AC3E}">
        <p14:creationId xmlns:p14="http://schemas.microsoft.com/office/powerpoint/2010/main" val="6632080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23</a:t>
            </a:fld>
            <a:endParaRPr lang="en-US" dirty="0"/>
          </a:p>
        </p:txBody>
      </p:sp>
    </p:spTree>
    <p:extLst>
      <p:ext uri="{BB962C8B-B14F-4D97-AF65-F5344CB8AC3E}">
        <p14:creationId xmlns:p14="http://schemas.microsoft.com/office/powerpoint/2010/main" val="5392257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24</a:t>
            </a:fld>
            <a:endParaRPr lang="en-US" dirty="0"/>
          </a:p>
        </p:txBody>
      </p:sp>
    </p:spTree>
    <p:extLst>
      <p:ext uri="{BB962C8B-B14F-4D97-AF65-F5344CB8AC3E}">
        <p14:creationId xmlns:p14="http://schemas.microsoft.com/office/powerpoint/2010/main" val="3932061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25</a:t>
            </a:fld>
            <a:endParaRPr lang="en-US" dirty="0"/>
          </a:p>
        </p:txBody>
      </p:sp>
    </p:spTree>
    <p:extLst>
      <p:ext uri="{BB962C8B-B14F-4D97-AF65-F5344CB8AC3E}">
        <p14:creationId xmlns:p14="http://schemas.microsoft.com/office/powerpoint/2010/main" val="39927128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26</a:t>
            </a:fld>
            <a:endParaRPr lang="en-US" dirty="0"/>
          </a:p>
        </p:txBody>
      </p:sp>
    </p:spTree>
    <p:extLst>
      <p:ext uri="{BB962C8B-B14F-4D97-AF65-F5344CB8AC3E}">
        <p14:creationId xmlns:p14="http://schemas.microsoft.com/office/powerpoint/2010/main" val="974731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27</a:t>
            </a:fld>
            <a:endParaRPr lang="en-US" dirty="0"/>
          </a:p>
        </p:txBody>
      </p:sp>
    </p:spTree>
    <p:extLst>
      <p:ext uri="{BB962C8B-B14F-4D97-AF65-F5344CB8AC3E}">
        <p14:creationId xmlns:p14="http://schemas.microsoft.com/office/powerpoint/2010/main" val="8265357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28</a:t>
            </a:fld>
            <a:endParaRPr lang="en-US" dirty="0"/>
          </a:p>
        </p:txBody>
      </p:sp>
    </p:spTree>
    <p:extLst>
      <p:ext uri="{BB962C8B-B14F-4D97-AF65-F5344CB8AC3E}">
        <p14:creationId xmlns:p14="http://schemas.microsoft.com/office/powerpoint/2010/main" val="25089891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29</a:t>
            </a:fld>
            <a:endParaRPr lang="en-US" dirty="0"/>
          </a:p>
        </p:txBody>
      </p:sp>
    </p:spTree>
    <p:extLst>
      <p:ext uri="{BB962C8B-B14F-4D97-AF65-F5344CB8AC3E}">
        <p14:creationId xmlns:p14="http://schemas.microsoft.com/office/powerpoint/2010/main" val="2485728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a:t>
            </a:fld>
            <a:endParaRPr lang="en-US" dirty="0"/>
          </a:p>
        </p:txBody>
      </p:sp>
    </p:spTree>
    <p:extLst>
      <p:ext uri="{BB962C8B-B14F-4D97-AF65-F5344CB8AC3E}">
        <p14:creationId xmlns:p14="http://schemas.microsoft.com/office/powerpoint/2010/main" val="7004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30</a:t>
            </a:fld>
            <a:endParaRPr lang="en-US" dirty="0"/>
          </a:p>
        </p:txBody>
      </p:sp>
    </p:spTree>
    <p:extLst>
      <p:ext uri="{BB962C8B-B14F-4D97-AF65-F5344CB8AC3E}">
        <p14:creationId xmlns:p14="http://schemas.microsoft.com/office/powerpoint/2010/main" val="38174374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31</a:t>
            </a:fld>
            <a:endParaRPr lang="en-US" dirty="0"/>
          </a:p>
        </p:txBody>
      </p:sp>
    </p:spTree>
    <p:extLst>
      <p:ext uri="{BB962C8B-B14F-4D97-AF65-F5344CB8AC3E}">
        <p14:creationId xmlns:p14="http://schemas.microsoft.com/office/powerpoint/2010/main" val="19965212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32</a:t>
            </a:fld>
            <a:endParaRPr lang="en-US" dirty="0"/>
          </a:p>
        </p:txBody>
      </p:sp>
    </p:spTree>
    <p:extLst>
      <p:ext uri="{BB962C8B-B14F-4D97-AF65-F5344CB8AC3E}">
        <p14:creationId xmlns:p14="http://schemas.microsoft.com/office/powerpoint/2010/main" val="41990366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33</a:t>
            </a:fld>
            <a:endParaRPr lang="en-US" dirty="0"/>
          </a:p>
        </p:txBody>
      </p:sp>
    </p:spTree>
    <p:extLst>
      <p:ext uri="{BB962C8B-B14F-4D97-AF65-F5344CB8AC3E}">
        <p14:creationId xmlns:p14="http://schemas.microsoft.com/office/powerpoint/2010/main" val="19019701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34</a:t>
            </a:fld>
            <a:endParaRPr lang="en-US" dirty="0"/>
          </a:p>
        </p:txBody>
      </p:sp>
    </p:spTree>
    <p:extLst>
      <p:ext uri="{BB962C8B-B14F-4D97-AF65-F5344CB8AC3E}">
        <p14:creationId xmlns:p14="http://schemas.microsoft.com/office/powerpoint/2010/main" val="40126248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35</a:t>
            </a:fld>
            <a:endParaRPr lang="en-US" dirty="0"/>
          </a:p>
        </p:txBody>
      </p:sp>
    </p:spTree>
    <p:extLst>
      <p:ext uri="{BB962C8B-B14F-4D97-AF65-F5344CB8AC3E}">
        <p14:creationId xmlns:p14="http://schemas.microsoft.com/office/powerpoint/2010/main" val="25072085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36</a:t>
            </a:fld>
            <a:endParaRPr lang="en-US" dirty="0"/>
          </a:p>
        </p:txBody>
      </p:sp>
    </p:spTree>
    <p:extLst>
      <p:ext uri="{BB962C8B-B14F-4D97-AF65-F5344CB8AC3E}">
        <p14:creationId xmlns:p14="http://schemas.microsoft.com/office/powerpoint/2010/main" val="37484858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37</a:t>
            </a:fld>
            <a:endParaRPr lang="en-US" dirty="0"/>
          </a:p>
        </p:txBody>
      </p:sp>
    </p:spTree>
    <p:extLst>
      <p:ext uri="{BB962C8B-B14F-4D97-AF65-F5344CB8AC3E}">
        <p14:creationId xmlns:p14="http://schemas.microsoft.com/office/powerpoint/2010/main" val="35118278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38</a:t>
            </a:fld>
            <a:endParaRPr lang="en-US" dirty="0"/>
          </a:p>
        </p:txBody>
      </p:sp>
    </p:spTree>
    <p:extLst>
      <p:ext uri="{BB962C8B-B14F-4D97-AF65-F5344CB8AC3E}">
        <p14:creationId xmlns:p14="http://schemas.microsoft.com/office/powerpoint/2010/main" val="23506049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39</a:t>
            </a:fld>
            <a:endParaRPr lang="en-US" dirty="0"/>
          </a:p>
        </p:txBody>
      </p:sp>
    </p:spTree>
    <p:extLst>
      <p:ext uri="{BB962C8B-B14F-4D97-AF65-F5344CB8AC3E}">
        <p14:creationId xmlns:p14="http://schemas.microsoft.com/office/powerpoint/2010/main" val="2709967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a:t>
            </a:fld>
            <a:endParaRPr lang="en-US" dirty="0"/>
          </a:p>
        </p:txBody>
      </p:sp>
    </p:spTree>
    <p:extLst>
      <p:ext uri="{BB962C8B-B14F-4D97-AF65-F5344CB8AC3E}">
        <p14:creationId xmlns:p14="http://schemas.microsoft.com/office/powerpoint/2010/main" val="28614607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40</a:t>
            </a:fld>
            <a:endParaRPr lang="en-US" dirty="0"/>
          </a:p>
        </p:txBody>
      </p:sp>
    </p:spTree>
    <p:extLst>
      <p:ext uri="{BB962C8B-B14F-4D97-AF65-F5344CB8AC3E}">
        <p14:creationId xmlns:p14="http://schemas.microsoft.com/office/powerpoint/2010/main" val="3699639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41</a:t>
            </a:fld>
            <a:endParaRPr lang="en-US" dirty="0"/>
          </a:p>
        </p:txBody>
      </p:sp>
    </p:spTree>
    <p:extLst>
      <p:ext uri="{BB962C8B-B14F-4D97-AF65-F5344CB8AC3E}">
        <p14:creationId xmlns:p14="http://schemas.microsoft.com/office/powerpoint/2010/main" val="273214389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42</a:t>
            </a:fld>
            <a:endParaRPr lang="en-US" dirty="0"/>
          </a:p>
        </p:txBody>
      </p:sp>
    </p:spTree>
    <p:extLst>
      <p:ext uri="{BB962C8B-B14F-4D97-AF65-F5344CB8AC3E}">
        <p14:creationId xmlns:p14="http://schemas.microsoft.com/office/powerpoint/2010/main" val="1257306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43</a:t>
            </a:fld>
            <a:endParaRPr lang="en-US" dirty="0"/>
          </a:p>
        </p:txBody>
      </p:sp>
    </p:spTree>
    <p:extLst>
      <p:ext uri="{BB962C8B-B14F-4D97-AF65-F5344CB8AC3E}">
        <p14:creationId xmlns:p14="http://schemas.microsoft.com/office/powerpoint/2010/main" val="174287056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44</a:t>
            </a:fld>
            <a:endParaRPr lang="en-US" dirty="0"/>
          </a:p>
        </p:txBody>
      </p:sp>
    </p:spTree>
    <p:extLst>
      <p:ext uri="{BB962C8B-B14F-4D97-AF65-F5344CB8AC3E}">
        <p14:creationId xmlns:p14="http://schemas.microsoft.com/office/powerpoint/2010/main" val="342377695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45</a:t>
            </a:fld>
            <a:endParaRPr lang="en-US" dirty="0"/>
          </a:p>
        </p:txBody>
      </p:sp>
    </p:spTree>
    <p:extLst>
      <p:ext uri="{BB962C8B-B14F-4D97-AF65-F5344CB8AC3E}">
        <p14:creationId xmlns:p14="http://schemas.microsoft.com/office/powerpoint/2010/main" val="31571239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46</a:t>
            </a:fld>
            <a:endParaRPr lang="en-US" dirty="0"/>
          </a:p>
        </p:txBody>
      </p:sp>
    </p:spTree>
    <p:extLst>
      <p:ext uri="{BB962C8B-B14F-4D97-AF65-F5344CB8AC3E}">
        <p14:creationId xmlns:p14="http://schemas.microsoft.com/office/powerpoint/2010/main" val="413328926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47</a:t>
            </a:fld>
            <a:endParaRPr lang="en-US" dirty="0"/>
          </a:p>
        </p:txBody>
      </p:sp>
    </p:spTree>
    <p:extLst>
      <p:ext uri="{BB962C8B-B14F-4D97-AF65-F5344CB8AC3E}">
        <p14:creationId xmlns:p14="http://schemas.microsoft.com/office/powerpoint/2010/main" val="148430815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48</a:t>
            </a:fld>
            <a:endParaRPr lang="en-US" dirty="0"/>
          </a:p>
        </p:txBody>
      </p:sp>
    </p:spTree>
    <p:extLst>
      <p:ext uri="{BB962C8B-B14F-4D97-AF65-F5344CB8AC3E}">
        <p14:creationId xmlns:p14="http://schemas.microsoft.com/office/powerpoint/2010/main" val="4227744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49</a:t>
            </a:fld>
            <a:endParaRPr lang="en-US" dirty="0"/>
          </a:p>
        </p:txBody>
      </p:sp>
    </p:spTree>
    <p:extLst>
      <p:ext uri="{BB962C8B-B14F-4D97-AF65-F5344CB8AC3E}">
        <p14:creationId xmlns:p14="http://schemas.microsoft.com/office/powerpoint/2010/main" val="10743079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a:t>
            </a:fld>
            <a:endParaRPr lang="en-US" dirty="0"/>
          </a:p>
        </p:txBody>
      </p:sp>
    </p:spTree>
    <p:extLst>
      <p:ext uri="{BB962C8B-B14F-4D97-AF65-F5344CB8AC3E}">
        <p14:creationId xmlns:p14="http://schemas.microsoft.com/office/powerpoint/2010/main" val="16176338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50</a:t>
            </a:fld>
            <a:endParaRPr lang="en-US" dirty="0"/>
          </a:p>
        </p:txBody>
      </p:sp>
    </p:spTree>
    <p:extLst>
      <p:ext uri="{BB962C8B-B14F-4D97-AF65-F5344CB8AC3E}">
        <p14:creationId xmlns:p14="http://schemas.microsoft.com/office/powerpoint/2010/main" val="65611952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51</a:t>
            </a:fld>
            <a:endParaRPr lang="en-US" dirty="0"/>
          </a:p>
        </p:txBody>
      </p:sp>
    </p:spTree>
    <p:extLst>
      <p:ext uri="{BB962C8B-B14F-4D97-AF65-F5344CB8AC3E}">
        <p14:creationId xmlns:p14="http://schemas.microsoft.com/office/powerpoint/2010/main" val="25058751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52</a:t>
            </a:fld>
            <a:endParaRPr lang="en-US" dirty="0"/>
          </a:p>
        </p:txBody>
      </p:sp>
    </p:spTree>
    <p:extLst>
      <p:ext uri="{BB962C8B-B14F-4D97-AF65-F5344CB8AC3E}">
        <p14:creationId xmlns:p14="http://schemas.microsoft.com/office/powerpoint/2010/main" val="23194418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a:t>
            </a:fld>
            <a:endParaRPr lang="en-US" dirty="0"/>
          </a:p>
        </p:txBody>
      </p:sp>
    </p:spTree>
    <p:extLst>
      <p:ext uri="{BB962C8B-B14F-4D97-AF65-F5344CB8AC3E}">
        <p14:creationId xmlns:p14="http://schemas.microsoft.com/office/powerpoint/2010/main" val="19724536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7</a:t>
            </a:fld>
            <a:endParaRPr lang="en-US" dirty="0"/>
          </a:p>
        </p:txBody>
      </p:sp>
    </p:spTree>
    <p:extLst>
      <p:ext uri="{BB962C8B-B14F-4D97-AF65-F5344CB8AC3E}">
        <p14:creationId xmlns:p14="http://schemas.microsoft.com/office/powerpoint/2010/main" val="38018200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8</a:t>
            </a:fld>
            <a:endParaRPr lang="en-US" dirty="0"/>
          </a:p>
        </p:txBody>
      </p:sp>
    </p:spTree>
    <p:extLst>
      <p:ext uri="{BB962C8B-B14F-4D97-AF65-F5344CB8AC3E}">
        <p14:creationId xmlns:p14="http://schemas.microsoft.com/office/powerpoint/2010/main" val="24872138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9</a:t>
            </a:fld>
            <a:endParaRPr lang="en-US" dirty="0"/>
          </a:p>
        </p:txBody>
      </p:sp>
    </p:spTree>
    <p:extLst>
      <p:ext uri="{BB962C8B-B14F-4D97-AF65-F5344CB8AC3E}">
        <p14:creationId xmlns:p14="http://schemas.microsoft.com/office/powerpoint/2010/main" val="42220774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78" y="38637"/>
            <a:ext cx="12179121" cy="6807200"/>
          </a:xfrm>
          <a:prstGeom prst="rect">
            <a:avLst/>
          </a:prstGeom>
        </p:spPr>
      </p:pic>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E708F12-96AD-4ED4-8132-A78F5E42C1F5}" type="datetime1">
              <a:rPr lang="en-US" smtClean="0"/>
              <a:pPr/>
              <a:t>7/22/2020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082908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7FA170-8299-44AD-AEEF-FC686C3D7804}" type="datetime1">
              <a:rPr lang="en-US" smtClean="0"/>
              <a:t>7/22/2020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507070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31763A-68EC-4ECD-9620-D9FE9CDDD622}" type="datetime1">
              <a:rPr lang="en-US" smtClean="0"/>
              <a:t>7/22/2020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492560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98BEDD-6160-49BB-B372-861DE7DE9BA5}" type="datetime1">
              <a:rPr lang="en-US" smtClean="0"/>
              <a:t>7/22/2020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408807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AE819F-B7FD-4B29-8F66-9E318144BC2A}" type="datetime1">
              <a:rPr lang="en-US" smtClean="0"/>
              <a:t>7/22/2020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833276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4CA159C-B6E0-4F10-9F4A-2FA57003B139}" type="datetime1">
              <a:rPr lang="en-US" smtClean="0"/>
              <a:t>7/22/2020</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242667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70CBBB-D1D1-4386-A5E9-07F3477B78F3}" type="datetime1">
              <a:rPr lang="en-US" smtClean="0"/>
              <a:t>7/22/2020</a:t>
            </a:fld>
            <a:endParaRPr lang="en-US" dirty="0"/>
          </a:p>
        </p:txBody>
      </p:sp>
      <p:sp>
        <p:nvSpPr>
          <p:cNvPr id="8" name="Footer Placeholder 7"/>
          <p:cNvSpPr>
            <a:spLocks noGrp="1"/>
          </p:cNvSpPr>
          <p:nvPr>
            <p:ph type="ftr" sz="quarter" idx="11"/>
          </p:nvPr>
        </p:nvSpPr>
        <p:spPr/>
        <p:txBody>
          <a:bodyPr/>
          <a:lstStyle/>
          <a:p>
            <a:r>
              <a:rPr lang="en-US" smtClean="0"/>
              <a:t>Add a footer</a:t>
            </a:r>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745874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FA4CAD8-0EA7-4615-B69B-B2F199EF3A93}" type="datetime1">
              <a:rPr lang="en-US" smtClean="0"/>
              <a:t>7/22/2020</a:t>
            </a:fld>
            <a:endParaRPr lang="en-US" dirty="0"/>
          </a:p>
        </p:txBody>
      </p:sp>
      <p:sp>
        <p:nvSpPr>
          <p:cNvPr id="4" name="Footer Placeholder 3"/>
          <p:cNvSpPr>
            <a:spLocks noGrp="1"/>
          </p:cNvSpPr>
          <p:nvPr>
            <p:ph type="ftr" sz="quarter" idx="11"/>
          </p:nvPr>
        </p:nvSpPr>
        <p:spPr/>
        <p:txBody>
          <a:bodyPr/>
          <a:lstStyle/>
          <a:p>
            <a:r>
              <a:rPr lang="en-US" smtClean="0"/>
              <a:t>Add a footer</a:t>
            </a:r>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620854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234BD7-6953-492C-921B-E68B2D7F14C8}" type="datetime1">
              <a:rPr lang="en-US" smtClean="0"/>
              <a:t>7/22/2020</a:t>
            </a:fld>
            <a:endParaRPr lang="en-US" dirty="0"/>
          </a:p>
        </p:txBody>
      </p:sp>
      <p:sp>
        <p:nvSpPr>
          <p:cNvPr id="3" name="Footer Placeholder 2"/>
          <p:cNvSpPr>
            <a:spLocks noGrp="1"/>
          </p:cNvSpPr>
          <p:nvPr>
            <p:ph type="ftr" sz="quarter" idx="11"/>
          </p:nvPr>
        </p:nvSpPr>
        <p:spPr/>
        <p:txBody>
          <a:bodyPr/>
          <a:lstStyle/>
          <a:p>
            <a:r>
              <a:rPr lang="en-US" smtClean="0"/>
              <a:t>Add a footer</a:t>
            </a:r>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475027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A17D9B-D4D3-4E23-88DF-2E354FA43196}" type="datetime1">
              <a:rPr lang="en-US" smtClean="0"/>
              <a:t>7/22/2020</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958921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1F67C5-D04E-4576-B61C-12ABA14BBD6C}" type="datetime1">
              <a:rPr lang="en-US" smtClean="0"/>
              <a:t>7/22/2020</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463557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984" y="12520"/>
            <a:ext cx="12180016" cy="6879335"/>
          </a:xfrm>
          <a:prstGeom prst="rect">
            <a:avLst/>
          </a:prstGeom>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0F09E4-6EA4-4BF3-9FC8-FF40373B88E6}" type="datetime1">
              <a:rPr lang="en-US" smtClean="0"/>
              <a:pPr/>
              <a:t>7/22/2020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Add a footer</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220379749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maven.apache.org/"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hyperlink" Target="https://www.jetbrains.com/help/idea/spring-boot.html" TargetMode="External"/><Relationship Id="rId4" Type="http://schemas.openxmlformats.org/officeDocument/2006/relationships/hyperlink" Target="https://en.wikipedia.org/wiki/Build_automation"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start.spring.io/"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2.w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localhost:8080/api/example/hello-world"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0.wmf"/><Relationship Id="rId4" Type="http://schemas.openxmlformats.org/officeDocument/2006/relationships/oleObject" Target="../embeddings/oleObject2.bin"/></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JAVA BOOTCAMP </a:t>
            </a:r>
            <a:r>
              <a:rPr lang="en-US" dirty="0" smtClean="0"/>
              <a:t/>
            </a:r>
            <a:br>
              <a:rPr lang="en-US" dirty="0" smtClean="0"/>
            </a:br>
            <a:r>
              <a:rPr lang="en-US" dirty="0" smtClean="0"/>
              <a:t>DAY 18</a:t>
            </a:r>
            <a:endParaRPr lang="en-US" dirty="0"/>
          </a:p>
        </p:txBody>
      </p:sp>
      <p:sp>
        <p:nvSpPr>
          <p:cNvPr id="3" name="Subtitle 2"/>
          <p:cNvSpPr>
            <a:spLocks noGrp="1"/>
          </p:cNvSpPr>
          <p:nvPr>
            <p:ph type="subTitle" idx="1"/>
          </p:nvPr>
        </p:nvSpPr>
        <p:spPr/>
        <p:txBody>
          <a:bodyPr/>
          <a:lstStyle/>
          <a:p>
            <a:r>
              <a:rPr lang="en-US" dirty="0"/>
              <a:t>Presented by</a:t>
            </a:r>
          </a:p>
          <a:p>
            <a:r>
              <a:rPr lang="en-US" smtClean="0"/>
              <a:t>G2Academy</a:t>
            </a:r>
            <a:endParaRPr lang="en-US" dirty="0"/>
          </a:p>
        </p:txBody>
      </p:sp>
    </p:spTree>
    <p:extLst>
      <p:ext uri="{BB962C8B-B14F-4D97-AF65-F5344CB8AC3E}">
        <p14:creationId xmlns:p14="http://schemas.microsoft.com/office/powerpoint/2010/main" val="853149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ID" dirty="0"/>
              <a:t>Examples</a:t>
            </a:r>
          </a:p>
        </p:txBody>
      </p:sp>
      <p:sp>
        <p:nvSpPr>
          <p:cNvPr id="3" name="Content Placeholder 2"/>
          <p:cNvSpPr>
            <a:spLocks noGrp="1"/>
          </p:cNvSpPr>
          <p:nvPr>
            <p:ph idx="1"/>
          </p:nvPr>
        </p:nvSpPr>
        <p:spPr>
          <a:xfrm>
            <a:off x="609600" y="1679713"/>
            <a:ext cx="10972800" cy="4641573"/>
          </a:xfrm>
        </p:spPr>
        <p:txBody>
          <a:bodyPr>
            <a:normAutofit fontScale="92500" lnSpcReduction="10000"/>
          </a:bodyPr>
          <a:lstStyle/>
          <a:p>
            <a:r>
              <a:rPr lang="en-US" sz="2000" b="1" dirty="0"/>
              <a:t>Spring Boot Starter Actuator dependency</a:t>
            </a:r>
            <a:r>
              <a:rPr lang="en-US" sz="2000" dirty="0"/>
              <a:t> is used to monitor and manage your application. Its code is shown below </a:t>
            </a:r>
            <a:r>
              <a:rPr lang="en-US" sz="2000" dirty="0" smtClean="0"/>
              <a:t>−</a:t>
            </a:r>
          </a:p>
          <a:p>
            <a:endParaRPr lang="en-US" sz="2000" dirty="0" smtClean="0"/>
          </a:p>
          <a:p>
            <a:pPr marL="457200" lvl="1" indent="0">
              <a:buNone/>
            </a:pPr>
            <a:r>
              <a:rPr lang="en-US" sz="2000" dirty="0" smtClean="0">
                <a:latin typeface="Courier New" panose="02070309020205020404" pitchFamily="49" charset="0"/>
                <a:cs typeface="Courier New" panose="02070309020205020404" pitchFamily="49" charset="0"/>
              </a:rPr>
              <a:t>&lt;</a:t>
            </a:r>
            <a:r>
              <a:rPr lang="en-US" sz="2000" dirty="0">
                <a:latin typeface="Courier New" panose="02070309020205020404" pitchFamily="49" charset="0"/>
                <a:cs typeface="Courier New" panose="02070309020205020404" pitchFamily="49" charset="0"/>
              </a:rPr>
              <a:t>dependency&gt;</a:t>
            </a:r>
          </a:p>
          <a:p>
            <a:pPr marL="457200" lvl="1" indent="0">
              <a:buNone/>
            </a:pPr>
            <a:r>
              <a:rPr lang="en-US" sz="2000" dirty="0">
                <a:latin typeface="Courier New" panose="02070309020205020404" pitchFamily="49" charset="0"/>
                <a:cs typeface="Courier New" panose="02070309020205020404" pitchFamily="49" charset="0"/>
              </a:rPr>
              <a:t>   &lt;</a:t>
            </a:r>
            <a:r>
              <a:rPr lang="en-US" sz="2000" dirty="0" err="1">
                <a:latin typeface="Courier New" panose="02070309020205020404" pitchFamily="49" charset="0"/>
                <a:cs typeface="Courier New" panose="02070309020205020404" pitchFamily="49" charset="0"/>
              </a:rPr>
              <a:t>groupId</a:t>
            </a:r>
            <a:r>
              <a:rPr lang="en-US" sz="2000" dirty="0">
                <a:latin typeface="Courier New" panose="02070309020205020404" pitchFamily="49" charset="0"/>
                <a:cs typeface="Courier New" panose="02070309020205020404" pitchFamily="49" charset="0"/>
              </a:rPr>
              <a:t>&gt;</a:t>
            </a:r>
            <a:r>
              <a:rPr lang="en-US" sz="2000" dirty="0" err="1">
                <a:latin typeface="Courier New" panose="02070309020205020404" pitchFamily="49" charset="0"/>
                <a:cs typeface="Courier New" panose="02070309020205020404" pitchFamily="49" charset="0"/>
              </a:rPr>
              <a:t>org.springframework.boot</a:t>
            </a:r>
            <a:r>
              <a:rPr lang="en-US" sz="2000" dirty="0">
                <a:latin typeface="Courier New" panose="02070309020205020404" pitchFamily="49" charset="0"/>
                <a:cs typeface="Courier New" panose="02070309020205020404" pitchFamily="49" charset="0"/>
              </a:rPr>
              <a:t>&lt;/</a:t>
            </a:r>
            <a:r>
              <a:rPr lang="en-US" sz="2000" dirty="0" err="1">
                <a:latin typeface="Courier New" panose="02070309020205020404" pitchFamily="49" charset="0"/>
                <a:cs typeface="Courier New" panose="02070309020205020404" pitchFamily="49" charset="0"/>
              </a:rPr>
              <a:t>groupId</a:t>
            </a:r>
            <a:r>
              <a:rPr lang="en-US" sz="2000" dirty="0">
                <a:latin typeface="Courier New" panose="02070309020205020404" pitchFamily="49" charset="0"/>
                <a:cs typeface="Courier New" panose="02070309020205020404" pitchFamily="49" charset="0"/>
              </a:rPr>
              <a:t>&gt;</a:t>
            </a:r>
          </a:p>
          <a:p>
            <a:pPr marL="457200" lvl="1" indent="0">
              <a:buNone/>
            </a:pPr>
            <a:r>
              <a:rPr lang="en-US" sz="2000" dirty="0">
                <a:latin typeface="Courier New" panose="02070309020205020404" pitchFamily="49" charset="0"/>
                <a:cs typeface="Courier New" panose="02070309020205020404" pitchFamily="49" charset="0"/>
              </a:rPr>
              <a:t>   &lt;</a:t>
            </a:r>
            <a:r>
              <a:rPr lang="en-US" sz="2000" dirty="0" err="1">
                <a:latin typeface="Courier New" panose="02070309020205020404" pitchFamily="49" charset="0"/>
                <a:cs typeface="Courier New" panose="02070309020205020404" pitchFamily="49" charset="0"/>
              </a:rPr>
              <a:t>artifactId</a:t>
            </a:r>
            <a:r>
              <a:rPr lang="en-US" sz="2000" dirty="0">
                <a:latin typeface="Courier New" panose="02070309020205020404" pitchFamily="49" charset="0"/>
                <a:cs typeface="Courier New" panose="02070309020205020404" pitchFamily="49" charset="0"/>
              </a:rPr>
              <a:t>&gt;spring-boot-starter-actuator&lt;/</a:t>
            </a:r>
            <a:r>
              <a:rPr lang="en-US" sz="2000" dirty="0" err="1">
                <a:latin typeface="Courier New" panose="02070309020205020404" pitchFamily="49" charset="0"/>
                <a:cs typeface="Courier New" panose="02070309020205020404" pitchFamily="49" charset="0"/>
              </a:rPr>
              <a:t>artifactId</a:t>
            </a:r>
            <a:r>
              <a:rPr lang="en-US" sz="2000" dirty="0">
                <a:latin typeface="Courier New" panose="02070309020205020404" pitchFamily="49" charset="0"/>
                <a:cs typeface="Courier New" panose="02070309020205020404" pitchFamily="49" charset="0"/>
              </a:rPr>
              <a:t>&gt;</a:t>
            </a:r>
          </a:p>
          <a:p>
            <a:pPr marL="457200" lvl="1" indent="0">
              <a:buNone/>
            </a:pPr>
            <a:r>
              <a:rPr lang="en-US" sz="2000" dirty="0">
                <a:latin typeface="Courier New" panose="02070309020205020404" pitchFamily="49" charset="0"/>
                <a:cs typeface="Courier New" panose="02070309020205020404" pitchFamily="49" charset="0"/>
              </a:rPr>
              <a:t>&lt;/</a:t>
            </a:r>
            <a:r>
              <a:rPr lang="en-US" sz="2000" dirty="0" smtClean="0">
                <a:latin typeface="Courier New" panose="02070309020205020404" pitchFamily="49" charset="0"/>
                <a:cs typeface="Courier New" panose="02070309020205020404" pitchFamily="49" charset="0"/>
              </a:rPr>
              <a:t>dependency&gt;</a:t>
            </a:r>
          </a:p>
          <a:p>
            <a:pPr marL="457200" lvl="1" indent="0">
              <a:buNone/>
            </a:pPr>
            <a:endParaRPr lang="en-US" sz="2000" dirty="0" smtClean="0">
              <a:latin typeface="Courier New" panose="02070309020205020404" pitchFamily="49" charset="0"/>
              <a:cs typeface="Courier New" panose="02070309020205020404" pitchFamily="49" charset="0"/>
            </a:endParaRPr>
          </a:p>
          <a:p>
            <a:r>
              <a:rPr lang="en-US" sz="2000" b="1" dirty="0"/>
              <a:t>Spring Boot Starter Security dependency</a:t>
            </a:r>
            <a:r>
              <a:rPr lang="en-US" sz="2000" dirty="0"/>
              <a:t> is used for Spring Security. Its code is shown below −</a:t>
            </a:r>
          </a:p>
          <a:p>
            <a:endParaRPr lang="en-US" sz="2000" dirty="0"/>
          </a:p>
          <a:p>
            <a:pPr marL="457200" lvl="1" indent="0">
              <a:buNone/>
            </a:pPr>
            <a:r>
              <a:rPr lang="en-US" sz="2000" dirty="0">
                <a:latin typeface="Courier New" panose="02070309020205020404" pitchFamily="49" charset="0"/>
                <a:cs typeface="Courier New" panose="02070309020205020404" pitchFamily="49" charset="0"/>
              </a:rPr>
              <a:t>&lt;dependency&gt;</a:t>
            </a:r>
          </a:p>
          <a:p>
            <a:pPr marL="457200" lvl="1" indent="0">
              <a:buNone/>
            </a:pPr>
            <a:r>
              <a:rPr lang="en-US" sz="2000" dirty="0">
                <a:latin typeface="Courier New" panose="02070309020205020404" pitchFamily="49" charset="0"/>
                <a:cs typeface="Courier New" panose="02070309020205020404" pitchFamily="49" charset="0"/>
              </a:rPr>
              <a:t>   &lt;</a:t>
            </a:r>
            <a:r>
              <a:rPr lang="en-US" sz="2000" dirty="0" err="1">
                <a:latin typeface="Courier New" panose="02070309020205020404" pitchFamily="49" charset="0"/>
                <a:cs typeface="Courier New" panose="02070309020205020404" pitchFamily="49" charset="0"/>
              </a:rPr>
              <a:t>groupId</a:t>
            </a:r>
            <a:r>
              <a:rPr lang="en-US" sz="2000" dirty="0">
                <a:latin typeface="Courier New" panose="02070309020205020404" pitchFamily="49" charset="0"/>
                <a:cs typeface="Courier New" panose="02070309020205020404" pitchFamily="49" charset="0"/>
              </a:rPr>
              <a:t>&gt;</a:t>
            </a:r>
            <a:r>
              <a:rPr lang="en-US" sz="2000" dirty="0" err="1">
                <a:latin typeface="Courier New" panose="02070309020205020404" pitchFamily="49" charset="0"/>
                <a:cs typeface="Courier New" panose="02070309020205020404" pitchFamily="49" charset="0"/>
              </a:rPr>
              <a:t>org.springframework.boot</a:t>
            </a:r>
            <a:r>
              <a:rPr lang="en-US" sz="2000" dirty="0">
                <a:latin typeface="Courier New" panose="02070309020205020404" pitchFamily="49" charset="0"/>
                <a:cs typeface="Courier New" panose="02070309020205020404" pitchFamily="49" charset="0"/>
              </a:rPr>
              <a:t>&lt;/</a:t>
            </a:r>
            <a:r>
              <a:rPr lang="en-US" sz="2000" dirty="0" err="1">
                <a:latin typeface="Courier New" panose="02070309020205020404" pitchFamily="49" charset="0"/>
                <a:cs typeface="Courier New" panose="02070309020205020404" pitchFamily="49" charset="0"/>
              </a:rPr>
              <a:t>groupId</a:t>
            </a:r>
            <a:r>
              <a:rPr lang="en-US" sz="2000" dirty="0">
                <a:latin typeface="Courier New" panose="02070309020205020404" pitchFamily="49" charset="0"/>
                <a:cs typeface="Courier New" panose="02070309020205020404" pitchFamily="49" charset="0"/>
              </a:rPr>
              <a:t>&gt;</a:t>
            </a:r>
          </a:p>
          <a:p>
            <a:pPr marL="457200" lvl="1" indent="0">
              <a:buNone/>
            </a:pPr>
            <a:r>
              <a:rPr lang="en-US" sz="2000" dirty="0">
                <a:latin typeface="Courier New" panose="02070309020205020404" pitchFamily="49" charset="0"/>
                <a:cs typeface="Courier New" panose="02070309020205020404" pitchFamily="49" charset="0"/>
              </a:rPr>
              <a:t>   &lt;</a:t>
            </a:r>
            <a:r>
              <a:rPr lang="en-US" sz="2000" dirty="0" err="1">
                <a:latin typeface="Courier New" panose="02070309020205020404" pitchFamily="49" charset="0"/>
                <a:cs typeface="Courier New" panose="02070309020205020404" pitchFamily="49" charset="0"/>
              </a:rPr>
              <a:t>artifactId</a:t>
            </a:r>
            <a:r>
              <a:rPr lang="en-US" sz="2000" dirty="0">
                <a:latin typeface="Courier New" panose="02070309020205020404" pitchFamily="49" charset="0"/>
                <a:cs typeface="Courier New" panose="02070309020205020404" pitchFamily="49" charset="0"/>
              </a:rPr>
              <a:t>&gt;spring-boot-starter-security&lt;/</a:t>
            </a:r>
            <a:r>
              <a:rPr lang="en-US" sz="2000" dirty="0" err="1">
                <a:latin typeface="Courier New" panose="02070309020205020404" pitchFamily="49" charset="0"/>
                <a:cs typeface="Courier New" panose="02070309020205020404" pitchFamily="49" charset="0"/>
              </a:rPr>
              <a:t>artifactId</a:t>
            </a:r>
            <a:r>
              <a:rPr lang="en-US" sz="2000" dirty="0">
                <a:latin typeface="Courier New" panose="02070309020205020404" pitchFamily="49" charset="0"/>
                <a:cs typeface="Courier New" panose="02070309020205020404" pitchFamily="49" charset="0"/>
              </a:rPr>
              <a:t>&gt;</a:t>
            </a:r>
          </a:p>
          <a:p>
            <a:pPr marL="457200" lvl="1" indent="0">
              <a:buNone/>
            </a:pPr>
            <a:r>
              <a:rPr lang="en-US" sz="2000" dirty="0">
                <a:latin typeface="Courier New" panose="02070309020205020404" pitchFamily="49" charset="0"/>
                <a:cs typeface="Courier New" panose="02070309020205020404" pitchFamily="49" charset="0"/>
              </a:rPr>
              <a:t>&lt;/dependency&gt;</a:t>
            </a:r>
            <a:endParaRPr lang="en-US" dirty="0">
              <a:latin typeface="Courier New" panose="02070309020205020404" pitchFamily="49" charset="0"/>
              <a:cs typeface="Courier New" panose="02070309020205020404" pitchFamily="49" charset="0"/>
            </a:endParaRPr>
          </a:p>
          <a:p>
            <a:pPr marL="457200" lvl="1"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95196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ID" dirty="0"/>
              <a:t>Examples</a:t>
            </a:r>
          </a:p>
        </p:txBody>
      </p:sp>
      <p:sp>
        <p:nvSpPr>
          <p:cNvPr id="3" name="Content Placeholder 2"/>
          <p:cNvSpPr>
            <a:spLocks noGrp="1"/>
          </p:cNvSpPr>
          <p:nvPr>
            <p:ph idx="1"/>
          </p:nvPr>
        </p:nvSpPr>
        <p:spPr>
          <a:xfrm>
            <a:off x="609600" y="1679713"/>
            <a:ext cx="10972800" cy="4641573"/>
          </a:xfrm>
        </p:spPr>
        <p:txBody>
          <a:bodyPr>
            <a:normAutofit lnSpcReduction="10000"/>
          </a:bodyPr>
          <a:lstStyle/>
          <a:p>
            <a:r>
              <a:rPr lang="en-US" sz="2000" b="1" dirty="0"/>
              <a:t>Spring Boot Starter web dependency</a:t>
            </a:r>
            <a:r>
              <a:rPr lang="en-US" sz="2000" dirty="0"/>
              <a:t> is used to write a Rest Endpoints. Its code is shown below </a:t>
            </a:r>
            <a:r>
              <a:rPr lang="en-US" sz="2000" dirty="0" smtClean="0"/>
              <a:t>−</a:t>
            </a:r>
          </a:p>
          <a:p>
            <a:endParaRPr lang="en-US" sz="2000" dirty="0" smtClean="0"/>
          </a:p>
          <a:p>
            <a:pPr marL="457200" lvl="1" indent="0">
              <a:buNone/>
            </a:pPr>
            <a:r>
              <a:rPr lang="en-US" sz="2000" dirty="0">
                <a:latin typeface="Courier New" panose="02070309020205020404" pitchFamily="49" charset="0"/>
                <a:cs typeface="Courier New" panose="02070309020205020404" pitchFamily="49" charset="0"/>
              </a:rPr>
              <a:t>&lt;dependency&gt;</a:t>
            </a:r>
          </a:p>
          <a:p>
            <a:pPr marL="457200" lvl="1" indent="0">
              <a:buNone/>
            </a:pPr>
            <a:r>
              <a:rPr lang="en-US" sz="2000" dirty="0">
                <a:latin typeface="Courier New" panose="02070309020205020404" pitchFamily="49" charset="0"/>
                <a:cs typeface="Courier New" panose="02070309020205020404" pitchFamily="49" charset="0"/>
              </a:rPr>
              <a:t>   &lt;</a:t>
            </a:r>
            <a:r>
              <a:rPr lang="en-US" sz="2000" dirty="0" err="1">
                <a:latin typeface="Courier New" panose="02070309020205020404" pitchFamily="49" charset="0"/>
                <a:cs typeface="Courier New" panose="02070309020205020404" pitchFamily="49" charset="0"/>
              </a:rPr>
              <a:t>groupId</a:t>
            </a:r>
            <a:r>
              <a:rPr lang="en-US" sz="2000" dirty="0">
                <a:latin typeface="Courier New" panose="02070309020205020404" pitchFamily="49" charset="0"/>
                <a:cs typeface="Courier New" panose="02070309020205020404" pitchFamily="49" charset="0"/>
              </a:rPr>
              <a:t>&gt;</a:t>
            </a:r>
            <a:r>
              <a:rPr lang="en-US" sz="2000" dirty="0" err="1">
                <a:latin typeface="Courier New" panose="02070309020205020404" pitchFamily="49" charset="0"/>
                <a:cs typeface="Courier New" panose="02070309020205020404" pitchFamily="49" charset="0"/>
              </a:rPr>
              <a:t>org.springframework.boot</a:t>
            </a:r>
            <a:r>
              <a:rPr lang="en-US" sz="2000" dirty="0">
                <a:latin typeface="Courier New" panose="02070309020205020404" pitchFamily="49" charset="0"/>
                <a:cs typeface="Courier New" panose="02070309020205020404" pitchFamily="49" charset="0"/>
              </a:rPr>
              <a:t>&lt;/</a:t>
            </a:r>
            <a:r>
              <a:rPr lang="en-US" sz="2000" dirty="0" err="1">
                <a:latin typeface="Courier New" panose="02070309020205020404" pitchFamily="49" charset="0"/>
                <a:cs typeface="Courier New" panose="02070309020205020404" pitchFamily="49" charset="0"/>
              </a:rPr>
              <a:t>groupId</a:t>
            </a:r>
            <a:r>
              <a:rPr lang="en-US" sz="2000" dirty="0">
                <a:latin typeface="Courier New" panose="02070309020205020404" pitchFamily="49" charset="0"/>
                <a:cs typeface="Courier New" panose="02070309020205020404" pitchFamily="49" charset="0"/>
              </a:rPr>
              <a:t>&gt;</a:t>
            </a:r>
          </a:p>
          <a:p>
            <a:pPr marL="457200" lvl="1" indent="0">
              <a:buNone/>
            </a:pPr>
            <a:r>
              <a:rPr lang="en-US" sz="2000" dirty="0">
                <a:latin typeface="Courier New" panose="02070309020205020404" pitchFamily="49" charset="0"/>
                <a:cs typeface="Courier New" panose="02070309020205020404" pitchFamily="49" charset="0"/>
              </a:rPr>
              <a:t>   &lt;</a:t>
            </a:r>
            <a:r>
              <a:rPr lang="en-US" sz="2000" dirty="0" err="1">
                <a:latin typeface="Courier New" panose="02070309020205020404" pitchFamily="49" charset="0"/>
                <a:cs typeface="Courier New" panose="02070309020205020404" pitchFamily="49" charset="0"/>
              </a:rPr>
              <a:t>artifactId</a:t>
            </a:r>
            <a:r>
              <a:rPr lang="en-US" sz="2000" dirty="0">
                <a:latin typeface="Courier New" panose="02070309020205020404" pitchFamily="49" charset="0"/>
                <a:cs typeface="Courier New" panose="02070309020205020404" pitchFamily="49" charset="0"/>
              </a:rPr>
              <a:t>&gt;spring-boot-starter-web&lt;/</a:t>
            </a:r>
            <a:r>
              <a:rPr lang="en-US" sz="2000" dirty="0" err="1">
                <a:latin typeface="Courier New" panose="02070309020205020404" pitchFamily="49" charset="0"/>
                <a:cs typeface="Courier New" panose="02070309020205020404" pitchFamily="49" charset="0"/>
              </a:rPr>
              <a:t>artifactId</a:t>
            </a:r>
            <a:r>
              <a:rPr lang="en-US" sz="2000" dirty="0">
                <a:latin typeface="Courier New" panose="02070309020205020404" pitchFamily="49" charset="0"/>
                <a:cs typeface="Courier New" panose="02070309020205020404" pitchFamily="49" charset="0"/>
              </a:rPr>
              <a:t>&gt;</a:t>
            </a:r>
          </a:p>
          <a:p>
            <a:pPr marL="457200" lvl="1" indent="0">
              <a:buNone/>
            </a:pPr>
            <a:r>
              <a:rPr lang="en-US" sz="2000" dirty="0">
                <a:latin typeface="Courier New" panose="02070309020205020404" pitchFamily="49" charset="0"/>
                <a:cs typeface="Courier New" panose="02070309020205020404" pitchFamily="49" charset="0"/>
              </a:rPr>
              <a:t>&lt;/dependency&gt;</a:t>
            </a:r>
            <a:endParaRPr lang="en-US" sz="2000" dirty="0" smtClean="0">
              <a:latin typeface="Courier New" panose="02070309020205020404" pitchFamily="49" charset="0"/>
              <a:cs typeface="Courier New" panose="02070309020205020404" pitchFamily="49" charset="0"/>
            </a:endParaRPr>
          </a:p>
          <a:p>
            <a:pPr marL="457200" lvl="1" indent="0">
              <a:buNone/>
            </a:pPr>
            <a:endParaRPr lang="en-US" sz="2000" dirty="0" smtClean="0">
              <a:latin typeface="Courier New" panose="02070309020205020404" pitchFamily="49" charset="0"/>
              <a:cs typeface="Courier New" panose="02070309020205020404" pitchFamily="49" charset="0"/>
            </a:endParaRPr>
          </a:p>
          <a:p>
            <a:r>
              <a:rPr lang="en-US" sz="2000" b="1" dirty="0"/>
              <a:t>Spring Boot Starter Thyme Leaf dependency</a:t>
            </a:r>
            <a:r>
              <a:rPr lang="en-US" sz="2000" dirty="0"/>
              <a:t> is used to create a web application. Its code is shown below −</a:t>
            </a:r>
          </a:p>
          <a:p>
            <a:endParaRPr lang="en-US" sz="2000" dirty="0"/>
          </a:p>
          <a:p>
            <a:pPr marL="457200" lvl="1" indent="0">
              <a:buNone/>
            </a:pPr>
            <a:r>
              <a:rPr lang="en-US" sz="2000" dirty="0">
                <a:latin typeface="Courier New" panose="02070309020205020404" pitchFamily="49" charset="0"/>
                <a:cs typeface="Courier New" panose="02070309020205020404" pitchFamily="49" charset="0"/>
              </a:rPr>
              <a:t>&lt;dependency&gt;</a:t>
            </a:r>
          </a:p>
          <a:p>
            <a:pPr marL="457200" lvl="1" indent="0">
              <a:buNone/>
            </a:pPr>
            <a:r>
              <a:rPr lang="en-US" sz="2000" dirty="0">
                <a:latin typeface="Courier New" panose="02070309020205020404" pitchFamily="49" charset="0"/>
                <a:cs typeface="Courier New" panose="02070309020205020404" pitchFamily="49" charset="0"/>
              </a:rPr>
              <a:t>   &lt;</a:t>
            </a:r>
            <a:r>
              <a:rPr lang="en-US" sz="2000" dirty="0" err="1">
                <a:latin typeface="Courier New" panose="02070309020205020404" pitchFamily="49" charset="0"/>
                <a:cs typeface="Courier New" panose="02070309020205020404" pitchFamily="49" charset="0"/>
              </a:rPr>
              <a:t>groupId</a:t>
            </a:r>
            <a:r>
              <a:rPr lang="en-US" sz="2000" dirty="0">
                <a:latin typeface="Courier New" panose="02070309020205020404" pitchFamily="49" charset="0"/>
                <a:cs typeface="Courier New" panose="02070309020205020404" pitchFamily="49" charset="0"/>
              </a:rPr>
              <a:t>&gt;</a:t>
            </a:r>
            <a:r>
              <a:rPr lang="en-US" sz="2000" dirty="0" err="1">
                <a:latin typeface="Courier New" panose="02070309020205020404" pitchFamily="49" charset="0"/>
                <a:cs typeface="Courier New" panose="02070309020205020404" pitchFamily="49" charset="0"/>
              </a:rPr>
              <a:t>org.springframework.boot</a:t>
            </a:r>
            <a:r>
              <a:rPr lang="en-US" sz="2000" dirty="0">
                <a:latin typeface="Courier New" panose="02070309020205020404" pitchFamily="49" charset="0"/>
                <a:cs typeface="Courier New" panose="02070309020205020404" pitchFamily="49" charset="0"/>
              </a:rPr>
              <a:t>&lt;/</a:t>
            </a:r>
            <a:r>
              <a:rPr lang="en-US" sz="2000" dirty="0" err="1">
                <a:latin typeface="Courier New" panose="02070309020205020404" pitchFamily="49" charset="0"/>
                <a:cs typeface="Courier New" panose="02070309020205020404" pitchFamily="49" charset="0"/>
              </a:rPr>
              <a:t>groupId</a:t>
            </a:r>
            <a:r>
              <a:rPr lang="en-US" sz="2000" dirty="0">
                <a:latin typeface="Courier New" panose="02070309020205020404" pitchFamily="49" charset="0"/>
                <a:cs typeface="Courier New" panose="02070309020205020404" pitchFamily="49" charset="0"/>
              </a:rPr>
              <a:t>&gt;</a:t>
            </a:r>
          </a:p>
          <a:p>
            <a:pPr marL="457200" lvl="1" indent="0">
              <a:buNone/>
            </a:pPr>
            <a:r>
              <a:rPr lang="en-US" sz="2000" dirty="0">
                <a:latin typeface="Courier New" panose="02070309020205020404" pitchFamily="49" charset="0"/>
                <a:cs typeface="Courier New" panose="02070309020205020404" pitchFamily="49" charset="0"/>
              </a:rPr>
              <a:t>   &lt;</a:t>
            </a:r>
            <a:r>
              <a:rPr lang="en-US" sz="2000" dirty="0" err="1">
                <a:latin typeface="Courier New" panose="02070309020205020404" pitchFamily="49" charset="0"/>
                <a:cs typeface="Courier New" panose="02070309020205020404" pitchFamily="49" charset="0"/>
              </a:rPr>
              <a:t>artifactId</a:t>
            </a:r>
            <a:r>
              <a:rPr lang="en-US" sz="2000" dirty="0">
                <a:latin typeface="Courier New" panose="02070309020205020404" pitchFamily="49" charset="0"/>
                <a:cs typeface="Courier New" panose="02070309020205020404" pitchFamily="49" charset="0"/>
              </a:rPr>
              <a:t>&gt;spring-boot-starter-</a:t>
            </a:r>
            <a:r>
              <a:rPr lang="en-US" sz="2000" dirty="0" err="1">
                <a:latin typeface="Courier New" panose="02070309020205020404" pitchFamily="49" charset="0"/>
                <a:cs typeface="Courier New" panose="02070309020205020404" pitchFamily="49" charset="0"/>
              </a:rPr>
              <a:t>thymeleaf</a:t>
            </a:r>
            <a:r>
              <a:rPr lang="en-US" sz="2000" dirty="0">
                <a:latin typeface="Courier New" panose="02070309020205020404" pitchFamily="49" charset="0"/>
                <a:cs typeface="Courier New" panose="02070309020205020404" pitchFamily="49" charset="0"/>
              </a:rPr>
              <a:t>&lt;/</a:t>
            </a:r>
            <a:r>
              <a:rPr lang="en-US" sz="2000" dirty="0" err="1">
                <a:latin typeface="Courier New" panose="02070309020205020404" pitchFamily="49" charset="0"/>
                <a:cs typeface="Courier New" panose="02070309020205020404" pitchFamily="49" charset="0"/>
              </a:rPr>
              <a:t>artifactId</a:t>
            </a:r>
            <a:r>
              <a:rPr lang="en-US" sz="2000" dirty="0">
                <a:latin typeface="Courier New" panose="02070309020205020404" pitchFamily="49" charset="0"/>
                <a:cs typeface="Courier New" panose="02070309020205020404" pitchFamily="49" charset="0"/>
              </a:rPr>
              <a:t>&gt;</a:t>
            </a:r>
          </a:p>
          <a:p>
            <a:pPr marL="457200" lvl="1" indent="0">
              <a:buNone/>
            </a:pPr>
            <a:r>
              <a:rPr lang="en-US" sz="2000" dirty="0">
                <a:latin typeface="Courier New" panose="02070309020205020404" pitchFamily="49" charset="0"/>
                <a:cs typeface="Courier New" panose="02070309020205020404" pitchFamily="49" charset="0"/>
              </a:rPr>
              <a:t>&lt;/dependency&gt;</a:t>
            </a:r>
            <a:endParaRPr lang="en-US" dirty="0">
              <a:latin typeface="Courier New" panose="02070309020205020404" pitchFamily="49" charset="0"/>
              <a:cs typeface="Courier New" panose="02070309020205020404" pitchFamily="49" charset="0"/>
            </a:endParaRPr>
          </a:p>
          <a:p>
            <a:pPr marL="457200" lvl="1"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57644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ID" dirty="0"/>
              <a:t>Examples</a:t>
            </a:r>
          </a:p>
        </p:txBody>
      </p:sp>
      <p:sp>
        <p:nvSpPr>
          <p:cNvPr id="3" name="Content Placeholder 2"/>
          <p:cNvSpPr>
            <a:spLocks noGrp="1"/>
          </p:cNvSpPr>
          <p:nvPr>
            <p:ph idx="1"/>
          </p:nvPr>
        </p:nvSpPr>
        <p:spPr>
          <a:xfrm>
            <a:off x="609600" y="1679713"/>
            <a:ext cx="10972800" cy="4641573"/>
          </a:xfrm>
        </p:spPr>
        <p:txBody>
          <a:bodyPr>
            <a:normAutofit/>
          </a:bodyPr>
          <a:lstStyle/>
          <a:p>
            <a:r>
              <a:rPr lang="en-US" sz="2000" b="1" dirty="0"/>
              <a:t>Spring Boot Starter Test dependency</a:t>
            </a:r>
            <a:r>
              <a:rPr lang="en-US" sz="2000" dirty="0"/>
              <a:t> is used for writing Test cases. Its code is shown below −</a:t>
            </a:r>
            <a:endParaRPr lang="en-US" sz="2000" dirty="0" smtClean="0"/>
          </a:p>
          <a:p>
            <a:endParaRPr lang="en-US" sz="2000" dirty="0" smtClean="0"/>
          </a:p>
          <a:p>
            <a:pPr marL="457200" lvl="1" indent="0">
              <a:buNone/>
            </a:pPr>
            <a:r>
              <a:rPr lang="en-US" sz="2000" dirty="0">
                <a:latin typeface="Courier New" panose="02070309020205020404" pitchFamily="49" charset="0"/>
                <a:cs typeface="Courier New" panose="02070309020205020404" pitchFamily="49" charset="0"/>
              </a:rPr>
              <a:t>&lt;dependency&gt;</a:t>
            </a:r>
          </a:p>
          <a:p>
            <a:pPr marL="457200" lvl="1" indent="0">
              <a:buNone/>
            </a:pPr>
            <a:r>
              <a:rPr lang="en-US" sz="2000" dirty="0">
                <a:latin typeface="Courier New" panose="02070309020205020404" pitchFamily="49" charset="0"/>
                <a:cs typeface="Courier New" panose="02070309020205020404" pitchFamily="49" charset="0"/>
              </a:rPr>
              <a:t>   &lt;</a:t>
            </a:r>
            <a:r>
              <a:rPr lang="en-US" sz="2000" dirty="0" err="1">
                <a:latin typeface="Courier New" panose="02070309020205020404" pitchFamily="49" charset="0"/>
                <a:cs typeface="Courier New" panose="02070309020205020404" pitchFamily="49" charset="0"/>
              </a:rPr>
              <a:t>groupId</a:t>
            </a:r>
            <a:r>
              <a:rPr lang="en-US" sz="2000" dirty="0">
                <a:latin typeface="Courier New" panose="02070309020205020404" pitchFamily="49" charset="0"/>
                <a:cs typeface="Courier New" panose="02070309020205020404" pitchFamily="49" charset="0"/>
              </a:rPr>
              <a:t>&gt;</a:t>
            </a:r>
            <a:r>
              <a:rPr lang="en-US" sz="2000" dirty="0" err="1">
                <a:latin typeface="Courier New" panose="02070309020205020404" pitchFamily="49" charset="0"/>
                <a:cs typeface="Courier New" panose="02070309020205020404" pitchFamily="49" charset="0"/>
              </a:rPr>
              <a:t>org.springframework.boot</a:t>
            </a:r>
            <a:r>
              <a:rPr lang="en-US" sz="2000" dirty="0">
                <a:latin typeface="Courier New" panose="02070309020205020404" pitchFamily="49" charset="0"/>
                <a:cs typeface="Courier New" panose="02070309020205020404" pitchFamily="49" charset="0"/>
              </a:rPr>
              <a:t>&lt;/</a:t>
            </a:r>
            <a:r>
              <a:rPr lang="en-US" sz="2000" dirty="0" err="1">
                <a:latin typeface="Courier New" panose="02070309020205020404" pitchFamily="49" charset="0"/>
                <a:cs typeface="Courier New" panose="02070309020205020404" pitchFamily="49" charset="0"/>
              </a:rPr>
              <a:t>groupId</a:t>
            </a:r>
            <a:r>
              <a:rPr lang="en-US" sz="2000" dirty="0">
                <a:latin typeface="Courier New" panose="02070309020205020404" pitchFamily="49" charset="0"/>
                <a:cs typeface="Courier New" panose="02070309020205020404" pitchFamily="49" charset="0"/>
              </a:rPr>
              <a:t>&gt;</a:t>
            </a:r>
          </a:p>
          <a:p>
            <a:pPr marL="457200" lvl="1" indent="0">
              <a:buNone/>
            </a:pPr>
            <a:r>
              <a:rPr lang="en-US" sz="2000" dirty="0">
                <a:latin typeface="Courier New" panose="02070309020205020404" pitchFamily="49" charset="0"/>
                <a:cs typeface="Courier New" panose="02070309020205020404" pitchFamily="49" charset="0"/>
              </a:rPr>
              <a:t>   &lt;</a:t>
            </a:r>
            <a:r>
              <a:rPr lang="en-US" sz="2000" dirty="0" err="1">
                <a:latin typeface="Courier New" panose="02070309020205020404" pitchFamily="49" charset="0"/>
                <a:cs typeface="Courier New" panose="02070309020205020404" pitchFamily="49" charset="0"/>
              </a:rPr>
              <a:t>artifactId</a:t>
            </a:r>
            <a:r>
              <a:rPr lang="en-US" sz="2000" dirty="0">
                <a:latin typeface="Courier New" panose="02070309020205020404" pitchFamily="49" charset="0"/>
                <a:cs typeface="Courier New" panose="02070309020205020404" pitchFamily="49" charset="0"/>
              </a:rPr>
              <a:t>&gt;spring-boot-starter-test&lt;</a:t>
            </a:r>
            <a:r>
              <a:rPr lang="en-US" sz="2000" dirty="0" err="1">
                <a:latin typeface="Courier New" panose="02070309020205020404" pitchFamily="49" charset="0"/>
                <a:cs typeface="Courier New" panose="02070309020205020404" pitchFamily="49" charset="0"/>
              </a:rPr>
              <a:t>artifactId</a:t>
            </a:r>
            <a:r>
              <a:rPr lang="en-US" sz="2000" dirty="0">
                <a:latin typeface="Courier New" panose="02070309020205020404" pitchFamily="49" charset="0"/>
                <a:cs typeface="Courier New" panose="02070309020205020404" pitchFamily="49" charset="0"/>
              </a:rPr>
              <a:t>&gt;</a:t>
            </a:r>
          </a:p>
          <a:p>
            <a:pPr marL="457200" lvl="1" indent="0">
              <a:buNone/>
            </a:pPr>
            <a:r>
              <a:rPr lang="en-US" sz="2000" dirty="0">
                <a:latin typeface="Courier New" panose="02070309020205020404" pitchFamily="49" charset="0"/>
                <a:cs typeface="Courier New" panose="02070309020205020404" pitchFamily="49" charset="0"/>
              </a:rPr>
              <a:t>&lt;/dependency&gt;</a:t>
            </a:r>
            <a:endParaRPr lang="en-US" sz="2000" dirty="0" smtClean="0">
              <a:latin typeface="Courier New" panose="02070309020205020404" pitchFamily="49" charset="0"/>
              <a:cs typeface="Courier New" panose="02070309020205020404" pitchFamily="49" charset="0"/>
            </a:endParaRPr>
          </a:p>
          <a:p>
            <a:pPr marL="457200" lvl="1" indent="0">
              <a:buNone/>
            </a:pPr>
            <a:endParaRPr lang="en-US" sz="2000" dirty="0" smtClean="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457200" lvl="1"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14575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ID" dirty="0"/>
              <a:t>Auto Configuration</a:t>
            </a:r>
          </a:p>
        </p:txBody>
      </p:sp>
      <p:sp>
        <p:nvSpPr>
          <p:cNvPr id="3" name="Content Placeholder 2"/>
          <p:cNvSpPr>
            <a:spLocks noGrp="1"/>
          </p:cNvSpPr>
          <p:nvPr>
            <p:ph idx="1"/>
          </p:nvPr>
        </p:nvSpPr>
        <p:spPr>
          <a:xfrm>
            <a:off x="609600" y="1679713"/>
            <a:ext cx="10972800" cy="4641573"/>
          </a:xfrm>
        </p:spPr>
        <p:txBody>
          <a:bodyPr>
            <a:normAutofit/>
          </a:bodyPr>
          <a:lstStyle/>
          <a:p>
            <a:r>
              <a:rPr lang="en-US" dirty="0"/>
              <a:t>Spring Boot Auto Configuration automatically configures your Spring application based on the JAR dependencies you added in the project. For example, if MySQL database is on your class path, but you have not configured any database connection, then Spring Boot auto configures an in-memory database.</a:t>
            </a:r>
          </a:p>
          <a:p>
            <a:r>
              <a:rPr lang="en-US" dirty="0"/>
              <a:t>For this purpose, you need to add </a:t>
            </a:r>
            <a:r>
              <a:rPr lang="en-US" b="1" dirty="0"/>
              <a:t>@</a:t>
            </a:r>
            <a:r>
              <a:rPr lang="en-US" b="1" dirty="0" err="1"/>
              <a:t>EnableAutoConfiguration</a:t>
            </a:r>
            <a:r>
              <a:rPr lang="en-US" dirty="0"/>
              <a:t> annotation or </a:t>
            </a:r>
            <a:r>
              <a:rPr lang="en-US" b="1" dirty="0"/>
              <a:t>@</a:t>
            </a:r>
            <a:r>
              <a:rPr lang="en-US" b="1" dirty="0" err="1"/>
              <a:t>SpringBootApplication</a:t>
            </a:r>
            <a:r>
              <a:rPr lang="en-US" dirty="0"/>
              <a:t> annotation to your main class file. Then, your Spring Boot application will be automatically configured.</a:t>
            </a:r>
          </a:p>
        </p:txBody>
      </p:sp>
    </p:spTree>
    <p:extLst>
      <p:ext uri="{BB962C8B-B14F-4D97-AF65-F5344CB8AC3E}">
        <p14:creationId xmlns:p14="http://schemas.microsoft.com/office/powerpoint/2010/main" val="2277329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ID" dirty="0"/>
              <a:t>Auto Configuration</a:t>
            </a:r>
          </a:p>
        </p:txBody>
      </p:sp>
      <p:sp>
        <p:nvSpPr>
          <p:cNvPr id="3" name="Content Placeholder 2"/>
          <p:cNvSpPr>
            <a:spLocks noGrp="1"/>
          </p:cNvSpPr>
          <p:nvPr>
            <p:ph idx="1"/>
          </p:nvPr>
        </p:nvSpPr>
        <p:spPr>
          <a:xfrm>
            <a:off x="609600" y="1679713"/>
            <a:ext cx="10972800" cy="4641573"/>
          </a:xfrm>
        </p:spPr>
        <p:txBody>
          <a:bodyPr>
            <a:normAutofit/>
          </a:bodyPr>
          <a:lstStyle/>
          <a:p>
            <a:r>
              <a:rPr lang="en-US" dirty="0"/>
              <a:t>Observe the following code for a better understanding −</a:t>
            </a:r>
          </a:p>
          <a:p>
            <a:endParaRPr lang="en-US" dirty="0"/>
          </a:p>
          <a:p>
            <a:pPr marL="457200" lvl="1" indent="0">
              <a:buNone/>
            </a:pPr>
            <a:r>
              <a:rPr lang="en-US" sz="1800" dirty="0">
                <a:latin typeface="Courier New" panose="02070309020205020404" pitchFamily="49" charset="0"/>
                <a:cs typeface="Courier New" panose="02070309020205020404" pitchFamily="49" charset="0"/>
              </a:rPr>
              <a:t>import </a:t>
            </a:r>
            <a:r>
              <a:rPr lang="en-US" sz="1800" dirty="0" err="1">
                <a:latin typeface="Courier New" panose="02070309020205020404" pitchFamily="49" charset="0"/>
                <a:cs typeface="Courier New" panose="02070309020205020404" pitchFamily="49" charset="0"/>
              </a:rPr>
              <a:t>org.springframework.boot.SpringApplication</a:t>
            </a:r>
            <a:r>
              <a:rPr lang="en-US" sz="1800" dirty="0">
                <a:latin typeface="Courier New" panose="02070309020205020404" pitchFamily="49" charset="0"/>
                <a:cs typeface="Courier New" panose="02070309020205020404" pitchFamily="49" charset="0"/>
              </a:rPr>
              <a:t>;</a:t>
            </a:r>
          </a:p>
          <a:p>
            <a:pPr marL="457200" lvl="1" indent="0">
              <a:buNone/>
            </a:pPr>
            <a:r>
              <a:rPr lang="en-US" sz="1800" dirty="0">
                <a:latin typeface="Courier New" panose="02070309020205020404" pitchFamily="49" charset="0"/>
                <a:cs typeface="Courier New" panose="02070309020205020404" pitchFamily="49" charset="0"/>
              </a:rPr>
              <a:t>import </a:t>
            </a:r>
            <a:r>
              <a:rPr lang="en-US" sz="1800" dirty="0" err="1">
                <a:latin typeface="Courier New" panose="02070309020205020404" pitchFamily="49" charset="0"/>
                <a:cs typeface="Courier New" panose="02070309020205020404" pitchFamily="49" charset="0"/>
              </a:rPr>
              <a:t>org.springframework.boot.autoconfigure.EnableAutoConfiguration</a:t>
            </a:r>
            <a:r>
              <a:rPr lang="en-US" sz="1800" dirty="0">
                <a:latin typeface="Courier New" panose="02070309020205020404" pitchFamily="49" charset="0"/>
                <a:cs typeface="Courier New" panose="02070309020205020404" pitchFamily="49" charset="0"/>
              </a:rPr>
              <a:t>;</a:t>
            </a:r>
          </a:p>
          <a:p>
            <a:pPr marL="457200" lvl="1" indent="0">
              <a:buNone/>
            </a:pPr>
            <a:endParaRPr lang="en-US" sz="1800" dirty="0">
              <a:latin typeface="Courier New" panose="02070309020205020404" pitchFamily="49" charset="0"/>
              <a:cs typeface="Courier New" panose="02070309020205020404" pitchFamily="49" charset="0"/>
            </a:endParaRPr>
          </a:p>
          <a:p>
            <a:pPr marL="457200" lvl="1" indent="0">
              <a:buNone/>
            </a:pP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EnableAutoConfiguration</a:t>
            </a:r>
            <a:endParaRPr lang="en-US" sz="1800" dirty="0">
              <a:latin typeface="Courier New" panose="02070309020205020404" pitchFamily="49" charset="0"/>
              <a:cs typeface="Courier New" panose="02070309020205020404" pitchFamily="49" charset="0"/>
            </a:endParaRPr>
          </a:p>
          <a:p>
            <a:pPr marL="457200" lvl="1" indent="0">
              <a:buNone/>
            </a:pPr>
            <a:r>
              <a:rPr lang="en-US" sz="1800" dirty="0">
                <a:latin typeface="Courier New" panose="02070309020205020404" pitchFamily="49" charset="0"/>
                <a:cs typeface="Courier New" panose="02070309020205020404" pitchFamily="49" charset="0"/>
              </a:rPr>
              <a:t>public class </a:t>
            </a:r>
            <a:r>
              <a:rPr lang="en-US" sz="1800" dirty="0" err="1">
                <a:latin typeface="Courier New" panose="02070309020205020404" pitchFamily="49" charset="0"/>
                <a:cs typeface="Courier New" panose="02070309020205020404" pitchFamily="49" charset="0"/>
              </a:rPr>
              <a:t>DemoApplication</a:t>
            </a:r>
            <a:r>
              <a:rPr lang="en-US" sz="1800" dirty="0">
                <a:latin typeface="Courier New" panose="02070309020205020404" pitchFamily="49" charset="0"/>
                <a:cs typeface="Courier New" panose="02070309020205020404" pitchFamily="49" charset="0"/>
              </a:rPr>
              <a:t> {</a:t>
            </a:r>
          </a:p>
          <a:p>
            <a:pPr marL="457200" lvl="1" indent="0">
              <a:buNone/>
            </a:pPr>
            <a:r>
              <a:rPr lang="en-US" sz="1800" dirty="0">
                <a:latin typeface="Courier New" panose="02070309020205020404" pitchFamily="49" charset="0"/>
                <a:cs typeface="Courier New" panose="02070309020205020404" pitchFamily="49" charset="0"/>
              </a:rPr>
              <a:t>   public static void main(String[] </a:t>
            </a:r>
            <a:r>
              <a:rPr lang="en-US" sz="1800" dirty="0" err="1">
                <a:latin typeface="Courier New" panose="02070309020205020404" pitchFamily="49" charset="0"/>
                <a:cs typeface="Courier New" panose="02070309020205020404" pitchFamily="49" charset="0"/>
              </a:rPr>
              <a:t>args</a:t>
            </a:r>
            <a:r>
              <a:rPr lang="en-US" sz="1800" dirty="0">
                <a:latin typeface="Courier New" panose="02070309020205020404" pitchFamily="49" charset="0"/>
                <a:cs typeface="Courier New" panose="02070309020205020404" pitchFamily="49" charset="0"/>
              </a:rPr>
              <a:t>) {</a:t>
            </a:r>
          </a:p>
          <a:p>
            <a:pPr marL="457200" lvl="1"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SpringApplication.run</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DemoApplication.class</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args</a:t>
            </a:r>
            <a:r>
              <a:rPr lang="en-US" sz="1800" dirty="0">
                <a:latin typeface="Courier New" panose="02070309020205020404" pitchFamily="49" charset="0"/>
                <a:cs typeface="Courier New" panose="02070309020205020404" pitchFamily="49" charset="0"/>
              </a:rPr>
              <a:t>);</a:t>
            </a:r>
          </a:p>
          <a:p>
            <a:pPr marL="457200" lvl="1" indent="0">
              <a:buNone/>
            </a:pPr>
            <a:r>
              <a:rPr lang="en-US" sz="1800" dirty="0">
                <a:latin typeface="Courier New" panose="02070309020205020404" pitchFamily="49" charset="0"/>
                <a:cs typeface="Courier New" panose="02070309020205020404" pitchFamily="49" charset="0"/>
              </a:rPr>
              <a:t>   }</a:t>
            </a:r>
          </a:p>
          <a:p>
            <a:pPr marL="457200" lvl="1" indent="0">
              <a:buNone/>
            </a:pPr>
            <a:r>
              <a:rPr lang="en-US" sz="1800"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42182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ID" dirty="0"/>
              <a:t>Spring Boot Application</a:t>
            </a:r>
          </a:p>
        </p:txBody>
      </p:sp>
      <p:sp>
        <p:nvSpPr>
          <p:cNvPr id="3" name="Content Placeholder 2"/>
          <p:cNvSpPr>
            <a:spLocks noGrp="1"/>
          </p:cNvSpPr>
          <p:nvPr>
            <p:ph idx="1"/>
          </p:nvPr>
        </p:nvSpPr>
        <p:spPr>
          <a:xfrm>
            <a:off x="609600" y="1679713"/>
            <a:ext cx="10972800" cy="4641573"/>
          </a:xfrm>
        </p:spPr>
        <p:txBody>
          <a:bodyPr>
            <a:normAutofit/>
          </a:bodyPr>
          <a:lstStyle/>
          <a:p>
            <a:r>
              <a:rPr lang="en-US" dirty="0"/>
              <a:t>The entry point of the Spring Boot Application is the class contains </a:t>
            </a:r>
            <a:r>
              <a:rPr lang="en-US" b="1" dirty="0"/>
              <a:t>@</a:t>
            </a:r>
            <a:r>
              <a:rPr lang="en-US" b="1" dirty="0" err="1" smtClean="0"/>
              <a:t>SpringBootApplication</a:t>
            </a:r>
            <a:r>
              <a:rPr lang="en-US" b="1" dirty="0" smtClean="0"/>
              <a:t> </a:t>
            </a:r>
            <a:r>
              <a:rPr lang="en-US" dirty="0" smtClean="0"/>
              <a:t>annotation</a:t>
            </a:r>
            <a:r>
              <a:rPr lang="en-US" dirty="0"/>
              <a:t>. This class should have the main method to run the Spring Boot application. </a:t>
            </a:r>
            <a:r>
              <a:rPr lang="en-US" b="1" dirty="0"/>
              <a:t>@</a:t>
            </a:r>
            <a:r>
              <a:rPr lang="en-US" b="1" dirty="0" err="1"/>
              <a:t>SpringBootApplication</a:t>
            </a:r>
            <a:r>
              <a:rPr lang="en-US" dirty="0"/>
              <a:t> annotation includes Auto- Configuration, Component Scan, and Spring Boot Configuration.</a:t>
            </a:r>
          </a:p>
          <a:p>
            <a:r>
              <a:rPr lang="en-US" dirty="0"/>
              <a:t>If you added </a:t>
            </a:r>
            <a:r>
              <a:rPr lang="en-US" b="1" dirty="0"/>
              <a:t>@</a:t>
            </a:r>
            <a:r>
              <a:rPr lang="en-US" b="1" dirty="0" err="1"/>
              <a:t>SpringBootApplication</a:t>
            </a:r>
            <a:r>
              <a:rPr lang="en-US" dirty="0"/>
              <a:t> annotation to the class, you do not need to add the </a:t>
            </a:r>
            <a:r>
              <a:rPr lang="en-US" b="1" dirty="0"/>
              <a:t>@</a:t>
            </a:r>
            <a:r>
              <a:rPr lang="en-US" b="1" dirty="0" err="1"/>
              <a:t>EnableAutoConfiguration</a:t>
            </a:r>
            <a:r>
              <a:rPr lang="en-US" b="1" dirty="0"/>
              <a:t>, @</a:t>
            </a:r>
            <a:r>
              <a:rPr lang="en-US" b="1" dirty="0" err="1"/>
              <a:t>ComponentScan</a:t>
            </a:r>
            <a:r>
              <a:rPr lang="en-US" dirty="0"/>
              <a:t> and </a:t>
            </a:r>
            <a:r>
              <a:rPr lang="en-US" b="1" dirty="0"/>
              <a:t>@</a:t>
            </a:r>
            <a:r>
              <a:rPr lang="en-US" b="1" dirty="0" err="1"/>
              <a:t>SpringBootConfiguration</a:t>
            </a:r>
            <a:r>
              <a:rPr lang="en-US" dirty="0"/>
              <a:t> annotation. The </a:t>
            </a:r>
            <a:r>
              <a:rPr lang="en-US" b="1" dirty="0"/>
              <a:t>@</a:t>
            </a:r>
            <a:r>
              <a:rPr lang="en-US" b="1" dirty="0" err="1"/>
              <a:t>SpringBootApplication</a:t>
            </a:r>
            <a:r>
              <a:rPr lang="en-US" dirty="0"/>
              <a:t> annotation includes all other annotations.</a:t>
            </a:r>
          </a:p>
        </p:txBody>
      </p:sp>
    </p:spTree>
    <p:extLst>
      <p:ext uri="{BB962C8B-B14F-4D97-AF65-F5344CB8AC3E}">
        <p14:creationId xmlns:p14="http://schemas.microsoft.com/office/powerpoint/2010/main" val="2708168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ID" dirty="0"/>
              <a:t>Spring Boot Application</a:t>
            </a:r>
          </a:p>
        </p:txBody>
      </p:sp>
      <p:sp>
        <p:nvSpPr>
          <p:cNvPr id="3" name="Content Placeholder 2"/>
          <p:cNvSpPr>
            <a:spLocks noGrp="1"/>
          </p:cNvSpPr>
          <p:nvPr>
            <p:ph idx="1"/>
          </p:nvPr>
        </p:nvSpPr>
        <p:spPr>
          <a:xfrm>
            <a:off x="609600" y="1679713"/>
            <a:ext cx="10972800" cy="4641573"/>
          </a:xfrm>
        </p:spPr>
        <p:txBody>
          <a:bodyPr>
            <a:normAutofit/>
          </a:bodyPr>
          <a:lstStyle/>
          <a:p>
            <a:r>
              <a:rPr lang="en-US" dirty="0"/>
              <a:t>Observe the following code for a better understanding −</a:t>
            </a:r>
          </a:p>
          <a:p>
            <a:endParaRPr lang="en-US" dirty="0"/>
          </a:p>
          <a:p>
            <a:pPr marL="457200" lvl="1" indent="0">
              <a:buNone/>
            </a:pPr>
            <a:r>
              <a:rPr lang="en-US" sz="1800" dirty="0">
                <a:latin typeface="Courier New" panose="02070309020205020404" pitchFamily="49" charset="0"/>
                <a:cs typeface="Courier New" panose="02070309020205020404" pitchFamily="49" charset="0"/>
              </a:rPr>
              <a:t>import </a:t>
            </a:r>
            <a:r>
              <a:rPr lang="en-US" sz="1800" dirty="0" err="1">
                <a:latin typeface="Courier New" panose="02070309020205020404" pitchFamily="49" charset="0"/>
                <a:cs typeface="Courier New" panose="02070309020205020404" pitchFamily="49" charset="0"/>
              </a:rPr>
              <a:t>org.springframework.boot.SpringApplication</a:t>
            </a:r>
            <a:r>
              <a:rPr lang="en-US" sz="1800" dirty="0">
                <a:latin typeface="Courier New" panose="02070309020205020404" pitchFamily="49" charset="0"/>
                <a:cs typeface="Courier New" panose="02070309020205020404" pitchFamily="49" charset="0"/>
              </a:rPr>
              <a:t>;</a:t>
            </a:r>
          </a:p>
          <a:p>
            <a:pPr marL="457200" lvl="1" indent="0">
              <a:buNone/>
            </a:pPr>
            <a:r>
              <a:rPr lang="en-US" sz="1800" dirty="0">
                <a:latin typeface="Courier New" panose="02070309020205020404" pitchFamily="49" charset="0"/>
                <a:cs typeface="Courier New" panose="02070309020205020404" pitchFamily="49" charset="0"/>
              </a:rPr>
              <a:t>import </a:t>
            </a:r>
            <a:r>
              <a:rPr lang="en-US" sz="1800" dirty="0" err="1">
                <a:latin typeface="Courier New" panose="02070309020205020404" pitchFamily="49" charset="0"/>
                <a:cs typeface="Courier New" panose="02070309020205020404" pitchFamily="49" charset="0"/>
              </a:rPr>
              <a:t>org.springframework.boot.autoconfigure.SpringBootApplication</a:t>
            </a:r>
            <a:r>
              <a:rPr lang="en-US" sz="1800" dirty="0">
                <a:latin typeface="Courier New" panose="02070309020205020404" pitchFamily="49" charset="0"/>
                <a:cs typeface="Courier New" panose="02070309020205020404" pitchFamily="49" charset="0"/>
              </a:rPr>
              <a:t>;</a:t>
            </a:r>
          </a:p>
          <a:p>
            <a:pPr marL="457200" lvl="1" indent="0">
              <a:buNone/>
            </a:pPr>
            <a:endParaRPr lang="en-US" sz="1800" dirty="0">
              <a:latin typeface="Courier New" panose="02070309020205020404" pitchFamily="49" charset="0"/>
              <a:cs typeface="Courier New" panose="02070309020205020404" pitchFamily="49" charset="0"/>
            </a:endParaRPr>
          </a:p>
          <a:p>
            <a:pPr marL="457200" lvl="1" indent="0">
              <a:buNone/>
            </a:pP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SpringBootApplication</a:t>
            </a:r>
            <a:endParaRPr lang="en-US" sz="1800" dirty="0">
              <a:latin typeface="Courier New" panose="02070309020205020404" pitchFamily="49" charset="0"/>
              <a:cs typeface="Courier New" panose="02070309020205020404" pitchFamily="49" charset="0"/>
            </a:endParaRPr>
          </a:p>
          <a:p>
            <a:pPr marL="457200" lvl="1" indent="0">
              <a:buNone/>
            </a:pPr>
            <a:r>
              <a:rPr lang="en-US" sz="1800" dirty="0">
                <a:latin typeface="Courier New" panose="02070309020205020404" pitchFamily="49" charset="0"/>
                <a:cs typeface="Courier New" panose="02070309020205020404" pitchFamily="49" charset="0"/>
              </a:rPr>
              <a:t>public class </a:t>
            </a:r>
            <a:r>
              <a:rPr lang="en-US" sz="1800" dirty="0" err="1">
                <a:latin typeface="Courier New" panose="02070309020205020404" pitchFamily="49" charset="0"/>
                <a:cs typeface="Courier New" panose="02070309020205020404" pitchFamily="49" charset="0"/>
              </a:rPr>
              <a:t>DemoApplication</a:t>
            </a:r>
            <a:r>
              <a:rPr lang="en-US" sz="1800" dirty="0">
                <a:latin typeface="Courier New" panose="02070309020205020404" pitchFamily="49" charset="0"/>
                <a:cs typeface="Courier New" panose="02070309020205020404" pitchFamily="49" charset="0"/>
              </a:rPr>
              <a:t> {</a:t>
            </a:r>
          </a:p>
          <a:p>
            <a:pPr marL="457200" lvl="1" indent="0">
              <a:buNone/>
            </a:pPr>
            <a:r>
              <a:rPr lang="en-US" sz="1800" dirty="0">
                <a:latin typeface="Courier New" panose="02070309020205020404" pitchFamily="49" charset="0"/>
                <a:cs typeface="Courier New" panose="02070309020205020404" pitchFamily="49" charset="0"/>
              </a:rPr>
              <a:t>   public static void main(String[] </a:t>
            </a:r>
            <a:r>
              <a:rPr lang="en-US" sz="1800" dirty="0" err="1">
                <a:latin typeface="Courier New" panose="02070309020205020404" pitchFamily="49" charset="0"/>
                <a:cs typeface="Courier New" panose="02070309020205020404" pitchFamily="49" charset="0"/>
              </a:rPr>
              <a:t>args</a:t>
            </a:r>
            <a:r>
              <a:rPr lang="en-US" sz="1800" dirty="0">
                <a:latin typeface="Courier New" panose="02070309020205020404" pitchFamily="49" charset="0"/>
                <a:cs typeface="Courier New" panose="02070309020205020404" pitchFamily="49" charset="0"/>
              </a:rPr>
              <a:t>) {</a:t>
            </a:r>
          </a:p>
          <a:p>
            <a:pPr marL="457200" lvl="1"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SpringApplication.run</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DemoApplication.class</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args</a:t>
            </a:r>
            <a:r>
              <a:rPr lang="en-US" sz="1800" dirty="0">
                <a:latin typeface="Courier New" panose="02070309020205020404" pitchFamily="49" charset="0"/>
                <a:cs typeface="Courier New" panose="02070309020205020404" pitchFamily="49" charset="0"/>
              </a:rPr>
              <a:t>);</a:t>
            </a:r>
          </a:p>
          <a:p>
            <a:pPr marL="457200" lvl="1" indent="0">
              <a:buNone/>
            </a:pPr>
            <a:r>
              <a:rPr lang="en-US" sz="1800" dirty="0">
                <a:latin typeface="Courier New" panose="02070309020205020404" pitchFamily="49" charset="0"/>
                <a:cs typeface="Courier New" panose="02070309020205020404" pitchFamily="49" charset="0"/>
              </a:rPr>
              <a:t>   }</a:t>
            </a:r>
          </a:p>
          <a:p>
            <a:pPr marL="457200" lvl="1" indent="0">
              <a:buNone/>
            </a:pPr>
            <a:r>
              <a:rPr lang="en-US" sz="1800"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93669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ID" dirty="0"/>
              <a:t>Component Scan</a:t>
            </a:r>
          </a:p>
        </p:txBody>
      </p:sp>
      <p:sp>
        <p:nvSpPr>
          <p:cNvPr id="3" name="Content Placeholder 2"/>
          <p:cNvSpPr>
            <a:spLocks noGrp="1"/>
          </p:cNvSpPr>
          <p:nvPr>
            <p:ph idx="1"/>
          </p:nvPr>
        </p:nvSpPr>
        <p:spPr>
          <a:xfrm>
            <a:off x="609600" y="1679713"/>
            <a:ext cx="10972800" cy="4641573"/>
          </a:xfrm>
        </p:spPr>
        <p:txBody>
          <a:bodyPr>
            <a:normAutofit fontScale="92500" lnSpcReduction="10000"/>
          </a:bodyPr>
          <a:lstStyle/>
          <a:p>
            <a:r>
              <a:rPr lang="en-US" dirty="0"/>
              <a:t>Spring Boot application scans all the beans and package declarations when the application initializes. You need to add the </a:t>
            </a:r>
            <a:r>
              <a:rPr lang="en-US" b="1" dirty="0"/>
              <a:t>@</a:t>
            </a:r>
            <a:r>
              <a:rPr lang="en-US" b="1" dirty="0" err="1"/>
              <a:t>ComponentScan</a:t>
            </a:r>
            <a:r>
              <a:rPr lang="en-US" dirty="0"/>
              <a:t> annotation for your class file to scan your components added in your project.</a:t>
            </a:r>
          </a:p>
          <a:p>
            <a:r>
              <a:rPr lang="en-US" dirty="0"/>
              <a:t>Observe the following code for a better understanding </a:t>
            </a:r>
            <a:r>
              <a:rPr lang="en-US" dirty="0" smtClean="0"/>
              <a:t>−</a:t>
            </a:r>
          </a:p>
          <a:p>
            <a:endParaRPr lang="en-US" dirty="0" smtClean="0"/>
          </a:p>
          <a:p>
            <a:pPr marL="457200" lvl="1" indent="0">
              <a:buNone/>
            </a:pPr>
            <a:r>
              <a:rPr lang="en-US" sz="1900" dirty="0" smtClean="0">
                <a:latin typeface="Courier New" panose="02070309020205020404" pitchFamily="49" charset="0"/>
                <a:cs typeface="Courier New" panose="02070309020205020404" pitchFamily="49" charset="0"/>
              </a:rPr>
              <a:t>import </a:t>
            </a:r>
            <a:r>
              <a:rPr lang="en-US" sz="1900" dirty="0" err="1">
                <a:latin typeface="Courier New" panose="02070309020205020404" pitchFamily="49" charset="0"/>
                <a:cs typeface="Courier New" panose="02070309020205020404" pitchFamily="49" charset="0"/>
              </a:rPr>
              <a:t>org.springframework.boot.SpringApplication</a:t>
            </a:r>
            <a:r>
              <a:rPr lang="en-US" sz="1900" dirty="0">
                <a:latin typeface="Courier New" panose="02070309020205020404" pitchFamily="49" charset="0"/>
                <a:cs typeface="Courier New" panose="02070309020205020404" pitchFamily="49" charset="0"/>
              </a:rPr>
              <a:t>;</a:t>
            </a:r>
          </a:p>
          <a:p>
            <a:pPr marL="457200" lvl="1" indent="0">
              <a:buNone/>
            </a:pPr>
            <a:r>
              <a:rPr lang="en-US" sz="1900" dirty="0">
                <a:latin typeface="Courier New" panose="02070309020205020404" pitchFamily="49" charset="0"/>
                <a:cs typeface="Courier New" panose="02070309020205020404" pitchFamily="49" charset="0"/>
              </a:rPr>
              <a:t>import </a:t>
            </a:r>
            <a:r>
              <a:rPr lang="en-US" sz="1900" dirty="0" err="1">
                <a:latin typeface="Courier New" panose="02070309020205020404" pitchFamily="49" charset="0"/>
                <a:cs typeface="Courier New" panose="02070309020205020404" pitchFamily="49" charset="0"/>
              </a:rPr>
              <a:t>org.springframework.context.annotation.ComponentScan</a:t>
            </a:r>
            <a:r>
              <a:rPr lang="en-US" sz="1900" dirty="0">
                <a:latin typeface="Courier New" panose="02070309020205020404" pitchFamily="49" charset="0"/>
                <a:cs typeface="Courier New" panose="02070309020205020404" pitchFamily="49" charset="0"/>
              </a:rPr>
              <a:t>;</a:t>
            </a:r>
          </a:p>
          <a:p>
            <a:pPr marL="457200" lvl="1" indent="0">
              <a:buNone/>
            </a:pPr>
            <a:endParaRPr lang="en-US" sz="1900" dirty="0">
              <a:latin typeface="Courier New" panose="02070309020205020404" pitchFamily="49" charset="0"/>
              <a:cs typeface="Courier New" panose="02070309020205020404" pitchFamily="49" charset="0"/>
            </a:endParaRPr>
          </a:p>
          <a:p>
            <a:pPr marL="457200" lvl="1" indent="0">
              <a:buNone/>
            </a:pPr>
            <a:r>
              <a:rPr lang="en-US" sz="1900" dirty="0">
                <a:latin typeface="Courier New" panose="02070309020205020404" pitchFamily="49" charset="0"/>
                <a:cs typeface="Courier New" panose="02070309020205020404" pitchFamily="49" charset="0"/>
              </a:rPr>
              <a:t>@</a:t>
            </a:r>
            <a:r>
              <a:rPr lang="en-US" sz="1900" dirty="0" err="1">
                <a:latin typeface="Courier New" panose="02070309020205020404" pitchFamily="49" charset="0"/>
                <a:cs typeface="Courier New" panose="02070309020205020404" pitchFamily="49" charset="0"/>
              </a:rPr>
              <a:t>ComponentScan</a:t>
            </a:r>
            <a:endParaRPr lang="en-US" sz="1900" dirty="0">
              <a:latin typeface="Courier New" panose="02070309020205020404" pitchFamily="49" charset="0"/>
              <a:cs typeface="Courier New" panose="02070309020205020404" pitchFamily="49" charset="0"/>
            </a:endParaRPr>
          </a:p>
          <a:p>
            <a:pPr marL="457200" lvl="1" indent="0">
              <a:buNone/>
            </a:pPr>
            <a:r>
              <a:rPr lang="en-US" sz="1900" dirty="0">
                <a:latin typeface="Courier New" panose="02070309020205020404" pitchFamily="49" charset="0"/>
                <a:cs typeface="Courier New" panose="02070309020205020404" pitchFamily="49" charset="0"/>
              </a:rPr>
              <a:t>public class </a:t>
            </a:r>
            <a:r>
              <a:rPr lang="en-US" sz="1900" dirty="0" err="1">
                <a:latin typeface="Courier New" panose="02070309020205020404" pitchFamily="49" charset="0"/>
                <a:cs typeface="Courier New" panose="02070309020205020404" pitchFamily="49" charset="0"/>
              </a:rPr>
              <a:t>DemoApplication</a:t>
            </a:r>
            <a:r>
              <a:rPr lang="en-US" sz="1900" dirty="0">
                <a:latin typeface="Courier New" panose="02070309020205020404" pitchFamily="49" charset="0"/>
                <a:cs typeface="Courier New" panose="02070309020205020404" pitchFamily="49" charset="0"/>
              </a:rPr>
              <a:t> {</a:t>
            </a:r>
          </a:p>
          <a:p>
            <a:pPr marL="457200" lvl="1" indent="0">
              <a:buNone/>
            </a:pPr>
            <a:r>
              <a:rPr lang="en-US" sz="1900" dirty="0">
                <a:latin typeface="Courier New" panose="02070309020205020404" pitchFamily="49" charset="0"/>
                <a:cs typeface="Courier New" panose="02070309020205020404" pitchFamily="49" charset="0"/>
              </a:rPr>
              <a:t>   public static void main(String[] </a:t>
            </a:r>
            <a:r>
              <a:rPr lang="en-US" sz="1900" dirty="0" err="1">
                <a:latin typeface="Courier New" panose="02070309020205020404" pitchFamily="49" charset="0"/>
                <a:cs typeface="Courier New" panose="02070309020205020404" pitchFamily="49" charset="0"/>
              </a:rPr>
              <a:t>args</a:t>
            </a:r>
            <a:r>
              <a:rPr lang="en-US" sz="1900" dirty="0">
                <a:latin typeface="Courier New" panose="02070309020205020404" pitchFamily="49" charset="0"/>
                <a:cs typeface="Courier New" panose="02070309020205020404" pitchFamily="49" charset="0"/>
              </a:rPr>
              <a:t>) {</a:t>
            </a:r>
          </a:p>
          <a:p>
            <a:pPr marL="457200" lvl="1" indent="0">
              <a:buNone/>
            </a:pP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SpringApplication.run</a:t>
            </a:r>
            <a:r>
              <a:rPr lang="en-US" sz="1900" dirty="0">
                <a:latin typeface="Courier New" panose="02070309020205020404" pitchFamily="49" charset="0"/>
                <a:cs typeface="Courier New" panose="02070309020205020404" pitchFamily="49" charset="0"/>
              </a:rPr>
              <a:t>(</a:t>
            </a:r>
            <a:r>
              <a:rPr lang="en-US" sz="1900" dirty="0" err="1">
                <a:latin typeface="Courier New" panose="02070309020205020404" pitchFamily="49" charset="0"/>
                <a:cs typeface="Courier New" panose="02070309020205020404" pitchFamily="49" charset="0"/>
              </a:rPr>
              <a:t>DemoApplication.class</a:t>
            </a: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args</a:t>
            </a:r>
            <a:r>
              <a:rPr lang="en-US" sz="1900" dirty="0">
                <a:latin typeface="Courier New" panose="02070309020205020404" pitchFamily="49" charset="0"/>
                <a:cs typeface="Courier New" panose="02070309020205020404" pitchFamily="49" charset="0"/>
              </a:rPr>
              <a:t>);</a:t>
            </a:r>
          </a:p>
          <a:p>
            <a:pPr marL="457200" lvl="1" indent="0">
              <a:buNone/>
            </a:pPr>
            <a:r>
              <a:rPr lang="en-US" sz="1900" dirty="0">
                <a:latin typeface="Courier New" panose="02070309020205020404" pitchFamily="49" charset="0"/>
                <a:cs typeface="Courier New" panose="02070309020205020404" pitchFamily="49" charset="0"/>
              </a:rPr>
              <a:t>   }</a:t>
            </a:r>
          </a:p>
          <a:p>
            <a:pPr marL="457200" lvl="1" indent="0">
              <a:buNone/>
            </a:pPr>
            <a:r>
              <a:rPr lang="en-US" sz="1900"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63531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ID" b="1" dirty="0"/>
              <a:t>Requirements</a:t>
            </a:r>
          </a:p>
        </p:txBody>
      </p:sp>
      <p:sp>
        <p:nvSpPr>
          <p:cNvPr id="3" name="Content Placeholder 2"/>
          <p:cNvSpPr>
            <a:spLocks noGrp="1"/>
          </p:cNvSpPr>
          <p:nvPr>
            <p:ph idx="1"/>
          </p:nvPr>
        </p:nvSpPr>
        <p:spPr>
          <a:xfrm>
            <a:off x="609600" y="1679713"/>
            <a:ext cx="10972800" cy="4641573"/>
          </a:xfrm>
        </p:spPr>
        <p:txBody>
          <a:bodyPr>
            <a:normAutofit/>
          </a:bodyPr>
          <a:lstStyle/>
          <a:p>
            <a:r>
              <a:rPr lang="en-US" dirty="0"/>
              <a:t>Java JDK 8 or </a:t>
            </a:r>
            <a:r>
              <a:rPr lang="en-US" dirty="0" smtClean="0"/>
              <a:t>higher</a:t>
            </a:r>
          </a:p>
          <a:p>
            <a:r>
              <a:rPr lang="en-US" dirty="0" smtClean="0"/>
              <a:t>Good Internet Connection for downloading </a:t>
            </a:r>
            <a:r>
              <a:rPr lang="en-US" dirty="0" err="1" smtClean="0"/>
              <a:t>Depedencies</a:t>
            </a:r>
            <a:endParaRPr lang="en-US" dirty="0"/>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49454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ID" b="1" dirty="0"/>
              <a:t>Creating the project</a:t>
            </a:r>
          </a:p>
        </p:txBody>
      </p:sp>
      <p:sp>
        <p:nvSpPr>
          <p:cNvPr id="3" name="Content Placeholder 2"/>
          <p:cNvSpPr>
            <a:spLocks noGrp="1"/>
          </p:cNvSpPr>
          <p:nvPr>
            <p:ph idx="1"/>
          </p:nvPr>
        </p:nvSpPr>
        <p:spPr>
          <a:xfrm>
            <a:off x="609600" y="1679713"/>
            <a:ext cx="10972800" cy="4641573"/>
          </a:xfrm>
        </p:spPr>
        <p:txBody>
          <a:bodyPr>
            <a:normAutofit/>
          </a:bodyPr>
          <a:lstStyle/>
          <a:p>
            <a:r>
              <a:rPr lang="en-US" dirty="0"/>
              <a:t>As soon as it starts, you’ll see the following screen:</a:t>
            </a:r>
            <a:endParaRPr lang="en-US" dirty="0">
              <a:latin typeface="Courier New" panose="02070309020205020404" pitchFamily="49" charset="0"/>
              <a:cs typeface="Courier New" panose="02070309020205020404" pitchFamily="49" charset="0"/>
            </a:endParaRPr>
          </a:p>
        </p:txBody>
      </p:sp>
      <p:pic>
        <p:nvPicPr>
          <p:cNvPr id="6148" name="Picture 4" descr="https://miro.medium.com/max/1940/1*qipxdBKisBJll4R8vkbT6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8905" y="2223910"/>
            <a:ext cx="6442684" cy="3810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542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20700" y="3009900"/>
            <a:ext cx="10972800" cy="1066800"/>
          </a:xfrm>
        </p:spPr>
        <p:txBody>
          <a:bodyPr>
            <a:normAutofit/>
          </a:bodyPr>
          <a:lstStyle/>
          <a:p>
            <a:pPr algn="ctr"/>
            <a:r>
              <a:rPr lang="en-ID" b="1" dirty="0" smtClean="0"/>
              <a:t>SPRING BOOT</a:t>
            </a:r>
            <a:endParaRPr lang="en-US" b="1" dirty="0"/>
          </a:p>
        </p:txBody>
      </p:sp>
    </p:spTree>
    <p:extLst>
      <p:ext uri="{BB962C8B-B14F-4D97-AF65-F5344CB8AC3E}">
        <p14:creationId xmlns:p14="http://schemas.microsoft.com/office/powerpoint/2010/main" val="4180697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ID" b="1" dirty="0"/>
              <a:t>Creating the project</a:t>
            </a:r>
          </a:p>
        </p:txBody>
      </p:sp>
      <p:sp>
        <p:nvSpPr>
          <p:cNvPr id="3" name="Content Placeholder 2"/>
          <p:cNvSpPr>
            <a:spLocks noGrp="1"/>
          </p:cNvSpPr>
          <p:nvPr>
            <p:ph idx="1"/>
          </p:nvPr>
        </p:nvSpPr>
        <p:spPr>
          <a:xfrm>
            <a:off x="609600" y="1679713"/>
            <a:ext cx="10972800" cy="4641573"/>
          </a:xfrm>
        </p:spPr>
        <p:txBody>
          <a:bodyPr>
            <a:normAutofit/>
          </a:bodyPr>
          <a:lstStyle/>
          <a:p>
            <a:pPr algn="just"/>
            <a:r>
              <a:rPr lang="en-US" dirty="0"/>
              <a:t>For this example, we’ll be using </a:t>
            </a:r>
            <a:r>
              <a:rPr lang="en-US" dirty="0">
                <a:hlinkClick r:id="rId3"/>
              </a:rPr>
              <a:t>Maven</a:t>
            </a:r>
            <a:r>
              <a:rPr lang="en-US" dirty="0"/>
              <a:t> as </a:t>
            </a:r>
            <a:r>
              <a:rPr lang="en-US" i="1" dirty="0">
                <a:hlinkClick r:id="rId4"/>
              </a:rPr>
              <a:t>build-tool</a:t>
            </a:r>
            <a:r>
              <a:rPr lang="en-US" i="1" dirty="0"/>
              <a:t>.</a:t>
            </a:r>
            <a:endParaRPr lang="en-US" dirty="0"/>
          </a:p>
          <a:p>
            <a:pPr algn="just"/>
            <a:r>
              <a:rPr lang="en-US" dirty="0"/>
              <a:t>Unfortunately using IntelliJ IDEA Community, </a:t>
            </a:r>
            <a:r>
              <a:rPr lang="en-US" dirty="0">
                <a:hlinkClick r:id="rId5"/>
              </a:rPr>
              <a:t>according to the documentation</a:t>
            </a:r>
            <a:r>
              <a:rPr lang="en-US" dirty="0"/>
              <a:t>, there’s no support to create Spring Boot projects using Spring </a:t>
            </a:r>
            <a:r>
              <a:rPr lang="en-US" dirty="0" err="1"/>
              <a:t>Initializr</a:t>
            </a:r>
            <a:r>
              <a:rPr lang="en-US" dirty="0"/>
              <a:t> through the IDE in Community version, only in the Ultimate Edition. So, we have two choices that we can explore:</a:t>
            </a:r>
          </a:p>
        </p:txBody>
      </p:sp>
    </p:spTree>
    <p:extLst>
      <p:ext uri="{BB962C8B-B14F-4D97-AF65-F5344CB8AC3E}">
        <p14:creationId xmlns:p14="http://schemas.microsoft.com/office/powerpoint/2010/main" val="524665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ID" b="1" dirty="0" smtClean="0"/>
              <a:t>1</a:t>
            </a:r>
            <a:r>
              <a:rPr lang="en-ID" b="1" baseline="30000" dirty="0" smtClean="0"/>
              <a:t>st</a:t>
            </a:r>
            <a:r>
              <a:rPr lang="en-ID" b="1" dirty="0" smtClean="0"/>
              <a:t> Way : </a:t>
            </a:r>
            <a:r>
              <a:rPr lang="en-ID" b="1" dirty="0" smtClean="0"/>
              <a:t>Use </a:t>
            </a:r>
            <a:r>
              <a:rPr lang="en-ID" b="1" dirty="0"/>
              <a:t>Spring </a:t>
            </a:r>
            <a:r>
              <a:rPr lang="en-ID" b="1" dirty="0" err="1"/>
              <a:t>Initializr</a:t>
            </a:r>
            <a:r>
              <a:rPr lang="en-ID" b="1" dirty="0"/>
              <a:t> Web</a:t>
            </a:r>
          </a:p>
        </p:txBody>
      </p:sp>
      <p:sp>
        <p:nvSpPr>
          <p:cNvPr id="3" name="Content Placeholder 2"/>
          <p:cNvSpPr>
            <a:spLocks noGrp="1"/>
          </p:cNvSpPr>
          <p:nvPr>
            <p:ph idx="1"/>
          </p:nvPr>
        </p:nvSpPr>
        <p:spPr>
          <a:xfrm>
            <a:off x="609600" y="1679713"/>
            <a:ext cx="10972800" cy="4641573"/>
          </a:xfrm>
        </p:spPr>
        <p:txBody>
          <a:bodyPr>
            <a:normAutofit/>
          </a:bodyPr>
          <a:lstStyle/>
          <a:p>
            <a:pPr algn="just"/>
            <a:r>
              <a:rPr lang="en-US" dirty="0"/>
              <a:t>Access: </a:t>
            </a:r>
            <a:r>
              <a:rPr lang="en-US" dirty="0">
                <a:hlinkClick r:id="rId3"/>
              </a:rPr>
              <a:t>https://start.spring.io</a:t>
            </a:r>
            <a:r>
              <a:rPr lang="en-US" dirty="0"/>
              <a:t>, and fill the fields like below:</a:t>
            </a:r>
          </a:p>
        </p:txBody>
      </p:sp>
      <p:pic>
        <p:nvPicPr>
          <p:cNvPr id="7170" name="Picture 2" descr="https://miro.medium.com/max/3600/1*zY7Kc3Mt2XQE6u3-Zp897w.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6159" y="2307330"/>
            <a:ext cx="8140980" cy="4013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4651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ID" b="1" dirty="0"/>
              <a:t>1</a:t>
            </a:r>
            <a:r>
              <a:rPr lang="en-ID" b="1" baseline="30000" dirty="0"/>
              <a:t>st</a:t>
            </a:r>
            <a:r>
              <a:rPr lang="en-ID" b="1" dirty="0"/>
              <a:t> Way : Use </a:t>
            </a:r>
            <a:r>
              <a:rPr lang="en-ID" b="1" dirty="0"/>
              <a:t>Spring </a:t>
            </a:r>
            <a:r>
              <a:rPr lang="en-ID" b="1" dirty="0" err="1"/>
              <a:t>Initializr</a:t>
            </a:r>
            <a:r>
              <a:rPr lang="en-ID" b="1" dirty="0"/>
              <a:t> Web</a:t>
            </a:r>
          </a:p>
        </p:txBody>
      </p:sp>
      <p:sp>
        <p:nvSpPr>
          <p:cNvPr id="3" name="Content Placeholder 2"/>
          <p:cNvSpPr>
            <a:spLocks noGrp="1"/>
          </p:cNvSpPr>
          <p:nvPr>
            <p:ph idx="1"/>
          </p:nvPr>
        </p:nvSpPr>
        <p:spPr>
          <a:xfrm>
            <a:off x="609600" y="1679713"/>
            <a:ext cx="10972800" cy="4641573"/>
          </a:xfrm>
        </p:spPr>
        <p:txBody>
          <a:bodyPr>
            <a:normAutofit/>
          </a:bodyPr>
          <a:lstStyle/>
          <a:p>
            <a:pPr algn="just"/>
            <a:r>
              <a:rPr lang="en-US" dirty="0"/>
              <a:t>Don’t forget to select </a:t>
            </a:r>
            <a:r>
              <a:rPr lang="en-US" i="1" dirty="0"/>
              <a:t>Web</a:t>
            </a:r>
            <a:r>
              <a:rPr lang="en-US" dirty="0"/>
              <a:t> as dependency. Click </a:t>
            </a:r>
            <a:r>
              <a:rPr lang="en-US" i="1" dirty="0"/>
              <a:t>Generate Project</a:t>
            </a:r>
            <a:r>
              <a:rPr lang="en-US" dirty="0"/>
              <a:t> to download the project </a:t>
            </a:r>
            <a:r>
              <a:rPr lang="en-US" i="1" dirty="0"/>
              <a:t>zip </a:t>
            </a:r>
            <a:r>
              <a:rPr lang="en-US" dirty="0"/>
              <a:t>file. </a:t>
            </a:r>
            <a:endParaRPr lang="en-US" dirty="0" smtClean="0"/>
          </a:p>
          <a:p>
            <a:pPr algn="just"/>
            <a:r>
              <a:rPr lang="en-US" dirty="0" smtClean="0"/>
              <a:t>Extract </a:t>
            </a:r>
            <a:r>
              <a:rPr lang="en-US" dirty="0"/>
              <a:t>it to a directory of your choice, go back to IntelliJ IDEA and select </a:t>
            </a:r>
            <a:r>
              <a:rPr lang="en-US" i="1" dirty="0"/>
              <a:t>Import Project</a:t>
            </a:r>
            <a:r>
              <a:rPr lang="en-US" dirty="0"/>
              <a:t>. </a:t>
            </a:r>
            <a:endParaRPr lang="en-US" dirty="0" smtClean="0"/>
          </a:p>
          <a:p>
            <a:pPr algn="just"/>
            <a:r>
              <a:rPr lang="en-US" dirty="0" smtClean="0"/>
              <a:t>Navigate </a:t>
            </a:r>
            <a:r>
              <a:rPr lang="en-US" dirty="0"/>
              <a:t>to project’s directory and select the </a:t>
            </a:r>
            <a:r>
              <a:rPr lang="en-US" i="1" dirty="0"/>
              <a:t>pom.xml</a:t>
            </a:r>
            <a:r>
              <a:rPr lang="en-US" dirty="0"/>
              <a:t> file. </a:t>
            </a:r>
            <a:endParaRPr lang="en-US" dirty="0" smtClean="0"/>
          </a:p>
          <a:p>
            <a:pPr algn="just"/>
            <a:r>
              <a:rPr lang="en-US" dirty="0" smtClean="0"/>
              <a:t>You’ll </a:t>
            </a:r>
            <a:r>
              <a:rPr lang="en-US" dirty="0"/>
              <a:t>see a window that is responsible for importing the Maven project, leave the defaults </a:t>
            </a:r>
            <a:r>
              <a:rPr lang="en-US" dirty="0" err="1"/>
              <a:t>configs</a:t>
            </a:r>
            <a:r>
              <a:rPr lang="en-US" dirty="0"/>
              <a:t>:</a:t>
            </a:r>
          </a:p>
        </p:txBody>
      </p:sp>
    </p:spTree>
    <p:extLst>
      <p:ext uri="{BB962C8B-B14F-4D97-AF65-F5344CB8AC3E}">
        <p14:creationId xmlns:p14="http://schemas.microsoft.com/office/powerpoint/2010/main" val="3132522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ID" b="1" dirty="0"/>
              <a:t>1</a:t>
            </a:r>
            <a:r>
              <a:rPr lang="en-ID" b="1" baseline="30000" dirty="0"/>
              <a:t>st</a:t>
            </a:r>
            <a:r>
              <a:rPr lang="en-ID" b="1" dirty="0"/>
              <a:t> Way : Use </a:t>
            </a:r>
            <a:r>
              <a:rPr lang="en-ID" b="1" dirty="0"/>
              <a:t>Spring </a:t>
            </a:r>
            <a:r>
              <a:rPr lang="en-ID" b="1" dirty="0" err="1"/>
              <a:t>Initializr</a:t>
            </a:r>
            <a:r>
              <a:rPr lang="en-ID" b="1" dirty="0"/>
              <a:t> Web</a:t>
            </a:r>
          </a:p>
        </p:txBody>
      </p:sp>
      <p:pic>
        <p:nvPicPr>
          <p:cNvPr id="9218" name="Picture 2" descr="https://miro.medium.com/max/2368/1*7ddBVW8_xXpcvkmh8dYP-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7378" y="1535502"/>
            <a:ext cx="6527689" cy="5197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0606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ID" b="1" dirty="0"/>
              <a:t>1</a:t>
            </a:r>
            <a:r>
              <a:rPr lang="en-ID" b="1" baseline="30000" dirty="0"/>
              <a:t>st</a:t>
            </a:r>
            <a:r>
              <a:rPr lang="en-ID" b="1" dirty="0"/>
              <a:t> Way : Use </a:t>
            </a:r>
            <a:r>
              <a:rPr lang="en-ID" b="1" dirty="0"/>
              <a:t>Spring </a:t>
            </a:r>
            <a:r>
              <a:rPr lang="en-ID" b="1" dirty="0" err="1"/>
              <a:t>Initializr</a:t>
            </a:r>
            <a:r>
              <a:rPr lang="en-ID" b="1" dirty="0"/>
              <a:t> Web</a:t>
            </a:r>
          </a:p>
        </p:txBody>
      </p:sp>
      <p:sp>
        <p:nvSpPr>
          <p:cNvPr id="3" name="Content Placeholder 2"/>
          <p:cNvSpPr>
            <a:spLocks noGrp="1"/>
          </p:cNvSpPr>
          <p:nvPr>
            <p:ph idx="1"/>
          </p:nvPr>
        </p:nvSpPr>
        <p:spPr>
          <a:xfrm>
            <a:off x="609600" y="1679713"/>
            <a:ext cx="10972800" cy="4641573"/>
          </a:xfrm>
        </p:spPr>
        <p:txBody>
          <a:bodyPr>
            <a:normAutofit/>
          </a:bodyPr>
          <a:lstStyle/>
          <a:p>
            <a:pPr algn="just"/>
            <a:r>
              <a:rPr lang="en-US" dirty="0"/>
              <a:t>Select the project to import and click </a:t>
            </a:r>
            <a:r>
              <a:rPr lang="en-US" i="1" dirty="0"/>
              <a:t>next</a:t>
            </a:r>
            <a:r>
              <a:rPr lang="en-US" dirty="0"/>
              <a:t>:</a:t>
            </a:r>
          </a:p>
        </p:txBody>
      </p:sp>
      <p:pic>
        <p:nvPicPr>
          <p:cNvPr id="11266" name="Picture 2" descr="https://miro.medium.com/max/2355/1*-r6a4dfvfWWyYQTpt8W9-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0278" y="2121136"/>
            <a:ext cx="5716823" cy="4551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5116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ID" b="1" dirty="0"/>
              <a:t>1</a:t>
            </a:r>
            <a:r>
              <a:rPr lang="en-ID" b="1" baseline="30000" dirty="0"/>
              <a:t>st</a:t>
            </a:r>
            <a:r>
              <a:rPr lang="en-ID" b="1" dirty="0"/>
              <a:t> Way : Use </a:t>
            </a:r>
            <a:r>
              <a:rPr lang="en-ID" b="1" dirty="0"/>
              <a:t>Spring </a:t>
            </a:r>
            <a:r>
              <a:rPr lang="en-ID" b="1" dirty="0" err="1"/>
              <a:t>Initializr</a:t>
            </a:r>
            <a:r>
              <a:rPr lang="en-ID" b="1" dirty="0"/>
              <a:t> Web</a:t>
            </a:r>
          </a:p>
        </p:txBody>
      </p:sp>
      <p:sp>
        <p:nvSpPr>
          <p:cNvPr id="3" name="Content Placeholder 2"/>
          <p:cNvSpPr>
            <a:spLocks noGrp="1"/>
          </p:cNvSpPr>
          <p:nvPr>
            <p:ph idx="1"/>
          </p:nvPr>
        </p:nvSpPr>
        <p:spPr>
          <a:xfrm>
            <a:off x="609600" y="1679713"/>
            <a:ext cx="5523781" cy="4641573"/>
          </a:xfrm>
        </p:spPr>
        <p:txBody>
          <a:bodyPr>
            <a:normAutofit/>
          </a:bodyPr>
          <a:lstStyle/>
          <a:p>
            <a:pPr algn="just"/>
            <a:r>
              <a:rPr lang="en-US" dirty="0"/>
              <a:t>In the next screen, set the JDK version that you </a:t>
            </a:r>
            <a:r>
              <a:rPr lang="en-US" dirty="0" smtClean="0"/>
              <a:t>installed on the </a:t>
            </a:r>
            <a:r>
              <a:rPr lang="en-US" i="1" dirty="0" smtClean="0"/>
              <a:t>Right</a:t>
            </a:r>
            <a:r>
              <a:rPr lang="en-US" dirty="0" smtClean="0"/>
              <a:t>:</a:t>
            </a:r>
          </a:p>
          <a:p>
            <a:pPr algn="just"/>
            <a:r>
              <a:rPr lang="en-US" dirty="0"/>
              <a:t>In the next screen confirm the project name and click </a:t>
            </a:r>
            <a:r>
              <a:rPr lang="en-US" i="1" dirty="0"/>
              <a:t>finish</a:t>
            </a:r>
            <a:r>
              <a:rPr lang="en-US" dirty="0"/>
              <a:t>.</a:t>
            </a:r>
          </a:p>
        </p:txBody>
      </p:sp>
      <p:pic>
        <p:nvPicPr>
          <p:cNvPr id="13314" name="Picture 2" descr="https://miro.medium.com/max/2365/1*IQPui0d0aEDBrNP0qgJNlw.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45524" y="1576196"/>
            <a:ext cx="5730928" cy="4573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6484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fontScale="90000"/>
          </a:bodyPr>
          <a:lstStyle/>
          <a:p>
            <a:r>
              <a:rPr lang="en-ID" b="1" dirty="0" smtClean="0"/>
              <a:t>2</a:t>
            </a:r>
            <a:r>
              <a:rPr lang="en-ID" b="1" baseline="30000" dirty="0" smtClean="0"/>
              <a:t>nd</a:t>
            </a:r>
            <a:r>
              <a:rPr lang="en-ID" b="1" dirty="0" smtClean="0"/>
              <a:t> Way </a:t>
            </a:r>
            <a:r>
              <a:rPr lang="en-ID" b="1" dirty="0"/>
              <a:t>: </a:t>
            </a:r>
            <a:r>
              <a:rPr lang="en-US" b="1" dirty="0" smtClean="0"/>
              <a:t>Creating </a:t>
            </a:r>
            <a:r>
              <a:rPr lang="en-US" b="1" dirty="0"/>
              <a:t>a Maven project and add Spring manually</a:t>
            </a:r>
          </a:p>
        </p:txBody>
      </p:sp>
      <p:sp>
        <p:nvSpPr>
          <p:cNvPr id="3" name="Content Placeholder 2"/>
          <p:cNvSpPr>
            <a:spLocks noGrp="1"/>
          </p:cNvSpPr>
          <p:nvPr>
            <p:ph idx="1"/>
          </p:nvPr>
        </p:nvSpPr>
        <p:spPr>
          <a:xfrm>
            <a:off x="609600" y="1679713"/>
            <a:ext cx="10972800" cy="4641573"/>
          </a:xfrm>
        </p:spPr>
        <p:txBody>
          <a:bodyPr>
            <a:normAutofit/>
          </a:bodyPr>
          <a:lstStyle/>
          <a:p>
            <a:pPr algn="just"/>
            <a:r>
              <a:rPr lang="en-US" sz="2400" dirty="0"/>
              <a:t>In IntelliJ IDEA’s initial screen, select </a:t>
            </a:r>
            <a:r>
              <a:rPr lang="en-US" sz="2400" i="1" dirty="0"/>
              <a:t>Create New Project</a:t>
            </a:r>
            <a:r>
              <a:rPr lang="en-US" sz="2400" dirty="0"/>
              <a:t>, located on the left side tab and select </a:t>
            </a:r>
            <a:r>
              <a:rPr lang="en-US" sz="2400" i="1" dirty="0"/>
              <a:t>Maven</a:t>
            </a:r>
            <a:r>
              <a:rPr lang="en-US" sz="2400" dirty="0"/>
              <a:t>, on the right side, select the JDK version and click </a:t>
            </a:r>
            <a:r>
              <a:rPr lang="en-US" sz="2400" i="1" dirty="0"/>
              <a:t>next</a:t>
            </a:r>
            <a:r>
              <a:rPr lang="en-US" sz="2400" dirty="0"/>
              <a:t>:</a:t>
            </a:r>
          </a:p>
        </p:txBody>
      </p:sp>
      <p:pic>
        <p:nvPicPr>
          <p:cNvPr id="14338" name="Picture 2" descr="https://miro.medium.com/max/2035/1*zlnmHj8EWO3jEj2CkLCMh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2171" y="2424022"/>
            <a:ext cx="6189952" cy="4326883"/>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7444694" y="2648310"/>
            <a:ext cx="4068793" cy="33907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buNone/>
            </a:pPr>
            <a:r>
              <a:rPr lang="en-US" sz="2000" i="1" dirty="0"/>
              <a:t>When selecting the archetype, IntelliJ IDEA will assume that you will use </a:t>
            </a:r>
            <a:r>
              <a:rPr lang="en-US" sz="2000" i="1" dirty="0" err="1"/>
              <a:t>Quickstart</a:t>
            </a:r>
            <a:r>
              <a:rPr lang="en-US" sz="2000" i="1" dirty="0"/>
              <a:t> archetype, which is ok for our goal.</a:t>
            </a:r>
          </a:p>
        </p:txBody>
      </p:sp>
    </p:spTree>
    <p:extLst>
      <p:ext uri="{BB962C8B-B14F-4D97-AF65-F5344CB8AC3E}">
        <p14:creationId xmlns:p14="http://schemas.microsoft.com/office/powerpoint/2010/main" val="1440507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fontScale="90000"/>
          </a:bodyPr>
          <a:lstStyle/>
          <a:p>
            <a:r>
              <a:rPr lang="en-ID" b="1" dirty="0"/>
              <a:t>2</a:t>
            </a:r>
            <a:r>
              <a:rPr lang="en-ID" b="1" baseline="30000" dirty="0"/>
              <a:t>nd</a:t>
            </a:r>
            <a:r>
              <a:rPr lang="en-ID" b="1" dirty="0"/>
              <a:t> Way : </a:t>
            </a:r>
            <a:r>
              <a:rPr lang="en-US" b="1" dirty="0" smtClean="0"/>
              <a:t>Creating </a:t>
            </a:r>
            <a:r>
              <a:rPr lang="en-US" b="1" dirty="0"/>
              <a:t>a Maven project and add Spring manually</a:t>
            </a:r>
          </a:p>
        </p:txBody>
      </p:sp>
      <p:sp>
        <p:nvSpPr>
          <p:cNvPr id="3" name="Content Placeholder 2"/>
          <p:cNvSpPr>
            <a:spLocks noGrp="1"/>
          </p:cNvSpPr>
          <p:nvPr>
            <p:ph idx="1"/>
          </p:nvPr>
        </p:nvSpPr>
        <p:spPr>
          <a:xfrm>
            <a:off x="609600" y="1679713"/>
            <a:ext cx="10972800" cy="4641573"/>
          </a:xfrm>
        </p:spPr>
        <p:txBody>
          <a:bodyPr>
            <a:normAutofit/>
          </a:bodyPr>
          <a:lstStyle/>
          <a:p>
            <a:pPr algn="just"/>
            <a:r>
              <a:rPr lang="en-US" sz="2400" dirty="0"/>
              <a:t>In the next screen specify the </a:t>
            </a:r>
            <a:r>
              <a:rPr lang="en-US" sz="2400" dirty="0" err="1"/>
              <a:t>GroupId</a:t>
            </a:r>
            <a:r>
              <a:rPr lang="en-US" sz="2400" dirty="0"/>
              <a:t>, </a:t>
            </a:r>
            <a:r>
              <a:rPr lang="en-US" sz="2400" dirty="0" err="1"/>
              <a:t>ArtifactId</a:t>
            </a:r>
            <a:r>
              <a:rPr lang="en-US" sz="2400" dirty="0"/>
              <a:t> and the Version and click </a:t>
            </a:r>
            <a:r>
              <a:rPr lang="en-US" sz="2400" i="1" dirty="0"/>
              <a:t>next</a:t>
            </a:r>
            <a:r>
              <a:rPr lang="en-US" sz="2400" dirty="0"/>
              <a:t>:</a:t>
            </a:r>
          </a:p>
        </p:txBody>
      </p:sp>
      <p:pic>
        <p:nvPicPr>
          <p:cNvPr id="15362" name="Picture 2" descr="https://miro.medium.com/max/2030/1*_xNwew2mr25W4hcEMFBVq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906" y="2172897"/>
            <a:ext cx="6464912" cy="4530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6371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fontScale="90000"/>
          </a:bodyPr>
          <a:lstStyle/>
          <a:p>
            <a:r>
              <a:rPr lang="en-ID" b="1" dirty="0"/>
              <a:t>2</a:t>
            </a:r>
            <a:r>
              <a:rPr lang="en-ID" b="1" baseline="30000" dirty="0"/>
              <a:t>nd</a:t>
            </a:r>
            <a:r>
              <a:rPr lang="en-ID" b="1" dirty="0"/>
              <a:t> Way : </a:t>
            </a:r>
            <a:r>
              <a:rPr lang="en-US" b="1" dirty="0" smtClean="0"/>
              <a:t>Creating </a:t>
            </a:r>
            <a:r>
              <a:rPr lang="en-US" b="1" dirty="0"/>
              <a:t>a Maven project and add Spring manually</a:t>
            </a:r>
          </a:p>
        </p:txBody>
      </p:sp>
      <p:sp>
        <p:nvSpPr>
          <p:cNvPr id="3" name="Content Placeholder 2"/>
          <p:cNvSpPr>
            <a:spLocks noGrp="1"/>
          </p:cNvSpPr>
          <p:nvPr>
            <p:ph idx="1"/>
          </p:nvPr>
        </p:nvSpPr>
        <p:spPr>
          <a:xfrm>
            <a:off x="609600" y="1679713"/>
            <a:ext cx="10972800" cy="4641573"/>
          </a:xfrm>
        </p:spPr>
        <p:txBody>
          <a:bodyPr>
            <a:normAutofit/>
          </a:bodyPr>
          <a:lstStyle/>
          <a:p>
            <a:pPr algn="just"/>
            <a:r>
              <a:rPr lang="en-US" sz="2400" dirty="0"/>
              <a:t>After you just have to name your project and click </a:t>
            </a:r>
            <a:r>
              <a:rPr lang="en-US" sz="2400" i="1" dirty="0"/>
              <a:t>finish</a:t>
            </a:r>
            <a:r>
              <a:rPr lang="en-US" sz="2400" dirty="0"/>
              <a:t>:</a:t>
            </a:r>
          </a:p>
        </p:txBody>
      </p:sp>
      <p:pic>
        <p:nvPicPr>
          <p:cNvPr id="16386" name="Picture 2" descr="https://miro.medium.com/max/2035/1*5GkDcxZaaFW4ZVd6G2AdtQ.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532" y="2118380"/>
            <a:ext cx="6461538" cy="4524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4425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fontScale="90000"/>
          </a:bodyPr>
          <a:lstStyle/>
          <a:p>
            <a:r>
              <a:rPr lang="en-US" b="1" dirty="0"/>
              <a:t>Creating a Maven project and add Spring manually</a:t>
            </a:r>
          </a:p>
        </p:txBody>
      </p:sp>
      <p:sp>
        <p:nvSpPr>
          <p:cNvPr id="3" name="Content Placeholder 2"/>
          <p:cNvSpPr>
            <a:spLocks noGrp="1"/>
          </p:cNvSpPr>
          <p:nvPr>
            <p:ph idx="1"/>
          </p:nvPr>
        </p:nvSpPr>
        <p:spPr>
          <a:xfrm>
            <a:off x="609600" y="1679713"/>
            <a:ext cx="10972800" cy="4641573"/>
          </a:xfrm>
        </p:spPr>
        <p:txBody>
          <a:bodyPr>
            <a:normAutofit/>
          </a:bodyPr>
          <a:lstStyle/>
          <a:p>
            <a:pPr algn="just"/>
            <a:r>
              <a:rPr lang="en-US" sz="2400" dirty="0"/>
              <a:t>With the project created, configure </a:t>
            </a:r>
            <a:r>
              <a:rPr lang="en-US" sz="2400" i="1" dirty="0"/>
              <a:t>pom.xml</a:t>
            </a:r>
            <a:r>
              <a:rPr lang="en-US" sz="2400" dirty="0"/>
              <a:t> according to the following </a:t>
            </a:r>
            <a:r>
              <a:rPr lang="en-US" sz="2400" dirty="0" smtClean="0"/>
              <a:t>file:</a:t>
            </a:r>
            <a:endParaRPr lang="en-US" sz="2400" dirty="0"/>
          </a:p>
        </p:txBody>
      </p:sp>
      <p:graphicFrame>
        <p:nvGraphicFramePr>
          <p:cNvPr id="4" name="Object 3"/>
          <p:cNvGraphicFramePr>
            <a:graphicFrameLocks noChangeAspect="1"/>
          </p:cNvGraphicFramePr>
          <p:nvPr>
            <p:extLst>
              <p:ext uri="{D42A27DB-BD31-4B8C-83A1-F6EECF244321}">
                <p14:modId xmlns:p14="http://schemas.microsoft.com/office/powerpoint/2010/main" val="1938864117"/>
              </p:ext>
            </p:extLst>
          </p:nvPr>
        </p:nvGraphicFramePr>
        <p:xfrm>
          <a:off x="4998409" y="2936787"/>
          <a:ext cx="1462776" cy="1358290"/>
        </p:xfrm>
        <a:graphic>
          <a:graphicData uri="http://schemas.openxmlformats.org/presentationml/2006/ole">
            <mc:AlternateContent xmlns:mc="http://schemas.openxmlformats.org/markup-compatibility/2006">
              <mc:Choice xmlns:v="urn:schemas-microsoft-com:vml" Requires="v">
                <p:oleObj spid="_x0000_s17429" name="Packager Shell Object" showAsIcon="1" r:id="rId4" imgW="377640" imgH="351360" progId="Package">
                  <p:embed/>
                </p:oleObj>
              </mc:Choice>
              <mc:Fallback>
                <p:oleObj name="Packager Shell Object" showAsIcon="1" r:id="rId4" imgW="377640" imgH="351360" progId="Package">
                  <p:embed/>
                  <p:pic>
                    <p:nvPicPr>
                      <p:cNvPr id="0" name=""/>
                      <p:cNvPicPr/>
                      <p:nvPr/>
                    </p:nvPicPr>
                    <p:blipFill>
                      <a:blip r:embed="rId5"/>
                      <a:stretch>
                        <a:fillRect/>
                      </a:stretch>
                    </p:blipFill>
                    <p:spPr>
                      <a:xfrm>
                        <a:off x="4998409" y="2936787"/>
                        <a:ext cx="1462776" cy="1358290"/>
                      </a:xfrm>
                      <a:prstGeom prst="rect">
                        <a:avLst/>
                      </a:prstGeom>
                    </p:spPr>
                  </p:pic>
                </p:oleObj>
              </mc:Fallback>
            </mc:AlternateContent>
          </a:graphicData>
        </a:graphic>
      </p:graphicFrame>
    </p:spTree>
    <p:extLst>
      <p:ext uri="{BB962C8B-B14F-4D97-AF65-F5344CB8AC3E}">
        <p14:creationId xmlns:p14="http://schemas.microsoft.com/office/powerpoint/2010/main" val="4293125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ID" dirty="0"/>
              <a:t>Introduction</a:t>
            </a:r>
          </a:p>
        </p:txBody>
      </p:sp>
      <p:sp>
        <p:nvSpPr>
          <p:cNvPr id="3" name="Content Placeholder 2"/>
          <p:cNvSpPr>
            <a:spLocks noGrp="1"/>
          </p:cNvSpPr>
          <p:nvPr>
            <p:ph idx="1"/>
          </p:nvPr>
        </p:nvSpPr>
        <p:spPr>
          <a:xfrm>
            <a:off x="609600" y="1679713"/>
            <a:ext cx="10972800" cy="4641573"/>
          </a:xfrm>
        </p:spPr>
        <p:txBody>
          <a:bodyPr>
            <a:normAutofit/>
          </a:bodyPr>
          <a:lstStyle/>
          <a:p>
            <a:r>
              <a:rPr lang="en-US" dirty="0"/>
              <a:t>Spring Boot is an open source Java-based framework used to create a micro Service. It is developed by Pivotal Team and is used to build stand-alone and production ready spring applications. This chapter will give you an introduction to Spring Boot and familiarizes you with its basic concepts.</a:t>
            </a:r>
          </a:p>
        </p:txBody>
      </p:sp>
    </p:spTree>
    <p:extLst>
      <p:ext uri="{BB962C8B-B14F-4D97-AF65-F5344CB8AC3E}">
        <p14:creationId xmlns:p14="http://schemas.microsoft.com/office/powerpoint/2010/main" val="2746259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fontScale="90000"/>
          </a:bodyPr>
          <a:lstStyle/>
          <a:p>
            <a:r>
              <a:rPr lang="en-US" b="1" dirty="0"/>
              <a:t>Creating a Maven project and add Spring manually</a:t>
            </a:r>
          </a:p>
        </p:txBody>
      </p:sp>
      <p:sp>
        <p:nvSpPr>
          <p:cNvPr id="3" name="Content Placeholder 2"/>
          <p:cNvSpPr>
            <a:spLocks noGrp="1"/>
          </p:cNvSpPr>
          <p:nvPr>
            <p:ph idx="1"/>
          </p:nvPr>
        </p:nvSpPr>
        <p:spPr>
          <a:xfrm>
            <a:off x="609600" y="1679713"/>
            <a:ext cx="10972800" cy="4641573"/>
          </a:xfrm>
        </p:spPr>
        <p:txBody>
          <a:bodyPr>
            <a:normAutofit/>
          </a:bodyPr>
          <a:lstStyle/>
          <a:p>
            <a:pPr algn="just"/>
            <a:r>
              <a:rPr lang="en-US" sz="2400" dirty="0"/>
              <a:t>After you update </a:t>
            </a:r>
            <a:r>
              <a:rPr lang="en-US" sz="2400" i="1" dirty="0"/>
              <a:t>pom.xml</a:t>
            </a:r>
            <a:r>
              <a:rPr lang="en-US" sz="2400" dirty="0"/>
              <a:t> a notification will pop-up at the inferior right side of the screen</a:t>
            </a:r>
            <a:r>
              <a:rPr lang="en-US" sz="2400" dirty="0" smtClean="0"/>
              <a:t>:</a:t>
            </a:r>
          </a:p>
          <a:p>
            <a:pPr algn="just"/>
            <a:endParaRPr lang="en-US" sz="2400" dirty="0"/>
          </a:p>
          <a:p>
            <a:pPr algn="just"/>
            <a:endParaRPr lang="en-US" sz="2400" dirty="0" smtClean="0"/>
          </a:p>
          <a:p>
            <a:pPr algn="just"/>
            <a:endParaRPr lang="en-US" sz="2400" dirty="0"/>
          </a:p>
          <a:p>
            <a:pPr algn="just"/>
            <a:endParaRPr lang="en-US" sz="2400" dirty="0" smtClean="0"/>
          </a:p>
          <a:p>
            <a:pPr algn="just"/>
            <a:r>
              <a:rPr lang="en-US" sz="2400" dirty="0"/>
              <a:t>Click </a:t>
            </a:r>
            <a:r>
              <a:rPr lang="en-US" sz="2400" i="1" dirty="0"/>
              <a:t>Import Changes </a:t>
            </a:r>
            <a:r>
              <a:rPr lang="en-US" sz="2400" dirty="0"/>
              <a:t>for </a:t>
            </a:r>
            <a:r>
              <a:rPr lang="en-US" sz="2400" i="1" dirty="0"/>
              <a:t>Maven</a:t>
            </a:r>
            <a:r>
              <a:rPr lang="en-US" sz="2400" dirty="0"/>
              <a:t> refresh all project dependencies.</a:t>
            </a:r>
          </a:p>
        </p:txBody>
      </p:sp>
      <p:pic>
        <p:nvPicPr>
          <p:cNvPr id="18434" name="Picture 2" descr="https://miro.medium.com/max/970/1*EC51-L7yodep9xig7v-z-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578" y="2590799"/>
            <a:ext cx="7391400" cy="1409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2945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fontScale="90000"/>
          </a:bodyPr>
          <a:lstStyle/>
          <a:p>
            <a:r>
              <a:rPr lang="en-US" b="1" dirty="0"/>
              <a:t>Creating a Maven project and add Spring manually</a:t>
            </a:r>
          </a:p>
        </p:txBody>
      </p:sp>
      <p:sp>
        <p:nvSpPr>
          <p:cNvPr id="3" name="Content Placeholder 2"/>
          <p:cNvSpPr>
            <a:spLocks noGrp="1"/>
          </p:cNvSpPr>
          <p:nvPr>
            <p:ph idx="1"/>
          </p:nvPr>
        </p:nvSpPr>
        <p:spPr>
          <a:xfrm>
            <a:off x="609600" y="1679713"/>
            <a:ext cx="10972800" cy="4641573"/>
          </a:xfrm>
        </p:spPr>
        <p:txBody>
          <a:bodyPr>
            <a:normAutofit/>
          </a:bodyPr>
          <a:lstStyle/>
          <a:p>
            <a:pPr algn="just"/>
            <a:r>
              <a:rPr lang="en-US" sz="2400" dirty="0"/>
              <a:t>Now we’ll create a class that will contain the main function of the project. </a:t>
            </a:r>
            <a:endParaRPr lang="en-US" sz="2400" dirty="0" smtClean="0"/>
          </a:p>
          <a:p>
            <a:pPr algn="just"/>
            <a:r>
              <a:rPr lang="en-US" sz="2400" dirty="0" smtClean="0"/>
              <a:t>Remember </a:t>
            </a:r>
            <a:r>
              <a:rPr lang="en-US" sz="2400" dirty="0"/>
              <a:t>that creating a class in default package is not a good java practice, so, click in source folder main/java and create a package:</a:t>
            </a:r>
          </a:p>
        </p:txBody>
      </p:sp>
      <p:pic>
        <p:nvPicPr>
          <p:cNvPr id="19458" name="Picture 2" descr="https://miro.medium.com/max/2115/1*u11F0x1ikDtkoO3OfOTqu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8906" y="3012101"/>
            <a:ext cx="9099175" cy="3011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432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fontScale="90000"/>
          </a:bodyPr>
          <a:lstStyle/>
          <a:p>
            <a:r>
              <a:rPr lang="en-US" b="1" dirty="0"/>
              <a:t>Creating a Maven project and add Spring manually</a:t>
            </a:r>
          </a:p>
        </p:txBody>
      </p:sp>
      <p:sp>
        <p:nvSpPr>
          <p:cNvPr id="3" name="Content Placeholder 2"/>
          <p:cNvSpPr>
            <a:spLocks noGrp="1"/>
          </p:cNvSpPr>
          <p:nvPr>
            <p:ph idx="1"/>
          </p:nvPr>
        </p:nvSpPr>
        <p:spPr>
          <a:xfrm>
            <a:off x="609600" y="1679713"/>
            <a:ext cx="10972799" cy="4641573"/>
          </a:xfrm>
        </p:spPr>
        <p:txBody>
          <a:bodyPr>
            <a:normAutofit lnSpcReduction="10000"/>
          </a:bodyPr>
          <a:lstStyle/>
          <a:p>
            <a:pPr algn="just"/>
            <a:r>
              <a:rPr lang="en-US" sz="2000" dirty="0"/>
              <a:t>Write the name of the package, in </a:t>
            </a:r>
            <a:r>
              <a:rPr lang="en-US" sz="2000" dirty="0" smtClean="0"/>
              <a:t>the example </a:t>
            </a:r>
            <a:r>
              <a:rPr lang="en-US" sz="2000" dirty="0"/>
              <a:t>was: </a:t>
            </a:r>
            <a:endParaRPr lang="en-US" sz="2000" dirty="0" smtClean="0"/>
          </a:p>
          <a:p>
            <a:pPr algn="just"/>
            <a:r>
              <a:rPr lang="en-US" sz="2000" i="1" dirty="0" err="1" smtClean="0"/>
              <a:t>br.com.danielpadua.java_spring_idea_example</a:t>
            </a:r>
            <a:r>
              <a:rPr lang="en-US" sz="2000" dirty="0" smtClean="0"/>
              <a:t> </a:t>
            </a:r>
          </a:p>
          <a:p>
            <a:pPr algn="just"/>
            <a:r>
              <a:rPr lang="en-US" sz="2000" dirty="0" smtClean="0"/>
              <a:t>and </a:t>
            </a:r>
            <a:r>
              <a:rPr lang="en-US" sz="2000" dirty="0"/>
              <a:t>create a class inside this package named </a:t>
            </a:r>
            <a:r>
              <a:rPr lang="en-US" sz="2000" i="1" dirty="0"/>
              <a:t>ExampleApplication.java, </a:t>
            </a:r>
            <a:r>
              <a:rPr lang="en-US" sz="2000" dirty="0"/>
              <a:t>and write the code</a:t>
            </a:r>
            <a:r>
              <a:rPr lang="en-US" sz="2000" dirty="0" smtClean="0"/>
              <a:t>:</a:t>
            </a:r>
          </a:p>
          <a:p>
            <a:pPr algn="just"/>
            <a:endParaRPr lang="en-US" sz="2000" dirty="0"/>
          </a:p>
          <a:p>
            <a:pPr marL="457200" lvl="1" indent="0" algn="just">
              <a:buNone/>
            </a:pPr>
            <a:r>
              <a:rPr lang="en-US" sz="1600" dirty="0">
                <a:latin typeface="Courier New" panose="02070309020205020404" pitchFamily="49" charset="0"/>
                <a:cs typeface="Courier New" panose="02070309020205020404" pitchFamily="49" charset="0"/>
              </a:rPr>
              <a:t>package </a:t>
            </a:r>
            <a:r>
              <a:rPr lang="en-US" sz="1600" dirty="0" err="1">
                <a:latin typeface="Courier New" panose="02070309020205020404" pitchFamily="49" charset="0"/>
                <a:cs typeface="Courier New" panose="02070309020205020404" pitchFamily="49" charset="0"/>
              </a:rPr>
              <a:t>br.com.danielpadua.java_spring_idea_example</a:t>
            </a:r>
            <a:r>
              <a:rPr lang="en-US" sz="1600" dirty="0">
                <a:latin typeface="Courier New" panose="02070309020205020404" pitchFamily="49" charset="0"/>
                <a:cs typeface="Courier New" panose="02070309020205020404" pitchFamily="49" charset="0"/>
              </a:rPr>
              <a:t>;</a:t>
            </a:r>
          </a:p>
          <a:p>
            <a:pPr marL="457200" lvl="1" indent="0" algn="just">
              <a:buNone/>
            </a:pPr>
            <a:endParaRPr lang="en-US" sz="1600" dirty="0">
              <a:latin typeface="Courier New" panose="02070309020205020404" pitchFamily="49" charset="0"/>
              <a:cs typeface="Courier New" panose="02070309020205020404" pitchFamily="49" charset="0"/>
            </a:endParaRPr>
          </a:p>
          <a:p>
            <a:pPr marL="457200" lvl="1" indent="0" algn="just">
              <a:buNone/>
            </a:pPr>
            <a:r>
              <a:rPr lang="en-US" sz="1600" dirty="0">
                <a:latin typeface="Courier New" panose="02070309020205020404" pitchFamily="49" charset="0"/>
                <a:cs typeface="Courier New" panose="02070309020205020404" pitchFamily="49" charset="0"/>
              </a:rPr>
              <a:t>import </a:t>
            </a:r>
            <a:r>
              <a:rPr lang="en-US" sz="1600" dirty="0" err="1">
                <a:latin typeface="Courier New" panose="02070309020205020404" pitchFamily="49" charset="0"/>
                <a:cs typeface="Courier New" panose="02070309020205020404" pitchFamily="49" charset="0"/>
              </a:rPr>
              <a:t>org.springframework.boot.SpringApplication</a:t>
            </a:r>
            <a:r>
              <a:rPr lang="en-US" sz="1600" dirty="0">
                <a:latin typeface="Courier New" panose="02070309020205020404" pitchFamily="49" charset="0"/>
                <a:cs typeface="Courier New" panose="02070309020205020404" pitchFamily="49" charset="0"/>
              </a:rPr>
              <a:t>;</a:t>
            </a:r>
          </a:p>
          <a:p>
            <a:pPr marL="457200" lvl="1" indent="0" algn="just">
              <a:buNone/>
            </a:pPr>
            <a:r>
              <a:rPr lang="en-US" sz="1600" dirty="0">
                <a:latin typeface="Courier New" panose="02070309020205020404" pitchFamily="49" charset="0"/>
                <a:cs typeface="Courier New" panose="02070309020205020404" pitchFamily="49" charset="0"/>
              </a:rPr>
              <a:t>import </a:t>
            </a:r>
            <a:r>
              <a:rPr lang="en-US" sz="1600" dirty="0" err="1">
                <a:latin typeface="Courier New" panose="02070309020205020404" pitchFamily="49" charset="0"/>
                <a:cs typeface="Courier New" panose="02070309020205020404" pitchFamily="49" charset="0"/>
              </a:rPr>
              <a:t>org.springframework.boot.autoconfigure.SpringBootApplication</a:t>
            </a:r>
            <a:r>
              <a:rPr lang="en-US" sz="1600" dirty="0">
                <a:latin typeface="Courier New" panose="02070309020205020404" pitchFamily="49" charset="0"/>
                <a:cs typeface="Courier New" panose="02070309020205020404" pitchFamily="49" charset="0"/>
              </a:rPr>
              <a:t>;</a:t>
            </a:r>
          </a:p>
          <a:p>
            <a:pPr marL="457200" lvl="1" indent="0" algn="just">
              <a:buNone/>
            </a:pPr>
            <a:endParaRPr lang="en-US" sz="1600" dirty="0">
              <a:latin typeface="Courier New" panose="02070309020205020404" pitchFamily="49" charset="0"/>
              <a:cs typeface="Courier New" panose="02070309020205020404" pitchFamily="49" charset="0"/>
            </a:endParaRPr>
          </a:p>
          <a:p>
            <a:pPr marL="457200" lvl="1" indent="0" algn="just">
              <a:buNone/>
            </a:pP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SpringBootApplication</a:t>
            </a:r>
            <a:endParaRPr lang="en-US" sz="1600" dirty="0">
              <a:latin typeface="Courier New" panose="02070309020205020404" pitchFamily="49" charset="0"/>
              <a:cs typeface="Courier New" panose="02070309020205020404" pitchFamily="49" charset="0"/>
            </a:endParaRPr>
          </a:p>
          <a:p>
            <a:pPr marL="457200" lvl="1" indent="0" algn="just">
              <a:buNone/>
            </a:pPr>
            <a:r>
              <a:rPr lang="en-US" sz="1600" dirty="0">
                <a:latin typeface="Courier New" panose="02070309020205020404" pitchFamily="49" charset="0"/>
                <a:cs typeface="Courier New" panose="02070309020205020404" pitchFamily="49" charset="0"/>
              </a:rPr>
              <a:t>public class </a:t>
            </a:r>
            <a:r>
              <a:rPr lang="en-US" sz="1600" dirty="0" err="1">
                <a:latin typeface="Courier New" panose="02070309020205020404" pitchFamily="49" charset="0"/>
                <a:cs typeface="Courier New" panose="02070309020205020404" pitchFamily="49" charset="0"/>
              </a:rPr>
              <a:t>ExampleApplication</a:t>
            </a:r>
            <a:r>
              <a:rPr lang="en-US" sz="1600" dirty="0">
                <a:latin typeface="Courier New" panose="02070309020205020404" pitchFamily="49" charset="0"/>
                <a:cs typeface="Courier New" panose="02070309020205020404" pitchFamily="49" charset="0"/>
              </a:rPr>
              <a:t> {</a:t>
            </a:r>
          </a:p>
          <a:p>
            <a:pPr marL="457200" lvl="1" indent="0" algn="just">
              <a:buNone/>
            </a:pPr>
            <a:r>
              <a:rPr lang="en-US" sz="1600" dirty="0">
                <a:latin typeface="Courier New" panose="02070309020205020404" pitchFamily="49" charset="0"/>
                <a:cs typeface="Courier New" panose="02070309020205020404" pitchFamily="49" charset="0"/>
              </a:rPr>
              <a:t>    public static void main(String[] </a:t>
            </a:r>
            <a:r>
              <a:rPr lang="en-US" sz="1600" dirty="0" err="1">
                <a:latin typeface="Courier New" panose="02070309020205020404" pitchFamily="49" charset="0"/>
                <a:cs typeface="Courier New" panose="02070309020205020404" pitchFamily="49" charset="0"/>
              </a:rPr>
              <a:t>args</a:t>
            </a:r>
            <a:r>
              <a:rPr lang="en-US" sz="1600" dirty="0">
                <a:latin typeface="Courier New" panose="02070309020205020404" pitchFamily="49" charset="0"/>
                <a:cs typeface="Courier New" panose="02070309020205020404" pitchFamily="49" charset="0"/>
              </a:rPr>
              <a:t>) {</a:t>
            </a:r>
          </a:p>
          <a:p>
            <a:pPr marL="457200" lvl="1" indent="0" algn="just">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SpringApplication.run</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ExampleApplication.class</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args</a:t>
            </a:r>
            <a:r>
              <a:rPr lang="en-US" sz="1600" dirty="0">
                <a:latin typeface="Courier New" panose="02070309020205020404" pitchFamily="49" charset="0"/>
                <a:cs typeface="Courier New" panose="02070309020205020404" pitchFamily="49" charset="0"/>
              </a:rPr>
              <a:t>);</a:t>
            </a:r>
          </a:p>
          <a:p>
            <a:pPr marL="457200" lvl="1" indent="0" algn="just">
              <a:buNone/>
            </a:pPr>
            <a:r>
              <a:rPr lang="en-US" sz="1600" dirty="0">
                <a:latin typeface="Courier New" panose="02070309020205020404" pitchFamily="49" charset="0"/>
                <a:cs typeface="Courier New" panose="02070309020205020404" pitchFamily="49" charset="0"/>
              </a:rPr>
              <a:t>    }</a:t>
            </a:r>
          </a:p>
          <a:p>
            <a:pPr marL="457200" lvl="1" indent="0" algn="just">
              <a:buNone/>
            </a:pPr>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01262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fontScale="90000"/>
          </a:bodyPr>
          <a:lstStyle/>
          <a:p>
            <a:r>
              <a:rPr lang="en-US" b="1" dirty="0"/>
              <a:t>Creating a Maven project and add Spring manually</a:t>
            </a:r>
          </a:p>
        </p:txBody>
      </p:sp>
      <p:sp>
        <p:nvSpPr>
          <p:cNvPr id="3" name="Content Placeholder 2"/>
          <p:cNvSpPr>
            <a:spLocks noGrp="1"/>
          </p:cNvSpPr>
          <p:nvPr>
            <p:ph idx="1"/>
          </p:nvPr>
        </p:nvSpPr>
        <p:spPr>
          <a:xfrm>
            <a:off x="609600" y="1679713"/>
            <a:ext cx="10972799" cy="4641573"/>
          </a:xfrm>
        </p:spPr>
        <p:txBody>
          <a:bodyPr>
            <a:normAutofit fontScale="85000" lnSpcReduction="20000"/>
          </a:bodyPr>
          <a:lstStyle/>
          <a:p>
            <a:pPr algn="just"/>
            <a:r>
              <a:rPr lang="en-US" sz="2400" dirty="0"/>
              <a:t>Don’t forget the unit tests main class too, repeat package creation step and create a class named: </a:t>
            </a:r>
            <a:r>
              <a:rPr lang="en-US" sz="2400" i="1" dirty="0"/>
              <a:t>ExampleApplicationTests.java </a:t>
            </a:r>
            <a:r>
              <a:rPr lang="en-US" sz="2400" dirty="0"/>
              <a:t>and write the code: </a:t>
            </a:r>
            <a:endParaRPr lang="en-US" sz="2400" dirty="0" smtClean="0"/>
          </a:p>
          <a:p>
            <a:pPr algn="just"/>
            <a:endParaRPr lang="en-US" sz="2000" dirty="0"/>
          </a:p>
          <a:p>
            <a:pPr marL="457200" lvl="1" indent="0" algn="just">
              <a:buNone/>
            </a:pPr>
            <a:r>
              <a:rPr lang="en-US" sz="1600" dirty="0">
                <a:latin typeface="Courier New" panose="02070309020205020404" pitchFamily="49" charset="0"/>
                <a:cs typeface="Courier New" panose="02070309020205020404" pitchFamily="49" charset="0"/>
              </a:rPr>
              <a:t>package </a:t>
            </a:r>
            <a:r>
              <a:rPr lang="en-US" sz="1600" dirty="0" err="1">
                <a:latin typeface="Courier New" panose="02070309020205020404" pitchFamily="49" charset="0"/>
                <a:cs typeface="Courier New" panose="02070309020205020404" pitchFamily="49" charset="0"/>
              </a:rPr>
              <a:t>br.com.danielpadua.java_spring_idea_example</a:t>
            </a:r>
            <a:r>
              <a:rPr lang="en-US" sz="1600" dirty="0">
                <a:latin typeface="Courier New" panose="02070309020205020404" pitchFamily="49" charset="0"/>
                <a:cs typeface="Courier New" panose="02070309020205020404" pitchFamily="49" charset="0"/>
              </a:rPr>
              <a:t>;</a:t>
            </a:r>
          </a:p>
          <a:p>
            <a:pPr marL="457200" lvl="1" indent="0" algn="just">
              <a:buNone/>
            </a:pPr>
            <a:endParaRPr lang="en-US" sz="1600" dirty="0">
              <a:latin typeface="Courier New" panose="02070309020205020404" pitchFamily="49" charset="0"/>
              <a:cs typeface="Courier New" panose="02070309020205020404" pitchFamily="49" charset="0"/>
            </a:endParaRPr>
          </a:p>
          <a:p>
            <a:pPr marL="457200" lvl="1" indent="0" algn="just">
              <a:buNone/>
            </a:pPr>
            <a:r>
              <a:rPr lang="en-US" sz="1600" dirty="0">
                <a:latin typeface="Courier New" panose="02070309020205020404" pitchFamily="49" charset="0"/>
                <a:cs typeface="Courier New" panose="02070309020205020404" pitchFamily="49" charset="0"/>
              </a:rPr>
              <a:t>import </a:t>
            </a:r>
            <a:r>
              <a:rPr lang="en-US" sz="1600" dirty="0" err="1">
                <a:latin typeface="Courier New" panose="02070309020205020404" pitchFamily="49" charset="0"/>
                <a:cs typeface="Courier New" panose="02070309020205020404" pitchFamily="49" charset="0"/>
              </a:rPr>
              <a:t>org.junit.Test</a:t>
            </a:r>
            <a:r>
              <a:rPr lang="en-US" sz="1600" dirty="0">
                <a:latin typeface="Courier New" panose="02070309020205020404" pitchFamily="49" charset="0"/>
                <a:cs typeface="Courier New" panose="02070309020205020404" pitchFamily="49" charset="0"/>
              </a:rPr>
              <a:t>;</a:t>
            </a:r>
          </a:p>
          <a:p>
            <a:pPr marL="457200" lvl="1" indent="0" algn="just">
              <a:buNone/>
            </a:pPr>
            <a:r>
              <a:rPr lang="en-US" sz="1600" dirty="0">
                <a:latin typeface="Courier New" panose="02070309020205020404" pitchFamily="49" charset="0"/>
                <a:cs typeface="Courier New" panose="02070309020205020404" pitchFamily="49" charset="0"/>
              </a:rPr>
              <a:t>import </a:t>
            </a:r>
            <a:r>
              <a:rPr lang="en-US" sz="1600" dirty="0" err="1">
                <a:latin typeface="Courier New" panose="02070309020205020404" pitchFamily="49" charset="0"/>
                <a:cs typeface="Courier New" panose="02070309020205020404" pitchFamily="49" charset="0"/>
              </a:rPr>
              <a:t>org.junit.runner.RunWith</a:t>
            </a:r>
            <a:r>
              <a:rPr lang="en-US" sz="1600" dirty="0">
                <a:latin typeface="Courier New" panose="02070309020205020404" pitchFamily="49" charset="0"/>
                <a:cs typeface="Courier New" panose="02070309020205020404" pitchFamily="49" charset="0"/>
              </a:rPr>
              <a:t>;</a:t>
            </a:r>
          </a:p>
          <a:p>
            <a:pPr marL="457200" lvl="1" indent="0" algn="just">
              <a:buNone/>
            </a:pPr>
            <a:r>
              <a:rPr lang="en-US" sz="1600" dirty="0">
                <a:latin typeface="Courier New" panose="02070309020205020404" pitchFamily="49" charset="0"/>
                <a:cs typeface="Courier New" panose="02070309020205020404" pitchFamily="49" charset="0"/>
              </a:rPr>
              <a:t>import </a:t>
            </a:r>
            <a:r>
              <a:rPr lang="en-US" sz="1600" dirty="0" err="1">
                <a:latin typeface="Courier New" panose="02070309020205020404" pitchFamily="49" charset="0"/>
                <a:cs typeface="Courier New" panose="02070309020205020404" pitchFamily="49" charset="0"/>
              </a:rPr>
              <a:t>org.springframework.boot.test.context.SpringBootTest</a:t>
            </a:r>
            <a:r>
              <a:rPr lang="en-US" sz="1600" dirty="0">
                <a:latin typeface="Courier New" panose="02070309020205020404" pitchFamily="49" charset="0"/>
                <a:cs typeface="Courier New" panose="02070309020205020404" pitchFamily="49" charset="0"/>
              </a:rPr>
              <a:t>;</a:t>
            </a:r>
          </a:p>
          <a:p>
            <a:pPr marL="457200" lvl="1" indent="0" algn="just">
              <a:buNone/>
            </a:pPr>
            <a:r>
              <a:rPr lang="en-US" sz="1600" dirty="0">
                <a:latin typeface="Courier New" panose="02070309020205020404" pitchFamily="49" charset="0"/>
                <a:cs typeface="Courier New" panose="02070309020205020404" pitchFamily="49" charset="0"/>
              </a:rPr>
              <a:t>import org.springframework.test.context.junit4.SpringRunner;</a:t>
            </a:r>
          </a:p>
          <a:p>
            <a:pPr marL="457200" lvl="1" indent="0" algn="just">
              <a:buNone/>
            </a:pPr>
            <a:endParaRPr lang="en-US" sz="1600" dirty="0">
              <a:latin typeface="Courier New" panose="02070309020205020404" pitchFamily="49" charset="0"/>
              <a:cs typeface="Courier New" panose="02070309020205020404" pitchFamily="49" charset="0"/>
            </a:endParaRPr>
          </a:p>
          <a:p>
            <a:pPr marL="457200" lvl="1" indent="0" algn="just">
              <a:buNone/>
            </a:pP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RunWith</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SpringRunner.class</a:t>
            </a:r>
            <a:r>
              <a:rPr lang="en-US" sz="1600" dirty="0">
                <a:latin typeface="Courier New" panose="02070309020205020404" pitchFamily="49" charset="0"/>
                <a:cs typeface="Courier New" panose="02070309020205020404" pitchFamily="49" charset="0"/>
              </a:rPr>
              <a:t>)</a:t>
            </a:r>
          </a:p>
          <a:p>
            <a:pPr marL="457200" lvl="1" indent="0" algn="just">
              <a:buNone/>
            </a:pP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SpringBootTest</a:t>
            </a:r>
            <a:endParaRPr lang="en-US" sz="1600" dirty="0">
              <a:latin typeface="Courier New" panose="02070309020205020404" pitchFamily="49" charset="0"/>
              <a:cs typeface="Courier New" panose="02070309020205020404" pitchFamily="49" charset="0"/>
            </a:endParaRPr>
          </a:p>
          <a:p>
            <a:pPr marL="457200" lvl="1" indent="0" algn="just">
              <a:buNone/>
            </a:pPr>
            <a:r>
              <a:rPr lang="en-US" sz="1600" dirty="0">
                <a:latin typeface="Courier New" panose="02070309020205020404" pitchFamily="49" charset="0"/>
                <a:cs typeface="Courier New" panose="02070309020205020404" pitchFamily="49" charset="0"/>
              </a:rPr>
              <a:t>public class </a:t>
            </a:r>
            <a:r>
              <a:rPr lang="en-US" sz="1600" dirty="0" err="1">
                <a:latin typeface="Courier New" panose="02070309020205020404" pitchFamily="49" charset="0"/>
                <a:cs typeface="Courier New" panose="02070309020205020404" pitchFamily="49" charset="0"/>
              </a:rPr>
              <a:t>ExampleApplicationTests</a:t>
            </a:r>
            <a:r>
              <a:rPr lang="en-US" sz="1600" dirty="0">
                <a:latin typeface="Courier New" panose="02070309020205020404" pitchFamily="49" charset="0"/>
                <a:cs typeface="Courier New" panose="02070309020205020404" pitchFamily="49" charset="0"/>
              </a:rPr>
              <a:t> {</a:t>
            </a:r>
          </a:p>
          <a:p>
            <a:pPr marL="457200" lvl="1" indent="0" algn="just">
              <a:buNone/>
            </a:pPr>
            <a:r>
              <a:rPr lang="en-US" sz="1600" dirty="0">
                <a:latin typeface="Courier New" panose="02070309020205020404" pitchFamily="49" charset="0"/>
                <a:cs typeface="Courier New" panose="02070309020205020404" pitchFamily="49" charset="0"/>
              </a:rPr>
              <a:t>    @Test</a:t>
            </a:r>
          </a:p>
          <a:p>
            <a:pPr marL="457200" lvl="1" indent="0" algn="just">
              <a:buNone/>
            </a:pPr>
            <a:r>
              <a:rPr lang="en-US" sz="1600" dirty="0">
                <a:latin typeface="Courier New" panose="02070309020205020404" pitchFamily="49" charset="0"/>
                <a:cs typeface="Courier New" panose="02070309020205020404" pitchFamily="49" charset="0"/>
              </a:rPr>
              <a:t>    public void </a:t>
            </a:r>
            <a:r>
              <a:rPr lang="en-US" sz="1600" dirty="0" err="1">
                <a:latin typeface="Courier New" panose="02070309020205020404" pitchFamily="49" charset="0"/>
                <a:cs typeface="Courier New" panose="02070309020205020404" pitchFamily="49" charset="0"/>
              </a:rPr>
              <a:t>contextLoads</a:t>
            </a:r>
            <a:r>
              <a:rPr lang="en-US" sz="1600" dirty="0">
                <a:latin typeface="Courier New" panose="02070309020205020404" pitchFamily="49" charset="0"/>
                <a:cs typeface="Courier New" panose="02070309020205020404" pitchFamily="49" charset="0"/>
              </a:rPr>
              <a:t>() {</a:t>
            </a:r>
          </a:p>
          <a:p>
            <a:pPr marL="457200" lvl="1" indent="0" algn="just">
              <a:buNone/>
            </a:pPr>
            <a:r>
              <a:rPr lang="en-US" sz="1600" dirty="0">
                <a:latin typeface="Courier New" panose="02070309020205020404" pitchFamily="49" charset="0"/>
                <a:cs typeface="Courier New" panose="02070309020205020404" pitchFamily="49" charset="0"/>
              </a:rPr>
              <a:t>    }</a:t>
            </a:r>
          </a:p>
          <a:p>
            <a:pPr marL="457200" lvl="1" indent="0" algn="just">
              <a:buNone/>
            </a:pPr>
            <a:r>
              <a:rPr lang="en-US" sz="1600" dirty="0" smtClean="0">
                <a:latin typeface="Courier New" panose="02070309020205020404" pitchFamily="49" charset="0"/>
                <a:cs typeface="Courier New" panose="02070309020205020404" pitchFamily="49" charset="0"/>
              </a:rPr>
              <a:t>}</a:t>
            </a:r>
          </a:p>
          <a:p>
            <a:pPr marL="457200" lvl="1" indent="0" algn="just">
              <a:buNone/>
            </a:pPr>
            <a:endParaRPr lang="en-US" sz="1600" dirty="0">
              <a:latin typeface="Courier New" panose="02070309020205020404" pitchFamily="49" charset="0"/>
              <a:cs typeface="Courier New" panose="02070309020205020404" pitchFamily="49" charset="0"/>
            </a:endParaRPr>
          </a:p>
          <a:p>
            <a:pPr algn="just"/>
            <a:r>
              <a:rPr lang="en-US" sz="2400" dirty="0"/>
              <a:t>At this moment we’ll have basically the same project structure that is generated by </a:t>
            </a:r>
            <a:r>
              <a:rPr lang="en-US" sz="2400" i="1" dirty="0"/>
              <a:t>Spring </a:t>
            </a:r>
            <a:r>
              <a:rPr lang="en-US" sz="2400" i="1" dirty="0" err="1"/>
              <a:t>Initializr</a:t>
            </a:r>
            <a:r>
              <a:rPr lang="en-US" sz="2400" dirty="0"/>
              <a:t> at the section above.</a:t>
            </a:r>
          </a:p>
          <a:p>
            <a:pPr marL="457200" lvl="1" indent="0" algn="just">
              <a:buNone/>
            </a:pP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0961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ID" b="1" dirty="0"/>
              <a:t>Completing the project</a:t>
            </a:r>
          </a:p>
        </p:txBody>
      </p:sp>
      <p:sp>
        <p:nvSpPr>
          <p:cNvPr id="3" name="Content Placeholder 2"/>
          <p:cNvSpPr>
            <a:spLocks noGrp="1"/>
          </p:cNvSpPr>
          <p:nvPr>
            <p:ph idx="1"/>
          </p:nvPr>
        </p:nvSpPr>
        <p:spPr>
          <a:xfrm>
            <a:off x="609600" y="1679713"/>
            <a:ext cx="10972799" cy="4641573"/>
          </a:xfrm>
        </p:spPr>
        <p:txBody>
          <a:bodyPr>
            <a:normAutofit/>
          </a:bodyPr>
          <a:lstStyle/>
          <a:p>
            <a:pPr algn="just"/>
            <a:r>
              <a:rPr lang="en-US" sz="2400" dirty="0"/>
              <a:t>With the basic project skeleton created, we just have to create a package to nest the controller that will contain Hello World endpoint. Right click the root package:</a:t>
            </a:r>
            <a:endParaRPr lang="en-US" sz="1800" dirty="0">
              <a:latin typeface="Courier New" panose="02070309020205020404" pitchFamily="49" charset="0"/>
              <a:cs typeface="Courier New" panose="02070309020205020404" pitchFamily="49" charset="0"/>
            </a:endParaRPr>
          </a:p>
        </p:txBody>
      </p:sp>
      <p:pic>
        <p:nvPicPr>
          <p:cNvPr id="21506" name="Picture 2" descr="https://miro.medium.com/max/2590/1*uT9fFzmHGskcRhwjXbWPJQ.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906" y="2578488"/>
            <a:ext cx="8033372" cy="3613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3125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ID" b="1" dirty="0"/>
              <a:t>Completing the project</a:t>
            </a:r>
          </a:p>
        </p:txBody>
      </p:sp>
      <p:sp>
        <p:nvSpPr>
          <p:cNvPr id="3" name="Content Placeholder 2"/>
          <p:cNvSpPr>
            <a:spLocks noGrp="1"/>
          </p:cNvSpPr>
          <p:nvPr>
            <p:ph idx="1"/>
          </p:nvPr>
        </p:nvSpPr>
        <p:spPr>
          <a:xfrm>
            <a:off x="609600" y="1679713"/>
            <a:ext cx="10972799" cy="4641573"/>
          </a:xfrm>
        </p:spPr>
        <p:txBody>
          <a:bodyPr>
            <a:normAutofit fontScale="92500" lnSpcReduction="10000"/>
          </a:bodyPr>
          <a:lstStyle/>
          <a:p>
            <a:pPr algn="just"/>
            <a:r>
              <a:rPr lang="en-US" sz="2400" dirty="0"/>
              <a:t>Write: </a:t>
            </a:r>
            <a:r>
              <a:rPr lang="en-US" sz="2400" i="1" dirty="0"/>
              <a:t>controllers</a:t>
            </a:r>
            <a:r>
              <a:rPr lang="en-US" sz="2400" dirty="0"/>
              <a:t> and confirm. Inside the generated package, create a class named: </a:t>
            </a:r>
            <a:r>
              <a:rPr lang="en-US" sz="2400" i="1" dirty="0"/>
              <a:t>ExampleController.java</a:t>
            </a:r>
            <a:r>
              <a:rPr lang="en-US" sz="2400" dirty="0"/>
              <a:t> and write the code</a:t>
            </a:r>
            <a:r>
              <a:rPr lang="en-US" sz="2400" dirty="0" smtClean="0"/>
              <a:t>:</a:t>
            </a:r>
          </a:p>
          <a:p>
            <a:pPr algn="just"/>
            <a:endParaRPr lang="en-US" sz="2400" dirty="0">
              <a:latin typeface="Courier New" panose="02070309020205020404" pitchFamily="49" charset="0"/>
              <a:cs typeface="Courier New" panose="02070309020205020404" pitchFamily="49" charset="0"/>
            </a:endParaRPr>
          </a:p>
          <a:p>
            <a:pPr marL="457200" lvl="1" indent="0" algn="just">
              <a:buNone/>
            </a:pPr>
            <a:r>
              <a:rPr lang="en-US" sz="1400" dirty="0">
                <a:latin typeface="Courier New" panose="02070309020205020404" pitchFamily="49" charset="0"/>
                <a:cs typeface="Courier New" panose="02070309020205020404" pitchFamily="49" charset="0"/>
              </a:rPr>
              <a:t>package </a:t>
            </a:r>
            <a:r>
              <a:rPr lang="en-US" sz="1400" dirty="0" err="1">
                <a:latin typeface="Courier New" panose="02070309020205020404" pitchFamily="49" charset="0"/>
                <a:cs typeface="Courier New" panose="02070309020205020404" pitchFamily="49" charset="0"/>
              </a:rPr>
              <a:t>br.com.danielpadua.java_spring_idea_example.controllers</a:t>
            </a:r>
            <a:r>
              <a:rPr lang="en-US" sz="1400" dirty="0">
                <a:latin typeface="Courier New" panose="02070309020205020404" pitchFamily="49" charset="0"/>
                <a:cs typeface="Courier New" panose="02070309020205020404" pitchFamily="49" charset="0"/>
              </a:rPr>
              <a:t>;</a:t>
            </a:r>
          </a:p>
          <a:p>
            <a:pPr marL="457200" lvl="1" indent="0" algn="just">
              <a:buNone/>
            </a:pPr>
            <a:endParaRPr lang="en-US" sz="1400" dirty="0">
              <a:latin typeface="Courier New" panose="02070309020205020404" pitchFamily="49" charset="0"/>
              <a:cs typeface="Courier New" panose="02070309020205020404" pitchFamily="49" charset="0"/>
            </a:endParaRPr>
          </a:p>
          <a:p>
            <a:pPr marL="457200" lvl="1" indent="0" algn="just">
              <a:buNone/>
            </a:pPr>
            <a:r>
              <a:rPr lang="en-US" sz="1400" dirty="0">
                <a:latin typeface="Courier New" panose="02070309020205020404" pitchFamily="49" charset="0"/>
                <a:cs typeface="Courier New" panose="02070309020205020404" pitchFamily="49" charset="0"/>
              </a:rPr>
              <a:t>import </a:t>
            </a:r>
            <a:r>
              <a:rPr lang="en-US" sz="1400" dirty="0" err="1">
                <a:latin typeface="Courier New" panose="02070309020205020404" pitchFamily="49" charset="0"/>
                <a:cs typeface="Courier New" panose="02070309020205020404" pitchFamily="49" charset="0"/>
              </a:rPr>
              <a:t>org.springframework.http.ResponseEntity</a:t>
            </a:r>
            <a:r>
              <a:rPr lang="en-US" sz="1400" dirty="0">
                <a:latin typeface="Courier New" panose="02070309020205020404" pitchFamily="49" charset="0"/>
                <a:cs typeface="Courier New" panose="02070309020205020404" pitchFamily="49" charset="0"/>
              </a:rPr>
              <a:t>;</a:t>
            </a:r>
          </a:p>
          <a:p>
            <a:pPr marL="457200" lvl="1" indent="0" algn="just">
              <a:buNone/>
            </a:pPr>
            <a:r>
              <a:rPr lang="en-US" sz="1400" dirty="0">
                <a:latin typeface="Courier New" panose="02070309020205020404" pitchFamily="49" charset="0"/>
                <a:cs typeface="Courier New" panose="02070309020205020404" pitchFamily="49" charset="0"/>
              </a:rPr>
              <a:t>import </a:t>
            </a:r>
            <a:r>
              <a:rPr lang="en-US" sz="1400" dirty="0" err="1">
                <a:latin typeface="Courier New" panose="02070309020205020404" pitchFamily="49" charset="0"/>
                <a:cs typeface="Courier New" panose="02070309020205020404" pitchFamily="49" charset="0"/>
              </a:rPr>
              <a:t>org.springframework.web.bind.annotation.GetMapping</a:t>
            </a:r>
            <a:r>
              <a:rPr lang="en-US" sz="1400" dirty="0">
                <a:latin typeface="Courier New" panose="02070309020205020404" pitchFamily="49" charset="0"/>
                <a:cs typeface="Courier New" panose="02070309020205020404" pitchFamily="49" charset="0"/>
              </a:rPr>
              <a:t>;</a:t>
            </a:r>
          </a:p>
          <a:p>
            <a:pPr marL="457200" lvl="1" indent="0" algn="just">
              <a:buNone/>
            </a:pPr>
            <a:r>
              <a:rPr lang="en-US" sz="1400" dirty="0">
                <a:latin typeface="Courier New" panose="02070309020205020404" pitchFamily="49" charset="0"/>
                <a:cs typeface="Courier New" panose="02070309020205020404" pitchFamily="49" charset="0"/>
              </a:rPr>
              <a:t>import </a:t>
            </a:r>
            <a:r>
              <a:rPr lang="en-US" sz="1400" dirty="0" err="1">
                <a:latin typeface="Courier New" panose="02070309020205020404" pitchFamily="49" charset="0"/>
                <a:cs typeface="Courier New" panose="02070309020205020404" pitchFamily="49" charset="0"/>
              </a:rPr>
              <a:t>org.springframework.web.bind.annotation.RequestMapping</a:t>
            </a:r>
            <a:r>
              <a:rPr lang="en-US" sz="1400" dirty="0">
                <a:latin typeface="Courier New" panose="02070309020205020404" pitchFamily="49" charset="0"/>
                <a:cs typeface="Courier New" panose="02070309020205020404" pitchFamily="49" charset="0"/>
              </a:rPr>
              <a:t>;</a:t>
            </a:r>
          </a:p>
          <a:p>
            <a:pPr marL="457200" lvl="1" indent="0" algn="just">
              <a:buNone/>
            </a:pPr>
            <a:r>
              <a:rPr lang="en-US" sz="1400" dirty="0">
                <a:latin typeface="Courier New" panose="02070309020205020404" pitchFamily="49" charset="0"/>
                <a:cs typeface="Courier New" panose="02070309020205020404" pitchFamily="49" charset="0"/>
              </a:rPr>
              <a:t>import </a:t>
            </a:r>
            <a:r>
              <a:rPr lang="en-US" sz="1400" dirty="0" err="1">
                <a:latin typeface="Courier New" panose="02070309020205020404" pitchFamily="49" charset="0"/>
                <a:cs typeface="Courier New" panose="02070309020205020404" pitchFamily="49" charset="0"/>
              </a:rPr>
              <a:t>org.springframework.web.bind.annotation.RestController</a:t>
            </a:r>
            <a:r>
              <a:rPr lang="en-US" sz="1400" dirty="0">
                <a:latin typeface="Courier New" panose="02070309020205020404" pitchFamily="49" charset="0"/>
                <a:cs typeface="Courier New" panose="02070309020205020404" pitchFamily="49" charset="0"/>
              </a:rPr>
              <a:t>;</a:t>
            </a:r>
          </a:p>
          <a:p>
            <a:pPr marL="457200" lvl="1" indent="0" algn="just">
              <a:buNone/>
            </a:pPr>
            <a:endParaRPr lang="en-US" sz="1400" dirty="0">
              <a:latin typeface="Courier New" panose="02070309020205020404" pitchFamily="49" charset="0"/>
              <a:cs typeface="Courier New" panose="02070309020205020404" pitchFamily="49" charset="0"/>
            </a:endParaRPr>
          </a:p>
          <a:p>
            <a:pPr marL="457200" lvl="1" indent="0" algn="just">
              <a:buNone/>
            </a:pP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RestController</a:t>
            </a:r>
            <a:endParaRPr lang="en-US" sz="1400" dirty="0">
              <a:latin typeface="Courier New" panose="02070309020205020404" pitchFamily="49" charset="0"/>
              <a:cs typeface="Courier New" panose="02070309020205020404" pitchFamily="49" charset="0"/>
            </a:endParaRPr>
          </a:p>
          <a:p>
            <a:pPr marL="457200" lvl="1" indent="0" algn="just">
              <a:buNone/>
            </a:pP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RequestMapping</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api</a:t>
            </a:r>
            <a:r>
              <a:rPr lang="en-US" sz="1400" dirty="0">
                <a:latin typeface="Courier New" panose="02070309020205020404" pitchFamily="49" charset="0"/>
                <a:cs typeface="Courier New" panose="02070309020205020404" pitchFamily="49" charset="0"/>
              </a:rPr>
              <a:t>/example")</a:t>
            </a:r>
          </a:p>
          <a:p>
            <a:pPr marL="457200" lvl="1" indent="0" algn="just">
              <a:buNone/>
            </a:pPr>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ExampleController</a:t>
            </a:r>
            <a:r>
              <a:rPr lang="en-US" sz="1400" dirty="0">
                <a:latin typeface="Courier New" panose="02070309020205020404" pitchFamily="49" charset="0"/>
                <a:cs typeface="Courier New" panose="02070309020205020404" pitchFamily="49" charset="0"/>
              </a:rPr>
              <a:t> {</a:t>
            </a:r>
          </a:p>
          <a:p>
            <a:pPr marL="457200" lvl="1" indent="0" algn="just">
              <a:buNone/>
            </a:pP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GetMapping</a:t>
            </a:r>
            <a:r>
              <a:rPr lang="en-US" sz="1400" dirty="0">
                <a:latin typeface="Courier New" panose="02070309020205020404" pitchFamily="49" charset="0"/>
                <a:cs typeface="Courier New" panose="02070309020205020404" pitchFamily="49" charset="0"/>
              </a:rPr>
              <a:t>("/hello-world")</a:t>
            </a:r>
          </a:p>
          <a:p>
            <a:pPr marL="457200" lvl="1" indent="0" algn="just">
              <a:buNone/>
            </a:pPr>
            <a:r>
              <a:rPr lang="en-US" sz="1400" dirty="0">
                <a:latin typeface="Courier New" panose="02070309020205020404" pitchFamily="49" charset="0"/>
                <a:cs typeface="Courier New" panose="02070309020205020404" pitchFamily="49" charset="0"/>
              </a:rPr>
              <a:t>    public </a:t>
            </a:r>
            <a:r>
              <a:rPr lang="en-US" sz="1400" dirty="0" err="1">
                <a:latin typeface="Courier New" panose="02070309020205020404" pitchFamily="49" charset="0"/>
                <a:cs typeface="Courier New" panose="02070309020205020404" pitchFamily="49" charset="0"/>
              </a:rPr>
              <a:t>ResponseEntity</a:t>
            </a:r>
            <a:r>
              <a:rPr lang="en-US" sz="1400" dirty="0">
                <a:latin typeface="Courier New" panose="02070309020205020404" pitchFamily="49" charset="0"/>
                <a:cs typeface="Courier New" panose="02070309020205020404" pitchFamily="49" charset="0"/>
              </a:rPr>
              <a:t>&lt;String&gt; get() {</a:t>
            </a:r>
          </a:p>
          <a:p>
            <a:pPr marL="457200" lvl="1" indent="0" algn="just">
              <a:buNone/>
            </a:pPr>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ResponseEntity.ok</a:t>
            </a:r>
            <a:r>
              <a:rPr lang="en-US" sz="1400" dirty="0">
                <a:latin typeface="Courier New" panose="02070309020205020404" pitchFamily="49" charset="0"/>
                <a:cs typeface="Courier New" panose="02070309020205020404" pitchFamily="49" charset="0"/>
              </a:rPr>
              <a:t>("Hello World!");</a:t>
            </a:r>
          </a:p>
          <a:p>
            <a:pPr marL="457200" lvl="1" indent="0" algn="just">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pPr marL="457200" lvl="1" indent="0" algn="just">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779683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ID" b="1" dirty="0"/>
              <a:t>Completing the project</a:t>
            </a:r>
          </a:p>
        </p:txBody>
      </p:sp>
      <p:sp>
        <p:nvSpPr>
          <p:cNvPr id="3" name="Content Placeholder 2"/>
          <p:cNvSpPr>
            <a:spLocks noGrp="1"/>
          </p:cNvSpPr>
          <p:nvPr>
            <p:ph idx="1"/>
          </p:nvPr>
        </p:nvSpPr>
        <p:spPr>
          <a:xfrm>
            <a:off x="609600" y="1679713"/>
            <a:ext cx="5551235" cy="4641573"/>
          </a:xfrm>
        </p:spPr>
        <p:txBody>
          <a:bodyPr>
            <a:normAutofit/>
          </a:bodyPr>
          <a:lstStyle/>
          <a:p>
            <a:pPr algn="just"/>
            <a:r>
              <a:rPr lang="en-US" sz="2400" dirty="0"/>
              <a:t>Run the project by right clicking over the main class</a:t>
            </a:r>
            <a:r>
              <a:rPr lang="en-US" sz="2400"/>
              <a:t> </a:t>
            </a:r>
            <a:r>
              <a:rPr lang="en-US" sz="2400" i="1" smtClean="0"/>
              <a:t>ExampleApplication.java</a:t>
            </a:r>
            <a:r>
              <a:rPr lang="en-US" sz="2400" dirty="0"/>
              <a:t> and select the option </a:t>
            </a:r>
            <a:r>
              <a:rPr lang="en-US" sz="2400" i="1" dirty="0"/>
              <a:t>Run ‘</a:t>
            </a:r>
            <a:r>
              <a:rPr lang="en-US" sz="2400" i="1" dirty="0" err="1"/>
              <a:t>Application.main</a:t>
            </a:r>
            <a:r>
              <a:rPr lang="en-US" sz="2400" i="1" dirty="0"/>
              <a:t>()’</a:t>
            </a:r>
            <a:r>
              <a:rPr lang="en-US" sz="2400" dirty="0"/>
              <a:t>:</a:t>
            </a:r>
            <a:endParaRPr lang="en-US" sz="1400" dirty="0">
              <a:latin typeface="Courier New" panose="02070309020205020404" pitchFamily="49" charset="0"/>
              <a:cs typeface="Courier New" panose="02070309020205020404" pitchFamily="49" charset="0"/>
            </a:endParaRPr>
          </a:p>
        </p:txBody>
      </p:sp>
      <p:pic>
        <p:nvPicPr>
          <p:cNvPr id="23554" name="Picture 2" descr="https://miro.medium.com/max/1485/1*8bOiALu-neYgPFFGbc5GN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5506" y="810883"/>
            <a:ext cx="5421565" cy="5412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8648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ID" b="1" dirty="0"/>
              <a:t>Completing the project</a:t>
            </a:r>
          </a:p>
        </p:txBody>
      </p:sp>
      <p:sp>
        <p:nvSpPr>
          <p:cNvPr id="3" name="Content Placeholder 2"/>
          <p:cNvSpPr>
            <a:spLocks noGrp="1"/>
          </p:cNvSpPr>
          <p:nvPr>
            <p:ph idx="1"/>
          </p:nvPr>
        </p:nvSpPr>
        <p:spPr>
          <a:xfrm>
            <a:off x="609600" y="1679713"/>
            <a:ext cx="10972799" cy="4641573"/>
          </a:xfrm>
        </p:spPr>
        <p:txBody>
          <a:bodyPr>
            <a:normAutofit/>
          </a:bodyPr>
          <a:lstStyle/>
          <a:p>
            <a:pPr algn="just"/>
            <a:r>
              <a:rPr lang="en-US" sz="2400" dirty="0"/>
              <a:t>After clicking run, you should see the output in the </a:t>
            </a:r>
            <a:r>
              <a:rPr lang="en-US" sz="2400" i="1" dirty="0"/>
              <a:t>Run</a:t>
            </a:r>
            <a:r>
              <a:rPr lang="en-US" sz="2400" dirty="0"/>
              <a:t> tab located at screen’s bottom:</a:t>
            </a:r>
            <a:endParaRPr lang="en-US" sz="1400" dirty="0">
              <a:latin typeface="Courier New" panose="02070309020205020404" pitchFamily="49" charset="0"/>
              <a:cs typeface="Courier New" panose="02070309020205020404" pitchFamily="49" charset="0"/>
            </a:endParaRPr>
          </a:p>
        </p:txBody>
      </p:sp>
      <p:pic>
        <p:nvPicPr>
          <p:cNvPr id="25602" name="Picture 2" descr="https://miro.medium.com/max/3505/1*fyjSnhGR31A4xHmjsRX9Y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3191" y="2502780"/>
            <a:ext cx="10524062" cy="1936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164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ID" b="1" dirty="0"/>
              <a:t>Completing the project</a:t>
            </a:r>
          </a:p>
        </p:txBody>
      </p:sp>
      <p:sp>
        <p:nvSpPr>
          <p:cNvPr id="3" name="Content Placeholder 2"/>
          <p:cNvSpPr>
            <a:spLocks noGrp="1"/>
          </p:cNvSpPr>
          <p:nvPr>
            <p:ph idx="1"/>
          </p:nvPr>
        </p:nvSpPr>
        <p:spPr>
          <a:xfrm>
            <a:off x="609600" y="1679713"/>
            <a:ext cx="10972799" cy="4641573"/>
          </a:xfrm>
        </p:spPr>
        <p:txBody>
          <a:bodyPr>
            <a:normAutofit/>
          </a:bodyPr>
          <a:lstStyle/>
          <a:p>
            <a:pPr algn="just"/>
            <a:r>
              <a:rPr lang="en-US" sz="2400" dirty="0"/>
              <a:t>To test the app, you only have to open your favorite browser and access: </a:t>
            </a:r>
            <a:r>
              <a:rPr lang="en-US" sz="2400" dirty="0">
                <a:hlinkClick r:id="rId3"/>
              </a:rPr>
              <a:t>http://localhost:8080/api/example/hello-world</a:t>
            </a:r>
            <a:r>
              <a:rPr lang="en-US" sz="2400" dirty="0"/>
              <a:t>, and you should see the </a:t>
            </a:r>
            <a:r>
              <a:rPr lang="en-US" sz="2400" i="1" dirty="0"/>
              <a:t>Hello World </a:t>
            </a:r>
            <a:r>
              <a:rPr lang="en-US" sz="2400" dirty="0"/>
              <a:t>message:</a:t>
            </a:r>
            <a:endParaRPr lang="en-US" sz="1400" dirty="0">
              <a:latin typeface="Courier New" panose="02070309020205020404" pitchFamily="49" charset="0"/>
              <a:cs typeface="Courier New" panose="02070309020205020404" pitchFamily="49" charset="0"/>
            </a:endParaRPr>
          </a:p>
        </p:txBody>
      </p:sp>
      <p:pic>
        <p:nvPicPr>
          <p:cNvPr id="26626" name="Picture 2" descr="https://miro.medium.com/max/1048/1*GWbYhbp8yfaKTO0M1TMlZw.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7832" y="2948796"/>
            <a:ext cx="7981950" cy="2705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2930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20700" y="3009900"/>
            <a:ext cx="10972800" cy="1066800"/>
          </a:xfrm>
        </p:spPr>
        <p:txBody>
          <a:bodyPr>
            <a:normAutofit/>
          </a:bodyPr>
          <a:lstStyle/>
          <a:p>
            <a:pPr algn="ctr"/>
            <a:r>
              <a:rPr lang="en-ID" b="1" dirty="0"/>
              <a:t>SPRING </a:t>
            </a:r>
            <a:r>
              <a:rPr lang="en-ID" b="1" dirty="0" smtClean="0"/>
              <a:t>BOOT REST API</a:t>
            </a:r>
            <a:endParaRPr lang="en-US" b="1" dirty="0"/>
          </a:p>
        </p:txBody>
      </p:sp>
    </p:spTree>
    <p:extLst>
      <p:ext uri="{BB962C8B-B14F-4D97-AF65-F5344CB8AC3E}">
        <p14:creationId xmlns:p14="http://schemas.microsoft.com/office/powerpoint/2010/main" val="1182616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ID" dirty="0"/>
              <a:t>What is Micro Service?</a:t>
            </a:r>
          </a:p>
        </p:txBody>
      </p:sp>
      <p:sp>
        <p:nvSpPr>
          <p:cNvPr id="3" name="Content Placeholder 2"/>
          <p:cNvSpPr>
            <a:spLocks noGrp="1"/>
          </p:cNvSpPr>
          <p:nvPr>
            <p:ph idx="1"/>
          </p:nvPr>
        </p:nvSpPr>
        <p:spPr>
          <a:xfrm>
            <a:off x="609600" y="1679713"/>
            <a:ext cx="10972800" cy="4641573"/>
          </a:xfrm>
        </p:spPr>
        <p:txBody>
          <a:bodyPr>
            <a:normAutofit/>
          </a:bodyPr>
          <a:lstStyle/>
          <a:p>
            <a:r>
              <a:rPr lang="en-US" dirty="0"/>
              <a:t>Micro Service is an architecture that allows the developers to develop and deploy services independently. Each service running has its own process and this achieves the lightweight model to support business applications.</a:t>
            </a:r>
          </a:p>
        </p:txBody>
      </p:sp>
      <p:pic>
        <p:nvPicPr>
          <p:cNvPr id="6146" name="Picture 2" descr="https://miro.medium.com/max/4373/1*xu1Ge_Cew0DHdSU6ETcpLQ.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75186" y="3178363"/>
            <a:ext cx="5841627" cy="3142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4812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ID" dirty="0"/>
              <a:t>Introduction</a:t>
            </a:r>
          </a:p>
        </p:txBody>
      </p:sp>
      <p:sp>
        <p:nvSpPr>
          <p:cNvPr id="3" name="Content Placeholder 2"/>
          <p:cNvSpPr>
            <a:spLocks noGrp="1"/>
          </p:cNvSpPr>
          <p:nvPr>
            <p:ph idx="1"/>
          </p:nvPr>
        </p:nvSpPr>
        <p:spPr>
          <a:xfrm>
            <a:off x="609600" y="1679713"/>
            <a:ext cx="10972800" cy="4641573"/>
          </a:xfrm>
        </p:spPr>
        <p:txBody>
          <a:bodyPr>
            <a:normAutofit/>
          </a:bodyPr>
          <a:lstStyle/>
          <a:p>
            <a:pPr algn="just"/>
            <a:r>
              <a:rPr lang="en-US" sz="3200" dirty="0"/>
              <a:t>Spring Boot has REST support by providing default dependencies right out of the box. </a:t>
            </a:r>
            <a:endParaRPr lang="en-US" sz="3200" dirty="0" smtClean="0"/>
          </a:p>
          <a:p>
            <a:pPr algn="just"/>
            <a:r>
              <a:rPr lang="en-US" sz="3200" dirty="0" smtClean="0"/>
              <a:t>Spring </a:t>
            </a:r>
            <a:r>
              <a:rPr lang="en-US" sz="3200" dirty="0"/>
              <a:t>Boot provides </a:t>
            </a:r>
            <a:r>
              <a:rPr lang="en-US" dirty="0" err="1">
                <a:latin typeface="Courier New" panose="02070309020205020404" pitchFamily="49" charset="0"/>
                <a:cs typeface="Courier New" panose="02070309020205020404" pitchFamily="49" charset="0"/>
              </a:rPr>
              <a:t>RestTemplateBuilder</a:t>
            </a:r>
            <a:r>
              <a:rPr lang="en-US" dirty="0"/>
              <a:t> </a:t>
            </a:r>
            <a:r>
              <a:rPr lang="en-US" sz="3200" dirty="0"/>
              <a:t>that can be used to customize the </a:t>
            </a:r>
            <a:r>
              <a:rPr lang="en-US" dirty="0" err="1">
                <a:latin typeface="Courier New" panose="02070309020205020404" pitchFamily="49" charset="0"/>
                <a:cs typeface="Courier New" panose="02070309020205020404" pitchFamily="49" charset="0"/>
              </a:rPr>
              <a:t>RestTemplate</a:t>
            </a:r>
            <a:r>
              <a:rPr lang="en-US" dirty="0"/>
              <a:t> </a:t>
            </a:r>
            <a:r>
              <a:rPr lang="en-US" sz="3200" dirty="0"/>
              <a:t>before calling the REST endpoints. </a:t>
            </a:r>
            <a:endParaRPr lang="en-US" sz="3200" dirty="0" smtClean="0"/>
          </a:p>
          <a:p>
            <a:pPr algn="just"/>
            <a:r>
              <a:rPr lang="en-US" sz="3200" dirty="0" smtClean="0"/>
              <a:t>In </a:t>
            </a:r>
            <a:r>
              <a:rPr lang="en-US" sz="3200" dirty="0"/>
              <a:t>this </a:t>
            </a:r>
            <a:r>
              <a:rPr lang="en-US" sz="3200" dirty="0" err="1" smtClean="0"/>
              <a:t>tutorialI</a:t>
            </a:r>
            <a:r>
              <a:rPr lang="en-US" sz="3200" dirty="0" smtClean="0"/>
              <a:t> we will </a:t>
            </a:r>
            <a:r>
              <a:rPr lang="en-US" sz="3200" dirty="0"/>
              <a:t>show </a:t>
            </a:r>
            <a:r>
              <a:rPr lang="en-US" sz="3200" dirty="0" smtClean="0"/>
              <a:t>how </a:t>
            </a:r>
            <a:r>
              <a:rPr lang="en-US" sz="3200" dirty="0"/>
              <a:t>to create and run a simple CRUD REST API project using Spring Boot. </a:t>
            </a:r>
            <a:endParaRPr lang="en-US" sz="3200" dirty="0" smtClean="0"/>
          </a:p>
        </p:txBody>
      </p:sp>
    </p:spTree>
    <p:extLst>
      <p:ext uri="{BB962C8B-B14F-4D97-AF65-F5344CB8AC3E}">
        <p14:creationId xmlns:p14="http://schemas.microsoft.com/office/powerpoint/2010/main" val="3014478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ID" dirty="0"/>
              <a:t>Prerequisites</a:t>
            </a:r>
          </a:p>
        </p:txBody>
      </p:sp>
      <p:sp>
        <p:nvSpPr>
          <p:cNvPr id="3" name="Content Placeholder 2"/>
          <p:cNvSpPr>
            <a:spLocks noGrp="1"/>
          </p:cNvSpPr>
          <p:nvPr>
            <p:ph idx="1"/>
          </p:nvPr>
        </p:nvSpPr>
        <p:spPr>
          <a:xfrm>
            <a:off x="609600" y="1679713"/>
            <a:ext cx="10972800" cy="4641573"/>
          </a:xfrm>
        </p:spPr>
        <p:txBody>
          <a:bodyPr>
            <a:normAutofit/>
          </a:bodyPr>
          <a:lstStyle/>
          <a:p>
            <a:r>
              <a:rPr lang="en-US" sz="3200" dirty="0"/>
              <a:t>IntelliJ IDEA (Community edition)</a:t>
            </a:r>
          </a:p>
          <a:p>
            <a:r>
              <a:rPr lang="en-US" sz="3200" dirty="0"/>
              <a:t>Spring Boot 1.4.3.RELEASE</a:t>
            </a:r>
          </a:p>
          <a:p>
            <a:r>
              <a:rPr lang="en-US" sz="3200" dirty="0"/>
              <a:t>Spring 4.3.5.RELEASE</a:t>
            </a:r>
          </a:p>
          <a:p>
            <a:r>
              <a:rPr lang="en-US" sz="3200" dirty="0"/>
              <a:t>Maven 3.1</a:t>
            </a:r>
          </a:p>
          <a:p>
            <a:r>
              <a:rPr lang="en-US" sz="3200" dirty="0"/>
              <a:t>JDK </a:t>
            </a:r>
            <a:r>
              <a:rPr lang="en-US" sz="3200" dirty="0" smtClean="0"/>
              <a:t>1.8 or More</a:t>
            </a:r>
          </a:p>
          <a:p>
            <a:r>
              <a:rPr lang="en-US" sz="3200" dirty="0" smtClean="0"/>
              <a:t>Postman for Testing</a:t>
            </a:r>
            <a:endParaRPr lang="en-US" sz="3200" dirty="0"/>
          </a:p>
        </p:txBody>
      </p:sp>
    </p:spTree>
    <p:extLst>
      <p:ext uri="{BB962C8B-B14F-4D97-AF65-F5344CB8AC3E}">
        <p14:creationId xmlns:p14="http://schemas.microsoft.com/office/powerpoint/2010/main" val="172177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ID" dirty="0"/>
              <a:t>Project Structure</a:t>
            </a:r>
          </a:p>
        </p:txBody>
      </p:sp>
      <p:pic>
        <p:nvPicPr>
          <p:cNvPr id="5122" name="Picture 2" descr="https://i0.wp.com/codeflex.co/wp-content/uploads/2018/06/SpringbootRest-project-structure.jpg?resize=309%2C4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797" y="1679713"/>
            <a:ext cx="3769444" cy="4940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774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ID" dirty="0"/>
              <a:t>Project Structure</a:t>
            </a:r>
          </a:p>
        </p:txBody>
      </p:sp>
      <p:sp>
        <p:nvSpPr>
          <p:cNvPr id="3" name="Content Placeholder 2"/>
          <p:cNvSpPr>
            <a:spLocks noGrp="1"/>
          </p:cNvSpPr>
          <p:nvPr>
            <p:ph idx="1"/>
          </p:nvPr>
        </p:nvSpPr>
        <p:spPr>
          <a:xfrm>
            <a:off x="609600" y="1679713"/>
            <a:ext cx="10972800" cy="4641573"/>
          </a:xfrm>
        </p:spPr>
        <p:txBody>
          <a:bodyPr>
            <a:normAutofit/>
          </a:bodyPr>
          <a:lstStyle/>
          <a:p>
            <a:pPr algn="just"/>
            <a:r>
              <a:rPr lang="en-US" dirty="0"/>
              <a:t>Our project represents a simple online store that contain products. We want our application to expose REST API’s CRUD principle – create, read, update, and delete.</a:t>
            </a:r>
          </a:p>
          <a:p>
            <a:pPr lvl="1" algn="just">
              <a:buFont typeface="Wingdings" panose="05000000000000000000" pitchFamily="2" charset="2"/>
              <a:buChar char="§"/>
            </a:pPr>
            <a:r>
              <a:rPr lang="en-US" dirty="0"/>
              <a:t>To Create a product : HTTP POST should be used</a:t>
            </a:r>
          </a:p>
          <a:p>
            <a:pPr lvl="1" algn="just">
              <a:buFont typeface="Wingdings" panose="05000000000000000000" pitchFamily="2" charset="2"/>
              <a:buChar char="§"/>
            </a:pPr>
            <a:r>
              <a:rPr lang="en-US" dirty="0"/>
              <a:t>To Retrieve a product : HTTP GET should be used</a:t>
            </a:r>
          </a:p>
          <a:p>
            <a:pPr lvl="1" algn="just">
              <a:buFont typeface="Wingdings" panose="05000000000000000000" pitchFamily="2" charset="2"/>
              <a:buChar char="§"/>
            </a:pPr>
            <a:r>
              <a:rPr lang="en-US" dirty="0"/>
              <a:t>To Update a product : HTTP PUT should be used</a:t>
            </a:r>
          </a:p>
          <a:p>
            <a:pPr lvl="1" algn="just">
              <a:buFont typeface="Wingdings" panose="05000000000000000000" pitchFamily="2" charset="2"/>
              <a:buChar char="§"/>
            </a:pPr>
            <a:r>
              <a:rPr lang="en-US" dirty="0"/>
              <a:t>To Delete a product : HTTP DELETE should be used</a:t>
            </a:r>
          </a:p>
        </p:txBody>
      </p:sp>
    </p:spTree>
    <p:extLst>
      <p:ext uri="{BB962C8B-B14F-4D97-AF65-F5344CB8AC3E}">
        <p14:creationId xmlns:p14="http://schemas.microsoft.com/office/powerpoint/2010/main" val="2986709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ID" dirty="0"/>
              <a:t>Project Structure</a:t>
            </a:r>
          </a:p>
        </p:txBody>
      </p:sp>
      <p:sp>
        <p:nvSpPr>
          <p:cNvPr id="3" name="Content Placeholder 2"/>
          <p:cNvSpPr>
            <a:spLocks noGrp="1"/>
          </p:cNvSpPr>
          <p:nvPr>
            <p:ph idx="1"/>
          </p:nvPr>
        </p:nvSpPr>
        <p:spPr>
          <a:xfrm>
            <a:off x="609600" y="1679713"/>
            <a:ext cx="10972800" cy="4641573"/>
          </a:xfrm>
        </p:spPr>
        <p:txBody>
          <a:bodyPr>
            <a:normAutofit/>
          </a:bodyPr>
          <a:lstStyle/>
          <a:p>
            <a:pPr algn="just"/>
            <a:r>
              <a:rPr lang="en-US" dirty="0"/>
              <a:t>Usually REST Web services return JSON or XML as response, although it is not limited to these types only. </a:t>
            </a:r>
            <a:endParaRPr lang="en-US" dirty="0" smtClean="0"/>
          </a:p>
          <a:p>
            <a:pPr algn="just"/>
            <a:r>
              <a:rPr lang="en-US" dirty="0" smtClean="0"/>
              <a:t>Clients </a:t>
            </a:r>
            <a:r>
              <a:rPr lang="en-US" dirty="0"/>
              <a:t>can specify (using HTTP Accept header) the resource type they are interested in, and server will return the resource.</a:t>
            </a:r>
          </a:p>
          <a:p>
            <a:pPr algn="just"/>
            <a:r>
              <a:rPr lang="en-US" dirty="0" smtClean="0"/>
              <a:t>Any </a:t>
            </a:r>
            <a:r>
              <a:rPr lang="en-US" dirty="0"/>
              <a:t>Spring </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RestController</a:t>
            </a:r>
            <a:r>
              <a:rPr lang="en-US" sz="2400" dirty="0">
                <a:latin typeface="Courier New" panose="02070309020205020404" pitchFamily="49" charset="0"/>
                <a:cs typeface="Courier New" panose="02070309020205020404" pitchFamily="49" charset="0"/>
              </a:rPr>
              <a:t> </a:t>
            </a:r>
            <a:r>
              <a:rPr lang="en-US" dirty="0"/>
              <a:t>in a Spring Boot application will render JSON response by default as long as Jackson2 [</a:t>
            </a:r>
            <a:r>
              <a:rPr lang="en-US" dirty="0" err="1"/>
              <a:t>jackson-databind</a:t>
            </a:r>
            <a:r>
              <a:rPr lang="en-US" dirty="0"/>
              <a:t>] is on the class-path.</a:t>
            </a:r>
          </a:p>
        </p:txBody>
      </p:sp>
    </p:spTree>
    <p:extLst>
      <p:ext uri="{BB962C8B-B14F-4D97-AF65-F5344CB8AC3E}">
        <p14:creationId xmlns:p14="http://schemas.microsoft.com/office/powerpoint/2010/main" val="1712720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ID" dirty="0"/>
              <a:t>Maven Dependency Management (pom.xml)</a:t>
            </a:r>
          </a:p>
        </p:txBody>
      </p:sp>
      <p:sp>
        <p:nvSpPr>
          <p:cNvPr id="3" name="Content Placeholder 2"/>
          <p:cNvSpPr>
            <a:spLocks noGrp="1"/>
          </p:cNvSpPr>
          <p:nvPr>
            <p:ph idx="1"/>
          </p:nvPr>
        </p:nvSpPr>
        <p:spPr>
          <a:xfrm>
            <a:off x="609600" y="1679713"/>
            <a:ext cx="5463396" cy="5040264"/>
          </a:xfrm>
        </p:spPr>
        <p:txBody>
          <a:bodyPr>
            <a:normAutofit/>
          </a:bodyPr>
          <a:lstStyle/>
          <a:p>
            <a:pPr marL="0" indent="0">
              <a:buNone/>
            </a:pPr>
            <a:r>
              <a:rPr lang="en-US" sz="800" dirty="0">
                <a:latin typeface="Courier New" panose="02070309020205020404" pitchFamily="49" charset="0"/>
                <a:cs typeface="Courier New" panose="02070309020205020404" pitchFamily="49" charset="0"/>
              </a:rPr>
              <a:t>&lt;project </a:t>
            </a:r>
            <a:r>
              <a:rPr lang="en-US" sz="800" dirty="0" err="1">
                <a:latin typeface="Courier New" panose="02070309020205020404" pitchFamily="49" charset="0"/>
                <a:cs typeface="Courier New" panose="02070309020205020404" pitchFamily="49" charset="0"/>
              </a:rPr>
              <a:t>xmlns</a:t>
            </a:r>
            <a:r>
              <a:rPr lang="en-US" sz="800" dirty="0">
                <a:latin typeface="Courier New" panose="02070309020205020404" pitchFamily="49" charset="0"/>
                <a:cs typeface="Courier New" panose="02070309020205020404" pitchFamily="49" charset="0"/>
              </a:rPr>
              <a:t>="http://maven.apache.org/POM/4.0.0" </a:t>
            </a:r>
            <a:r>
              <a:rPr lang="en-US" sz="800" dirty="0" err="1">
                <a:latin typeface="Courier New" panose="02070309020205020404" pitchFamily="49" charset="0"/>
                <a:cs typeface="Courier New" panose="02070309020205020404" pitchFamily="49" charset="0"/>
              </a:rPr>
              <a:t>xmlns:xsi</a:t>
            </a:r>
            <a:r>
              <a:rPr lang="en-US" sz="800" dirty="0">
                <a:latin typeface="Courier New" panose="02070309020205020404" pitchFamily="49" charset="0"/>
                <a:cs typeface="Courier New" panose="02070309020205020404" pitchFamily="49" charset="0"/>
              </a:rPr>
              <a:t>="http://www.w3.org/2001/XMLSchema-instance" </a:t>
            </a:r>
            <a:r>
              <a:rPr lang="en-US" sz="800" dirty="0" err="1">
                <a:latin typeface="Courier New" panose="02070309020205020404" pitchFamily="49" charset="0"/>
                <a:cs typeface="Courier New" panose="02070309020205020404" pitchFamily="49" charset="0"/>
              </a:rPr>
              <a:t>xsi:schemaLocation</a:t>
            </a:r>
            <a:r>
              <a:rPr lang="en-US" sz="800" dirty="0">
                <a:latin typeface="Courier New" panose="02070309020205020404" pitchFamily="49" charset="0"/>
                <a:cs typeface="Courier New" panose="02070309020205020404" pitchFamily="49" charset="0"/>
              </a:rPr>
              <a:t>="http://maven.apache.org/POM/4.0.0 http://maven.apache.org/xsd/maven-4.0.0.xsd"&gt;</a:t>
            </a:r>
          </a:p>
          <a:p>
            <a:pPr marL="0" indent="0" algn="just">
              <a:buNone/>
            </a:pPr>
            <a:r>
              <a:rPr lang="en-US" sz="800" dirty="0">
                <a:latin typeface="Courier New" panose="02070309020205020404" pitchFamily="49" charset="0"/>
                <a:cs typeface="Courier New" panose="02070309020205020404" pitchFamily="49" charset="0"/>
              </a:rPr>
              <a:t>  &lt;</a:t>
            </a:r>
            <a:r>
              <a:rPr lang="en-US" sz="800" dirty="0" err="1">
                <a:latin typeface="Courier New" panose="02070309020205020404" pitchFamily="49" charset="0"/>
                <a:cs typeface="Courier New" panose="02070309020205020404" pitchFamily="49" charset="0"/>
              </a:rPr>
              <a:t>modelVersion</a:t>
            </a:r>
            <a:r>
              <a:rPr lang="en-US" sz="800" dirty="0">
                <a:latin typeface="Courier New" panose="02070309020205020404" pitchFamily="49" charset="0"/>
                <a:cs typeface="Courier New" panose="02070309020205020404" pitchFamily="49" charset="0"/>
              </a:rPr>
              <a:t>&gt;4.0.0&lt;/</a:t>
            </a:r>
            <a:r>
              <a:rPr lang="en-US" sz="800" dirty="0" err="1">
                <a:latin typeface="Courier New" panose="02070309020205020404" pitchFamily="49" charset="0"/>
                <a:cs typeface="Courier New" panose="02070309020205020404" pitchFamily="49" charset="0"/>
              </a:rPr>
              <a:t>modelVersion</a:t>
            </a:r>
            <a:r>
              <a:rPr lang="en-US" sz="800" dirty="0">
                <a:latin typeface="Courier New" panose="02070309020205020404" pitchFamily="49" charset="0"/>
                <a:cs typeface="Courier New" panose="02070309020205020404" pitchFamily="49" charset="0"/>
              </a:rPr>
              <a:t>&gt;</a:t>
            </a:r>
          </a:p>
          <a:p>
            <a:pPr marL="0" indent="0" algn="just">
              <a:buNone/>
            </a:pPr>
            <a:r>
              <a:rPr lang="en-US" sz="800" dirty="0">
                <a:latin typeface="Courier New" panose="02070309020205020404" pitchFamily="49" charset="0"/>
                <a:cs typeface="Courier New" panose="02070309020205020404" pitchFamily="49" charset="0"/>
              </a:rPr>
              <a:t> </a:t>
            </a:r>
            <a:r>
              <a:rPr lang="en-US" sz="800" dirty="0" smtClean="0">
                <a:latin typeface="Courier New" panose="02070309020205020404" pitchFamily="49" charset="0"/>
                <a:cs typeface="Courier New" panose="02070309020205020404" pitchFamily="49" charset="0"/>
              </a:rPr>
              <a:t>  </a:t>
            </a:r>
            <a:r>
              <a:rPr lang="en-US" sz="800" dirty="0">
                <a:latin typeface="Courier New" panose="02070309020205020404" pitchFamily="49" charset="0"/>
                <a:cs typeface="Courier New" panose="02070309020205020404" pitchFamily="49" charset="0"/>
              </a:rPr>
              <a:t>&lt;</a:t>
            </a:r>
            <a:r>
              <a:rPr lang="en-US" sz="800" dirty="0" err="1">
                <a:latin typeface="Courier New" panose="02070309020205020404" pitchFamily="49" charset="0"/>
                <a:cs typeface="Courier New" panose="02070309020205020404" pitchFamily="49" charset="0"/>
              </a:rPr>
              <a:t>groupId</a:t>
            </a:r>
            <a:r>
              <a:rPr lang="en-US" sz="800" dirty="0">
                <a:latin typeface="Courier New" panose="02070309020205020404" pitchFamily="49" charset="0"/>
                <a:cs typeface="Courier New" panose="02070309020205020404" pitchFamily="49" charset="0"/>
              </a:rPr>
              <a:t>&gt;</a:t>
            </a:r>
            <a:r>
              <a:rPr lang="en-US" sz="800" dirty="0" err="1">
                <a:latin typeface="Courier New" panose="02070309020205020404" pitchFamily="49" charset="0"/>
                <a:cs typeface="Courier New" panose="02070309020205020404" pitchFamily="49" charset="0"/>
              </a:rPr>
              <a:t>com.codeflex.springboot</a:t>
            </a:r>
            <a:r>
              <a:rPr lang="en-US" sz="800" dirty="0">
                <a:latin typeface="Courier New" panose="02070309020205020404" pitchFamily="49" charset="0"/>
                <a:cs typeface="Courier New" panose="02070309020205020404" pitchFamily="49" charset="0"/>
              </a:rPr>
              <a:t>&lt;/</a:t>
            </a:r>
            <a:r>
              <a:rPr lang="en-US" sz="800" dirty="0" err="1">
                <a:latin typeface="Courier New" panose="02070309020205020404" pitchFamily="49" charset="0"/>
                <a:cs typeface="Courier New" panose="02070309020205020404" pitchFamily="49" charset="0"/>
              </a:rPr>
              <a:t>groupId</a:t>
            </a:r>
            <a:r>
              <a:rPr lang="en-US" sz="800" dirty="0">
                <a:latin typeface="Courier New" panose="02070309020205020404" pitchFamily="49" charset="0"/>
                <a:cs typeface="Courier New" panose="02070309020205020404" pitchFamily="49" charset="0"/>
              </a:rPr>
              <a:t>&gt;</a:t>
            </a:r>
          </a:p>
          <a:p>
            <a:pPr marL="0" indent="0" algn="just">
              <a:buNone/>
            </a:pPr>
            <a:r>
              <a:rPr lang="en-US" sz="800" dirty="0">
                <a:latin typeface="Courier New" panose="02070309020205020404" pitchFamily="49" charset="0"/>
                <a:cs typeface="Courier New" panose="02070309020205020404" pitchFamily="49" charset="0"/>
              </a:rPr>
              <a:t>  &lt;</a:t>
            </a:r>
            <a:r>
              <a:rPr lang="en-US" sz="800" dirty="0" err="1">
                <a:latin typeface="Courier New" panose="02070309020205020404" pitchFamily="49" charset="0"/>
                <a:cs typeface="Courier New" panose="02070309020205020404" pitchFamily="49" charset="0"/>
              </a:rPr>
              <a:t>artifactId</a:t>
            </a:r>
            <a:r>
              <a:rPr lang="en-US" sz="800" dirty="0">
                <a:latin typeface="Courier New" panose="02070309020205020404" pitchFamily="49" charset="0"/>
                <a:cs typeface="Courier New" panose="02070309020205020404" pitchFamily="49" charset="0"/>
              </a:rPr>
              <a:t>&gt;</a:t>
            </a:r>
            <a:r>
              <a:rPr lang="en-US" sz="800" dirty="0" err="1">
                <a:latin typeface="Courier New" panose="02070309020205020404" pitchFamily="49" charset="0"/>
                <a:cs typeface="Courier New" panose="02070309020205020404" pitchFamily="49" charset="0"/>
              </a:rPr>
              <a:t>SpringbootRestOnlineStore</a:t>
            </a:r>
            <a:r>
              <a:rPr lang="en-US" sz="800" dirty="0">
                <a:latin typeface="Courier New" panose="02070309020205020404" pitchFamily="49" charset="0"/>
                <a:cs typeface="Courier New" panose="02070309020205020404" pitchFamily="49" charset="0"/>
              </a:rPr>
              <a:t>&lt;/</a:t>
            </a:r>
            <a:r>
              <a:rPr lang="en-US" sz="800" dirty="0" err="1">
                <a:latin typeface="Courier New" panose="02070309020205020404" pitchFamily="49" charset="0"/>
                <a:cs typeface="Courier New" panose="02070309020205020404" pitchFamily="49" charset="0"/>
              </a:rPr>
              <a:t>artifactId</a:t>
            </a:r>
            <a:r>
              <a:rPr lang="en-US" sz="800" dirty="0">
                <a:latin typeface="Courier New" panose="02070309020205020404" pitchFamily="49" charset="0"/>
                <a:cs typeface="Courier New" panose="02070309020205020404" pitchFamily="49" charset="0"/>
              </a:rPr>
              <a:t>&gt;</a:t>
            </a:r>
          </a:p>
          <a:p>
            <a:pPr marL="0" indent="0" algn="just">
              <a:buNone/>
            </a:pPr>
            <a:r>
              <a:rPr lang="en-US" sz="800" dirty="0">
                <a:latin typeface="Courier New" panose="02070309020205020404" pitchFamily="49" charset="0"/>
                <a:cs typeface="Courier New" panose="02070309020205020404" pitchFamily="49" charset="0"/>
              </a:rPr>
              <a:t>  &lt;version&gt;1.0.0&lt;/version&gt;</a:t>
            </a:r>
          </a:p>
          <a:p>
            <a:pPr marL="0" indent="0" algn="just">
              <a:buNone/>
            </a:pPr>
            <a:r>
              <a:rPr lang="en-US" sz="800" dirty="0">
                <a:latin typeface="Courier New" panose="02070309020205020404" pitchFamily="49" charset="0"/>
                <a:cs typeface="Courier New" panose="02070309020205020404" pitchFamily="49" charset="0"/>
              </a:rPr>
              <a:t>  </a:t>
            </a:r>
            <a:endParaRPr lang="en-US" sz="800" dirty="0" smtClean="0">
              <a:latin typeface="Courier New" panose="02070309020205020404" pitchFamily="49" charset="0"/>
              <a:cs typeface="Courier New" panose="02070309020205020404" pitchFamily="49" charset="0"/>
            </a:endParaRPr>
          </a:p>
          <a:p>
            <a:pPr marL="0" indent="0" algn="just">
              <a:buNone/>
            </a:pPr>
            <a:r>
              <a:rPr lang="en-US" sz="800" dirty="0">
                <a:latin typeface="Courier New" panose="02070309020205020404" pitchFamily="49" charset="0"/>
                <a:cs typeface="Courier New" panose="02070309020205020404" pitchFamily="49" charset="0"/>
              </a:rPr>
              <a:t> </a:t>
            </a:r>
            <a:r>
              <a:rPr lang="en-US" sz="800" dirty="0" smtClean="0">
                <a:latin typeface="Courier New" panose="02070309020205020404" pitchFamily="49" charset="0"/>
                <a:cs typeface="Courier New" panose="02070309020205020404" pitchFamily="49" charset="0"/>
              </a:rPr>
              <a:t> &lt;</a:t>
            </a:r>
            <a:r>
              <a:rPr lang="en-US" sz="800" dirty="0">
                <a:latin typeface="Courier New" panose="02070309020205020404" pitchFamily="49" charset="0"/>
                <a:cs typeface="Courier New" panose="02070309020205020404" pitchFamily="49" charset="0"/>
              </a:rPr>
              <a:t>packaging&gt;jar&lt;/packaging&gt;</a:t>
            </a:r>
          </a:p>
          <a:p>
            <a:pPr marL="0" indent="0" algn="just">
              <a:buNone/>
            </a:pPr>
            <a:r>
              <a:rPr lang="en-US" sz="800" dirty="0">
                <a:latin typeface="Courier New" panose="02070309020205020404" pitchFamily="49" charset="0"/>
                <a:cs typeface="Courier New" panose="02070309020205020404" pitchFamily="49" charset="0"/>
              </a:rPr>
              <a:t> </a:t>
            </a:r>
            <a:r>
              <a:rPr lang="en-US" sz="800" dirty="0" smtClean="0">
                <a:latin typeface="Courier New" panose="02070309020205020404" pitchFamily="49" charset="0"/>
                <a:cs typeface="Courier New" panose="02070309020205020404" pitchFamily="49" charset="0"/>
              </a:rPr>
              <a:t>  </a:t>
            </a:r>
          </a:p>
          <a:p>
            <a:pPr marL="0" indent="0" algn="just">
              <a:buNone/>
            </a:pPr>
            <a:r>
              <a:rPr lang="en-US" sz="800" dirty="0">
                <a:latin typeface="Courier New" panose="02070309020205020404" pitchFamily="49" charset="0"/>
                <a:cs typeface="Courier New" panose="02070309020205020404" pitchFamily="49" charset="0"/>
              </a:rPr>
              <a:t> </a:t>
            </a:r>
            <a:r>
              <a:rPr lang="en-US" sz="800" dirty="0" smtClean="0">
                <a:latin typeface="Courier New" panose="02070309020205020404" pitchFamily="49" charset="0"/>
                <a:cs typeface="Courier New" panose="02070309020205020404" pitchFamily="49" charset="0"/>
              </a:rPr>
              <a:t> &lt;</a:t>
            </a:r>
            <a:r>
              <a:rPr lang="en-US" sz="800" dirty="0">
                <a:latin typeface="Courier New" panose="02070309020205020404" pitchFamily="49" charset="0"/>
                <a:cs typeface="Courier New" panose="02070309020205020404" pitchFamily="49" charset="0"/>
              </a:rPr>
              <a:t>name&gt;</a:t>
            </a:r>
            <a:r>
              <a:rPr lang="en-US" sz="800" dirty="0" err="1">
                <a:latin typeface="Courier New" panose="02070309020205020404" pitchFamily="49" charset="0"/>
                <a:cs typeface="Courier New" panose="02070309020205020404" pitchFamily="49" charset="0"/>
              </a:rPr>
              <a:t>SpringbootRestOnlineStore</a:t>
            </a:r>
            <a:r>
              <a:rPr lang="en-US" sz="800" dirty="0">
                <a:latin typeface="Courier New" panose="02070309020205020404" pitchFamily="49" charset="0"/>
                <a:cs typeface="Courier New" panose="02070309020205020404" pitchFamily="49" charset="0"/>
              </a:rPr>
              <a:t>&lt;/name&gt;</a:t>
            </a:r>
          </a:p>
          <a:p>
            <a:pPr marL="0" indent="0" algn="just">
              <a:buNone/>
            </a:pPr>
            <a:r>
              <a:rPr lang="en-US" sz="800" dirty="0">
                <a:latin typeface="Courier New" panose="02070309020205020404" pitchFamily="49" charset="0"/>
                <a:cs typeface="Courier New" panose="02070309020205020404" pitchFamily="49" charset="0"/>
              </a:rPr>
              <a:t> </a:t>
            </a:r>
            <a:endParaRPr lang="en-US" sz="800" dirty="0" smtClean="0">
              <a:latin typeface="Courier New" panose="02070309020205020404" pitchFamily="49" charset="0"/>
              <a:cs typeface="Courier New" panose="02070309020205020404" pitchFamily="49" charset="0"/>
            </a:endParaRPr>
          </a:p>
          <a:p>
            <a:pPr marL="0" indent="0" algn="just">
              <a:buNone/>
            </a:pPr>
            <a:r>
              <a:rPr lang="en-US" sz="800" dirty="0" smtClean="0">
                <a:latin typeface="Courier New" panose="02070309020205020404" pitchFamily="49" charset="0"/>
                <a:cs typeface="Courier New" panose="02070309020205020404" pitchFamily="49" charset="0"/>
              </a:rPr>
              <a:t>  </a:t>
            </a:r>
            <a:r>
              <a:rPr lang="en-US" sz="800" dirty="0">
                <a:latin typeface="Courier New" panose="02070309020205020404" pitchFamily="49" charset="0"/>
                <a:cs typeface="Courier New" panose="02070309020205020404" pitchFamily="49" charset="0"/>
              </a:rPr>
              <a:t>&lt;parent&gt;</a:t>
            </a:r>
          </a:p>
          <a:p>
            <a:pPr marL="0" indent="0" algn="just">
              <a:buNone/>
            </a:pPr>
            <a:r>
              <a:rPr lang="en-US" sz="800" dirty="0">
                <a:latin typeface="Courier New" panose="02070309020205020404" pitchFamily="49" charset="0"/>
                <a:cs typeface="Courier New" panose="02070309020205020404" pitchFamily="49" charset="0"/>
              </a:rPr>
              <a:t>    &lt;</a:t>
            </a:r>
            <a:r>
              <a:rPr lang="en-US" sz="800" dirty="0" err="1">
                <a:latin typeface="Courier New" panose="02070309020205020404" pitchFamily="49" charset="0"/>
                <a:cs typeface="Courier New" panose="02070309020205020404" pitchFamily="49" charset="0"/>
              </a:rPr>
              <a:t>groupId</a:t>
            </a:r>
            <a:r>
              <a:rPr lang="en-US" sz="800" dirty="0">
                <a:latin typeface="Courier New" panose="02070309020205020404" pitchFamily="49" charset="0"/>
                <a:cs typeface="Courier New" panose="02070309020205020404" pitchFamily="49" charset="0"/>
              </a:rPr>
              <a:t>&gt;</a:t>
            </a:r>
            <a:r>
              <a:rPr lang="en-US" sz="800" dirty="0" err="1">
                <a:latin typeface="Courier New" panose="02070309020205020404" pitchFamily="49" charset="0"/>
                <a:cs typeface="Courier New" panose="02070309020205020404" pitchFamily="49" charset="0"/>
              </a:rPr>
              <a:t>org.springframework.boot</a:t>
            </a:r>
            <a:r>
              <a:rPr lang="en-US" sz="800" dirty="0">
                <a:latin typeface="Courier New" panose="02070309020205020404" pitchFamily="49" charset="0"/>
                <a:cs typeface="Courier New" panose="02070309020205020404" pitchFamily="49" charset="0"/>
              </a:rPr>
              <a:t>&lt;/</a:t>
            </a:r>
            <a:r>
              <a:rPr lang="en-US" sz="800" dirty="0" err="1">
                <a:latin typeface="Courier New" panose="02070309020205020404" pitchFamily="49" charset="0"/>
                <a:cs typeface="Courier New" panose="02070309020205020404" pitchFamily="49" charset="0"/>
              </a:rPr>
              <a:t>groupId</a:t>
            </a:r>
            <a:r>
              <a:rPr lang="en-US" sz="800" dirty="0">
                <a:latin typeface="Courier New" panose="02070309020205020404" pitchFamily="49" charset="0"/>
                <a:cs typeface="Courier New" panose="02070309020205020404" pitchFamily="49" charset="0"/>
              </a:rPr>
              <a:t>&gt;</a:t>
            </a:r>
          </a:p>
          <a:p>
            <a:pPr marL="0" indent="0" algn="just">
              <a:buNone/>
            </a:pPr>
            <a:r>
              <a:rPr lang="en-US" sz="800" dirty="0">
                <a:latin typeface="Courier New" panose="02070309020205020404" pitchFamily="49" charset="0"/>
                <a:cs typeface="Courier New" panose="02070309020205020404" pitchFamily="49" charset="0"/>
              </a:rPr>
              <a:t>    &lt;</a:t>
            </a:r>
            <a:r>
              <a:rPr lang="en-US" sz="800" dirty="0" err="1">
                <a:latin typeface="Courier New" panose="02070309020205020404" pitchFamily="49" charset="0"/>
                <a:cs typeface="Courier New" panose="02070309020205020404" pitchFamily="49" charset="0"/>
              </a:rPr>
              <a:t>artifactId</a:t>
            </a:r>
            <a:r>
              <a:rPr lang="en-US" sz="800" dirty="0">
                <a:latin typeface="Courier New" panose="02070309020205020404" pitchFamily="49" charset="0"/>
                <a:cs typeface="Courier New" panose="02070309020205020404" pitchFamily="49" charset="0"/>
              </a:rPr>
              <a:t>&gt;spring-boot-starter-parent&lt;/</a:t>
            </a:r>
            <a:r>
              <a:rPr lang="en-US" sz="800" dirty="0" err="1">
                <a:latin typeface="Courier New" panose="02070309020205020404" pitchFamily="49" charset="0"/>
                <a:cs typeface="Courier New" panose="02070309020205020404" pitchFamily="49" charset="0"/>
              </a:rPr>
              <a:t>artifactId</a:t>
            </a:r>
            <a:r>
              <a:rPr lang="en-US" sz="800" dirty="0">
                <a:latin typeface="Courier New" panose="02070309020205020404" pitchFamily="49" charset="0"/>
                <a:cs typeface="Courier New" panose="02070309020205020404" pitchFamily="49" charset="0"/>
              </a:rPr>
              <a:t>&gt;</a:t>
            </a:r>
          </a:p>
          <a:p>
            <a:pPr marL="0" indent="0" algn="just">
              <a:buNone/>
            </a:pPr>
            <a:r>
              <a:rPr lang="en-US" sz="800" dirty="0">
                <a:latin typeface="Courier New" panose="02070309020205020404" pitchFamily="49" charset="0"/>
                <a:cs typeface="Courier New" panose="02070309020205020404" pitchFamily="49" charset="0"/>
              </a:rPr>
              <a:t>    &lt;version&gt;1.4.3.RELEASE&lt;/version&gt;</a:t>
            </a:r>
          </a:p>
          <a:p>
            <a:pPr marL="0" indent="0" algn="just">
              <a:buNone/>
            </a:pPr>
            <a:r>
              <a:rPr lang="en-US" sz="800" dirty="0">
                <a:latin typeface="Courier New" panose="02070309020205020404" pitchFamily="49" charset="0"/>
                <a:cs typeface="Courier New" panose="02070309020205020404" pitchFamily="49" charset="0"/>
              </a:rPr>
              <a:t>  &lt;/parent&gt;</a:t>
            </a:r>
          </a:p>
          <a:p>
            <a:pPr marL="0" indent="0" algn="just">
              <a:buNone/>
            </a:pPr>
            <a:r>
              <a:rPr lang="en-US" sz="800" dirty="0">
                <a:latin typeface="Courier New" panose="02070309020205020404" pitchFamily="49" charset="0"/>
                <a:cs typeface="Courier New" panose="02070309020205020404" pitchFamily="49" charset="0"/>
              </a:rPr>
              <a:t> </a:t>
            </a:r>
          </a:p>
          <a:p>
            <a:pPr marL="0" indent="0" algn="just">
              <a:buNone/>
            </a:pPr>
            <a:r>
              <a:rPr lang="en-US" sz="800" dirty="0">
                <a:latin typeface="Courier New" panose="02070309020205020404" pitchFamily="49" charset="0"/>
                <a:cs typeface="Courier New" panose="02070309020205020404" pitchFamily="49" charset="0"/>
              </a:rPr>
              <a:t>  &lt;properties&gt;</a:t>
            </a:r>
          </a:p>
          <a:p>
            <a:pPr marL="0" indent="0" algn="just">
              <a:buNone/>
            </a:pPr>
            <a:r>
              <a:rPr lang="en-US" sz="800" dirty="0">
                <a:latin typeface="Courier New" panose="02070309020205020404" pitchFamily="49" charset="0"/>
                <a:cs typeface="Courier New" panose="02070309020205020404" pitchFamily="49" charset="0"/>
              </a:rPr>
              <a:t>    &lt;</a:t>
            </a:r>
            <a:r>
              <a:rPr lang="en-US" sz="800" dirty="0" err="1">
                <a:latin typeface="Courier New" panose="02070309020205020404" pitchFamily="49" charset="0"/>
                <a:cs typeface="Courier New" panose="02070309020205020404" pitchFamily="49" charset="0"/>
              </a:rPr>
              <a:t>java.version</a:t>
            </a:r>
            <a:r>
              <a:rPr lang="en-US" sz="800" dirty="0">
                <a:latin typeface="Courier New" panose="02070309020205020404" pitchFamily="49" charset="0"/>
                <a:cs typeface="Courier New" panose="02070309020205020404" pitchFamily="49" charset="0"/>
              </a:rPr>
              <a:t>&gt;1.8&lt;/</a:t>
            </a:r>
            <a:r>
              <a:rPr lang="en-US" sz="800" dirty="0" err="1">
                <a:latin typeface="Courier New" panose="02070309020205020404" pitchFamily="49" charset="0"/>
                <a:cs typeface="Courier New" panose="02070309020205020404" pitchFamily="49" charset="0"/>
              </a:rPr>
              <a:t>java.version</a:t>
            </a:r>
            <a:r>
              <a:rPr lang="en-US" sz="800" dirty="0">
                <a:latin typeface="Courier New" panose="02070309020205020404" pitchFamily="49" charset="0"/>
                <a:cs typeface="Courier New" panose="02070309020205020404" pitchFamily="49" charset="0"/>
              </a:rPr>
              <a:t>&gt;</a:t>
            </a:r>
          </a:p>
          <a:p>
            <a:pPr marL="0" indent="0" algn="just">
              <a:buNone/>
            </a:pPr>
            <a:r>
              <a:rPr lang="en-US" sz="800" dirty="0">
                <a:latin typeface="Courier New" panose="02070309020205020404" pitchFamily="49" charset="0"/>
                <a:cs typeface="Courier New" panose="02070309020205020404" pitchFamily="49" charset="0"/>
              </a:rPr>
              <a:t>  &lt;/properties</a:t>
            </a:r>
            <a:r>
              <a:rPr lang="en-US" sz="800" dirty="0" smtClean="0">
                <a:latin typeface="Courier New" panose="02070309020205020404" pitchFamily="49" charset="0"/>
                <a:cs typeface="Courier New" panose="02070309020205020404" pitchFamily="49" charset="0"/>
              </a:rPr>
              <a:t>&gt; </a:t>
            </a:r>
            <a:endParaRPr lang="en-US" sz="800" dirty="0">
              <a:latin typeface="Courier New" panose="02070309020205020404" pitchFamily="49" charset="0"/>
              <a:cs typeface="Courier New" panose="02070309020205020404" pitchFamily="49" charset="0"/>
            </a:endParaRPr>
          </a:p>
        </p:txBody>
      </p:sp>
      <p:sp>
        <p:nvSpPr>
          <p:cNvPr id="4" name="Content Placeholder 2"/>
          <p:cNvSpPr txBox="1">
            <a:spLocks/>
          </p:cNvSpPr>
          <p:nvPr/>
        </p:nvSpPr>
        <p:spPr>
          <a:xfrm>
            <a:off x="6072996" y="1679712"/>
            <a:ext cx="5463396" cy="46415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buNone/>
            </a:pPr>
            <a:r>
              <a:rPr lang="en-US" sz="800" dirty="0" smtClean="0">
                <a:latin typeface="Courier New" panose="02070309020205020404" pitchFamily="49" charset="0"/>
                <a:cs typeface="Courier New" panose="02070309020205020404" pitchFamily="49" charset="0"/>
              </a:rPr>
              <a:t>  </a:t>
            </a:r>
            <a:r>
              <a:rPr lang="en-US" sz="800" dirty="0">
                <a:latin typeface="Courier New" panose="02070309020205020404" pitchFamily="49" charset="0"/>
                <a:cs typeface="Courier New" panose="02070309020205020404" pitchFamily="49" charset="0"/>
              </a:rPr>
              <a:t>&lt;dependencies&gt;</a:t>
            </a:r>
          </a:p>
          <a:p>
            <a:pPr marL="0" indent="0" algn="just">
              <a:buNone/>
            </a:pPr>
            <a:r>
              <a:rPr lang="en-US" sz="800" dirty="0">
                <a:latin typeface="Courier New" panose="02070309020205020404" pitchFamily="49" charset="0"/>
                <a:cs typeface="Courier New" panose="02070309020205020404" pitchFamily="49" charset="0"/>
              </a:rPr>
              <a:t>    &lt;dependency&gt;</a:t>
            </a:r>
          </a:p>
          <a:p>
            <a:pPr marL="0" indent="0" algn="just">
              <a:buNone/>
            </a:pPr>
            <a:r>
              <a:rPr lang="en-US" sz="800" dirty="0">
                <a:latin typeface="Courier New" panose="02070309020205020404" pitchFamily="49" charset="0"/>
                <a:cs typeface="Courier New" panose="02070309020205020404" pitchFamily="49" charset="0"/>
              </a:rPr>
              <a:t>      &lt;</a:t>
            </a:r>
            <a:r>
              <a:rPr lang="en-US" sz="800" dirty="0" err="1">
                <a:latin typeface="Courier New" panose="02070309020205020404" pitchFamily="49" charset="0"/>
                <a:cs typeface="Courier New" panose="02070309020205020404" pitchFamily="49" charset="0"/>
              </a:rPr>
              <a:t>groupId</a:t>
            </a:r>
            <a:r>
              <a:rPr lang="en-US" sz="800" dirty="0">
                <a:latin typeface="Courier New" panose="02070309020205020404" pitchFamily="49" charset="0"/>
                <a:cs typeface="Courier New" panose="02070309020205020404" pitchFamily="49" charset="0"/>
              </a:rPr>
              <a:t>&gt;</a:t>
            </a:r>
            <a:r>
              <a:rPr lang="en-US" sz="800" dirty="0" err="1">
                <a:latin typeface="Courier New" panose="02070309020205020404" pitchFamily="49" charset="0"/>
                <a:cs typeface="Courier New" panose="02070309020205020404" pitchFamily="49" charset="0"/>
              </a:rPr>
              <a:t>org.springframework.boot</a:t>
            </a:r>
            <a:r>
              <a:rPr lang="en-US" sz="800" dirty="0">
                <a:latin typeface="Courier New" panose="02070309020205020404" pitchFamily="49" charset="0"/>
                <a:cs typeface="Courier New" panose="02070309020205020404" pitchFamily="49" charset="0"/>
              </a:rPr>
              <a:t>&lt;/</a:t>
            </a:r>
            <a:r>
              <a:rPr lang="en-US" sz="800" dirty="0" err="1">
                <a:latin typeface="Courier New" panose="02070309020205020404" pitchFamily="49" charset="0"/>
                <a:cs typeface="Courier New" panose="02070309020205020404" pitchFamily="49" charset="0"/>
              </a:rPr>
              <a:t>groupId</a:t>
            </a:r>
            <a:r>
              <a:rPr lang="en-US" sz="800" dirty="0">
                <a:latin typeface="Courier New" panose="02070309020205020404" pitchFamily="49" charset="0"/>
                <a:cs typeface="Courier New" panose="02070309020205020404" pitchFamily="49" charset="0"/>
              </a:rPr>
              <a:t>&gt;</a:t>
            </a:r>
          </a:p>
          <a:p>
            <a:pPr marL="0" indent="0" algn="just">
              <a:buNone/>
            </a:pPr>
            <a:r>
              <a:rPr lang="en-US" sz="800" dirty="0">
                <a:latin typeface="Courier New" panose="02070309020205020404" pitchFamily="49" charset="0"/>
                <a:cs typeface="Courier New" panose="02070309020205020404" pitchFamily="49" charset="0"/>
              </a:rPr>
              <a:t>      &lt;</a:t>
            </a:r>
            <a:r>
              <a:rPr lang="en-US" sz="800" dirty="0" err="1">
                <a:latin typeface="Courier New" panose="02070309020205020404" pitchFamily="49" charset="0"/>
                <a:cs typeface="Courier New" panose="02070309020205020404" pitchFamily="49" charset="0"/>
              </a:rPr>
              <a:t>artifactId</a:t>
            </a:r>
            <a:r>
              <a:rPr lang="en-US" sz="800" dirty="0">
                <a:latin typeface="Courier New" panose="02070309020205020404" pitchFamily="49" charset="0"/>
                <a:cs typeface="Courier New" panose="02070309020205020404" pitchFamily="49" charset="0"/>
              </a:rPr>
              <a:t>&gt;spring-boot-starter-web&lt;/</a:t>
            </a:r>
            <a:r>
              <a:rPr lang="en-US" sz="800" dirty="0" err="1">
                <a:latin typeface="Courier New" panose="02070309020205020404" pitchFamily="49" charset="0"/>
                <a:cs typeface="Courier New" panose="02070309020205020404" pitchFamily="49" charset="0"/>
              </a:rPr>
              <a:t>artifactId</a:t>
            </a:r>
            <a:r>
              <a:rPr lang="en-US" sz="800" dirty="0">
                <a:latin typeface="Courier New" panose="02070309020205020404" pitchFamily="49" charset="0"/>
                <a:cs typeface="Courier New" panose="02070309020205020404" pitchFamily="49" charset="0"/>
              </a:rPr>
              <a:t>&gt;</a:t>
            </a:r>
          </a:p>
          <a:p>
            <a:pPr marL="0" indent="0" algn="just">
              <a:buNone/>
            </a:pPr>
            <a:r>
              <a:rPr lang="en-US" sz="800" dirty="0">
                <a:latin typeface="Courier New" panose="02070309020205020404" pitchFamily="49" charset="0"/>
                <a:cs typeface="Courier New" panose="02070309020205020404" pitchFamily="49" charset="0"/>
              </a:rPr>
              <a:t>    &lt;/dependency</a:t>
            </a:r>
            <a:r>
              <a:rPr lang="en-US" sz="800" dirty="0" smtClean="0">
                <a:latin typeface="Courier New" panose="02070309020205020404" pitchFamily="49" charset="0"/>
                <a:cs typeface="Courier New" panose="02070309020205020404" pitchFamily="49" charset="0"/>
              </a:rPr>
              <a:t>&gt;</a:t>
            </a:r>
          </a:p>
          <a:p>
            <a:pPr marL="0" indent="0" algn="just">
              <a:buNone/>
            </a:pPr>
            <a:endParaRPr lang="en-US" sz="800" dirty="0">
              <a:latin typeface="Courier New" panose="02070309020205020404" pitchFamily="49" charset="0"/>
              <a:cs typeface="Courier New" panose="02070309020205020404" pitchFamily="49" charset="0"/>
            </a:endParaRPr>
          </a:p>
          <a:p>
            <a:pPr marL="0" indent="0" algn="just">
              <a:buNone/>
            </a:pPr>
            <a:r>
              <a:rPr lang="en-US" sz="800" dirty="0">
                <a:latin typeface="Courier New" panose="02070309020205020404" pitchFamily="49" charset="0"/>
                <a:cs typeface="Courier New" panose="02070309020205020404" pitchFamily="49" charset="0"/>
              </a:rPr>
              <a:t>    &lt;dependency&gt;</a:t>
            </a:r>
          </a:p>
          <a:p>
            <a:pPr marL="0" indent="0" algn="just">
              <a:buNone/>
            </a:pPr>
            <a:r>
              <a:rPr lang="en-US" sz="800" dirty="0">
                <a:latin typeface="Courier New" panose="02070309020205020404" pitchFamily="49" charset="0"/>
                <a:cs typeface="Courier New" panose="02070309020205020404" pitchFamily="49" charset="0"/>
              </a:rPr>
              <a:t>        &lt;</a:t>
            </a:r>
            <a:r>
              <a:rPr lang="en-US" sz="800" dirty="0" err="1">
                <a:latin typeface="Courier New" panose="02070309020205020404" pitchFamily="49" charset="0"/>
                <a:cs typeface="Courier New" panose="02070309020205020404" pitchFamily="49" charset="0"/>
              </a:rPr>
              <a:t>groupId</a:t>
            </a:r>
            <a:r>
              <a:rPr lang="en-US" sz="800" dirty="0">
                <a:latin typeface="Courier New" panose="02070309020205020404" pitchFamily="49" charset="0"/>
                <a:cs typeface="Courier New" panose="02070309020205020404" pitchFamily="49" charset="0"/>
              </a:rPr>
              <a:t>&gt;</a:t>
            </a:r>
            <a:r>
              <a:rPr lang="en-US" sz="800" dirty="0" err="1">
                <a:latin typeface="Courier New" panose="02070309020205020404" pitchFamily="49" charset="0"/>
                <a:cs typeface="Courier New" panose="02070309020205020404" pitchFamily="49" charset="0"/>
              </a:rPr>
              <a:t>com.fasterxml.jackson.dataformat</a:t>
            </a:r>
            <a:r>
              <a:rPr lang="en-US" sz="800" dirty="0">
                <a:latin typeface="Courier New" panose="02070309020205020404" pitchFamily="49" charset="0"/>
                <a:cs typeface="Courier New" panose="02070309020205020404" pitchFamily="49" charset="0"/>
              </a:rPr>
              <a:t>&lt;/</a:t>
            </a:r>
            <a:r>
              <a:rPr lang="en-US" sz="800" dirty="0" err="1">
                <a:latin typeface="Courier New" panose="02070309020205020404" pitchFamily="49" charset="0"/>
                <a:cs typeface="Courier New" panose="02070309020205020404" pitchFamily="49" charset="0"/>
              </a:rPr>
              <a:t>groupId</a:t>
            </a:r>
            <a:r>
              <a:rPr lang="en-US" sz="800" dirty="0">
                <a:latin typeface="Courier New" panose="02070309020205020404" pitchFamily="49" charset="0"/>
                <a:cs typeface="Courier New" panose="02070309020205020404" pitchFamily="49" charset="0"/>
              </a:rPr>
              <a:t>&gt;</a:t>
            </a:r>
          </a:p>
          <a:p>
            <a:pPr marL="0" indent="0" algn="just">
              <a:buNone/>
            </a:pPr>
            <a:r>
              <a:rPr lang="en-US" sz="800" dirty="0">
                <a:latin typeface="Courier New" panose="02070309020205020404" pitchFamily="49" charset="0"/>
                <a:cs typeface="Courier New" panose="02070309020205020404" pitchFamily="49" charset="0"/>
              </a:rPr>
              <a:t>        &lt;</a:t>
            </a:r>
            <a:r>
              <a:rPr lang="en-US" sz="800" dirty="0" err="1">
                <a:latin typeface="Courier New" panose="02070309020205020404" pitchFamily="49" charset="0"/>
                <a:cs typeface="Courier New" panose="02070309020205020404" pitchFamily="49" charset="0"/>
              </a:rPr>
              <a:t>artifactId</a:t>
            </a:r>
            <a:r>
              <a:rPr lang="en-US" sz="800" dirty="0">
                <a:latin typeface="Courier New" panose="02070309020205020404" pitchFamily="49" charset="0"/>
                <a:cs typeface="Courier New" panose="02070309020205020404" pitchFamily="49" charset="0"/>
              </a:rPr>
              <a:t>&gt;</a:t>
            </a:r>
            <a:r>
              <a:rPr lang="en-US" sz="800" dirty="0" err="1">
                <a:latin typeface="Courier New" panose="02070309020205020404" pitchFamily="49" charset="0"/>
                <a:cs typeface="Courier New" panose="02070309020205020404" pitchFamily="49" charset="0"/>
              </a:rPr>
              <a:t>jackson</a:t>
            </a:r>
            <a:r>
              <a:rPr lang="en-US" sz="800" dirty="0">
                <a:latin typeface="Courier New" panose="02070309020205020404" pitchFamily="49" charset="0"/>
                <a:cs typeface="Courier New" panose="02070309020205020404" pitchFamily="49" charset="0"/>
              </a:rPr>
              <a:t>-</a:t>
            </a:r>
            <a:r>
              <a:rPr lang="en-US" sz="800" dirty="0" err="1">
                <a:latin typeface="Courier New" panose="02070309020205020404" pitchFamily="49" charset="0"/>
                <a:cs typeface="Courier New" panose="02070309020205020404" pitchFamily="49" charset="0"/>
              </a:rPr>
              <a:t>dataformat</a:t>
            </a:r>
            <a:r>
              <a:rPr lang="en-US" sz="800" dirty="0">
                <a:latin typeface="Courier New" panose="02070309020205020404" pitchFamily="49" charset="0"/>
                <a:cs typeface="Courier New" panose="02070309020205020404" pitchFamily="49" charset="0"/>
              </a:rPr>
              <a:t>-xml&lt;/</a:t>
            </a:r>
            <a:r>
              <a:rPr lang="en-US" sz="800" dirty="0" err="1">
                <a:latin typeface="Courier New" panose="02070309020205020404" pitchFamily="49" charset="0"/>
                <a:cs typeface="Courier New" panose="02070309020205020404" pitchFamily="49" charset="0"/>
              </a:rPr>
              <a:t>artifactId</a:t>
            </a:r>
            <a:r>
              <a:rPr lang="en-US" sz="800" dirty="0">
                <a:latin typeface="Courier New" panose="02070309020205020404" pitchFamily="49" charset="0"/>
                <a:cs typeface="Courier New" panose="02070309020205020404" pitchFamily="49" charset="0"/>
              </a:rPr>
              <a:t>&gt;</a:t>
            </a:r>
          </a:p>
          <a:p>
            <a:pPr marL="0" indent="0" algn="just">
              <a:buNone/>
            </a:pPr>
            <a:r>
              <a:rPr lang="en-US" sz="800" dirty="0">
                <a:latin typeface="Courier New" panose="02070309020205020404" pitchFamily="49" charset="0"/>
                <a:cs typeface="Courier New" panose="02070309020205020404" pitchFamily="49" charset="0"/>
              </a:rPr>
              <a:t>    &lt;/dependency&gt;</a:t>
            </a:r>
          </a:p>
          <a:p>
            <a:pPr marL="0" indent="0" algn="just">
              <a:buNone/>
            </a:pPr>
            <a:r>
              <a:rPr lang="en-US" sz="800" dirty="0">
                <a:latin typeface="Courier New" panose="02070309020205020404" pitchFamily="49" charset="0"/>
                <a:cs typeface="Courier New" panose="02070309020205020404" pitchFamily="49" charset="0"/>
              </a:rPr>
              <a:t>  &lt;/dependencies</a:t>
            </a:r>
            <a:r>
              <a:rPr lang="en-US" sz="800" dirty="0" smtClean="0">
                <a:latin typeface="Courier New" panose="02070309020205020404" pitchFamily="49" charset="0"/>
                <a:cs typeface="Courier New" panose="02070309020205020404" pitchFamily="49" charset="0"/>
              </a:rPr>
              <a:t>&gt;</a:t>
            </a:r>
          </a:p>
          <a:p>
            <a:pPr marL="0" indent="0" algn="just">
              <a:buNone/>
            </a:pPr>
            <a:endParaRPr lang="en-US" sz="800" dirty="0">
              <a:latin typeface="Courier New" panose="02070309020205020404" pitchFamily="49" charset="0"/>
              <a:cs typeface="Courier New" panose="02070309020205020404" pitchFamily="49" charset="0"/>
            </a:endParaRPr>
          </a:p>
          <a:p>
            <a:pPr marL="0" indent="0" algn="just">
              <a:buNone/>
            </a:pPr>
            <a:r>
              <a:rPr lang="en-US" sz="800" dirty="0">
                <a:latin typeface="Courier New" panose="02070309020205020404" pitchFamily="49" charset="0"/>
                <a:cs typeface="Courier New" panose="02070309020205020404" pitchFamily="49" charset="0"/>
              </a:rPr>
              <a:t>  &lt;build&gt;</a:t>
            </a:r>
          </a:p>
          <a:p>
            <a:pPr marL="0" indent="0" algn="just">
              <a:buNone/>
            </a:pPr>
            <a:r>
              <a:rPr lang="en-US" sz="800" dirty="0">
                <a:latin typeface="Courier New" panose="02070309020205020404" pitchFamily="49" charset="0"/>
                <a:cs typeface="Courier New" panose="02070309020205020404" pitchFamily="49" charset="0"/>
              </a:rPr>
              <a:t>    &lt;plugins&gt;</a:t>
            </a:r>
          </a:p>
          <a:p>
            <a:pPr marL="0" indent="0" algn="just">
              <a:buNone/>
            </a:pPr>
            <a:r>
              <a:rPr lang="en-US" sz="800" dirty="0">
                <a:latin typeface="Courier New" panose="02070309020205020404" pitchFamily="49" charset="0"/>
                <a:cs typeface="Courier New" panose="02070309020205020404" pitchFamily="49" charset="0"/>
              </a:rPr>
              <a:t>      &lt;plugin&gt;</a:t>
            </a:r>
          </a:p>
          <a:p>
            <a:pPr marL="0" indent="0" algn="just">
              <a:buNone/>
            </a:pPr>
            <a:r>
              <a:rPr lang="en-US" sz="800" dirty="0">
                <a:latin typeface="Courier New" panose="02070309020205020404" pitchFamily="49" charset="0"/>
                <a:cs typeface="Courier New" panose="02070309020205020404" pitchFamily="49" charset="0"/>
              </a:rPr>
              <a:t>        &lt;</a:t>
            </a:r>
            <a:r>
              <a:rPr lang="en-US" sz="800" dirty="0" err="1">
                <a:latin typeface="Courier New" panose="02070309020205020404" pitchFamily="49" charset="0"/>
                <a:cs typeface="Courier New" panose="02070309020205020404" pitchFamily="49" charset="0"/>
              </a:rPr>
              <a:t>groupId</a:t>
            </a:r>
            <a:r>
              <a:rPr lang="en-US" sz="800" dirty="0">
                <a:latin typeface="Courier New" panose="02070309020205020404" pitchFamily="49" charset="0"/>
                <a:cs typeface="Courier New" panose="02070309020205020404" pitchFamily="49" charset="0"/>
              </a:rPr>
              <a:t>&gt;</a:t>
            </a:r>
            <a:r>
              <a:rPr lang="en-US" sz="800" dirty="0" err="1">
                <a:latin typeface="Courier New" panose="02070309020205020404" pitchFamily="49" charset="0"/>
                <a:cs typeface="Courier New" panose="02070309020205020404" pitchFamily="49" charset="0"/>
              </a:rPr>
              <a:t>org.springframework.boot</a:t>
            </a:r>
            <a:r>
              <a:rPr lang="en-US" sz="800" dirty="0">
                <a:latin typeface="Courier New" panose="02070309020205020404" pitchFamily="49" charset="0"/>
                <a:cs typeface="Courier New" panose="02070309020205020404" pitchFamily="49" charset="0"/>
              </a:rPr>
              <a:t>&lt;/</a:t>
            </a:r>
            <a:r>
              <a:rPr lang="en-US" sz="800" dirty="0" err="1">
                <a:latin typeface="Courier New" panose="02070309020205020404" pitchFamily="49" charset="0"/>
                <a:cs typeface="Courier New" panose="02070309020205020404" pitchFamily="49" charset="0"/>
              </a:rPr>
              <a:t>groupId</a:t>
            </a:r>
            <a:r>
              <a:rPr lang="en-US" sz="800" dirty="0">
                <a:latin typeface="Courier New" panose="02070309020205020404" pitchFamily="49" charset="0"/>
                <a:cs typeface="Courier New" panose="02070309020205020404" pitchFamily="49" charset="0"/>
              </a:rPr>
              <a:t>&gt;</a:t>
            </a:r>
          </a:p>
          <a:p>
            <a:pPr marL="0" indent="0" algn="just">
              <a:buNone/>
            </a:pPr>
            <a:r>
              <a:rPr lang="en-US" sz="800" dirty="0">
                <a:latin typeface="Courier New" panose="02070309020205020404" pitchFamily="49" charset="0"/>
                <a:cs typeface="Courier New" panose="02070309020205020404" pitchFamily="49" charset="0"/>
              </a:rPr>
              <a:t>        &lt;</a:t>
            </a:r>
            <a:r>
              <a:rPr lang="en-US" sz="800" dirty="0" err="1">
                <a:latin typeface="Courier New" panose="02070309020205020404" pitchFamily="49" charset="0"/>
                <a:cs typeface="Courier New" panose="02070309020205020404" pitchFamily="49" charset="0"/>
              </a:rPr>
              <a:t>artifactId</a:t>
            </a:r>
            <a:r>
              <a:rPr lang="en-US" sz="800" dirty="0">
                <a:latin typeface="Courier New" panose="02070309020205020404" pitchFamily="49" charset="0"/>
                <a:cs typeface="Courier New" panose="02070309020205020404" pitchFamily="49" charset="0"/>
              </a:rPr>
              <a:t>&gt;spring-boot-maven-plugin&lt;/</a:t>
            </a:r>
            <a:r>
              <a:rPr lang="en-US" sz="800" dirty="0" err="1">
                <a:latin typeface="Courier New" panose="02070309020205020404" pitchFamily="49" charset="0"/>
                <a:cs typeface="Courier New" panose="02070309020205020404" pitchFamily="49" charset="0"/>
              </a:rPr>
              <a:t>artifactId</a:t>
            </a:r>
            <a:r>
              <a:rPr lang="en-US" sz="800" dirty="0">
                <a:latin typeface="Courier New" panose="02070309020205020404" pitchFamily="49" charset="0"/>
                <a:cs typeface="Courier New" panose="02070309020205020404" pitchFamily="49" charset="0"/>
              </a:rPr>
              <a:t>&gt;</a:t>
            </a:r>
          </a:p>
          <a:p>
            <a:pPr marL="0" indent="0" algn="just">
              <a:buNone/>
            </a:pPr>
            <a:r>
              <a:rPr lang="en-US" sz="800" dirty="0">
                <a:latin typeface="Courier New" panose="02070309020205020404" pitchFamily="49" charset="0"/>
                <a:cs typeface="Courier New" panose="02070309020205020404" pitchFamily="49" charset="0"/>
              </a:rPr>
              <a:t>      &lt;/plugin&gt;</a:t>
            </a:r>
          </a:p>
          <a:p>
            <a:pPr marL="0" indent="0" algn="just">
              <a:buNone/>
            </a:pPr>
            <a:r>
              <a:rPr lang="en-US" sz="800" dirty="0">
                <a:latin typeface="Courier New" panose="02070309020205020404" pitchFamily="49" charset="0"/>
                <a:cs typeface="Courier New" panose="02070309020205020404" pitchFamily="49" charset="0"/>
              </a:rPr>
              <a:t>    &lt;/plugins&gt;</a:t>
            </a:r>
          </a:p>
          <a:p>
            <a:pPr marL="0" indent="0" algn="just">
              <a:buNone/>
            </a:pPr>
            <a:r>
              <a:rPr lang="en-US" sz="800" dirty="0">
                <a:latin typeface="Courier New" panose="02070309020205020404" pitchFamily="49" charset="0"/>
                <a:cs typeface="Courier New" panose="02070309020205020404" pitchFamily="49" charset="0"/>
              </a:rPr>
              <a:t>  &lt;/build&gt;</a:t>
            </a:r>
          </a:p>
          <a:p>
            <a:pPr marL="0" indent="0" algn="just">
              <a:buNone/>
            </a:pPr>
            <a:r>
              <a:rPr lang="en-US" sz="800" dirty="0">
                <a:latin typeface="Courier New" panose="02070309020205020404" pitchFamily="49" charset="0"/>
                <a:cs typeface="Courier New" panose="02070309020205020404" pitchFamily="49" charset="0"/>
              </a:rPr>
              <a:t>&lt;/project&gt;</a:t>
            </a:r>
          </a:p>
        </p:txBody>
      </p:sp>
    </p:spTree>
    <p:extLst>
      <p:ext uri="{BB962C8B-B14F-4D97-AF65-F5344CB8AC3E}">
        <p14:creationId xmlns:p14="http://schemas.microsoft.com/office/powerpoint/2010/main" val="631914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ID" dirty="0"/>
              <a:t>Main Class</a:t>
            </a:r>
          </a:p>
        </p:txBody>
      </p:sp>
      <p:sp>
        <p:nvSpPr>
          <p:cNvPr id="3" name="Content Placeholder 2"/>
          <p:cNvSpPr>
            <a:spLocks noGrp="1"/>
          </p:cNvSpPr>
          <p:nvPr>
            <p:ph idx="1"/>
          </p:nvPr>
        </p:nvSpPr>
        <p:spPr>
          <a:xfrm>
            <a:off x="609600" y="1679713"/>
            <a:ext cx="10972800" cy="4641573"/>
          </a:xfrm>
        </p:spPr>
        <p:txBody>
          <a:bodyPr>
            <a:normAutofit/>
          </a:bodyPr>
          <a:lstStyle/>
          <a:p>
            <a:pPr marL="0" indent="0" algn="just">
              <a:buNone/>
            </a:pPr>
            <a:r>
              <a:rPr lang="en-US" sz="1600" dirty="0">
                <a:latin typeface="Courier New" panose="02070309020205020404" pitchFamily="49" charset="0"/>
                <a:cs typeface="Courier New" panose="02070309020205020404" pitchFamily="49" charset="0"/>
              </a:rPr>
              <a:t>package </a:t>
            </a:r>
            <a:r>
              <a:rPr lang="en-US" sz="1600" dirty="0" err="1">
                <a:latin typeface="Courier New" panose="02070309020205020404" pitchFamily="49" charset="0"/>
                <a:cs typeface="Courier New" panose="02070309020205020404" pitchFamily="49" charset="0"/>
              </a:rPr>
              <a:t>com.codeflex.springboot</a:t>
            </a:r>
            <a:r>
              <a:rPr lang="en-US" sz="1600" dirty="0">
                <a:latin typeface="Courier New" panose="02070309020205020404" pitchFamily="49" charset="0"/>
                <a:cs typeface="Courier New" panose="02070309020205020404" pitchFamily="49" charset="0"/>
              </a:rPr>
              <a:t>;</a:t>
            </a:r>
          </a:p>
          <a:p>
            <a:pPr marL="0" indent="0" algn="just">
              <a:buNone/>
            </a:pPr>
            <a:r>
              <a:rPr lang="en-US" sz="1600" dirty="0">
                <a:latin typeface="Courier New" panose="02070309020205020404" pitchFamily="49" charset="0"/>
                <a:cs typeface="Courier New" panose="02070309020205020404" pitchFamily="49" charset="0"/>
              </a:rPr>
              <a:t>import </a:t>
            </a:r>
            <a:r>
              <a:rPr lang="en-US" sz="1600" dirty="0" err="1">
                <a:latin typeface="Courier New" panose="02070309020205020404" pitchFamily="49" charset="0"/>
                <a:cs typeface="Courier New" panose="02070309020205020404" pitchFamily="49" charset="0"/>
              </a:rPr>
              <a:t>org.springframework.boot.SpringApplication</a:t>
            </a:r>
            <a:r>
              <a:rPr lang="en-US" sz="1600" dirty="0">
                <a:latin typeface="Courier New" panose="02070309020205020404" pitchFamily="49" charset="0"/>
                <a:cs typeface="Courier New" panose="02070309020205020404" pitchFamily="49" charset="0"/>
              </a:rPr>
              <a:t>;</a:t>
            </a:r>
          </a:p>
          <a:p>
            <a:pPr marL="0" indent="0" algn="just">
              <a:buNone/>
            </a:pPr>
            <a:r>
              <a:rPr lang="en-US" sz="1600" dirty="0">
                <a:latin typeface="Courier New" panose="02070309020205020404" pitchFamily="49" charset="0"/>
                <a:cs typeface="Courier New" panose="02070309020205020404" pitchFamily="49" charset="0"/>
              </a:rPr>
              <a:t>import </a:t>
            </a:r>
            <a:r>
              <a:rPr lang="en-US" sz="1600" dirty="0" err="1">
                <a:latin typeface="Courier New" panose="02070309020205020404" pitchFamily="49" charset="0"/>
                <a:cs typeface="Courier New" panose="02070309020205020404" pitchFamily="49" charset="0"/>
              </a:rPr>
              <a:t>org.springframework.boot.autoconfigure.SpringBootApplication</a:t>
            </a:r>
            <a:r>
              <a:rPr lang="en-US" sz="1600" dirty="0">
                <a:latin typeface="Courier New" panose="02070309020205020404" pitchFamily="49" charset="0"/>
                <a:cs typeface="Courier New" panose="02070309020205020404" pitchFamily="49" charset="0"/>
              </a:rPr>
              <a:t>;</a:t>
            </a:r>
          </a:p>
          <a:p>
            <a:pPr marL="0" indent="0" algn="just">
              <a:buNone/>
            </a:pPr>
            <a:r>
              <a:rPr lang="en-US" sz="1600" dirty="0">
                <a:latin typeface="Courier New" panose="02070309020205020404" pitchFamily="49" charset="0"/>
                <a:cs typeface="Courier New" panose="02070309020205020404" pitchFamily="49" charset="0"/>
              </a:rPr>
              <a:t> </a:t>
            </a:r>
          </a:p>
          <a:p>
            <a:pPr marL="0" indent="0" algn="just">
              <a:buNone/>
            </a:pP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SpringBootApplication</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scanBasePackages</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com.codeflex.springboot</a:t>
            </a:r>
            <a:r>
              <a:rPr lang="en-US" sz="1600" dirty="0">
                <a:latin typeface="Courier New" panose="02070309020205020404" pitchFamily="49" charset="0"/>
                <a:cs typeface="Courier New" panose="02070309020205020404" pitchFamily="49" charset="0"/>
              </a:rPr>
              <a:t>"})</a:t>
            </a:r>
          </a:p>
          <a:p>
            <a:pPr marL="0" indent="0" algn="just">
              <a:buNone/>
            </a:pPr>
            <a:r>
              <a:rPr lang="en-US" sz="1600" dirty="0">
                <a:latin typeface="Courier New" panose="02070309020205020404" pitchFamily="49" charset="0"/>
                <a:cs typeface="Courier New" panose="02070309020205020404" pitchFamily="49" charset="0"/>
              </a:rPr>
              <a:t>public class </a:t>
            </a:r>
            <a:r>
              <a:rPr lang="en-US" sz="1600" dirty="0" err="1">
                <a:latin typeface="Courier New" panose="02070309020205020404" pitchFamily="49" charset="0"/>
                <a:cs typeface="Courier New" panose="02070309020205020404" pitchFamily="49" charset="0"/>
              </a:rPr>
              <a:t>SpringbootRestOnlineStore</a:t>
            </a:r>
            <a:r>
              <a:rPr lang="en-US" sz="1600" dirty="0">
                <a:latin typeface="Courier New" panose="02070309020205020404" pitchFamily="49" charset="0"/>
                <a:cs typeface="Courier New" panose="02070309020205020404" pitchFamily="49" charset="0"/>
              </a:rPr>
              <a:t> {</a:t>
            </a:r>
          </a:p>
          <a:p>
            <a:pPr marL="0" indent="0" algn="just">
              <a:buNone/>
            </a:pPr>
            <a:r>
              <a:rPr lang="en-US" sz="1600" dirty="0">
                <a:latin typeface="Courier New" panose="02070309020205020404" pitchFamily="49" charset="0"/>
                <a:cs typeface="Courier New" panose="02070309020205020404" pitchFamily="49" charset="0"/>
              </a:rPr>
              <a:t> </a:t>
            </a:r>
          </a:p>
          <a:p>
            <a:pPr marL="0" indent="0" algn="just">
              <a:buNone/>
            </a:pPr>
            <a:r>
              <a:rPr lang="en-US" sz="1600" dirty="0">
                <a:latin typeface="Courier New" panose="02070309020205020404" pitchFamily="49" charset="0"/>
                <a:cs typeface="Courier New" panose="02070309020205020404" pitchFamily="49" charset="0"/>
              </a:rPr>
              <a:t>  public static void main(String[] </a:t>
            </a:r>
            <a:r>
              <a:rPr lang="en-US" sz="1600" dirty="0" err="1">
                <a:latin typeface="Courier New" panose="02070309020205020404" pitchFamily="49" charset="0"/>
                <a:cs typeface="Courier New" panose="02070309020205020404" pitchFamily="49" charset="0"/>
              </a:rPr>
              <a:t>args</a:t>
            </a:r>
            <a:r>
              <a:rPr lang="en-US" sz="1600" dirty="0">
                <a:latin typeface="Courier New" panose="02070309020205020404" pitchFamily="49" charset="0"/>
                <a:cs typeface="Courier New" panose="02070309020205020404" pitchFamily="49" charset="0"/>
              </a:rPr>
              <a:t>) {</a:t>
            </a:r>
          </a:p>
          <a:p>
            <a:pPr marL="0" indent="0" algn="just">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SpringApplication.run</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SpringbootRestOnlineStore.class</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args</a:t>
            </a:r>
            <a:r>
              <a:rPr lang="en-US" sz="1600" dirty="0">
                <a:latin typeface="Courier New" panose="02070309020205020404" pitchFamily="49" charset="0"/>
                <a:cs typeface="Courier New" panose="02070309020205020404" pitchFamily="49" charset="0"/>
              </a:rPr>
              <a:t>);</a:t>
            </a:r>
          </a:p>
          <a:p>
            <a:pPr marL="0" indent="0" algn="just">
              <a:buNone/>
            </a:pPr>
            <a:r>
              <a:rPr lang="en-US" sz="1600" dirty="0">
                <a:latin typeface="Courier New" panose="02070309020205020404" pitchFamily="49" charset="0"/>
                <a:cs typeface="Courier New" panose="02070309020205020404" pitchFamily="49" charset="0"/>
              </a:rPr>
              <a:t>  }</a:t>
            </a:r>
          </a:p>
          <a:p>
            <a:pPr marL="0" indent="0" algn="just">
              <a:buNone/>
            </a:pPr>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733378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ID" dirty="0"/>
              <a:t>REST Controller</a:t>
            </a:r>
          </a:p>
        </p:txBody>
      </p:sp>
      <p:sp>
        <p:nvSpPr>
          <p:cNvPr id="3" name="Content Placeholder 2"/>
          <p:cNvSpPr>
            <a:spLocks noGrp="1"/>
          </p:cNvSpPr>
          <p:nvPr>
            <p:ph idx="1"/>
          </p:nvPr>
        </p:nvSpPr>
        <p:spPr>
          <a:xfrm>
            <a:off x="609600" y="1679713"/>
            <a:ext cx="10972800" cy="4641573"/>
          </a:xfrm>
        </p:spPr>
        <p:txBody>
          <a:bodyPr>
            <a:normAutofit/>
          </a:bodyPr>
          <a:lstStyle/>
          <a:p>
            <a:r>
              <a:rPr lang="en-US" dirty="0"/>
              <a:t>These are our REST APIs:</a:t>
            </a:r>
          </a:p>
          <a:p>
            <a:pPr lvl="1">
              <a:buFont typeface="Wingdings" panose="05000000000000000000" pitchFamily="2" charset="2"/>
              <a:buChar char="§"/>
            </a:pPr>
            <a:r>
              <a:rPr lang="en-US" dirty="0"/>
              <a:t>GET request to /</a:t>
            </a:r>
            <a:r>
              <a:rPr lang="en-US" dirty="0" err="1"/>
              <a:t>api</a:t>
            </a:r>
            <a:r>
              <a:rPr lang="en-US" dirty="0"/>
              <a:t>/product/ returns a list of all products</a:t>
            </a:r>
          </a:p>
          <a:p>
            <a:pPr lvl="1">
              <a:buFont typeface="Wingdings" panose="05000000000000000000" pitchFamily="2" charset="2"/>
              <a:buChar char="§"/>
            </a:pPr>
            <a:r>
              <a:rPr lang="en-US" dirty="0"/>
              <a:t>GET request to /</a:t>
            </a:r>
            <a:r>
              <a:rPr lang="en-US" dirty="0" err="1"/>
              <a:t>api</a:t>
            </a:r>
            <a:r>
              <a:rPr lang="en-US" dirty="0"/>
              <a:t>/product/3 returns the product with ID 3</a:t>
            </a:r>
          </a:p>
          <a:p>
            <a:pPr lvl="1">
              <a:buFont typeface="Wingdings" panose="05000000000000000000" pitchFamily="2" charset="2"/>
              <a:buChar char="§"/>
            </a:pPr>
            <a:r>
              <a:rPr lang="en-US" dirty="0" smtClean="0"/>
              <a:t>POST request to /</a:t>
            </a:r>
            <a:r>
              <a:rPr lang="en-US" dirty="0" err="1" smtClean="0"/>
              <a:t>api</a:t>
            </a:r>
            <a:r>
              <a:rPr lang="en-US" dirty="0" smtClean="0"/>
              <a:t>/product/ with a JSON product </a:t>
            </a:r>
            <a:r>
              <a:rPr lang="en-US" dirty="0"/>
              <a:t>object in the request’s body will create a new </a:t>
            </a:r>
            <a:r>
              <a:rPr lang="en-US" dirty="0" smtClean="0"/>
              <a:t>product</a:t>
            </a:r>
            <a:endParaRPr lang="en-US" dirty="0"/>
          </a:p>
          <a:p>
            <a:pPr lvl="1">
              <a:buFont typeface="Wingdings" panose="05000000000000000000" pitchFamily="2" charset="2"/>
              <a:buChar char="§"/>
            </a:pPr>
            <a:r>
              <a:rPr lang="en-US" dirty="0"/>
              <a:t>PUT request to /</a:t>
            </a:r>
            <a:r>
              <a:rPr lang="en-US" dirty="0" err="1"/>
              <a:t>api</a:t>
            </a:r>
            <a:r>
              <a:rPr lang="en-US" dirty="0"/>
              <a:t>/product/5 with a JSON product object in the request’s body will update the object with ID 5</a:t>
            </a:r>
          </a:p>
          <a:p>
            <a:pPr lvl="1">
              <a:buFont typeface="Wingdings" panose="05000000000000000000" pitchFamily="2" charset="2"/>
              <a:buChar char="§"/>
            </a:pPr>
            <a:r>
              <a:rPr lang="en-US" dirty="0"/>
              <a:t>DELETE request to /</a:t>
            </a:r>
            <a:r>
              <a:rPr lang="en-US" dirty="0" err="1"/>
              <a:t>api</a:t>
            </a:r>
            <a:r>
              <a:rPr lang="en-US" dirty="0"/>
              <a:t>/product/7 deletes the product with ID 7</a:t>
            </a:r>
          </a:p>
          <a:p>
            <a:pPr lvl="1">
              <a:buFont typeface="Wingdings" panose="05000000000000000000" pitchFamily="2" charset="2"/>
              <a:buChar char="§"/>
            </a:pPr>
            <a:r>
              <a:rPr lang="en-US" dirty="0"/>
              <a:t>DELETE request to /</a:t>
            </a:r>
            <a:r>
              <a:rPr lang="en-US" dirty="0" err="1"/>
              <a:t>api</a:t>
            </a:r>
            <a:r>
              <a:rPr lang="en-US" dirty="0"/>
              <a:t>/product/ deletes all the products</a:t>
            </a:r>
            <a:endParaRPr lang="en-US" sz="2000" dirty="0"/>
          </a:p>
        </p:txBody>
      </p:sp>
      <p:graphicFrame>
        <p:nvGraphicFramePr>
          <p:cNvPr id="4" name="Object 3"/>
          <p:cNvGraphicFramePr>
            <a:graphicFrameLocks noChangeAspect="1"/>
          </p:cNvGraphicFramePr>
          <p:nvPr>
            <p:extLst/>
          </p:nvPr>
        </p:nvGraphicFramePr>
        <p:xfrm>
          <a:off x="4558764" y="5263503"/>
          <a:ext cx="3074471" cy="1126794"/>
        </p:xfrm>
        <a:graphic>
          <a:graphicData uri="http://schemas.openxmlformats.org/presentationml/2006/ole">
            <mc:AlternateContent xmlns:mc="http://schemas.openxmlformats.org/markup-compatibility/2006">
              <mc:Choice xmlns:v="urn:schemas-microsoft-com:vml" Requires="v">
                <p:oleObj spid="_x0000_s18436" name="Packager Shell Object" showAsIcon="1" r:id="rId4" imgW="957240" imgH="351360" progId="Package">
                  <p:embed/>
                </p:oleObj>
              </mc:Choice>
              <mc:Fallback>
                <p:oleObj name="Packager Shell Object" showAsIcon="1" r:id="rId4" imgW="957240" imgH="351360" progId="Package">
                  <p:embed/>
                  <p:pic>
                    <p:nvPicPr>
                      <p:cNvPr id="0" name=""/>
                      <p:cNvPicPr/>
                      <p:nvPr/>
                    </p:nvPicPr>
                    <p:blipFill>
                      <a:blip r:embed="rId5"/>
                      <a:stretch>
                        <a:fillRect/>
                      </a:stretch>
                    </p:blipFill>
                    <p:spPr>
                      <a:xfrm>
                        <a:off x="4558764" y="5263503"/>
                        <a:ext cx="3074471" cy="1126794"/>
                      </a:xfrm>
                      <a:prstGeom prst="rect">
                        <a:avLst/>
                      </a:prstGeom>
                    </p:spPr>
                  </p:pic>
                </p:oleObj>
              </mc:Fallback>
            </mc:AlternateContent>
          </a:graphicData>
        </a:graphic>
      </p:graphicFrame>
    </p:spTree>
    <p:extLst>
      <p:ext uri="{BB962C8B-B14F-4D97-AF65-F5344CB8AC3E}">
        <p14:creationId xmlns:p14="http://schemas.microsoft.com/office/powerpoint/2010/main" val="2687363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ID" dirty="0"/>
              <a:t>REST Controller</a:t>
            </a:r>
          </a:p>
        </p:txBody>
      </p:sp>
      <p:sp>
        <p:nvSpPr>
          <p:cNvPr id="3" name="Content Placeholder 2"/>
          <p:cNvSpPr>
            <a:spLocks noGrp="1"/>
          </p:cNvSpPr>
          <p:nvPr>
            <p:ph idx="1"/>
          </p:nvPr>
        </p:nvSpPr>
        <p:spPr>
          <a:xfrm>
            <a:off x="609600" y="1679713"/>
            <a:ext cx="10972800" cy="4641573"/>
          </a:xfrm>
        </p:spPr>
        <p:txBody>
          <a:bodyPr>
            <a:noAutofit/>
          </a:bodyPr>
          <a:lstStyle/>
          <a:p>
            <a:pPr algn="just"/>
            <a:r>
              <a:rPr lang="en-US" sz="2000" b="1" dirty="0"/>
              <a:t>@</a:t>
            </a:r>
            <a:r>
              <a:rPr lang="en-US" sz="2000" b="1" dirty="0" err="1"/>
              <a:t>RestController</a:t>
            </a:r>
            <a:r>
              <a:rPr lang="en-US" sz="2000" b="1" dirty="0"/>
              <a:t>: </a:t>
            </a:r>
            <a:r>
              <a:rPr lang="en-US" sz="2000" dirty="0"/>
              <a:t>Spring 4′s new @</a:t>
            </a:r>
            <a:r>
              <a:rPr lang="en-US" sz="2000" dirty="0" err="1"/>
              <a:t>RestController</a:t>
            </a:r>
            <a:r>
              <a:rPr lang="en-US" sz="2000" dirty="0"/>
              <a:t> annotation </a:t>
            </a:r>
            <a:r>
              <a:rPr lang="en-US" sz="2000" dirty="0" err="1"/>
              <a:t>annotation</a:t>
            </a:r>
            <a:r>
              <a:rPr lang="en-US" sz="2000" dirty="0"/>
              <a:t> eliminates the need of annotating each method with @</a:t>
            </a:r>
            <a:r>
              <a:rPr lang="en-US" sz="2000" dirty="0" err="1"/>
              <a:t>ResponseBody</a:t>
            </a:r>
            <a:r>
              <a:rPr lang="en-US" sz="2000" dirty="0"/>
              <a:t>.</a:t>
            </a:r>
          </a:p>
          <a:p>
            <a:pPr algn="just"/>
            <a:r>
              <a:rPr lang="en-US" sz="2000" b="1" dirty="0" smtClean="0"/>
              <a:t>@</a:t>
            </a:r>
            <a:r>
              <a:rPr lang="en-US" sz="2000" b="1" dirty="0" err="1"/>
              <a:t>RequestBody</a:t>
            </a:r>
            <a:r>
              <a:rPr lang="en-US" sz="2000" b="1" dirty="0"/>
              <a:t>: </a:t>
            </a:r>
            <a:r>
              <a:rPr lang="en-US" sz="2000" dirty="0"/>
              <a:t>Indicates that Spring will bind the incoming HTTP request body to that parameter. While doing that, Spring will use HTTP Message converters to convert the HTTP request body into domain object, based on ACCEPT or Content-Type header present in request.</a:t>
            </a:r>
          </a:p>
          <a:p>
            <a:pPr algn="just"/>
            <a:r>
              <a:rPr lang="en-US" sz="2000" b="1" dirty="0" smtClean="0"/>
              <a:t>@</a:t>
            </a:r>
            <a:r>
              <a:rPr lang="en-US" sz="2000" b="1" dirty="0" err="1"/>
              <a:t>ResponseBody</a:t>
            </a:r>
            <a:r>
              <a:rPr lang="en-US" sz="2000" b="1" dirty="0"/>
              <a:t>: </a:t>
            </a:r>
            <a:r>
              <a:rPr lang="en-US" sz="2000" dirty="0" err="1"/>
              <a:t>Indictaes</a:t>
            </a:r>
            <a:r>
              <a:rPr lang="en-US" sz="2000" dirty="0"/>
              <a:t> that Spring will bind the return value to outgoing HTTP response body. While doing that, Spring will use HTTP Message converters to convert the return value to HTTP response body, based on Content-Type present in request HTTP header. As already mentioned, in Spring 4, you may stop using this annotation.</a:t>
            </a:r>
          </a:p>
          <a:p>
            <a:pPr marL="0" indent="0" algn="just">
              <a:buNone/>
            </a:pPr>
            <a:r>
              <a:rPr lang="en-US" sz="2000" dirty="0" smtClean="0"/>
              <a:t>	</a:t>
            </a:r>
            <a:r>
              <a:rPr lang="en-US" sz="2000" i="1" dirty="0" err="1" smtClean="0"/>
              <a:t>ResponseEntity</a:t>
            </a:r>
            <a:r>
              <a:rPr lang="en-US" sz="2000" i="1" dirty="0"/>
              <a:t>: Represents the entire HTTP response.</a:t>
            </a:r>
          </a:p>
          <a:p>
            <a:pPr algn="just"/>
            <a:r>
              <a:rPr lang="en-US" sz="2000" b="1" dirty="0" smtClean="0"/>
              <a:t>@</a:t>
            </a:r>
            <a:r>
              <a:rPr lang="en-US" sz="2000" b="1" dirty="0" err="1"/>
              <a:t>PathVariable</a:t>
            </a:r>
            <a:r>
              <a:rPr lang="en-US" sz="2000" b="1" dirty="0"/>
              <a:t>: </a:t>
            </a:r>
            <a:r>
              <a:rPr lang="en-US" sz="2000" dirty="0"/>
              <a:t>This annotation indicates that a method parameter should be bound to a URI template variable.</a:t>
            </a:r>
          </a:p>
        </p:txBody>
      </p:sp>
    </p:spTree>
    <p:extLst>
      <p:ext uri="{BB962C8B-B14F-4D97-AF65-F5344CB8AC3E}">
        <p14:creationId xmlns:p14="http://schemas.microsoft.com/office/powerpoint/2010/main" val="1698430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ID" dirty="0"/>
              <a:t>Testing</a:t>
            </a:r>
          </a:p>
        </p:txBody>
      </p:sp>
      <p:sp>
        <p:nvSpPr>
          <p:cNvPr id="3" name="Content Placeholder 2"/>
          <p:cNvSpPr>
            <a:spLocks noGrp="1"/>
          </p:cNvSpPr>
          <p:nvPr>
            <p:ph idx="1"/>
          </p:nvPr>
        </p:nvSpPr>
        <p:spPr>
          <a:xfrm>
            <a:off x="609600" y="1679713"/>
            <a:ext cx="4928558" cy="4641573"/>
          </a:xfrm>
        </p:spPr>
        <p:txBody>
          <a:bodyPr>
            <a:noAutofit/>
          </a:bodyPr>
          <a:lstStyle/>
          <a:p>
            <a:pPr algn="just"/>
            <a:r>
              <a:rPr lang="en-US" sz="2000" dirty="0"/>
              <a:t>Let’s run our project and test it via Postman.</a:t>
            </a:r>
          </a:p>
          <a:p>
            <a:pPr algn="just"/>
            <a:r>
              <a:rPr lang="en-US" sz="2000" dirty="0"/>
              <a:t>Create product (POST</a:t>
            </a:r>
            <a:r>
              <a:rPr lang="en-US" sz="2000" dirty="0" smtClean="0"/>
              <a:t>)</a:t>
            </a:r>
          </a:p>
          <a:p>
            <a:pPr algn="just"/>
            <a:r>
              <a:rPr lang="en-US" sz="2000" dirty="0" smtClean="0"/>
              <a:t>As </a:t>
            </a:r>
            <a:r>
              <a:rPr lang="en-US" sz="2000" dirty="0"/>
              <a:t>you can see we filled our request body with JSON object and after clicking on “Send” we received 201 Status code and the response body with the same object including the ID.</a:t>
            </a:r>
          </a:p>
        </p:txBody>
      </p:sp>
      <p:pic>
        <p:nvPicPr>
          <p:cNvPr id="10242" name="Picture 2" descr="https://i1.wp.com/codeflex.co/wp-content/uploads/2018/06/springboot-rest-create-product-post.jpg?resize=790%2C49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1500" y="1679713"/>
            <a:ext cx="5802014" cy="3642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797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ID" dirty="0"/>
              <a:t>Advantages</a:t>
            </a:r>
          </a:p>
        </p:txBody>
      </p:sp>
      <p:sp>
        <p:nvSpPr>
          <p:cNvPr id="3" name="Content Placeholder 2"/>
          <p:cNvSpPr>
            <a:spLocks noGrp="1"/>
          </p:cNvSpPr>
          <p:nvPr>
            <p:ph idx="1"/>
          </p:nvPr>
        </p:nvSpPr>
        <p:spPr>
          <a:xfrm>
            <a:off x="609600" y="1679713"/>
            <a:ext cx="10972800" cy="4641573"/>
          </a:xfrm>
        </p:spPr>
        <p:txBody>
          <a:bodyPr>
            <a:normAutofit/>
          </a:bodyPr>
          <a:lstStyle/>
          <a:p>
            <a:r>
              <a:rPr lang="en-US" sz="3200" dirty="0"/>
              <a:t>Micro services offers the following advantages to its developers −</a:t>
            </a:r>
          </a:p>
          <a:p>
            <a:pPr lvl="1"/>
            <a:r>
              <a:rPr lang="en-US" sz="2800" dirty="0"/>
              <a:t>Easy deployment</a:t>
            </a:r>
          </a:p>
          <a:p>
            <a:pPr lvl="1"/>
            <a:r>
              <a:rPr lang="en-US" sz="2800" dirty="0"/>
              <a:t>Simple scalability</a:t>
            </a:r>
          </a:p>
          <a:p>
            <a:pPr lvl="1"/>
            <a:r>
              <a:rPr lang="en-US" sz="2800" dirty="0"/>
              <a:t>Compatible with Containers</a:t>
            </a:r>
          </a:p>
          <a:p>
            <a:pPr lvl="1"/>
            <a:r>
              <a:rPr lang="en-US" sz="2800" dirty="0"/>
              <a:t>Minimum configuration</a:t>
            </a:r>
          </a:p>
          <a:p>
            <a:pPr lvl="1"/>
            <a:r>
              <a:rPr lang="en-US" sz="2800" dirty="0"/>
              <a:t>Lesser production time</a:t>
            </a:r>
          </a:p>
        </p:txBody>
      </p:sp>
    </p:spTree>
    <p:extLst>
      <p:ext uri="{BB962C8B-B14F-4D97-AF65-F5344CB8AC3E}">
        <p14:creationId xmlns:p14="http://schemas.microsoft.com/office/powerpoint/2010/main" val="2925242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ID" dirty="0"/>
              <a:t>Testing</a:t>
            </a:r>
          </a:p>
        </p:txBody>
      </p:sp>
      <p:sp>
        <p:nvSpPr>
          <p:cNvPr id="3" name="Content Placeholder 2"/>
          <p:cNvSpPr>
            <a:spLocks noGrp="1"/>
          </p:cNvSpPr>
          <p:nvPr>
            <p:ph idx="1"/>
          </p:nvPr>
        </p:nvSpPr>
        <p:spPr>
          <a:xfrm>
            <a:off x="609600" y="1679713"/>
            <a:ext cx="4928558" cy="4641573"/>
          </a:xfrm>
        </p:spPr>
        <p:txBody>
          <a:bodyPr>
            <a:noAutofit/>
          </a:bodyPr>
          <a:lstStyle/>
          <a:p>
            <a:pPr algn="just"/>
            <a:r>
              <a:rPr lang="en-ID" sz="2000" dirty="0"/>
              <a:t>Update product (PUT</a:t>
            </a:r>
            <a:r>
              <a:rPr lang="en-ID" sz="2000" dirty="0" smtClean="0"/>
              <a:t>)</a:t>
            </a:r>
          </a:p>
          <a:p>
            <a:pPr algn="just"/>
            <a:r>
              <a:rPr lang="en-US" sz="2000" dirty="0"/>
              <a:t>We updated our pen that we created earlier with another information. It becomes a book now.</a:t>
            </a:r>
            <a:endParaRPr lang="en-ID" sz="2000" dirty="0"/>
          </a:p>
        </p:txBody>
      </p:sp>
      <p:pic>
        <p:nvPicPr>
          <p:cNvPr id="14338" name="Picture 2" descr="https://i1.wp.com/codeflex.co/wp-content/uploads/2018/06/springboot-rest-update-product-put.jpg?resize=790%2C49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1455" y="1679713"/>
            <a:ext cx="5953152" cy="3737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2789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ID" dirty="0"/>
              <a:t>Testing</a:t>
            </a:r>
          </a:p>
        </p:txBody>
      </p:sp>
      <p:sp>
        <p:nvSpPr>
          <p:cNvPr id="3" name="Content Placeholder 2"/>
          <p:cNvSpPr>
            <a:spLocks noGrp="1"/>
          </p:cNvSpPr>
          <p:nvPr>
            <p:ph idx="1"/>
          </p:nvPr>
        </p:nvSpPr>
        <p:spPr>
          <a:xfrm>
            <a:off x="609600" y="1679713"/>
            <a:ext cx="4928558" cy="4641573"/>
          </a:xfrm>
        </p:spPr>
        <p:txBody>
          <a:bodyPr>
            <a:noAutofit/>
          </a:bodyPr>
          <a:lstStyle/>
          <a:p>
            <a:r>
              <a:rPr lang="en-ID" sz="2000" dirty="0"/>
              <a:t>Get product (GET</a:t>
            </a:r>
            <a:r>
              <a:rPr lang="en-ID" sz="2000" dirty="0" smtClean="0"/>
              <a:t>)</a:t>
            </a:r>
          </a:p>
          <a:p>
            <a:endParaRPr lang="en-ID" sz="2000" dirty="0"/>
          </a:p>
        </p:txBody>
      </p:sp>
      <p:pic>
        <p:nvPicPr>
          <p:cNvPr id="15362" name="Picture 2" descr="https://i1.wp.com/codeflex.co/wp-content/uploads/2018/06/springboot-rest-get-product-get.jpg?resize=793%2C4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3326" y="2168165"/>
            <a:ext cx="7553325"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4208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ID" dirty="0"/>
              <a:t>Testing</a:t>
            </a:r>
          </a:p>
        </p:txBody>
      </p:sp>
      <p:sp>
        <p:nvSpPr>
          <p:cNvPr id="3" name="Content Placeholder 2"/>
          <p:cNvSpPr>
            <a:spLocks noGrp="1"/>
          </p:cNvSpPr>
          <p:nvPr>
            <p:ph idx="1"/>
          </p:nvPr>
        </p:nvSpPr>
        <p:spPr>
          <a:xfrm>
            <a:off x="609600" y="1679713"/>
            <a:ext cx="4928558" cy="4641573"/>
          </a:xfrm>
        </p:spPr>
        <p:txBody>
          <a:bodyPr>
            <a:noAutofit/>
          </a:bodyPr>
          <a:lstStyle/>
          <a:p>
            <a:r>
              <a:rPr lang="en-ID" sz="2000" dirty="0"/>
              <a:t>Delete product (DELETE)</a:t>
            </a:r>
          </a:p>
        </p:txBody>
      </p:sp>
      <p:pic>
        <p:nvPicPr>
          <p:cNvPr id="16386" name="Picture 2" descr="https://i0.wp.com/codeflex.co/wp-content/uploads/2018/06/springboot-rest-delete-product-delete.jpg?resize=787%2C47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579" y="2055932"/>
            <a:ext cx="7496175" cy="4552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3223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5758"/>
            <a:ext cx="12192000" cy="6858000"/>
          </a:xfrm>
        </p:spPr>
      </p:pic>
    </p:spTree>
    <p:extLst>
      <p:ext uri="{BB962C8B-B14F-4D97-AF65-F5344CB8AC3E}">
        <p14:creationId xmlns:p14="http://schemas.microsoft.com/office/powerpoint/2010/main" val="4258743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ID" dirty="0"/>
              <a:t>What is Spring Boot?</a:t>
            </a:r>
          </a:p>
        </p:txBody>
      </p:sp>
      <p:sp>
        <p:nvSpPr>
          <p:cNvPr id="3" name="Content Placeholder 2"/>
          <p:cNvSpPr>
            <a:spLocks noGrp="1"/>
          </p:cNvSpPr>
          <p:nvPr>
            <p:ph idx="1"/>
          </p:nvPr>
        </p:nvSpPr>
        <p:spPr>
          <a:xfrm>
            <a:off x="609600" y="1679713"/>
            <a:ext cx="10972800" cy="4641573"/>
          </a:xfrm>
        </p:spPr>
        <p:txBody>
          <a:bodyPr>
            <a:normAutofit lnSpcReduction="10000"/>
          </a:bodyPr>
          <a:lstStyle/>
          <a:p>
            <a:r>
              <a:rPr lang="en-US" sz="2400" dirty="0"/>
              <a:t>Spring Boot provides a good platform for Java developers to develop a stand-alone and production-grade spring application that you can </a:t>
            </a:r>
            <a:r>
              <a:rPr lang="en-US" sz="2400" b="1" dirty="0"/>
              <a:t>just run</a:t>
            </a:r>
            <a:r>
              <a:rPr lang="en-US" sz="2400" dirty="0"/>
              <a:t>. You can get started with minimum configurations without the need for an entire Spring configuration setup</a:t>
            </a:r>
            <a:r>
              <a:rPr lang="en-US" sz="2400" dirty="0" smtClean="0"/>
              <a:t>.</a:t>
            </a:r>
          </a:p>
          <a:p>
            <a:r>
              <a:rPr lang="en-US" sz="2400" dirty="0"/>
              <a:t>Spring Boot offers the following advantages to its developers −</a:t>
            </a:r>
          </a:p>
          <a:p>
            <a:pPr lvl="1"/>
            <a:r>
              <a:rPr lang="en-US" sz="2000" dirty="0"/>
              <a:t>Easy to understand and develop spring applications</a:t>
            </a:r>
          </a:p>
          <a:p>
            <a:pPr lvl="1"/>
            <a:r>
              <a:rPr lang="en-US" sz="2000" dirty="0"/>
              <a:t>Increases productivity</a:t>
            </a:r>
          </a:p>
          <a:p>
            <a:pPr lvl="1"/>
            <a:r>
              <a:rPr lang="en-US" sz="2000" dirty="0"/>
              <a:t>Reduces the development time</a:t>
            </a:r>
          </a:p>
          <a:p>
            <a:r>
              <a:rPr lang="en-US" sz="2400" dirty="0"/>
              <a:t>Spring Boot is designed with the following goals −</a:t>
            </a:r>
          </a:p>
          <a:p>
            <a:pPr lvl="1"/>
            <a:r>
              <a:rPr lang="en-US" sz="2000" dirty="0"/>
              <a:t>To avoid complex XML configuration in Spring</a:t>
            </a:r>
          </a:p>
          <a:p>
            <a:pPr lvl="1"/>
            <a:r>
              <a:rPr lang="en-US" sz="2000" dirty="0"/>
              <a:t>To develop a production ready Spring applications in an easier way</a:t>
            </a:r>
          </a:p>
          <a:p>
            <a:pPr lvl="1"/>
            <a:r>
              <a:rPr lang="en-US" sz="2000" dirty="0"/>
              <a:t>To reduce the development time and run the application independently</a:t>
            </a:r>
          </a:p>
          <a:p>
            <a:pPr lvl="1"/>
            <a:r>
              <a:rPr lang="en-US" sz="2000" dirty="0"/>
              <a:t>Offer an easier way of getting started with the application</a:t>
            </a:r>
          </a:p>
          <a:p>
            <a:endParaRPr lang="en-US" sz="2400" dirty="0"/>
          </a:p>
        </p:txBody>
      </p:sp>
    </p:spTree>
    <p:extLst>
      <p:ext uri="{BB962C8B-B14F-4D97-AF65-F5344CB8AC3E}">
        <p14:creationId xmlns:p14="http://schemas.microsoft.com/office/powerpoint/2010/main" val="1268469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ID" dirty="0"/>
              <a:t>Why Spring Boot?</a:t>
            </a:r>
          </a:p>
        </p:txBody>
      </p:sp>
      <p:sp>
        <p:nvSpPr>
          <p:cNvPr id="3" name="Content Placeholder 2"/>
          <p:cNvSpPr>
            <a:spLocks noGrp="1"/>
          </p:cNvSpPr>
          <p:nvPr>
            <p:ph idx="1"/>
          </p:nvPr>
        </p:nvSpPr>
        <p:spPr>
          <a:xfrm>
            <a:off x="609600" y="1679713"/>
            <a:ext cx="10972800" cy="4641573"/>
          </a:xfrm>
        </p:spPr>
        <p:txBody>
          <a:bodyPr>
            <a:normAutofit/>
          </a:bodyPr>
          <a:lstStyle/>
          <a:p>
            <a:r>
              <a:rPr lang="en-US" dirty="0"/>
              <a:t>You can choose Spring Boot because of the features and benefits it offers as given here −</a:t>
            </a:r>
          </a:p>
          <a:p>
            <a:pPr lvl="1"/>
            <a:r>
              <a:rPr lang="en-US" dirty="0"/>
              <a:t>It provides a flexible way to configure Java Beans, XML configurations, and Database Transactions.</a:t>
            </a:r>
          </a:p>
          <a:p>
            <a:pPr lvl="1"/>
            <a:r>
              <a:rPr lang="en-US" dirty="0"/>
              <a:t>It provides a powerful batch processing and manages REST endpoints.</a:t>
            </a:r>
          </a:p>
          <a:p>
            <a:pPr lvl="1"/>
            <a:r>
              <a:rPr lang="en-US" dirty="0"/>
              <a:t>In Spring Boot, everything is auto configured; no manual configurations are needed.</a:t>
            </a:r>
          </a:p>
          <a:p>
            <a:pPr lvl="1"/>
            <a:r>
              <a:rPr lang="en-US" dirty="0"/>
              <a:t>It offers annotation-based spring application</a:t>
            </a:r>
          </a:p>
          <a:p>
            <a:pPr lvl="1"/>
            <a:r>
              <a:rPr lang="en-US" dirty="0"/>
              <a:t>Eases dependency management</a:t>
            </a:r>
          </a:p>
          <a:p>
            <a:pPr lvl="1"/>
            <a:r>
              <a:rPr lang="en-US" dirty="0"/>
              <a:t>It includes Embedded Servlet Container</a:t>
            </a:r>
          </a:p>
        </p:txBody>
      </p:sp>
    </p:spTree>
    <p:extLst>
      <p:ext uri="{BB962C8B-B14F-4D97-AF65-F5344CB8AC3E}">
        <p14:creationId xmlns:p14="http://schemas.microsoft.com/office/powerpoint/2010/main" val="3462531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ID" dirty="0"/>
              <a:t>How does it work?</a:t>
            </a:r>
          </a:p>
        </p:txBody>
      </p:sp>
      <p:sp>
        <p:nvSpPr>
          <p:cNvPr id="3" name="Content Placeholder 2"/>
          <p:cNvSpPr>
            <a:spLocks noGrp="1"/>
          </p:cNvSpPr>
          <p:nvPr>
            <p:ph idx="1"/>
          </p:nvPr>
        </p:nvSpPr>
        <p:spPr>
          <a:xfrm>
            <a:off x="609600" y="1679713"/>
            <a:ext cx="10972800" cy="4641573"/>
          </a:xfrm>
        </p:spPr>
        <p:txBody>
          <a:bodyPr>
            <a:normAutofit/>
          </a:bodyPr>
          <a:lstStyle/>
          <a:p>
            <a:r>
              <a:rPr lang="en-US" dirty="0"/>
              <a:t>Spring Boot automatically configures your application based on the dependencies you have added to the project by using </a:t>
            </a:r>
            <a:r>
              <a:rPr lang="en-US" b="1" dirty="0"/>
              <a:t>@</a:t>
            </a:r>
            <a:r>
              <a:rPr lang="en-US" b="1" dirty="0" err="1"/>
              <a:t>EnableAutoConfiguration</a:t>
            </a:r>
            <a:r>
              <a:rPr lang="en-US" dirty="0"/>
              <a:t> annotation. For example, if MySQL database is on your </a:t>
            </a:r>
            <a:r>
              <a:rPr lang="en-US" dirty="0" err="1"/>
              <a:t>classpath</a:t>
            </a:r>
            <a:r>
              <a:rPr lang="en-US" dirty="0"/>
              <a:t>, but you have not configured any database connection, then Spring Boot auto-configures an in-memory database.</a:t>
            </a:r>
          </a:p>
          <a:p>
            <a:r>
              <a:rPr lang="en-US" dirty="0"/>
              <a:t>The entry point of the spring boot application is the class contains </a:t>
            </a:r>
            <a:r>
              <a:rPr lang="en-US" b="1" dirty="0"/>
              <a:t>@</a:t>
            </a:r>
            <a:r>
              <a:rPr lang="en-US" b="1" dirty="0" err="1" smtClean="0"/>
              <a:t>SpringBootApplication</a:t>
            </a:r>
            <a:r>
              <a:rPr lang="en-US" b="1" dirty="0" smtClean="0"/>
              <a:t> </a:t>
            </a:r>
            <a:r>
              <a:rPr lang="en-US" dirty="0" smtClean="0"/>
              <a:t>annotation </a:t>
            </a:r>
            <a:r>
              <a:rPr lang="en-US" dirty="0"/>
              <a:t>and the main method.</a:t>
            </a:r>
          </a:p>
          <a:p>
            <a:r>
              <a:rPr lang="en-US" dirty="0"/>
              <a:t>Spring Boot automatically scans all the components included in the project by using </a:t>
            </a:r>
            <a:r>
              <a:rPr lang="en-US" b="1" dirty="0"/>
              <a:t>@</a:t>
            </a:r>
            <a:r>
              <a:rPr lang="en-US" b="1" dirty="0" err="1"/>
              <a:t>ComponentScan</a:t>
            </a:r>
            <a:r>
              <a:rPr lang="en-US" dirty="0"/>
              <a:t> annotation.</a:t>
            </a:r>
          </a:p>
        </p:txBody>
      </p:sp>
    </p:spTree>
    <p:extLst>
      <p:ext uri="{BB962C8B-B14F-4D97-AF65-F5344CB8AC3E}">
        <p14:creationId xmlns:p14="http://schemas.microsoft.com/office/powerpoint/2010/main" val="2774786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ID" dirty="0"/>
              <a:t>Spring Boot Starters</a:t>
            </a:r>
          </a:p>
        </p:txBody>
      </p:sp>
      <p:sp>
        <p:nvSpPr>
          <p:cNvPr id="3" name="Content Placeholder 2"/>
          <p:cNvSpPr>
            <a:spLocks noGrp="1"/>
          </p:cNvSpPr>
          <p:nvPr>
            <p:ph idx="1"/>
          </p:nvPr>
        </p:nvSpPr>
        <p:spPr>
          <a:xfrm>
            <a:off x="609600" y="1679713"/>
            <a:ext cx="10972800" cy="4641573"/>
          </a:xfrm>
        </p:spPr>
        <p:txBody>
          <a:bodyPr>
            <a:normAutofit/>
          </a:bodyPr>
          <a:lstStyle/>
          <a:p>
            <a:r>
              <a:rPr lang="en-US" dirty="0"/>
              <a:t>Handling dependency management is a difficult task for big projects. Spring Boot resolves this problem by providing a set of dependencies for developers convenience.</a:t>
            </a:r>
          </a:p>
          <a:p>
            <a:r>
              <a:rPr lang="en-US" dirty="0"/>
              <a:t>For example, if you want to use Spring and JPA for database access, it is sufficient if you include </a:t>
            </a:r>
            <a:r>
              <a:rPr lang="en-US" b="1" dirty="0"/>
              <a:t>spring-boot-starter-data-</a:t>
            </a:r>
            <a:r>
              <a:rPr lang="en-US" b="1" dirty="0" err="1"/>
              <a:t>jpa</a:t>
            </a:r>
            <a:r>
              <a:rPr lang="en-US" dirty="0"/>
              <a:t> dependency in your project.</a:t>
            </a:r>
          </a:p>
          <a:p>
            <a:r>
              <a:rPr lang="en-US" dirty="0"/>
              <a:t>Note that all Spring Boot starters follow the same naming pattern </a:t>
            </a:r>
            <a:r>
              <a:rPr lang="en-US" b="1" dirty="0"/>
              <a:t>spring-boot-starter-</a:t>
            </a:r>
            <a:r>
              <a:rPr lang="en-US" dirty="0"/>
              <a:t> *, where * indicates that it is a type of the application.</a:t>
            </a:r>
          </a:p>
        </p:txBody>
      </p:sp>
    </p:spTree>
    <p:extLst>
      <p:ext uri="{BB962C8B-B14F-4D97-AF65-F5344CB8AC3E}">
        <p14:creationId xmlns:p14="http://schemas.microsoft.com/office/powerpoint/2010/main" val="1512100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g2academy - ppt template - v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2academy - ppt template - v2.pptx" id="{247C483A-014F-4024-97F3-B2DFAA750441}" vid="{E604A4BF-980F-47FC-95AD-87C61B36EB38}"/>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g2academy - ppt template - v2</Template>
  <TotalTime>3767</TotalTime>
  <Words>2121</Words>
  <Application>Microsoft Office PowerPoint</Application>
  <PresentationFormat>Widescreen</PresentationFormat>
  <Paragraphs>428</Paragraphs>
  <Slides>53</Slides>
  <Notes>52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53</vt:i4>
      </vt:variant>
    </vt:vector>
  </HeadingPairs>
  <TitlesOfParts>
    <vt:vector size="60" baseType="lpstr">
      <vt:lpstr>Arial</vt:lpstr>
      <vt:lpstr>Calibri</vt:lpstr>
      <vt:lpstr>Calibri Light</vt:lpstr>
      <vt:lpstr>Courier New</vt:lpstr>
      <vt:lpstr>Wingdings</vt:lpstr>
      <vt:lpstr>g2academy - ppt template - v2</vt:lpstr>
      <vt:lpstr>Packager Shell Object</vt:lpstr>
      <vt:lpstr>JAVA BOOTCAMP  DAY 18</vt:lpstr>
      <vt:lpstr>SPRING BOOT</vt:lpstr>
      <vt:lpstr>Introduction</vt:lpstr>
      <vt:lpstr>What is Micro Service?</vt:lpstr>
      <vt:lpstr>Advantages</vt:lpstr>
      <vt:lpstr>What is Spring Boot?</vt:lpstr>
      <vt:lpstr>Why Spring Boot?</vt:lpstr>
      <vt:lpstr>How does it work?</vt:lpstr>
      <vt:lpstr>Spring Boot Starters</vt:lpstr>
      <vt:lpstr>Examples</vt:lpstr>
      <vt:lpstr>Examples</vt:lpstr>
      <vt:lpstr>Examples</vt:lpstr>
      <vt:lpstr>Auto Configuration</vt:lpstr>
      <vt:lpstr>Auto Configuration</vt:lpstr>
      <vt:lpstr>Spring Boot Application</vt:lpstr>
      <vt:lpstr>Spring Boot Application</vt:lpstr>
      <vt:lpstr>Component Scan</vt:lpstr>
      <vt:lpstr>Requirements</vt:lpstr>
      <vt:lpstr>Creating the project</vt:lpstr>
      <vt:lpstr>Creating the project</vt:lpstr>
      <vt:lpstr>1st Way : Use Spring Initializr Web</vt:lpstr>
      <vt:lpstr>1st Way : Use Spring Initializr Web</vt:lpstr>
      <vt:lpstr>1st Way : Use Spring Initializr Web</vt:lpstr>
      <vt:lpstr>1st Way : Use Spring Initializr Web</vt:lpstr>
      <vt:lpstr>1st Way : Use Spring Initializr Web</vt:lpstr>
      <vt:lpstr>2nd Way : Creating a Maven project and add Spring manually</vt:lpstr>
      <vt:lpstr>2nd Way : Creating a Maven project and add Spring manually</vt:lpstr>
      <vt:lpstr>2nd Way : Creating a Maven project and add Spring manually</vt:lpstr>
      <vt:lpstr>Creating a Maven project and add Spring manually</vt:lpstr>
      <vt:lpstr>Creating a Maven project and add Spring manually</vt:lpstr>
      <vt:lpstr>Creating a Maven project and add Spring manually</vt:lpstr>
      <vt:lpstr>Creating a Maven project and add Spring manually</vt:lpstr>
      <vt:lpstr>Creating a Maven project and add Spring manually</vt:lpstr>
      <vt:lpstr>Completing the project</vt:lpstr>
      <vt:lpstr>Completing the project</vt:lpstr>
      <vt:lpstr>Completing the project</vt:lpstr>
      <vt:lpstr>Completing the project</vt:lpstr>
      <vt:lpstr>Completing the project</vt:lpstr>
      <vt:lpstr>SPRING BOOT REST API</vt:lpstr>
      <vt:lpstr>Introduction</vt:lpstr>
      <vt:lpstr>Prerequisites</vt:lpstr>
      <vt:lpstr>Project Structure</vt:lpstr>
      <vt:lpstr>Project Structure</vt:lpstr>
      <vt:lpstr>Project Structure</vt:lpstr>
      <vt:lpstr>Maven Dependency Management (pom.xml)</vt:lpstr>
      <vt:lpstr>Main Class</vt:lpstr>
      <vt:lpstr>REST Controller</vt:lpstr>
      <vt:lpstr>REST Controller</vt:lpstr>
      <vt:lpstr>Testing</vt:lpstr>
      <vt:lpstr>Testing</vt:lpstr>
      <vt:lpstr>Testing</vt:lpstr>
      <vt:lpstr>Testing</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FUNDAMENTAL DAY 01</dc:title>
  <dc:creator>LDS</dc:creator>
  <cp:lastModifiedBy>Windows User</cp:lastModifiedBy>
  <cp:revision>750</cp:revision>
  <dcterms:created xsi:type="dcterms:W3CDTF">2017-08-02T08:53:38Z</dcterms:created>
  <dcterms:modified xsi:type="dcterms:W3CDTF">2020-07-22T15:03:36Z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