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73"/>
  </p:notesMasterIdLst>
  <p:handoutMasterIdLst>
    <p:handoutMasterId r:id="rId74"/>
  </p:handoutMasterIdLst>
  <p:sldIdLst>
    <p:sldId id="257" r:id="rId2"/>
    <p:sldId id="327"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413" r:id="rId49"/>
    <p:sldId id="397" r:id="rId50"/>
    <p:sldId id="375" r:id="rId51"/>
    <p:sldId id="376" r:id="rId52"/>
    <p:sldId id="377" r:id="rId53"/>
    <p:sldId id="378" r:id="rId54"/>
    <p:sldId id="379" r:id="rId55"/>
    <p:sldId id="380" r:id="rId56"/>
    <p:sldId id="381" r:id="rId57"/>
    <p:sldId id="382" r:id="rId58"/>
    <p:sldId id="383" r:id="rId59"/>
    <p:sldId id="384" r:id="rId60"/>
    <p:sldId id="385" r:id="rId61"/>
    <p:sldId id="386" r:id="rId62"/>
    <p:sldId id="387" r:id="rId63"/>
    <p:sldId id="388" r:id="rId64"/>
    <p:sldId id="389" r:id="rId65"/>
    <p:sldId id="390" r:id="rId66"/>
    <p:sldId id="391" r:id="rId67"/>
    <p:sldId id="392" r:id="rId68"/>
    <p:sldId id="393" r:id="rId69"/>
    <p:sldId id="394" r:id="rId70"/>
    <p:sldId id="395" r:id="rId71"/>
    <p:sldId id="326"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9911" autoAdjust="0"/>
  </p:normalViewPr>
  <p:slideViewPr>
    <p:cSldViewPr snapToGrid="0">
      <p:cViewPr varScale="1">
        <p:scale>
          <a:sx n="95" d="100"/>
          <a:sy n="95" d="100"/>
        </p:scale>
        <p:origin x="67" y="18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7/7/2020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7/7/2020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122841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3636378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1228059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3468495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3408771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3256568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3624827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2792619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3712623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2832234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6865473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289261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dirty="0"/>
          </a:p>
        </p:txBody>
      </p:sp>
    </p:spTree>
    <p:extLst>
      <p:ext uri="{BB962C8B-B14F-4D97-AF65-F5344CB8AC3E}">
        <p14:creationId xmlns:p14="http://schemas.microsoft.com/office/powerpoint/2010/main" val="2714288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3063135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3748020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568067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16400893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24718135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13436852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12685456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705996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41415215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1725746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1712933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28201233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23064260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39238767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2023730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12397907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31288623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40065385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1133242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8620097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26076764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13245821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31922903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36510403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42431197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34069568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46</a:t>
            </a:fld>
            <a:endParaRPr lang="en-US" dirty="0"/>
          </a:p>
        </p:txBody>
      </p:sp>
    </p:spTree>
    <p:extLst>
      <p:ext uri="{BB962C8B-B14F-4D97-AF65-F5344CB8AC3E}">
        <p14:creationId xmlns:p14="http://schemas.microsoft.com/office/powerpoint/2010/main" val="16552804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47</a:t>
            </a:fld>
            <a:endParaRPr lang="en-US" dirty="0"/>
          </a:p>
        </p:txBody>
      </p:sp>
    </p:spTree>
    <p:extLst>
      <p:ext uri="{BB962C8B-B14F-4D97-AF65-F5344CB8AC3E}">
        <p14:creationId xmlns:p14="http://schemas.microsoft.com/office/powerpoint/2010/main" val="38525652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48</a:t>
            </a:fld>
            <a:endParaRPr lang="en-US" dirty="0"/>
          </a:p>
        </p:txBody>
      </p:sp>
    </p:spTree>
    <p:extLst>
      <p:ext uri="{BB962C8B-B14F-4D97-AF65-F5344CB8AC3E}">
        <p14:creationId xmlns:p14="http://schemas.microsoft.com/office/powerpoint/2010/main" val="11807057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49</a:t>
            </a:fld>
            <a:endParaRPr lang="en-US" dirty="0"/>
          </a:p>
        </p:txBody>
      </p:sp>
    </p:spTree>
    <p:extLst>
      <p:ext uri="{BB962C8B-B14F-4D97-AF65-F5344CB8AC3E}">
        <p14:creationId xmlns:p14="http://schemas.microsoft.com/office/powerpoint/2010/main" val="1457215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25702155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50</a:t>
            </a:fld>
            <a:endParaRPr lang="en-US" dirty="0"/>
          </a:p>
        </p:txBody>
      </p:sp>
    </p:spTree>
    <p:extLst>
      <p:ext uri="{BB962C8B-B14F-4D97-AF65-F5344CB8AC3E}">
        <p14:creationId xmlns:p14="http://schemas.microsoft.com/office/powerpoint/2010/main" val="957616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51</a:t>
            </a:fld>
            <a:endParaRPr lang="en-US" dirty="0"/>
          </a:p>
        </p:txBody>
      </p:sp>
    </p:spTree>
    <p:extLst>
      <p:ext uri="{BB962C8B-B14F-4D97-AF65-F5344CB8AC3E}">
        <p14:creationId xmlns:p14="http://schemas.microsoft.com/office/powerpoint/2010/main" val="2782561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52</a:t>
            </a:fld>
            <a:endParaRPr lang="en-US" dirty="0"/>
          </a:p>
        </p:txBody>
      </p:sp>
    </p:spTree>
    <p:extLst>
      <p:ext uri="{BB962C8B-B14F-4D97-AF65-F5344CB8AC3E}">
        <p14:creationId xmlns:p14="http://schemas.microsoft.com/office/powerpoint/2010/main" val="26705610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53</a:t>
            </a:fld>
            <a:endParaRPr lang="en-US" dirty="0"/>
          </a:p>
        </p:txBody>
      </p:sp>
    </p:spTree>
    <p:extLst>
      <p:ext uri="{BB962C8B-B14F-4D97-AF65-F5344CB8AC3E}">
        <p14:creationId xmlns:p14="http://schemas.microsoft.com/office/powerpoint/2010/main" val="21147713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54</a:t>
            </a:fld>
            <a:endParaRPr lang="en-US" dirty="0"/>
          </a:p>
        </p:txBody>
      </p:sp>
    </p:spTree>
    <p:extLst>
      <p:ext uri="{BB962C8B-B14F-4D97-AF65-F5344CB8AC3E}">
        <p14:creationId xmlns:p14="http://schemas.microsoft.com/office/powerpoint/2010/main" val="41315630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55</a:t>
            </a:fld>
            <a:endParaRPr lang="en-US" dirty="0"/>
          </a:p>
        </p:txBody>
      </p:sp>
    </p:spTree>
    <p:extLst>
      <p:ext uri="{BB962C8B-B14F-4D97-AF65-F5344CB8AC3E}">
        <p14:creationId xmlns:p14="http://schemas.microsoft.com/office/powerpoint/2010/main" val="16965096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56</a:t>
            </a:fld>
            <a:endParaRPr lang="en-US" dirty="0"/>
          </a:p>
        </p:txBody>
      </p:sp>
    </p:spTree>
    <p:extLst>
      <p:ext uri="{BB962C8B-B14F-4D97-AF65-F5344CB8AC3E}">
        <p14:creationId xmlns:p14="http://schemas.microsoft.com/office/powerpoint/2010/main" val="31739574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57</a:t>
            </a:fld>
            <a:endParaRPr lang="en-US" dirty="0"/>
          </a:p>
        </p:txBody>
      </p:sp>
    </p:spTree>
    <p:extLst>
      <p:ext uri="{BB962C8B-B14F-4D97-AF65-F5344CB8AC3E}">
        <p14:creationId xmlns:p14="http://schemas.microsoft.com/office/powerpoint/2010/main" val="20747822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58</a:t>
            </a:fld>
            <a:endParaRPr lang="en-US" dirty="0"/>
          </a:p>
        </p:txBody>
      </p:sp>
    </p:spTree>
    <p:extLst>
      <p:ext uri="{BB962C8B-B14F-4D97-AF65-F5344CB8AC3E}">
        <p14:creationId xmlns:p14="http://schemas.microsoft.com/office/powerpoint/2010/main" val="42765097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59</a:t>
            </a:fld>
            <a:endParaRPr lang="en-US" dirty="0"/>
          </a:p>
        </p:txBody>
      </p:sp>
    </p:spTree>
    <p:extLst>
      <p:ext uri="{BB962C8B-B14F-4D97-AF65-F5344CB8AC3E}">
        <p14:creationId xmlns:p14="http://schemas.microsoft.com/office/powerpoint/2010/main" val="2692475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6997370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60</a:t>
            </a:fld>
            <a:endParaRPr lang="en-US" dirty="0"/>
          </a:p>
        </p:txBody>
      </p:sp>
    </p:spTree>
    <p:extLst>
      <p:ext uri="{BB962C8B-B14F-4D97-AF65-F5344CB8AC3E}">
        <p14:creationId xmlns:p14="http://schemas.microsoft.com/office/powerpoint/2010/main" val="28007908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61</a:t>
            </a:fld>
            <a:endParaRPr lang="en-US" dirty="0"/>
          </a:p>
        </p:txBody>
      </p:sp>
    </p:spTree>
    <p:extLst>
      <p:ext uri="{BB962C8B-B14F-4D97-AF65-F5344CB8AC3E}">
        <p14:creationId xmlns:p14="http://schemas.microsoft.com/office/powerpoint/2010/main" val="31409278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62</a:t>
            </a:fld>
            <a:endParaRPr lang="en-US" dirty="0"/>
          </a:p>
        </p:txBody>
      </p:sp>
    </p:spTree>
    <p:extLst>
      <p:ext uri="{BB962C8B-B14F-4D97-AF65-F5344CB8AC3E}">
        <p14:creationId xmlns:p14="http://schemas.microsoft.com/office/powerpoint/2010/main" val="41696545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63</a:t>
            </a:fld>
            <a:endParaRPr lang="en-US" dirty="0"/>
          </a:p>
        </p:txBody>
      </p:sp>
    </p:spTree>
    <p:extLst>
      <p:ext uri="{BB962C8B-B14F-4D97-AF65-F5344CB8AC3E}">
        <p14:creationId xmlns:p14="http://schemas.microsoft.com/office/powerpoint/2010/main" val="19908920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64</a:t>
            </a:fld>
            <a:endParaRPr lang="en-US" dirty="0"/>
          </a:p>
        </p:txBody>
      </p:sp>
    </p:spTree>
    <p:extLst>
      <p:ext uri="{BB962C8B-B14F-4D97-AF65-F5344CB8AC3E}">
        <p14:creationId xmlns:p14="http://schemas.microsoft.com/office/powerpoint/2010/main" val="6886585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65</a:t>
            </a:fld>
            <a:endParaRPr lang="en-US" dirty="0"/>
          </a:p>
        </p:txBody>
      </p:sp>
    </p:spTree>
    <p:extLst>
      <p:ext uri="{BB962C8B-B14F-4D97-AF65-F5344CB8AC3E}">
        <p14:creationId xmlns:p14="http://schemas.microsoft.com/office/powerpoint/2010/main" val="354302725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66</a:t>
            </a:fld>
            <a:endParaRPr lang="en-US" dirty="0"/>
          </a:p>
        </p:txBody>
      </p:sp>
    </p:spTree>
    <p:extLst>
      <p:ext uri="{BB962C8B-B14F-4D97-AF65-F5344CB8AC3E}">
        <p14:creationId xmlns:p14="http://schemas.microsoft.com/office/powerpoint/2010/main" val="17295865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67</a:t>
            </a:fld>
            <a:endParaRPr lang="en-US" dirty="0"/>
          </a:p>
        </p:txBody>
      </p:sp>
    </p:spTree>
    <p:extLst>
      <p:ext uri="{BB962C8B-B14F-4D97-AF65-F5344CB8AC3E}">
        <p14:creationId xmlns:p14="http://schemas.microsoft.com/office/powerpoint/2010/main" val="171859464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68</a:t>
            </a:fld>
            <a:endParaRPr lang="en-US" dirty="0"/>
          </a:p>
        </p:txBody>
      </p:sp>
    </p:spTree>
    <p:extLst>
      <p:ext uri="{BB962C8B-B14F-4D97-AF65-F5344CB8AC3E}">
        <p14:creationId xmlns:p14="http://schemas.microsoft.com/office/powerpoint/2010/main" val="15171201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69</a:t>
            </a:fld>
            <a:endParaRPr lang="en-US" dirty="0"/>
          </a:p>
        </p:txBody>
      </p:sp>
    </p:spTree>
    <p:extLst>
      <p:ext uri="{BB962C8B-B14F-4D97-AF65-F5344CB8AC3E}">
        <p14:creationId xmlns:p14="http://schemas.microsoft.com/office/powerpoint/2010/main" val="1388096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17708121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70</a:t>
            </a:fld>
            <a:endParaRPr lang="en-US" dirty="0"/>
          </a:p>
        </p:txBody>
      </p:sp>
    </p:spTree>
    <p:extLst>
      <p:ext uri="{BB962C8B-B14F-4D97-AF65-F5344CB8AC3E}">
        <p14:creationId xmlns:p14="http://schemas.microsoft.com/office/powerpoint/2010/main" val="1486495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3636171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16230795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 y="38637"/>
            <a:ext cx="12179121" cy="68072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708F12-96AD-4ED4-8132-A78F5E42C1F5}" type="datetime1">
              <a:rPr lang="en-US" smtClean="0"/>
              <a:pPr/>
              <a:t>7/7/2020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9470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FA170-8299-44AD-AEEF-FC686C3D7804}" type="datetime1">
              <a:rPr lang="en-US" smtClean="0"/>
              <a:t>7/7/2020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6456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1763A-68EC-4ECD-9620-D9FE9CDDD622}" type="datetime1">
              <a:rPr lang="en-US" smtClean="0"/>
              <a:t>7/7/2020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8619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8BEDD-6160-49BB-B372-861DE7DE9BA5}" type="datetime1">
              <a:rPr lang="en-US" smtClean="0"/>
              <a:t>7/7/2020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22267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7/7/2020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290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CA159C-B6E0-4F10-9F4A-2FA57003B139}" type="datetime1">
              <a:rPr lang="en-US" smtClean="0"/>
              <a:t>7/7/2020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63285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70CBBB-D1D1-4386-A5E9-07F3477B78F3}" type="datetime1">
              <a:rPr lang="en-US" smtClean="0"/>
              <a:t>7/7/2020</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756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A4CAD8-0EA7-4615-B69B-B2F199EF3A93}" type="datetime1">
              <a:rPr lang="en-US" smtClean="0"/>
              <a:t>7/7/2020</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8147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7/7/2020</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35567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17D9B-D4D3-4E23-88DF-2E354FA43196}" type="datetime1">
              <a:rPr lang="en-US" smtClean="0"/>
              <a:t>7/7/2020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5781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7/7/2020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72512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984" y="12520"/>
            <a:ext cx="12180016" cy="6879335"/>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F09E4-6EA4-4BF3-9FC8-FF40373B88E6}" type="datetime1">
              <a:rPr lang="en-US" smtClean="0"/>
              <a:pPr/>
              <a:t>7/7/2020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7452934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tomcat.apache.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blog.vogella.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localhost:8080/MVCDemo/login.jsp"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6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BOOTCAMP </a:t>
            </a:r>
            <a:br>
              <a:rPr lang="en-US" dirty="0"/>
            </a:br>
            <a:r>
              <a:rPr lang="en-US" dirty="0" smtClean="0"/>
              <a:t>DAY 14</a:t>
            </a:r>
            <a:endParaRPr lang="en-US" dirty="0"/>
          </a:p>
        </p:txBody>
      </p:sp>
      <p:sp>
        <p:nvSpPr>
          <p:cNvPr id="3" name="Subtitle 2"/>
          <p:cNvSpPr>
            <a:spLocks noGrp="1"/>
          </p:cNvSpPr>
          <p:nvPr>
            <p:ph type="subTitle" idx="1"/>
          </p:nvPr>
        </p:nvSpPr>
        <p:spPr/>
        <p:txBody>
          <a:bodyPr/>
          <a:lstStyle/>
          <a:p>
            <a:r>
              <a:rPr lang="en-US" dirty="0"/>
              <a:t>Presented by</a:t>
            </a:r>
          </a:p>
          <a:p>
            <a:r>
              <a:rPr lang="en-US" smtClean="0"/>
              <a:t>G2Academy</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Eclipse Web Tool Platform</a:t>
            </a:r>
          </a:p>
        </p:txBody>
      </p:sp>
      <p:sp>
        <p:nvSpPr>
          <p:cNvPr id="3" name="Content Placeholder 2"/>
          <p:cNvSpPr>
            <a:spLocks noGrp="1"/>
          </p:cNvSpPr>
          <p:nvPr>
            <p:ph idx="1"/>
          </p:nvPr>
        </p:nvSpPr>
        <p:spPr>
          <a:xfrm>
            <a:off x="609600" y="1679713"/>
            <a:ext cx="10972800" cy="4641573"/>
          </a:xfrm>
        </p:spPr>
        <p:txBody>
          <a:bodyPr>
            <a:normAutofit fontScale="85000" lnSpcReduction="10000"/>
          </a:bodyPr>
          <a:lstStyle/>
          <a:p>
            <a:pPr>
              <a:lnSpc>
                <a:spcPct val="150000"/>
              </a:lnSpc>
            </a:pPr>
            <a:r>
              <a:rPr lang="en-US" sz="2400" dirty="0"/>
              <a:t>The </a:t>
            </a:r>
            <a:r>
              <a:rPr lang="en-US" sz="2400" i="1" dirty="0"/>
              <a:t>Eclipse WTP</a:t>
            </a:r>
            <a:r>
              <a:rPr lang="en-US" sz="2400" dirty="0"/>
              <a:t> project provides tools for developing standard Java web applications. Typical web artifacts in a Java environment are HTML, CSS and XML files, </a:t>
            </a:r>
            <a:r>
              <a:rPr lang="en-US" sz="2400" dirty="0" err="1"/>
              <a:t>webservices</a:t>
            </a:r>
            <a:r>
              <a:rPr lang="en-US" sz="2400" dirty="0"/>
              <a:t> and servlets. </a:t>
            </a:r>
            <a:endParaRPr lang="en-US" sz="2400" dirty="0" smtClean="0"/>
          </a:p>
          <a:p>
            <a:pPr>
              <a:lnSpc>
                <a:spcPct val="150000"/>
              </a:lnSpc>
            </a:pPr>
            <a:r>
              <a:rPr lang="en-US" sz="2400" dirty="0" smtClean="0"/>
              <a:t>Eclipse </a:t>
            </a:r>
            <a:r>
              <a:rPr lang="en-US" sz="2400" dirty="0"/>
              <a:t>WTP simplifies the creation these web artifacts. It provides runtime environments in which these artifacts can be deployed, started and debugged.</a:t>
            </a:r>
          </a:p>
          <a:p>
            <a:pPr>
              <a:lnSpc>
                <a:spcPct val="150000"/>
              </a:lnSpc>
            </a:pPr>
            <a:r>
              <a:rPr lang="en-US" sz="2400" dirty="0"/>
              <a:t>In Eclipse WTP you create </a:t>
            </a:r>
            <a:r>
              <a:rPr lang="en-US" sz="2400" i="1" dirty="0"/>
              <a:t>Dynamic Web Projects</a:t>
            </a:r>
            <a:r>
              <a:rPr lang="en-US" sz="2400" dirty="0"/>
              <a:t>. These projects provide the necessary functionality to run, debug and deploy Java web applications.</a:t>
            </a:r>
          </a:p>
          <a:p>
            <a:pPr>
              <a:lnSpc>
                <a:spcPct val="150000"/>
              </a:lnSpc>
            </a:pPr>
            <a:r>
              <a:rPr lang="en-US" sz="2400" dirty="0"/>
              <a:t>Eclipse WTP supports all major web containers. This includes Jetty and Apache Tomcat as well as most Java EE application server. In this tutorial we use Apache Tomcat as the web container.</a:t>
            </a:r>
          </a:p>
          <a:p>
            <a:pPr>
              <a:lnSpc>
                <a:spcPct val="150000"/>
              </a:lnSpc>
            </a:pPr>
            <a:r>
              <a:rPr lang="en-US" sz="2400" dirty="0"/>
              <a:t>The tutorial describes the creation of a web application using Java servlets.</a:t>
            </a:r>
          </a:p>
        </p:txBody>
      </p:sp>
    </p:spTree>
    <p:extLst>
      <p:ext uri="{BB962C8B-B14F-4D97-AF65-F5344CB8AC3E}">
        <p14:creationId xmlns:p14="http://schemas.microsoft.com/office/powerpoint/2010/main" val="341193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Installation and configuration of Eclipse WTP</a:t>
            </a:r>
          </a:p>
        </p:txBody>
      </p:sp>
      <p:sp>
        <p:nvSpPr>
          <p:cNvPr id="3" name="Content Placeholder 2"/>
          <p:cNvSpPr>
            <a:spLocks noGrp="1"/>
          </p:cNvSpPr>
          <p:nvPr>
            <p:ph idx="1"/>
          </p:nvPr>
        </p:nvSpPr>
        <p:spPr>
          <a:xfrm>
            <a:off x="609600" y="1679713"/>
            <a:ext cx="10972800" cy="4641573"/>
          </a:xfrm>
        </p:spPr>
        <p:txBody>
          <a:bodyPr>
            <a:normAutofit fontScale="92500"/>
          </a:bodyPr>
          <a:lstStyle/>
          <a:p>
            <a:pPr>
              <a:lnSpc>
                <a:spcPct val="150000"/>
              </a:lnSpc>
            </a:pPr>
            <a:r>
              <a:rPr lang="en-US" sz="2400" dirty="0"/>
              <a:t>Your Eclipse IDE might already have the WTP tooling installed, in this case skip this step.</a:t>
            </a:r>
          </a:p>
          <a:p>
            <a:pPr>
              <a:lnSpc>
                <a:spcPct val="150000"/>
              </a:lnSpc>
            </a:pPr>
            <a:r>
              <a:rPr lang="en-US" sz="2400" dirty="0"/>
              <a:t>Use the Eclipse Update Manager to install the following features from the </a:t>
            </a:r>
            <a:r>
              <a:rPr lang="en-US" sz="2400" i="1" dirty="0"/>
              <a:t>Web, XML, Java EE </a:t>
            </a:r>
            <a:r>
              <a:rPr lang="en-US" sz="2400" i="1" dirty="0" err="1"/>
              <a:t>Developmentand</a:t>
            </a:r>
            <a:r>
              <a:rPr lang="en-US" sz="2400" i="1" dirty="0"/>
              <a:t> </a:t>
            </a:r>
            <a:r>
              <a:rPr lang="en-US" sz="2400" i="1" dirty="0" err="1"/>
              <a:t>OSGi</a:t>
            </a:r>
            <a:r>
              <a:rPr lang="en-US" sz="2400" i="1" dirty="0"/>
              <a:t> Enterprise Development</a:t>
            </a:r>
            <a:r>
              <a:rPr lang="en-US" sz="2400" dirty="0"/>
              <a:t> category.</a:t>
            </a:r>
          </a:p>
          <a:p>
            <a:pPr lvl="1">
              <a:lnSpc>
                <a:spcPct val="150000"/>
              </a:lnSpc>
            </a:pPr>
            <a:r>
              <a:rPr lang="en-US" sz="2400" dirty="0"/>
              <a:t>Eclipse Java EE Developer Tools</a:t>
            </a:r>
          </a:p>
          <a:p>
            <a:pPr lvl="1">
              <a:lnSpc>
                <a:spcPct val="150000"/>
              </a:lnSpc>
            </a:pPr>
            <a:r>
              <a:rPr lang="en-US" sz="2400" dirty="0"/>
              <a:t>Eclipse Java Web Developer Tools</a:t>
            </a:r>
          </a:p>
          <a:p>
            <a:pPr lvl="1">
              <a:lnSpc>
                <a:spcPct val="150000"/>
              </a:lnSpc>
            </a:pPr>
            <a:r>
              <a:rPr lang="en-US" sz="2400" dirty="0"/>
              <a:t>Eclipse Web Developer Tools</a:t>
            </a:r>
          </a:p>
          <a:p>
            <a:pPr lvl="1">
              <a:lnSpc>
                <a:spcPct val="150000"/>
              </a:lnSpc>
            </a:pPr>
            <a:r>
              <a:rPr lang="en-US" sz="2400" dirty="0"/>
              <a:t>JST Server Adapters</a:t>
            </a:r>
          </a:p>
          <a:p>
            <a:pPr lvl="1">
              <a:lnSpc>
                <a:spcPct val="150000"/>
              </a:lnSpc>
            </a:pPr>
            <a:r>
              <a:rPr lang="en-US" sz="2400" dirty="0"/>
              <a:t>JST Server Adapters Extensions</a:t>
            </a:r>
          </a:p>
        </p:txBody>
      </p:sp>
    </p:spTree>
    <p:extLst>
      <p:ext uri="{BB962C8B-B14F-4D97-AF65-F5344CB8AC3E}">
        <p14:creationId xmlns:p14="http://schemas.microsoft.com/office/powerpoint/2010/main" val="113256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Installation and configuration of Eclipse WTP</a:t>
            </a:r>
          </a:p>
        </p:txBody>
      </p:sp>
      <p:pic>
        <p:nvPicPr>
          <p:cNvPr id="6" name="Picture 5"/>
          <p:cNvPicPr>
            <a:picLocks noChangeAspect="1"/>
          </p:cNvPicPr>
          <p:nvPr/>
        </p:nvPicPr>
        <p:blipFill>
          <a:blip r:embed="rId3"/>
          <a:stretch>
            <a:fillRect/>
          </a:stretch>
        </p:blipFill>
        <p:spPr>
          <a:xfrm>
            <a:off x="3819193" y="1679713"/>
            <a:ext cx="4553613" cy="5068957"/>
          </a:xfrm>
          <a:prstGeom prst="rect">
            <a:avLst/>
          </a:prstGeom>
        </p:spPr>
      </p:pic>
    </p:spTree>
    <p:extLst>
      <p:ext uri="{BB962C8B-B14F-4D97-AF65-F5344CB8AC3E}">
        <p14:creationId xmlns:p14="http://schemas.microsoft.com/office/powerpoint/2010/main" val="382181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Autofit/>
          </a:bodyPr>
          <a:lstStyle/>
          <a:p>
            <a:r>
              <a:rPr lang="en-US" sz="3200" dirty="0"/>
              <a:t>Web server configuration &amp; Setting up runtime environments</a:t>
            </a:r>
          </a:p>
        </p:txBody>
      </p:sp>
      <p:sp>
        <p:nvSpPr>
          <p:cNvPr id="3" name="Content Placeholder 2"/>
          <p:cNvSpPr>
            <a:spLocks noGrp="1"/>
          </p:cNvSpPr>
          <p:nvPr>
            <p:ph idx="1"/>
          </p:nvPr>
        </p:nvSpPr>
        <p:spPr>
          <a:xfrm>
            <a:off x="609600" y="1679713"/>
            <a:ext cx="10972800" cy="4641573"/>
          </a:xfrm>
        </p:spPr>
        <p:txBody>
          <a:bodyPr>
            <a:normAutofit/>
          </a:bodyPr>
          <a:lstStyle/>
          <a:p>
            <a:pPr>
              <a:lnSpc>
                <a:spcPct val="150000"/>
              </a:lnSpc>
            </a:pPr>
            <a:r>
              <a:rPr lang="en-US" sz="2400" dirty="0"/>
              <a:t>Download the latest version of </a:t>
            </a:r>
            <a:r>
              <a:rPr lang="en-US" sz="2400" dirty="0" err="1"/>
              <a:t>Tomcast</a:t>
            </a:r>
            <a:r>
              <a:rPr lang="en-US" sz="2400" dirty="0"/>
              <a:t> from </a:t>
            </a:r>
            <a:r>
              <a:rPr lang="en-US" sz="2400" u="sng" dirty="0">
                <a:hlinkClick r:id="rId3"/>
              </a:rPr>
              <a:t>http://tomcat.apache.org/</a:t>
            </a:r>
            <a:r>
              <a:rPr lang="en-US" sz="2400" dirty="0"/>
              <a:t>. Extract them to your file system</a:t>
            </a:r>
            <a:r>
              <a:rPr lang="en-US" sz="2400" dirty="0" smtClean="0"/>
              <a:t>.</a:t>
            </a:r>
          </a:p>
          <a:p>
            <a:pPr>
              <a:lnSpc>
                <a:spcPct val="150000"/>
              </a:lnSpc>
            </a:pPr>
            <a:r>
              <a:rPr lang="en-US" sz="2400" dirty="0"/>
              <a:t>If you have a local running Tomcat installation on your computer, stop Tomcat. Eclipse needs to start Tomcat itself for its deployments.</a:t>
            </a:r>
          </a:p>
        </p:txBody>
      </p:sp>
    </p:spTree>
    <p:extLst>
      <p:ext uri="{BB962C8B-B14F-4D97-AF65-F5344CB8AC3E}">
        <p14:creationId xmlns:p14="http://schemas.microsoft.com/office/powerpoint/2010/main" val="371579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Autofit/>
          </a:bodyPr>
          <a:lstStyle/>
          <a:p>
            <a:r>
              <a:rPr lang="en-US" sz="3200" dirty="0"/>
              <a:t>Web server configuration &amp; Setting up runtime environments</a:t>
            </a:r>
          </a:p>
        </p:txBody>
      </p:sp>
      <p:sp>
        <p:nvSpPr>
          <p:cNvPr id="3" name="Content Placeholder 2"/>
          <p:cNvSpPr>
            <a:spLocks noGrp="1"/>
          </p:cNvSpPr>
          <p:nvPr>
            <p:ph idx="1"/>
          </p:nvPr>
        </p:nvSpPr>
        <p:spPr>
          <a:xfrm>
            <a:off x="609600" y="1679713"/>
            <a:ext cx="3882887" cy="4641573"/>
          </a:xfrm>
        </p:spPr>
        <p:txBody>
          <a:bodyPr>
            <a:normAutofit/>
          </a:bodyPr>
          <a:lstStyle/>
          <a:p>
            <a:pPr>
              <a:lnSpc>
                <a:spcPct val="150000"/>
              </a:lnSpc>
            </a:pPr>
            <a:r>
              <a:rPr lang="en-US" sz="2400" dirty="0"/>
              <a:t>To configure Eclipse WTP, select from the menu </a:t>
            </a:r>
            <a:r>
              <a:rPr lang="en-US" sz="2400" b="1" dirty="0"/>
              <a:t>Window ▸ Preferences ▸ Server ▸ Runtime Environments</a:t>
            </a:r>
            <a:r>
              <a:rPr lang="en-US" sz="2400" dirty="0"/>
              <a:t>. </a:t>
            </a:r>
            <a:endParaRPr lang="en-US" sz="2400" dirty="0" smtClean="0"/>
          </a:p>
          <a:p>
            <a:pPr>
              <a:lnSpc>
                <a:spcPct val="150000"/>
              </a:lnSpc>
            </a:pPr>
            <a:r>
              <a:rPr lang="en-US" sz="2400" dirty="0" smtClean="0"/>
              <a:t>Press </a:t>
            </a:r>
            <a:r>
              <a:rPr lang="en-US" sz="2400" dirty="0"/>
              <a:t>the Add button.</a:t>
            </a:r>
          </a:p>
        </p:txBody>
      </p:sp>
      <p:pic>
        <p:nvPicPr>
          <p:cNvPr id="4" name="Picture 3"/>
          <p:cNvPicPr>
            <a:picLocks noChangeAspect="1"/>
          </p:cNvPicPr>
          <p:nvPr/>
        </p:nvPicPr>
        <p:blipFill>
          <a:blip r:embed="rId3"/>
          <a:stretch>
            <a:fillRect/>
          </a:stretch>
        </p:blipFill>
        <p:spPr>
          <a:xfrm>
            <a:off x="5072891" y="1679713"/>
            <a:ext cx="6509509" cy="4691254"/>
          </a:xfrm>
          <a:prstGeom prst="rect">
            <a:avLst/>
          </a:prstGeom>
        </p:spPr>
      </p:pic>
    </p:spTree>
    <p:extLst>
      <p:ext uri="{BB962C8B-B14F-4D97-AF65-F5344CB8AC3E}">
        <p14:creationId xmlns:p14="http://schemas.microsoft.com/office/powerpoint/2010/main" val="604837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Autofit/>
          </a:bodyPr>
          <a:lstStyle/>
          <a:p>
            <a:r>
              <a:rPr lang="en-US" sz="3200" dirty="0"/>
              <a:t>Web server configuration &amp; Setting up runtime environments</a:t>
            </a:r>
          </a:p>
        </p:txBody>
      </p:sp>
      <p:sp>
        <p:nvSpPr>
          <p:cNvPr id="3" name="Content Placeholder 2"/>
          <p:cNvSpPr>
            <a:spLocks noGrp="1"/>
          </p:cNvSpPr>
          <p:nvPr>
            <p:ph idx="1"/>
          </p:nvPr>
        </p:nvSpPr>
        <p:spPr>
          <a:xfrm>
            <a:off x="609600" y="1679713"/>
            <a:ext cx="5009322" cy="4641573"/>
          </a:xfrm>
        </p:spPr>
        <p:txBody>
          <a:bodyPr>
            <a:normAutofit/>
          </a:bodyPr>
          <a:lstStyle/>
          <a:p>
            <a:pPr>
              <a:lnSpc>
                <a:spcPct val="150000"/>
              </a:lnSpc>
            </a:pPr>
            <a:r>
              <a:rPr lang="en-US" sz="2400" dirty="0"/>
              <a:t>Select your version of Tomcat and select the </a:t>
            </a:r>
            <a:r>
              <a:rPr lang="en-US" sz="2400" i="1" dirty="0"/>
              <a:t>Create a new local server</a:t>
            </a:r>
            <a:r>
              <a:rPr lang="en-US" sz="2400" dirty="0"/>
              <a:t> flag</a:t>
            </a:r>
            <a:r>
              <a:rPr lang="en-US" sz="2400" dirty="0" smtClean="0"/>
              <a:t>.</a:t>
            </a:r>
          </a:p>
        </p:txBody>
      </p:sp>
      <p:pic>
        <p:nvPicPr>
          <p:cNvPr id="5" name="Picture 4"/>
          <p:cNvPicPr>
            <a:picLocks noChangeAspect="1"/>
          </p:cNvPicPr>
          <p:nvPr/>
        </p:nvPicPr>
        <p:blipFill>
          <a:blip r:embed="rId3"/>
          <a:stretch>
            <a:fillRect/>
          </a:stretch>
        </p:blipFill>
        <p:spPr>
          <a:xfrm>
            <a:off x="6508711" y="1633329"/>
            <a:ext cx="5073689" cy="4734339"/>
          </a:xfrm>
          <a:prstGeom prst="rect">
            <a:avLst/>
          </a:prstGeom>
        </p:spPr>
      </p:pic>
    </p:spTree>
    <p:extLst>
      <p:ext uri="{BB962C8B-B14F-4D97-AF65-F5344CB8AC3E}">
        <p14:creationId xmlns:p14="http://schemas.microsoft.com/office/powerpoint/2010/main" val="1349118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Autofit/>
          </a:bodyPr>
          <a:lstStyle/>
          <a:p>
            <a:r>
              <a:rPr lang="en-US" sz="3200" dirty="0"/>
              <a:t>Web server configuration &amp; Setting up runtime environments</a:t>
            </a:r>
          </a:p>
        </p:txBody>
      </p:sp>
      <p:sp>
        <p:nvSpPr>
          <p:cNvPr id="3" name="Content Placeholder 2"/>
          <p:cNvSpPr>
            <a:spLocks noGrp="1"/>
          </p:cNvSpPr>
          <p:nvPr>
            <p:ph idx="1"/>
          </p:nvPr>
        </p:nvSpPr>
        <p:spPr>
          <a:xfrm>
            <a:off x="609600" y="1679713"/>
            <a:ext cx="5009322" cy="4641573"/>
          </a:xfrm>
        </p:spPr>
        <p:txBody>
          <a:bodyPr>
            <a:normAutofit/>
          </a:bodyPr>
          <a:lstStyle/>
          <a:p>
            <a:pPr>
              <a:lnSpc>
                <a:spcPct val="150000"/>
              </a:lnSpc>
            </a:pPr>
            <a:r>
              <a:rPr lang="en-US" sz="2400" dirty="0"/>
              <a:t>Point to your existing Tomcat download</a:t>
            </a:r>
            <a:r>
              <a:rPr lang="en-US" sz="2400" dirty="0" smtClean="0"/>
              <a:t>.</a:t>
            </a:r>
          </a:p>
          <a:p>
            <a:pPr>
              <a:lnSpc>
                <a:spcPct val="150000"/>
              </a:lnSpc>
            </a:pPr>
            <a:r>
              <a:rPr lang="en-US" sz="2400" dirty="0"/>
              <a:t>Eclipse allows downloading older versions of Tomcat from its </a:t>
            </a:r>
            <a:r>
              <a:rPr lang="en-US" sz="2400" dirty="0" smtClean="0"/>
              <a:t>preference </a:t>
            </a:r>
            <a:r>
              <a:rPr lang="en-US" sz="2400" dirty="0"/>
              <a:t>page</a:t>
            </a:r>
            <a:r>
              <a:rPr lang="en-US" sz="2400" dirty="0" smtClean="0"/>
              <a:t>.</a:t>
            </a:r>
          </a:p>
          <a:p>
            <a:pPr>
              <a:lnSpc>
                <a:spcPct val="150000"/>
              </a:lnSpc>
            </a:pPr>
            <a:r>
              <a:rPr lang="en-US" sz="2400" dirty="0"/>
              <a:t>Press the Finish and afterwards OK.</a:t>
            </a:r>
            <a:endParaRPr lang="en-US" sz="2400" dirty="0" smtClean="0"/>
          </a:p>
        </p:txBody>
      </p:sp>
      <p:pic>
        <p:nvPicPr>
          <p:cNvPr id="4" name="Picture 3"/>
          <p:cNvPicPr>
            <a:picLocks noChangeAspect="1"/>
          </p:cNvPicPr>
          <p:nvPr/>
        </p:nvPicPr>
        <p:blipFill>
          <a:blip r:embed="rId3"/>
          <a:stretch>
            <a:fillRect/>
          </a:stretch>
        </p:blipFill>
        <p:spPr>
          <a:xfrm>
            <a:off x="6474982" y="1617593"/>
            <a:ext cx="5107418" cy="4765813"/>
          </a:xfrm>
          <a:prstGeom prst="rect">
            <a:avLst/>
          </a:prstGeom>
        </p:spPr>
      </p:pic>
    </p:spTree>
    <p:extLst>
      <p:ext uri="{BB962C8B-B14F-4D97-AF65-F5344CB8AC3E}">
        <p14:creationId xmlns:p14="http://schemas.microsoft.com/office/powerpoint/2010/main" val="428224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Autofit/>
          </a:bodyPr>
          <a:lstStyle/>
          <a:p>
            <a:r>
              <a:rPr lang="en-US" sz="3200" dirty="0"/>
              <a:t>Starting a web server</a:t>
            </a:r>
          </a:p>
        </p:txBody>
      </p:sp>
      <p:sp>
        <p:nvSpPr>
          <p:cNvPr id="3" name="Content Placeholder 2"/>
          <p:cNvSpPr>
            <a:spLocks noGrp="1"/>
          </p:cNvSpPr>
          <p:nvPr>
            <p:ph idx="1"/>
          </p:nvPr>
        </p:nvSpPr>
        <p:spPr>
          <a:xfrm>
            <a:off x="609600" y="1679713"/>
            <a:ext cx="6268278" cy="4641573"/>
          </a:xfrm>
        </p:spPr>
        <p:txBody>
          <a:bodyPr>
            <a:normAutofit lnSpcReduction="10000"/>
          </a:bodyPr>
          <a:lstStyle/>
          <a:p>
            <a:pPr>
              <a:lnSpc>
                <a:spcPct val="150000"/>
              </a:lnSpc>
            </a:pPr>
            <a:r>
              <a:rPr lang="en-US" sz="2400" dirty="0"/>
              <a:t>Once you have configure a local Tomcat server the </a:t>
            </a:r>
            <a:r>
              <a:rPr lang="en-US" sz="2400" i="1" dirty="0"/>
              <a:t>Servers</a:t>
            </a:r>
            <a:r>
              <a:rPr lang="en-US" sz="2400" dirty="0"/>
              <a:t> view allows you to start </a:t>
            </a:r>
            <a:r>
              <a:rPr lang="en-US" sz="2400" dirty="0" err="1"/>
              <a:t>start</a:t>
            </a:r>
            <a:r>
              <a:rPr lang="en-US" sz="2400" dirty="0"/>
              <a:t> and stop this server. To open this view select Window ▸ Show View ▸ Other…​ ▸ Server ▸ Servers…​</a:t>
            </a:r>
            <a:r>
              <a:rPr lang="en-US" sz="2400" dirty="0" smtClean="0"/>
              <a:t>.</a:t>
            </a:r>
          </a:p>
          <a:p>
            <a:pPr>
              <a:lnSpc>
                <a:spcPct val="150000"/>
              </a:lnSpc>
            </a:pPr>
            <a:endParaRPr lang="en-US" sz="2400" dirty="0" smtClean="0"/>
          </a:p>
          <a:p>
            <a:pPr>
              <a:lnSpc>
                <a:spcPct val="150000"/>
              </a:lnSpc>
            </a:pPr>
            <a:r>
              <a:rPr lang="en-US" sz="2400" dirty="0" smtClean="0"/>
              <a:t>You </a:t>
            </a:r>
            <a:r>
              <a:rPr lang="en-US" sz="2400" dirty="0"/>
              <a:t>can stop and start the Tomcat server via the </a:t>
            </a:r>
            <a:r>
              <a:rPr lang="en-US" sz="2400" i="1" dirty="0"/>
              <a:t>Servers</a:t>
            </a:r>
            <a:r>
              <a:rPr lang="en-US" sz="2400" dirty="0"/>
              <a:t> view.</a:t>
            </a:r>
            <a:endParaRPr lang="en-US" sz="2400" dirty="0" smtClean="0"/>
          </a:p>
        </p:txBody>
      </p:sp>
      <p:pic>
        <p:nvPicPr>
          <p:cNvPr id="5" name="Picture 4"/>
          <p:cNvPicPr>
            <a:picLocks noChangeAspect="1"/>
          </p:cNvPicPr>
          <p:nvPr/>
        </p:nvPicPr>
        <p:blipFill>
          <a:blip r:embed="rId3"/>
          <a:stretch>
            <a:fillRect/>
          </a:stretch>
        </p:blipFill>
        <p:spPr>
          <a:xfrm>
            <a:off x="7954052" y="1361661"/>
            <a:ext cx="2903770" cy="3439492"/>
          </a:xfrm>
          <a:prstGeom prst="rect">
            <a:avLst/>
          </a:prstGeom>
        </p:spPr>
      </p:pic>
      <p:pic>
        <p:nvPicPr>
          <p:cNvPr id="6" name="Picture 5"/>
          <p:cNvPicPr>
            <a:picLocks noChangeAspect="1"/>
          </p:cNvPicPr>
          <p:nvPr/>
        </p:nvPicPr>
        <p:blipFill>
          <a:blip r:embed="rId4"/>
          <a:stretch>
            <a:fillRect/>
          </a:stretch>
        </p:blipFill>
        <p:spPr>
          <a:xfrm>
            <a:off x="7229475" y="4978261"/>
            <a:ext cx="4352925" cy="1343025"/>
          </a:xfrm>
          <a:prstGeom prst="rect">
            <a:avLst/>
          </a:prstGeom>
        </p:spPr>
      </p:pic>
    </p:spTree>
    <p:extLst>
      <p:ext uri="{BB962C8B-B14F-4D97-AF65-F5344CB8AC3E}">
        <p14:creationId xmlns:p14="http://schemas.microsoft.com/office/powerpoint/2010/main" val="115615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619539"/>
          </a:xfrm>
        </p:spPr>
        <p:txBody>
          <a:bodyPr>
            <a:normAutofit fontScale="90000"/>
          </a:bodyPr>
          <a:lstStyle/>
          <a:p>
            <a:r>
              <a:rPr lang="en-US" dirty="0"/>
              <a:t>Create and run a servlet</a:t>
            </a:r>
          </a:p>
        </p:txBody>
      </p:sp>
      <p:sp>
        <p:nvSpPr>
          <p:cNvPr id="3" name="Content Placeholder 2"/>
          <p:cNvSpPr>
            <a:spLocks noGrp="1"/>
          </p:cNvSpPr>
          <p:nvPr>
            <p:ph idx="1"/>
          </p:nvPr>
        </p:nvSpPr>
        <p:spPr>
          <a:xfrm>
            <a:off x="609600" y="1232452"/>
            <a:ext cx="6785113" cy="5088834"/>
          </a:xfrm>
        </p:spPr>
        <p:txBody>
          <a:bodyPr>
            <a:normAutofit/>
          </a:bodyPr>
          <a:lstStyle/>
          <a:p>
            <a:pPr>
              <a:lnSpc>
                <a:spcPct val="150000"/>
              </a:lnSpc>
            </a:pPr>
            <a:r>
              <a:rPr lang="en-US" sz="1800" dirty="0"/>
              <a:t>Create a new </a:t>
            </a:r>
            <a:r>
              <a:rPr lang="en-US" sz="1800" i="1" dirty="0"/>
              <a:t>Dynamic Web </a:t>
            </a:r>
            <a:r>
              <a:rPr lang="en-US" sz="1800" i="1" dirty="0" smtClean="0"/>
              <a:t>Project</a:t>
            </a:r>
            <a:r>
              <a:rPr lang="en-US" sz="1800" dirty="0"/>
              <a:t> called </a:t>
            </a:r>
            <a:r>
              <a:rPr lang="en-US" sz="1800" i="1" dirty="0" err="1"/>
              <a:t>com.vogella.web.filecounter</a:t>
            </a:r>
            <a:r>
              <a:rPr lang="en-US" sz="1800" dirty="0"/>
              <a:t> by selecting File ▸ New ▸ Other…​ ▸ Web ▸ Dynamic Web Project</a:t>
            </a:r>
            <a:r>
              <a:rPr lang="en-US" sz="1800" dirty="0" smtClean="0"/>
              <a:t>.</a:t>
            </a:r>
          </a:p>
        </p:txBody>
      </p:sp>
      <p:pic>
        <p:nvPicPr>
          <p:cNvPr id="4" name="Picture 3"/>
          <p:cNvPicPr>
            <a:picLocks noChangeAspect="1"/>
          </p:cNvPicPr>
          <p:nvPr/>
        </p:nvPicPr>
        <p:blipFill>
          <a:blip r:embed="rId3"/>
          <a:stretch>
            <a:fillRect/>
          </a:stretch>
        </p:blipFill>
        <p:spPr>
          <a:xfrm>
            <a:off x="2049166" y="3020443"/>
            <a:ext cx="4046834" cy="3300843"/>
          </a:xfrm>
          <a:prstGeom prst="rect">
            <a:avLst/>
          </a:prstGeom>
        </p:spPr>
      </p:pic>
      <p:pic>
        <p:nvPicPr>
          <p:cNvPr id="5" name="Picture 4"/>
          <p:cNvPicPr>
            <a:picLocks noChangeAspect="1"/>
          </p:cNvPicPr>
          <p:nvPr/>
        </p:nvPicPr>
        <p:blipFill>
          <a:blip r:embed="rId4"/>
          <a:stretch>
            <a:fillRect/>
          </a:stretch>
        </p:blipFill>
        <p:spPr>
          <a:xfrm>
            <a:off x="7817810" y="1188401"/>
            <a:ext cx="4003129" cy="5132886"/>
          </a:xfrm>
          <a:prstGeom prst="rect">
            <a:avLst/>
          </a:prstGeom>
        </p:spPr>
      </p:pic>
    </p:spTree>
    <p:extLst>
      <p:ext uri="{BB962C8B-B14F-4D97-AF65-F5344CB8AC3E}">
        <p14:creationId xmlns:p14="http://schemas.microsoft.com/office/powerpoint/2010/main" val="61463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Autofit/>
          </a:bodyPr>
          <a:lstStyle/>
          <a:p>
            <a:r>
              <a:rPr lang="en-US" sz="3200" dirty="0"/>
              <a:t>Create and run a servlet</a:t>
            </a:r>
          </a:p>
        </p:txBody>
      </p:sp>
      <p:sp>
        <p:nvSpPr>
          <p:cNvPr id="3" name="Content Placeholder 2"/>
          <p:cNvSpPr>
            <a:spLocks noGrp="1"/>
          </p:cNvSpPr>
          <p:nvPr>
            <p:ph idx="1"/>
          </p:nvPr>
        </p:nvSpPr>
        <p:spPr>
          <a:xfrm>
            <a:off x="609600" y="1679713"/>
            <a:ext cx="5009322" cy="4641573"/>
          </a:xfrm>
        </p:spPr>
        <p:txBody>
          <a:bodyPr>
            <a:normAutofit fontScale="92500" lnSpcReduction="10000"/>
          </a:bodyPr>
          <a:lstStyle/>
          <a:p>
            <a:pPr>
              <a:lnSpc>
                <a:spcPct val="150000"/>
              </a:lnSpc>
            </a:pPr>
            <a:r>
              <a:rPr lang="en-US" sz="2000" dirty="0"/>
              <a:t>Press twice the Next button and select the </a:t>
            </a:r>
            <a:r>
              <a:rPr lang="en-US" sz="2000" i="1" dirty="0"/>
              <a:t>Generate web.xml deployment descriptor</a:t>
            </a:r>
            <a:r>
              <a:rPr lang="en-US" sz="2000" dirty="0"/>
              <a:t> on the last page</a:t>
            </a:r>
            <a:r>
              <a:rPr lang="en-US" sz="2000" dirty="0" smtClean="0"/>
              <a:t>.</a:t>
            </a:r>
          </a:p>
          <a:p>
            <a:pPr>
              <a:lnSpc>
                <a:spcPct val="150000"/>
              </a:lnSpc>
            </a:pPr>
            <a:r>
              <a:rPr lang="en-US" sz="2000" dirty="0"/>
              <a:t>Afterwards press the Finish button</a:t>
            </a:r>
            <a:r>
              <a:rPr lang="en-US" sz="2000" dirty="0" smtClean="0"/>
              <a:t>.</a:t>
            </a:r>
          </a:p>
          <a:p>
            <a:pPr>
              <a:lnSpc>
                <a:spcPct val="150000"/>
              </a:lnSpc>
            </a:pPr>
            <a:r>
              <a:rPr lang="en-US" sz="2000" dirty="0"/>
              <a:t>If Eclipse asks you, to switch to the </a:t>
            </a:r>
            <a:r>
              <a:rPr lang="en-US" sz="2000" i="1" dirty="0"/>
              <a:t>Java EE Perspective</a:t>
            </a:r>
            <a:r>
              <a:rPr lang="en-US" sz="2000" dirty="0"/>
              <a:t> answer yes</a:t>
            </a:r>
            <a:r>
              <a:rPr lang="en-US" sz="2000" dirty="0" smtClean="0"/>
              <a:t>.</a:t>
            </a:r>
          </a:p>
          <a:p>
            <a:pPr>
              <a:lnSpc>
                <a:spcPct val="150000"/>
              </a:lnSpc>
            </a:pPr>
            <a:r>
              <a:rPr lang="en-US" sz="2000" dirty="0"/>
              <a:t>A new project has been created with the standard structure of a Java web application. The </a:t>
            </a:r>
            <a:r>
              <a:rPr lang="en-US" sz="2000" i="1" dirty="0"/>
              <a:t>WEB-INF/lib</a:t>
            </a:r>
            <a:r>
              <a:rPr lang="en-US" sz="2000" dirty="0"/>
              <a:t> directory holds all the JAR files that the Java web application requires.</a:t>
            </a:r>
          </a:p>
        </p:txBody>
      </p:sp>
      <p:pic>
        <p:nvPicPr>
          <p:cNvPr id="5" name="Picture 4"/>
          <p:cNvPicPr>
            <a:picLocks noChangeAspect="1"/>
          </p:cNvPicPr>
          <p:nvPr/>
        </p:nvPicPr>
        <p:blipFill>
          <a:blip r:embed="rId3"/>
          <a:stretch>
            <a:fillRect/>
          </a:stretch>
        </p:blipFill>
        <p:spPr>
          <a:xfrm>
            <a:off x="5989983" y="1825670"/>
            <a:ext cx="5592417" cy="4349658"/>
          </a:xfrm>
          <a:prstGeom prst="rect">
            <a:avLst/>
          </a:prstGeom>
        </p:spPr>
      </p:pic>
    </p:spTree>
    <p:extLst>
      <p:ext uri="{BB962C8B-B14F-4D97-AF65-F5344CB8AC3E}">
        <p14:creationId xmlns:p14="http://schemas.microsoft.com/office/powerpoint/2010/main" val="26018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smtClean="0"/>
              <a:t>Servlet</a:t>
            </a:r>
            <a:endParaRPr lang="en-US" b="1" dirty="0"/>
          </a:p>
        </p:txBody>
      </p:sp>
    </p:spTree>
    <p:extLst>
      <p:ext uri="{BB962C8B-B14F-4D97-AF65-F5344CB8AC3E}">
        <p14:creationId xmlns:p14="http://schemas.microsoft.com/office/powerpoint/2010/main" val="149331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540026"/>
          </a:xfrm>
        </p:spPr>
        <p:txBody>
          <a:bodyPr>
            <a:normAutofit fontScale="90000"/>
          </a:bodyPr>
          <a:lstStyle/>
          <a:p>
            <a:r>
              <a:rPr lang="en-US" dirty="0"/>
              <a:t>Creating Data Access Object</a:t>
            </a:r>
          </a:p>
        </p:txBody>
      </p:sp>
      <p:sp>
        <p:nvSpPr>
          <p:cNvPr id="3" name="Content Placeholder 2"/>
          <p:cNvSpPr>
            <a:spLocks noGrp="1"/>
          </p:cNvSpPr>
          <p:nvPr>
            <p:ph idx="1"/>
          </p:nvPr>
        </p:nvSpPr>
        <p:spPr>
          <a:xfrm>
            <a:off x="609600" y="1325217"/>
            <a:ext cx="10972800" cy="4996069"/>
          </a:xfrm>
        </p:spPr>
        <p:txBody>
          <a:bodyPr>
            <a:normAutofit fontScale="55000" lnSpcReduction="20000"/>
          </a:bodyPr>
          <a:lstStyle/>
          <a:p>
            <a:r>
              <a:rPr lang="en-US" sz="2100" dirty="0" smtClean="0"/>
              <a:t>Create </a:t>
            </a:r>
            <a:r>
              <a:rPr lang="en-US" sz="2100" dirty="0"/>
              <a:t>a new package called </a:t>
            </a:r>
            <a:r>
              <a:rPr lang="en-US" sz="2100" i="1" dirty="0" err="1"/>
              <a:t>com.vogella.web.filecounter.dao</a:t>
            </a:r>
            <a:r>
              <a:rPr lang="en-US" sz="2100" dirty="0"/>
              <a:t>.</a:t>
            </a:r>
          </a:p>
          <a:p>
            <a:r>
              <a:rPr lang="en-US" sz="2100" dirty="0"/>
              <a:t>Create the following new Java class to read and write the counter value to and from the file</a:t>
            </a:r>
            <a:r>
              <a:rPr lang="en-US" sz="2100" dirty="0" smtClean="0"/>
              <a:t>.</a:t>
            </a:r>
          </a:p>
          <a:p>
            <a:pPr marL="109728" indent="0">
              <a:buNone/>
            </a:pPr>
            <a:endParaRPr lang="en-US" sz="2000" dirty="0" smtClean="0">
              <a:latin typeface="Courier New" panose="02070309020205020404" pitchFamily="49" charset="0"/>
              <a:cs typeface="Courier New" panose="02070309020205020404" pitchFamily="49" charset="0"/>
            </a:endParaRPr>
          </a:p>
          <a:p>
            <a:pPr marL="109728" indent="0">
              <a:buNone/>
            </a:pPr>
            <a:r>
              <a:rPr lang="en-US" sz="2000" dirty="0" smtClean="0">
                <a:latin typeface="Courier New" panose="02070309020205020404" pitchFamily="49" charset="0"/>
                <a:cs typeface="Courier New" panose="02070309020205020404" pitchFamily="49" charset="0"/>
              </a:rPr>
              <a:t>package </a:t>
            </a:r>
            <a:r>
              <a:rPr lang="en-US" sz="2000" dirty="0" err="1">
                <a:latin typeface="Courier New" panose="02070309020205020404" pitchFamily="49" charset="0"/>
                <a:cs typeface="Courier New" panose="02070309020205020404" pitchFamily="49" charset="0"/>
              </a:rPr>
              <a:t>com.vogella.web.filecounter.dao</a:t>
            </a:r>
            <a:r>
              <a:rPr lang="en-US" sz="2000" dirty="0">
                <a:latin typeface="Courier New" panose="02070309020205020404" pitchFamily="49" charset="0"/>
                <a:cs typeface="Courier New" panose="02070309020205020404" pitchFamily="49" charset="0"/>
              </a:rPr>
              <a:t>;</a:t>
            </a:r>
          </a:p>
          <a:p>
            <a:pPr marL="109728" indent="0">
              <a:buNone/>
            </a:pPr>
            <a:endParaRPr lang="en-US" sz="2000" dirty="0">
              <a:latin typeface="Courier New" panose="02070309020205020404" pitchFamily="49" charset="0"/>
              <a:cs typeface="Courier New" panose="02070309020205020404" pitchFamily="49" charset="0"/>
            </a:endParaRPr>
          </a:p>
          <a:p>
            <a:pPr marL="109728" indent="0">
              <a:buNone/>
            </a:pPr>
            <a:r>
              <a:rPr lang="en-US" sz="2000" dirty="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java.io.BufferedReader</a:t>
            </a:r>
            <a:r>
              <a:rPr lang="en-US" sz="2000" dirty="0">
                <a:latin typeface="Courier New" panose="02070309020205020404" pitchFamily="49" charset="0"/>
                <a:cs typeface="Courier New" panose="02070309020205020404" pitchFamily="49" charset="0"/>
              </a:rPr>
              <a:t>;</a:t>
            </a:r>
          </a:p>
          <a:p>
            <a:pPr marL="109728" indent="0">
              <a:buNone/>
            </a:pPr>
            <a:r>
              <a:rPr lang="en-US" sz="2000" dirty="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java.io.File</a:t>
            </a:r>
            <a:r>
              <a:rPr lang="en-US" sz="2000" dirty="0">
                <a:latin typeface="Courier New" panose="02070309020205020404" pitchFamily="49" charset="0"/>
                <a:cs typeface="Courier New" panose="02070309020205020404" pitchFamily="49" charset="0"/>
              </a:rPr>
              <a:t>;</a:t>
            </a:r>
          </a:p>
          <a:p>
            <a:pPr marL="109728" indent="0">
              <a:buNone/>
            </a:pPr>
            <a:r>
              <a:rPr lang="en-US" sz="2000" dirty="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java.io.FileReader</a:t>
            </a:r>
            <a:r>
              <a:rPr lang="en-US" sz="2000" dirty="0">
                <a:latin typeface="Courier New" panose="02070309020205020404" pitchFamily="49" charset="0"/>
                <a:cs typeface="Courier New" panose="02070309020205020404" pitchFamily="49" charset="0"/>
              </a:rPr>
              <a:t>;</a:t>
            </a:r>
          </a:p>
          <a:p>
            <a:pPr marL="109728" indent="0">
              <a:buNone/>
            </a:pPr>
            <a:r>
              <a:rPr lang="en-US" sz="2000" dirty="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java.io.FileWriter</a:t>
            </a:r>
            <a:r>
              <a:rPr lang="en-US" sz="2000" dirty="0">
                <a:latin typeface="Courier New" panose="02070309020205020404" pitchFamily="49" charset="0"/>
                <a:cs typeface="Courier New" panose="02070309020205020404" pitchFamily="49" charset="0"/>
              </a:rPr>
              <a:t>;</a:t>
            </a:r>
          </a:p>
          <a:p>
            <a:pPr marL="109728" indent="0">
              <a:buNone/>
            </a:pPr>
            <a:r>
              <a:rPr lang="en-US" sz="2000" dirty="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java.io.IOException</a:t>
            </a:r>
            <a:r>
              <a:rPr lang="en-US" sz="2000" dirty="0">
                <a:latin typeface="Courier New" panose="02070309020205020404" pitchFamily="49" charset="0"/>
                <a:cs typeface="Courier New" panose="02070309020205020404" pitchFamily="49" charset="0"/>
              </a:rPr>
              <a:t>;</a:t>
            </a:r>
          </a:p>
          <a:p>
            <a:pPr marL="109728" indent="0">
              <a:buNone/>
            </a:pPr>
            <a:r>
              <a:rPr lang="en-US" sz="2000" dirty="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java.io.PrintWriter</a:t>
            </a:r>
            <a:r>
              <a:rPr lang="en-US" sz="2000" dirty="0">
                <a:latin typeface="Courier New" panose="02070309020205020404" pitchFamily="49" charset="0"/>
                <a:cs typeface="Courier New" panose="02070309020205020404" pitchFamily="49" charset="0"/>
              </a:rPr>
              <a:t>;</a:t>
            </a:r>
          </a:p>
          <a:p>
            <a:pPr marL="109728" indent="0">
              <a:buNone/>
            </a:pPr>
            <a:endParaRPr lang="en-US" sz="2000" dirty="0">
              <a:latin typeface="Courier New" panose="02070309020205020404" pitchFamily="49" charset="0"/>
              <a:cs typeface="Courier New" panose="02070309020205020404" pitchFamily="49" charset="0"/>
            </a:endParaRPr>
          </a:p>
          <a:p>
            <a:pPr marL="109728" indent="0">
              <a:buNone/>
            </a:pPr>
            <a:r>
              <a:rPr lang="en-US" sz="2000" dirty="0">
                <a:latin typeface="Courier New" panose="02070309020205020404" pitchFamily="49" charset="0"/>
                <a:cs typeface="Courier New" panose="02070309020205020404" pitchFamily="49" charset="0"/>
              </a:rPr>
              <a:t>public class </a:t>
            </a:r>
            <a:r>
              <a:rPr lang="en-US" sz="2000" dirty="0" err="1">
                <a:latin typeface="Courier New" panose="02070309020205020404" pitchFamily="49" charset="0"/>
                <a:cs typeface="Courier New" panose="02070309020205020404" pitchFamily="49" charset="0"/>
              </a:rPr>
              <a:t>FileDao</a:t>
            </a:r>
            <a:r>
              <a:rPr lang="en-US" sz="2000" dirty="0">
                <a:latin typeface="Courier New" panose="02070309020205020404" pitchFamily="49" charset="0"/>
                <a:cs typeface="Courier New" panose="02070309020205020404" pitchFamily="49" charset="0"/>
              </a:rPr>
              <a:t> {</a:t>
            </a:r>
          </a:p>
          <a:p>
            <a:pPr marL="109728" indent="0">
              <a:buNone/>
            </a:pPr>
            <a:endParaRPr lang="en-US" sz="2000" dirty="0">
              <a:latin typeface="Courier New" panose="02070309020205020404" pitchFamily="49" charset="0"/>
              <a:cs typeface="Courier New" panose="02070309020205020404" pitchFamily="49" charset="0"/>
            </a:endParaRPr>
          </a:p>
          <a:p>
            <a:pPr marL="109728" indent="0">
              <a:buNone/>
            </a:pPr>
            <a:r>
              <a:rPr lang="en-US" sz="2000" dirty="0">
                <a:latin typeface="Courier New" panose="02070309020205020404" pitchFamily="49" charset="0"/>
                <a:cs typeface="Courier New" panose="02070309020205020404" pitchFamily="49" charset="0"/>
              </a:rPr>
              <a:t>    public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getCount</a:t>
            </a:r>
            <a:r>
              <a:rPr lang="en-US" sz="2000" dirty="0">
                <a:latin typeface="Courier New" panose="02070309020205020404" pitchFamily="49" charset="0"/>
                <a:cs typeface="Courier New" panose="02070309020205020404" pitchFamily="49" charset="0"/>
              </a:rPr>
              <a:t>() {</a:t>
            </a:r>
          </a:p>
          <a:p>
            <a:pPr marL="109728"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count = 0;</a:t>
            </a:r>
          </a:p>
          <a:p>
            <a:pPr marL="109728" indent="0">
              <a:buNone/>
            </a:pPr>
            <a:r>
              <a:rPr lang="en-US" sz="2000" dirty="0">
                <a:latin typeface="Courier New" panose="02070309020205020404" pitchFamily="49" charset="0"/>
                <a:cs typeface="Courier New" panose="02070309020205020404" pitchFamily="49" charset="0"/>
              </a:rPr>
              <a:t>        // Load the file with the counter</a:t>
            </a:r>
          </a:p>
          <a:p>
            <a:pPr marL="109728"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FileReader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fileReader</a:t>
            </a:r>
            <a:r>
              <a:rPr lang="en-US" sz="2000" dirty="0">
                <a:latin typeface="Courier New" panose="02070309020205020404" pitchFamily="49" charset="0"/>
                <a:cs typeface="Courier New" panose="02070309020205020404" pitchFamily="49" charset="0"/>
              </a:rPr>
              <a:t> = null;</a:t>
            </a:r>
          </a:p>
          <a:p>
            <a:pPr marL="109728"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BufferedReader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bufferedReader</a:t>
            </a:r>
            <a:r>
              <a:rPr lang="en-US" sz="2000" dirty="0">
                <a:latin typeface="Courier New" panose="02070309020205020404" pitchFamily="49" charset="0"/>
                <a:cs typeface="Courier New" panose="02070309020205020404" pitchFamily="49" charset="0"/>
              </a:rPr>
              <a:t> = null;</a:t>
            </a:r>
          </a:p>
          <a:p>
            <a:pPr marL="109728"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PrintWriter</a:t>
            </a:r>
            <a:r>
              <a:rPr lang="en-US" sz="2000" dirty="0">
                <a:latin typeface="Courier New" panose="02070309020205020404" pitchFamily="49" charset="0"/>
                <a:cs typeface="Courier New" panose="02070309020205020404" pitchFamily="49" charset="0"/>
              </a:rPr>
              <a:t> writer = null;</a:t>
            </a:r>
          </a:p>
        </p:txBody>
      </p:sp>
    </p:spTree>
    <p:extLst>
      <p:ext uri="{BB962C8B-B14F-4D97-AF65-F5344CB8AC3E}">
        <p14:creationId xmlns:p14="http://schemas.microsoft.com/office/powerpoint/2010/main" val="76075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540026"/>
          </a:xfrm>
        </p:spPr>
        <p:txBody>
          <a:bodyPr>
            <a:normAutofit fontScale="90000"/>
          </a:bodyPr>
          <a:lstStyle/>
          <a:p>
            <a:r>
              <a:rPr lang="en-US" dirty="0"/>
              <a:t>Creating Data Access Object</a:t>
            </a:r>
          </a:p>
        </p:txBody>
      </p:sp>
      <p:sp>
        <p:nvSpPr>
          <p:cNvPr id="3" name="Content Placeholder 2"/>
          <p:cNvSpPr>
            <a:spLocks noGrp="1"/>
          </p:cNvSpPr>
          <p:nvPr>
            <p:ph idx="1"/>
          </p:nvPr>
        </p:nvSpPr>
        <p:spPr>
          <a:xfrm>
            <a:off x="609600" y="1325217"/>
            <a:ext cx="10972800" cy="4996069"/>
          </a:xfrm>
        </p:spPr>
        <p:txBody>
          <a:bodyPr>
            <a:normAutofit fontScale="55000" lnSpcReduction="20000"/>
          </a:bodyPr>
          <a:lstStyle/>
          <a:p>
            <a:pPr marL="109728" indent="0">
              <a:buNone/>
            </a:pPr>
            <a:r>
              <a:rPr lang="en-US" sz="2100" dirty="0">
                <a:latin typeface="Courier New" panose="02070309020205020404" pitchFamily="49" charset="0"/>
                <a:cs typeface="Courier New" panose="02070309020205020404" pitchFamily="49" charset="0"/>
              </a:rPr>
              <a:t> try {</a:t>
            </a:r>
          </a:p>
          <a:p>
            <a:pPr marL="109728" indent="0">
              <a:buNone/>
            </a:pPr>
            <a:r>
              <a:rPr lang="en-US" sz="2100" dirty="0">
                <a:latin typeface="Courier New" panose="02070309020205020404" pitchFamily="49" charset="0"/>
                <a:cs typeface="Courier New" panose="02070309020205020404" pitchFamily="49" charset="0"/>
              </a:rPr>
              <a:t>            File f = new File("</a:t>
            </a:r>
            <a:r>
              <a:rPr lang="en-US" sz="2100" dirty="0" err="1">
                <a:latin typeface="Courier New" panose="02070309020205020404" pitchFamily="49" charset="0"/>
                <a:cs typeface="Courier New" panose="02070309020205020404" pitchFamily="49" charset="0"/>
              </a:rPr>
              <a:t>FileCounter.initial</a:t>
            </a:r>
            <a:r>
              <a:rPr lang="en-US" sz="2100" dirty="0">
                <a:latin typeface="Courier New" panose="02070309020205020404" pitchFamily="49" charset="0"/>
                <a:cs typeface="Courier New" panose="02070309020205020404" pitchFamily="49" charset="0"/>
              </a:rPr>
              <a:t>");</a:t>
            </a:r>
          </a:p>
          <a:p>
            <a:pPr marL="109728" indent="0">
              <a:buNone/>
            </a:pPr>
            <a:r>
              <a:rPr lang="en-US" sz="2100" dirty="0">
                <a:latin typeface="Courier New" panose="02070309020205020404" pitchFamily="49" charset="0"/>
                <a:cs typeface="Courier New" panose="02070309020205020404" pitchFamily="49" charset="0"/>
              </a:rPr>
              <a:t>            if (!</a:t>
            </a:r>
            <a:r>
              <a:rPr lang="en-US" sz="2100" dirty="0" err="1">
                <a:latin typeface="Courier New" panose="02070309020205020404" pitchFamily="49" charset="0"/>
                <a:cs typeface="Courier New" panose="02070309020205020404" pitchFamily="49" charset="0"/>
              </a:rPr>
              <a:t>f.exists</a:t>
            </a:r>
            <a:r>
              <a:rPr lang="en-US" sz="2100" dirty="0">
                <a:latin typeface="Courier New" panose="02070309020205020404" pitchFamily="49" charset="0"/>
                <a:cs typeface="Courier New" panose="02070309020205020404" pitchFamily="49" charset="0"/>
              </a:rPr>
              <a:t>()) {</a:t>
            </a:r>
          </a:p>
          <a:p>
            <a:pPr marL="109728" indent="0">
              <a:buNone/>
            </a:pP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f.createNewFile</a:t>
            </a:r>
            <a:r>
              <a:rPr lang="en-US" sz="2100" dirty="0">
                <a:latin typeface="Courier New" panose="02070309020205020404" pitchFamily="49" charset="0"/>
                <a:cs typeface="Courier New" panose="02070309020205020404" pitchFamily="49" charset="0"/>
              </a:rPr>
              <a:t>();</a:t>
            </a:r>
          </a:p>
          <a:p>
            <a:pPr marL="109728" indent="0">
              <a:buNone/>
            </a:pPr>
            <a:r>
              <a:rPr lang="en-US" sz="2100" dirty="0">
                <a:latin typeface="Courier New" panose="02070309020205020404" pitchFamily="49" charset="0"/>
                <a:cs typeface="Courier New" panose="02070309020205020404" pitchFamily="49" charset="0"/>
              </a:rPr>
              <a:t>                writer = new </a:t>
            </a:r>
            <a:r>
              <a:rPr lang="en-US" sz="2100" dirty="0" err="1">
                <a:latin typeface="Courier New" panose="02070309020205020404" pitchFamily="49" charset="0"/>
                <a:cs typeface="Courier New" panose="02070309020205020404" pitchFamily="49" charset="0"/>
              </a:rPr>
              <a:t>PrintWriter</a:t>
            </a:r>
            <a:r>
              <a:rPr lang="en-US" sz="2100" dirty="0">
                <a:latin typeface="Courier New" panose="02070309020205020404" pitchFamily="49" charset="0"/>
                <a:cs typeface="Courier New" panose="02070309020205020404" pitchFamily="49" charset="0"/>
              </a:rPr>
              <a:t>(new </a:t>
            </a:r>
            <a:r>
              <a:rPr lang="en-US" sz="2100" dirty="0" err="1">
                <a:latin typeface="Courier New" panose="02070309020205020404" pitchFamily="49" charset="0"/>
                <a:cs typeface="Courier New" panose="02070309020205020404" pitchFamily="49" charset="0"/>
              </a:rPr>
              <a:t>FileWriter</a:t>
            </a:r>
            <a:r>
              <a:rPr lang="en-US" sz="2100" dirty="0">
                <a:latin typeface="Courier New" panose="02070309020205020404" pitchFamily="49" charset="0"/>
                <a:cs typeface="Courier New" panose="02070309020205020404" pitchFamily="49" charset="0"/>
              </a:rPr>
              <a:t>(f));</a:t>
            </a:r>
          </a:p>
          <a:p>
            <a:pPr marL="109728" indent="0">
              <a:buNone/>
            </a:pP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writer.println</a:t>
            </a:r>
            <a:r>
              <a:rPr lang="en-US" sz="2100" dirty="0">
                <a:latin typeface="Courier New" panose="02070309020205020404" pitchFamily="49" charset="0"/>
                <a:cs typeface="Courier New" panose="02070309020205020404" pitchFamily="49" charset="0"/>
              </a:rPr>
              <a:t>(0);</a:t>
            </a:r>
          </a:p>
          <a:p>
            <a:pPr marL="109728" indent="0">
              <a:buNone/>
            </a:pPr>
            <a:r>
              <a:rPr lang="en-US" sz="2100" dirty="0">
                <a:latin typeface="Courier New" panose="02070309020205020404" pitchFamily="49" charset="0"/>
                <a:cs typeface="Courier New" panose="02070309020205020404" pitchFamily="49" charset="0"/>
              </a:rPr>
              <a:t>            }</a:t>
            </a:r>
          </a:p>
          <a:p>
            <a:pPr marL="109728" indent="0">
              <a:buNone/>
            </a:pPr>
            <a:r>
              <a:rPr lang="en-US" sz="2100" dirty="0">
                <a:latin typeface="Courier New" panose="02070309020205020404" pitchFamily="49" charset="0"/>
                <a:cs typeface="Courier New" panose="02070309020205020404" pitchFamily="49" charset="0"/>
              </a:rPr>
              <a:t>            if (writer != null) {</a:t>
            </a:r>
          </a:p>
          <a:p>
            <a:pPr marL="109728" indent="0">
              <a:buNone/>
            </a:pP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writer.close</a:t>
            </a:r>
            <a:r>
              <a:rPr lang="en-US" sz="2100" dirty="0">
                <a:latin typeface="Courier New" panose="02070309020205020404" pitchFamily="49" charset="0"/>
                <a:cs typeface="Courier New" panose="02070309020205020404" pitchFamily="49" charset="0"/>
              </a:rPr>
              <a:t>();</a:t>
            </a:r>
          </a:p>
          <a:p>
            <a:pPr marL="109728" indent="0">
              <a:buNone/>
            </a:pPr>
            <a:r>
              <a:rPr lang="en-US" sz="2100" dirty="0">
                <a:latin typeface="Courier New" panose="02070309020205020404" pitchFamily="49" charset="0"/>
                <a:cs typeface="Courier New" panose="02070309020205020404" pitchFamily="49" charset="0"/>
              </a:rPr>
              <a:t>            }</a:t>
            </a:r>
          </a:p>
          <a:p>
            <a:pPr marL="109728" indent="0">
              <a:buNone/>
            </a:pPr>
            <a:r>
              <a:rPr lang="en-US" sz="2100" dirty="0" smtClean="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fileReader</a:t>
            </a:r>
            <a:r>
              <a:rPr lang="en-US" sz="2100" dirty="0">
                <a:latin typeface="Courier New" panose="02070309020205020404" pitchFamily="49" charset="0"/>
                <a:cs typeface="Courier New" panose="02070309020205020404" pitchFamily="49" charset="0"/>
              </a:rPr>
              <a:t> = new </a:t>
            </a:r>
            <a:r>
              <a:rPr lang="en-US" sz="2100" dirty="0" err="1">
                <a:latin typeface="Courier New" panose="02070309020205020404" pitchFamily="49" charset="0"/>
                <a:cs typeface="Courier New" panose="02070309020205020404" pitchFamily="49" charset="0"/>
              </a:rPr>
              <a:t>FileReader</a:t>
            </a:r>
            <a:r>
              <a:rPr lang="en-US" sz="2100" dirty="0">
                <a:latin typeface="Courier New" panose="02070309020205020404" pitchFamily="49" charset="0"/>
                <a:cs typeface="Courier New" panose="02070309020205020404" pitchFamily="49" charset="0"/>
              </a:rPr>
              <a:t>(f);</a:t>
            </a:r>
          </a:p>
          <a:p>
            <a:pPr marL="109728" indent="0">
              <a:buNone/>
            </a:pP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bufferedReader</a:t>
            </a:r>
            <a:r>
              <a:rPr lang="en-US" sz="2100" dirty="0">
                <a:latin typeface="Courier New" panose="02070309020205020404" pitchFamily="49" charset="0"/>
                <a:cs typeface="Courier New" panose="02070309020205020404" pitchFamily="49" charset="0"/>
              </a:rPr>
              <a:t> = new </a:t>
            </a:r>
            <a:r>
              <a:rPr lang="en-US" sz="2100" dirty="0" err="1">
                <a:latin typeface="Courier New" panose="02070309020205020404" pitchFamily="49" charset="0"/>
                <a:cs typeface="Courier New" panose="02070309020205020404" pitchFamily="49" charset="0"/>
              </a:rPr>
              <a:t>BufferedReader</a:t>
            </a: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fileReader</a:t>
            </a:r>
            <a:r>
              <a:rPr lang="en-US" sz="2100" dirty="0">
                <a:latin typeface="Courier New" panose="02070309020205020404" pitchFamily="49" charset="0"/>
                <a:cs typeface="Courier New" panose="02070309020205020404" pitchFamily="49" charset="0"/>
              </a:rPr>
              <a:t>);</a:t>
            </a:r>
          </a:p>
          <a:p>
            <a:pPr marL="109728" indent="0">
              <a:buNone/>
            </a:pPr>
            <a:r>
              <a:rPr lang="en-US" sz="2100" dirty="0">
                <a:latin typeface="Courier New" panose="02070309020205020404" pitchFamily="49" charset="0"/>
                <a:cs typeface="Courier New" panose="02070309020205020404" pitchFamily="49" charset="0"/>
              </a:rPr>
              <a:t>            String initial = </a:t>
            </a:r>
            <a:r>
              <a:rPr lang="en-US" sz="2100" dirty="0" err="1">
                <a:latin typeface="Courier New" panose="02070309020205020404" pitchFamily="49" charset="0"/>
                <a:cs typeface="Courier New" panose="02070309020205020404" pitchFamily="49" charset="0"/>
              </a:rPr>
              <a:t>bufferedReader.readLine</a:t>
            </a:r>
            <a:r>
              <a:rPr lang="en-US" sz="2100" dirty="0">
                <a:latin typeface="Courier New" panose="02070309020205020404" pitchFamily="49" charset="0"/>
                <a:cs typeface="Courier New" panose="02070309020205020404" pitchFamily="49" charset="0"/>
              </a:rPr>
              <a:t>();</a:t>
            </a:r>
          </a:p>
          <a:p>
            <a:pPr marL="109728" indent="0">
              <a:buNone/>
            </a:pPr>
            <a:r>
              <a:rPr lang="en-US" sz="2100" dirty="0">
                <a:latin typeface="Courier New" panose="02070309020205020404" pitchFamily="49" charset="0"/>
                <a:cs typeface="Courier New" panose="02070309020205020404" pitchFamily="49" charset="0"/>
              </a:rPr>
              <a:t>            count = </a:t>
            </a:r>
            <a:r>
              <a:rPr lang="en-US" sz="2100" dirty="0" err="1">
                <a:latin typeface="Courier New" panose="02070309020205020404" pitchFamily="49" charset="0"/>
                <a:cs typeface="Courier New" panose="02070309020205020404" pitchFamily="49" charset="0"/>
              </a:rPr>
              <a:t>Integer.parseInt</a:t>
            </a:r>
            <a:r>
              <a:rPr lang="en-US" sz="2100" dirty="0">
                <a:latin typeface="Courier New" panose="02070309020205020404" pitchFamily="49" charset="0"/>
                <a:cs typeface="Courier New" panose="02070309020205020404" pitchFamily="49" charset="0"/>
              </a:rPr>
              <a:t>(initial);</a:t>
            </a:r>
          </a:p>
          <a:p>
            <a:pPr marL="109728" indent="0">
              <a:buNone/>
            </a:pPr>
            <a:r>
              <a:rPr lang="en-US" sz="2100" dirty="0">
                <a:latin typeface="Courier New" panose="02070309020205020404" pitchFamily="49" charset="0"/>
                <a:cs typeface="Courier New" panose="02070309020205020404" pitchFamily="49" charset="0"/>
              </a:rPr>
              <a:t>        } catch (Exception ex) {</a:t>
            </a:r>
          </a:p>
          <a:p>
            <a:pPr marL="109728" indent="0">
              <a:buNone/>
            </a:pPr>
            <a:r>
              <a:rPr lang="en-US" sz="2100" dirty="0">
                <a:latin typeface="Courier New" panose="02070309020205020404" pitchFamily="49" charset="0"/>
                <a:cs typeface="Courier New" panose="02070309020205020404" pitchFamily="49" charset="0"/>
              </a:rPr>
              <a:t>            if (writer != null) {</a:t>
            </a:r>
          </a:p>
          <a:p>
            <a:pPr marL="109728" indent="0">
              <a:buNone/>
            </a:pP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writer.close</a:t>
            </a:r>
            <a:r>
              <a:rPr lang="en-US" sz="2100" dirty="0">
                <a:latin typeface="Courier New" panose="02070309020205020404" pitchFamily="49" charset="0"/>
                <a:cs typeface="Courier New" panose="02070309020205020404" pitchFamily="49" charset="0"/>
              </a:rPr>
              <a:t>();</a:t>
            </a:r>
          </a:p>
          <a:p>
            <a:pPr marL="109728" indent="0">
              <a:buNone/>
            </a:pPr>
            <a:r>
              <a:rPr lang="en-US" sz="2100" dirty="0">
                <a:latin typeface="Courier New" panose="02070309020205020404" pitchFamily="49" charset="0"/>
                <a:cs typeface="Courier New" panose="02070309020205020404" pitchFamily="49" charset="0"/>
              </a:rPr>
              <a:t>            }</a:t>
            </a:r>
          </a:p>
          <a:p>
            <a:pPr marL="109728" indent="0">
              <a:buNone/>
            </a:pPr>
            <a:r>
              <a:rPr lang="en-US" sz="2100" dirty="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233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540026"/>
          </a:xfrm>
        </p:spPr>
        <p:txBody>
          <a:bodyPr>
            <a:normAutofit fontScale="90000"/>
          </a:bodyPr>
          <a:lstStyle/>
          <a:p>
            <a:r>
              <a:rPr lang="en-US" dirty="0"/>
              <a:t>Creating Data Access Object</a:t>
            </a:r>
          </a:p>
        </p:txBody>
      </p:sp>
      <p:sp>
        <p:nvSpPr>
          <p:cNvPr id="3" name="Content Placeholder 2"/>
          <p:cNvSpPr>
            <a:spLocks noGrp="1"/>
          </p:cNvSpPr>
          <p:nvPr>
            <p:ph idx="1"/>
          </p:nvPr>
        </p:nvSpPr>
        <p:spPr>
          <a:xfrm>
            <a:off x="609600" y="1325217"/>
            <a:ext cx="10972800" cy="5247861"/>
          </a:xfrm>
        </p:spPr>
        <p:txBody>
          <a:bodyPr>
            <a:noAutofit/>
          </a:bodyPr>
          <a:lstStyle/>
          <a:p>
            <a:pPr marL="109728" indent="0">
              <a:buNone/>
            </a:pPr>
            <a:r>
              <a:rPr lang="en-US" sz="1400" dirty="0" smtClean="0">
                <a:latin typeface="Courier New" panose="02070309020205020404" pitchFamily="49" charset="0"/>
                <a:cs typeface="Courier New" panose="02070309020205020404" pitchFamily="49" charset="0"/>
              </a:rPr>
              <a:t>	if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bufferedReader</a:t>
            </a:r>
            <a:r>
              <a:rPr lang="en-US" sz="1400" dirty="0">
                <a:latin typeface="Courier New" panose="02070309020205020404" pitchFamily="49" charset="0"/>
                <a:cs typeface="Courier New" panose="02070309020205020404" pitchFamily="49" charset="0"/>
              </a:rPr>
              <a:t> != null) {</a:t>
            </a:r>
          </a:p>
          <a:p>
            <a:pPr marL="109728" indent="0">
              <a:buNone/>
            </a:pPr>
            <a:r>
              <a:rPr lang="en-US" sz="1400" dirty="0">
                <a:latin typeface="Courier New" panose="02070309020205020404" pitchFamily="49" charset="0"/>
                <a:cs typeface="Courier New" panose="02070309020205020404" pitchFamily="49" charset="0"/>
              </a:rPr>
              <a:t>            try {</a:t>
            </a:r>
          </a:p>
          <a:p>
            <a:pPr marL="109728"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bufferedReader.close</a:t>
            </a:r>
            <a:r>
              <a:rPr lang="en-US" sz="1400" dirty="0">
                <a:latin typeface="Courier New" panose="02070309020205020404" pitchFamily="49" charset="0"/>
                <a:cs typeface="Courier New" panose="02070309020205020404" pitchFamily="49" charset="0"/>
              </a:rPr>
              <a:t>();</a:t>
            </a:r>
          </a:p>
          <a:p>
            <a:pPr marL="109728" indent="0">
              <a:buNone/>
            </a:pPr>
            <a:r>
              <a:rPr lang="en-US" sz="1400" dirty="0">
                <a:latin typeface="Courier New" panose="02070309020205020404" pitchFamily="49" charset="0"/>
                <a:cs typeface="Courier New" panose="02070309020205020404" pitchFamily="49" charset="0"/>
              </a:rPr>
              <a:t>            } catch (</a:t>
            </a:r>
            <a:r>
              <a:rPr lang="en-US" sz="1400" dirty="0" err="1">
                <a:latin typeface="Courier New" panose="02070309020205020404" pitchFamily="49" charset="0"/>
                <a:cs typeface="Courier New" panose="02070309020205020404" pitchFamily="49" charset="0"/>
              </a:rPr>
              <a:t>IOException</a:t>
            </a:r>
            <a:r>
              <a:rPr lang="en-US" sz="1400" dirty="0">
                <a:latin typeface="Courier New" panose="02070309020205020404" pitchFamily="49" charset="0"/>
                <a:cs typeface="Courier New" panose="02070309020205020404" pitchFamily="49" charset="0"/>
              </a:rPr>
              <a:t> e) {</a:t>
            </a:r>
          </a:p>
          <a:p>
            <a:pPr marL="109728"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e.printStackTrace</a:t>
            </a:r>
            <a:r>
              <a:rPr lang="en-US" sz="1400" dirty="0">
                <a:latin typeface="Courier New" panose="02070309020205020404" pitchFamily="49" charset="0"/>
                <a:cs typeface="Courier New" panose="02070309020205020404" pitchFamily="49" charset="0"/>
              </a:rPr>
              <a:t>();</a:t>
            </a:r>
          </a:p>
          <a:p>
            <a:pPr marL="109728" indent="0">
              <a:buNone/>
            </a:pPr>
            <a:r>
              <a:rPr lang="en-US" sz="1400" dirty="0">
                <a:latin typeface="Courier New" panose="02070309020205020404" pitchFamily="49" charset="0"/>
                <a:cs typeface="Courier New" panose="02070309020205020404" pitchFamily="49" charset="0"/>
              </a:rPr>
              <a:t>            }</a:t>
            </a:r>
          </a:p>
          <a:p>
            <a:pPr marL="109728" indent="0">
              <a:buNone/>
            </a:pPr>
            <a:r>
              <a:rPr lang="en-US" sz="1400" dirty="0">
                <a:latin typeface="Courier New" panose="02070309020205020404" pitchFamily="49" charset="0"/>
                <a:cs typeface="Courier New" panose="02070309020205020404" pitchFamily="49" charset="0"/>
              </a:rPr>
              <a:t>        }</a:t>
            </a:r>
          </a:p>
          <a:p>
            <a:pPr marL="109728" indent="0">
              <a:buNone/>
            </a:pPr>
            <a:r>
              <a:rPr lang="en-US" sz="1400" dirty="0">
                <a:latin typeface="Courier New" panose="02070309020205020404" pitchFamily="49" charset="0"/>
                <a:cs typeface="Courier New" panose="02070309020205020404" pitchFamily="49" charset="0"/>
              </a:rPr>
              <a:t>        return count;</a:t>
            </a:r>
          </a:p>
          <a:p>
            <a:pPr marL="109728" indent="0">
              <a:buNone/>
            </a:pPr>
            <a:r>
              <a:rPr lang="en-US" sz="1400" dirty="0">
                <a:latin typeface="Courier New" panose="02070309020205020404" pitchFamily="49" charset="0"/>
                <a:cs typeface="Courier New" panose="02070309020205020404" pitchFamily="49" charset="0"/>
              </a:rPr>
              <a:t>    }</a:t>
            </a:r>
          </a:p>
          <a:p>
            <a:pPr marL="109728" indent="0">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public void save(</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count) throws Exception {</a:t>
            </a:r>
          </a:p>
          <a:p>
            <a:pPr marL="109728"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FileWriter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fileWriter</a:t>
            </a:r>
            <a:r>
              <a:rPr lang="en-US" sz="1400" dirty="0">
                <a:latin typeface="Courier New" panose="02070309020205020404" pitchFamily="49" charset="0"/>
                <a:cs typeface="Courier New" panose="02070309020205020404" pitchFamily="49" charset="0"/>
              </a:rPr>
              <a:t> = null;</a:t>
            </a:r>
          </a:p>
          <a:p>
            <a:pPr marL="109728"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PrintWriter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printWriter</a:t>
            </a:r>
            <a:r>
              <a:rPr lang="en-US" sz="1400" dirty="0">
                <a:latin typeface="Courier New" panose="02070309020205020404" pitchFamily="49" charset="0"/>
                <a:cs typeface="Courier New" panose="02070309020205020404" pitchFamily="49" charset="0"/>
              </a:rPr>
              <a:t> = null;</a:t>
            </a:r>
          </a:p>
          <a:p>
            <a:pPr marL="109728"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fileWriter</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FileWriter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FileCounter.initial</a:t>
            </a:r>
            <a:r>
              <a:rPr lang="en-US" sz="1400" dirty="0">
                <a:latin typeface="Courier New" panose="02070309020205020404" pitchFamily="49" charset="0"/>
                <a:cs typeface="Courier New" panose="02070309020205020404" pitchFamily="49" charset="0"/>
              </a:rPr>
              <a:t>");</a:t>
            </a:r>
          </a:p>
          <a:p>
            <a:pPr marL="109728"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printWriter</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PrintWriter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fileWriter</a:t>
            </a:r>
            <a:r>
              <a:rPr lang="en-US" sz="1400" dirty="0">
                <a:latin typeface="Courier New" panose="02070309020205020404" pitchFamily="49" charset="0"/>
                <a:cs typeface="Courier New" panose="02070309020205020404" pitchFamily="49" charset="0"/>
              </a:rPr>
              <a:t>);</a:t>
            </a:r>
          </a:p>
          <a:p>
            <a:pPr marL="109728"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printWriter.println</a:t>
            </a:r>
            <a:r>
              <a:rPr lang="en-US" sz="1400" dirty="0">
                <a:latin typeface="Courier New" panose="02070309020205020404" pitchFamily="49" charset="0"/>
                <a:cs typeface="Courier New" panose="02070309020205020404" pitchFamily="49" charset="0"/>
              </a:rPr>
              <a:t>(count);</a:t>
            </a:r>
          </a:p>
          <a:p>
            <a:pPr marL="109728" indent="0">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make sure to close the file</a:t>
            </a:r>
          </a:p>
          <a:p>
            <a:pPr marL="109728" indent="0">
              <a:buNone/>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printWriter</a:t>
            </a:r>
            <a:r>
              <a:rPr lang="en-US" sz="1400" dirty="0">
                <a:latin typeface="Courier New" panose="02070309020205020404" pitchFamily="49" charset="0"/>
                <a:cs typeface="Courier New" panose="02070309020205020404" pitchFamily="49" charset="0"/>
              </a:rPr>
              <a:t> != null) {</a:t>
            </a:r>
          </a:p>
          <a:p>
            <a:pPr marL="109728"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printWriter.close</a:t>
            </a:r>
            <a:r>
              <a:rPr lang="en-US" sz="1400" dirty="0">
                <a:latin typeface="Courier New" panose="02070309020205020404" pitchFamily="49" charset="0"/>
                <a:cs typeface="Courier New" panose="02070309020205020404" pitchFamily="49" charset="0"/>
              </a:rPr>
              <a:t>();</a:t>
            </a:r>
          </a:p>
          <a:p>
            <a:pPr marL="109728" indent="0">
              <a:buNone/>
            </a:pPr>
            <a:r>
              <a:rPr lang="en-US" sz="1400" dirty="0">
                <a:latin typeface="Courier New" panose="02070309020205020404" pitchFamily="49" charset="0"/>
                <a:cs typeface="Courier New" panose="02070309020205020404" pitchFamily="49" charset="0"/>
              </a:rPr>
              <a:t>        }</a:t>
            </a:r>
          </a:p>
          <a:p>
            <a:pPr marL="109728" indent="0">
              <a:buNone/>
            </a:pPr>
            <a:r>
              <a:rPr lang="en-US" sz="1400" dirty="0">
                <a:latin typeface="Courier New" panose="02070309020205020404" pitchFamily="49" charset="0"/>
                <a:cs typeface="Courier New" panose="02070309020205020404" pitchFamily="49" charset="0"/>
              </a:rPr>
              <a:t>    }</a:t>
            </a:r>
          </a:p>
          <a:p>
            <a:pPr marL="109728" inden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35488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553278"/>
          </a:xfrm>
        </p:spPr>
        <p:txBody>
          <a:bodyPr>
            <a:normAutofit fontScale="90000"/>
          </a:bodyPr>
          <a:lstStyle/>
          <a:p>
            <a:r>
              <a:rPr lang="en-US" dirty="0"/>
              <a:t>Creating the Servlet</a:t>
            </a:r>
          </a:p>
        </p:txBody>
      </p:sp>
      <p:sp>
        <p:nvSpPr>
          <p:cNvPr id="3" name="Content Placeholder 2"/>
          <p:cNvSpPr>
            <a:spLocks noGrp="1"/>
          </p:cNvSpPr>
          <p:nvPr>
            <p:ph idx="1"/>
          </p:nvPr>
        </p:nvSpPr>
        <p:spPr>
          <a:xfrm>
            <a:off x="609600" y="1258957"/>
            <a:ext cx="10972800" cy="5062329"/>
          </a:xfrm>
        </p:spPr>
        <p:txBody>
          <a:bodyPr>
            <a:normAutofit/>
          </a:bodyPr>
          <a:lstStyle/>
          <a:p>
            <a:pPr>
              <a:lnSpc>
                <a:spcPct val="150000"/>
              </a:lnSpc>
            </a:pPr>
            <a:r>
              <a:rPr lang="en-US" sz="2000" dirty="0"/>
              <a:t>Create a servlet. Right-click on your project and select New ▸ </a:t>
            </a:r>
            <a:r>
              <a:rPr lang="en-US" sz="2000" dirty="0" smtClean="0"/>
              <a:t>Servlet, look below.</a:t>
            </a:r>
            <a:endParaRPr lang="en-US" sz="2000" dirty="0"/>
          </a:p>
          <a:p>
            <a:pPr>
              <a:lnSpc>
                <a:spcPct val="150000"/>
              </a:lnSpc>
            </a:pPr>
            <a:r>
              <a:rPr lang="en-US" sz="2000" dirty="0"/>
              <a:t>You could also create a servlet without the wizard. The wizard creates a Java class which extends the </a:t>
            </a:r>
            <a:r>
              <a:rPr lang="en-US" sz="2000" dirty="0" err="1"/>
              <a:t>javax.servlet.http.HttpServlet</a:t>
            </a:r>
            <a:r>
              <a:rPr lang="en-US" sz="2000" dirty="0"/>
              <a:t> and adds the servlet settings to the web.xml file.</a:t>
            </a:r>
            <a:endParaRPr lang="en-US" sz="2000" dirty="0" smtClean="0"/>
          </a:p>
        </p:txBody>
      </p:sp>
      <p:pic>
        <p:nvPicPr>
          <p:cNvPr id="4" name="Picture 3"/>
          <p:cNvPicPr>
            <a:picLocks noChangeAspect="1"/>
          </p:cNvPicPr>
          <p:nvPr/>
        </p:nvPicPr>
        <p:blipFill>
          <a:blip r:embed="rId3"/>
          <a:stretch>
            <a:fillRect/>
          </a:stretch>
        </p:blipFill>
        <p:spPr>
          <a:xfrm>
            <a:off x="1073418" y="2911564"/>
            <a:ext cx="5022582" cy="3424860"/>
          </a:xfrm>
          <a:prstGeom prst="rect">
            <a:avLst/>
          </a:prstGeom>
        </p:spPr>
      </p:pic>
      <p:pic>
        <p:nvPicPr>
          <p:cNvPr id="5" name="Picture 4"/>
          <p:cNvPicPr>
            <a:picLocks noChangeAspect="1"/>
          </p:cNvPicPr>
          <p:nvPr/>
        </p:nvPicPr>
        <p:blipFill>
          <a:blip r:embed="rId4"/>
          <a:stretch>
            <a:fillRect/>
          </a:stretch>
        </p:blipFill>
        <p:spPr>
          <a:xfrm>
            <a:off x="6559818" y="2911564"/>
            <a:ext cx="3856383" cy="3409722"/>
          </a:xfrm>
          <a:prstGeom prst="rect">
            <a:avLst/>
          </a:prstGeom>
        </p:spPr>
      </p:pic>
    </p:spTree>
    <p:extLst>
      <p:ext uri="{BB962C8B-B14F-4D97-AF65-F5344CB8AC3E}">
        <p14:creationId xmlns:p14="http://schemas.microsoft.com/office/powerpoint/2010/main" val="986945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553278"/>
          </a:xfrm>
        </p:spPr>
        <p:txBody>
          <a:bodyPr>
            <a:normAutofit fontScale="90000"/>
          </a:bodyPr>
          <a:lstStyle/>
          <a:p>
            <a:r>
              <a:rPr lang="en-US" dirty="0"/>
              <a:t>Creating the Servlet</a:t>
            </a:r>
          </a:p>
        </p:txBody>
      </p:sp>
      <p:sp>
        <p:nvSpPr>
          <p:cNvPr id="3" name="Content Placeholder 2"/>
          <p:cNvSpPr>
            <a:spLocks noGrp="1"/>
          </p:cNvSpPr>
          <p:nvPr>
            <p:ph idx="1"/>
          </p:nvPr>
        </p:nvSpPr>
        <p:spPr>
          <a:xfrm>
            <a:off x="609600" y="1258957"/>
            <a:ext cx="10972800" cy="5062329"/>
          </a:xfrm>
        </p:spPr>
        <p:txBody>
          <a:bodyPr>
            <a:normAutofit fontScale="32500" lnSpcReduction="20000"/>
          </a:bodyPr>
          <a:lstStyle/>
          <a:p>
            <a:pPr marL="109728" indent="0">
              <a:lnSpc>
                <a:spcPct val="150000"/>
              </a:lnSpc>
              <a:buNone/>
            </a:pPr>
            <a:r>
              <a:rPr lang="en-US" sz="2000" dirty="0">
                <a:latin typeface="Courier New" panose="02070309020205020404" pitchFamily="49" charset="0"/>
                <a:cs typeface="Courier New" panose="02070309020205020404" pitchFamily="49" charset="0"/>
              </a:rPr>
              <a:t>package </a:t>
            </a:r>
            <a:r>
              <a:rPr lang="en-US" sz="2000" dirty="0" err="1">
                <a:latin typeface="Courier New" panose="02070309020205020404" pitchFamily="49" charset="0"/>
                <a:cs typeface="Courier New" panose="02070309020205020404" pitchFamily="49" charset="0"/>
              </a:rPr>
              <a:t>com.vogella.web.filecounter.servlet</a:t>
            </a:r>
            <a:r>
              <a:rPr lang="en-US" sz="2000" dirty="0">
                <a:latin typeface="Courier New" panose="02070309020205020404" pitchFamily="49" charset="0"/>
                <a:cs typeface="Courier New" panose="02070309020205020404" pitchFamily="49" charset="0"/>
              </a:rPr>
              <a:t>;</a:t>
            </a:r>
          </a:p>
          <a:p>
            <a:pPr marL="109728" indent="0">
              <a:lnSpc>
                <a:spcPct val="150000"/>
              </a:lnSpc>
              <a:buNone/>
            </a:pPr>
            <a:r>
              <a:rPr lang="en-US" sz="2000" dirty="0" smtClean="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java.io.IOException</a:t>
            </a:r>
            <a:r>
              <a:rPr lang="en-US" sz="2000" dirty="0">
                <a:latin typeface="Courier New" panose="02070309020205020404" pitchFamily="49" charset="0"/>
                <a:cs typeface="Courier New" panose="02070309020205020404" pitchFamily="49" charset="0"/>
              </a:rPr>
              <a:t>;</a:t>
            </a:r>
          </a:p>
          <a:p>
            <a:pPr marL="109728" indent="0">
              <a:lnSpc>
                <a:spcPct val="150000"/>
              </a:lnSpc>
              <a:buNone/>
            </a:pPr>
            <a:r>
              <a:rPr lang="en-US" sz="2000" dirty="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java.io.PrintWriter</a:t>
            </a:r>
            <a:r>
              <a:rPr lang="en-US" sz="2000" dirty="0">
                <a:latin typeface="Courier New" panose="02070309020205020404" pitchFamily="49" charset="0"/>
                <a:cs typeface="Courier New" panose="02070309020205020404" pitchFamily="49" charset="0"/>
              </a:rPr>
              <a:t>;</a:t>
            </a:r>
          </a:p>
          <a:p>
            <a:pPr marL="109728" indent="0">
              <a:lnSpc>
                <a:spcPct val="150000"/>
              </a:lnSpc>
              <a:buNone/>
            </a:pPr>
            <a:r>
              <a:rPr lang="en-US" sz="2000" dirty="0" smtClean="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javax.servlet.ServletException</a:t>
            </a:r>
            <a:r>
              <a:rPr lang="en-US" sz="2000" dirty="0">
                <a:latin typeface="Courier New" panose="02070309020205020404" pitchFamily="49" charset="0"/>
                <a:cs typeface="Courier New" panose="02070309020205020404" pitchFamily="49" charset="0"/>
              </a:rPr>
              <a:t>;</a:t>
            </a:r>
          </a:p>
          <a:p>
            <a:pPr marL="109728" indent="0">
              <a:lnSpc>
                <a:spcPct val="150000"/>
              </a:lnSpc>
              <a:buNone/>
            </a:pPr>
            <a:r>
              <a:rPr lang="en-US" sz="2000" dirty="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javax.servlet.annotation.WebServlet</a:t>
            </a:r>
            <a:r>
              <a:rPr lang="en-US" sz="2000" dirty="0">
                <a:latin typeface="Courier New" panose="02070309020205020404" pitchFamily="49" charset="0"/>
                <a:cs typeface="Courier New" panose="02070309020205020404" pitchFamily="49" charset="0"/>
              </a:rPr>
              <a:t>;</a:t>
            </a:r>
          </a:p>
          <a:p>
            <a:pPr marL="109728" indent="0">
              <a:lnSpc>
                <a:spcPct val="150000"/>
              </a:lnSpc>
              <a:buNone/>
            </a:pPr>
            <a:r>
              <a:rPr lang="en-US" sz="2000" dirty="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javax.servlet.http.HttpServlet</a:t>
            </a:r>
            <a:r>
              <a:rPr lang="en-US" sz="2000" dirty="0">
                <a:latin typeface="Courier New" panose="02070309020205020404" pitchFamily="49" charset="0"/>
                <a:cs typeface="Courier New" panose="02070309020205020404" pitchFamily="49" charset="0"/>
              </a:rPr>
              <a:t>;</a:t>
            </a:r>
          </a:p>
          <a:p>
            <a:pPr marL="109728" indent="0">
              <a:lnSpc>
                <a:spcPct val="150000"/>
              </a:lnSpc>
              <a:buNone/>
            </a:pPr>
            <a:r>
              <a:rPr lang="en-US" sz="2000" dirty="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javax.servlet.http.HttpServletRequest</a:t>
            </a:r>
            <a:r>
              <a:rPr lang="en-US" sz="2000" dirty="0">
                <a:latin typeface="Courier New" panose="02070309020205020404" pitchFamily="49" charset="0"/>
                <a:cs typeface="Courier New" panose="02070309020205020404" pitchFamily="49" charset="0"/>
              </a:rPr>
              <a:t>;</a:t>
            </a:r>
          </a:p>
          <a:p>
            <a:pPr marL="109728" indent="0">
              <a:lnSpc>
                <a:spcPct val="150000"/>
              </a:lnSpc>
              <a:buNone/>
            </a:pPr>
            <a:r>
              <a:rPr lang="en-US" sz="2000" dirty="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javax.servlet.http.HttpServletResponse</a:t>
            </a:r>
            <a:r>
              <a:rPr lang="en-US" sz="2000" dirty="0">
                <a:latin typeface="Courier New" panose="02070309020205020404" pitchFamily="49" charset="0"/>
                <a:cs typeface="Courier New" panose="02070309020205020404" pitchFamily="49" charset="0"/>
              </a:rPr>
              <a:t>;</a:t>
            </a:r>
          </a:p>
          <a:p>
            <a:pPr marL="109728" indent="0">
              <a:lnSpc>
                <a:spcPct val="150000"/>
              </a:lnSpc>
              <a:buNone/>
            </a:pPr>
            <a:r>
              <a:rPr lang="en-US" sz="2000" dirty="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javax.servlet.http.HttpSession</a:t>
            </a:r>
            <a:r>
              <a:rPr lang="en-US" sz="2000" dirty="0">
                <a:latin typeface="Courier New" panose="02070309020205020404" pitchFamily="49" charset="0"/>
                <a:cs typeface="Courier New" panose="02070309020205020404" pitchFamily="49" charset="0"/>
              </a:rPr>
              <a:t>;</a:t>
            </a:r>
          </a:p>
          <a:p>
            <a:pPr marL="109728" indent="0">
              <a:lnSpc>
                <a:spcPct val="150000"/>
              </a:lnSpc>
              <a:buNone/>
            </a:pPr>
            <a:r>
              <a:rPr lang="en-US" sz="2000" dirty="0" smtClean="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com.vogella.web.filecounter.dao.FileDao</a:t>
            </a:r>
            <a:r>
              <a:rPr lang="en-US" sz="2000" dirty="0">
                <a:latin typeface="Courier New" panose="02070309020205020404" pitchFamily="49" charset="0"/>
                <a:cs typeface="Courier New" panose="02070309020205020404" pitchFamily="49" charset="0"/>
              </a:rPr>
              <a:t>;</a:t>
            </a:r>
          </a:p>
          <a:p>
            <a:pPr marL="109728" indent="0">
              <a:lnSpc>
                <a:spcPct val="150000"/>
              </a:lnSpc>
              <a:buNone/>
            </a:pP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109728" indent="0">
              <a:lnSpc>
                <a:spcPct val="150000"/>
              </a:lnSpc>
              <a:buNone/>
            </a:pPr>
            <a:r>
              <a:rPr lang="en-US" sz="2000" dirty="0">
                <a:latin typeface="Courier New" panose="02070309020205020404" pitchFamily="49" charset="0"/>
                <a:cs typeface="Courier New" panose="02070309020205020404" pitchFamily="49" charset="0"/>
              </a:rPr>
              <a:t> * Servlet implementation class </a:t>
            </a:r>
            <a:r>
              <a:rPr lang="en-US" sz="2000" dirty="0" err="1">
                <a:latin typeface="Courier New" panose="02070309020205020404" pitchFamily="49" charset="0"/>
                <a:cs typeface="Courier New" panose="02070309020205020404" pitchFamily="49" charset="0"/>
              </a:rPr>
              <a:t>FileCounter</a:t>
            </a:r>
            <a:endParaRPr lang="en-US" sz="2000" dirty="0">
              <a:latin typeface="Courier New" panose="02070309020205020404" pitchFamily="49" charset="0"/>
              <a:cs typeface="Courier New" panose="02070309020205020404" pitchFamily="49" charset="0"/>
            </a:endParaRPr>
          </a:p>
          <a:p>
            <a:pPr marL="109728" indent="0">
              <a:lnSpc>
                <a:spcPct val="150000"/>
              </a:lnSpc>
              <a:buNone/>
            </a:pPr>
            <a:r>
              <a:rPr lang="en-US" sz="2000" dirty="0">
                <a:latin typeface="Courier New" panose="02070309020205020404" pitchFamily="49" charset="0"/>
                <a:cs typeface="Courier New" panose="02070309020205020404" pitchFamily="49" charset="0"/>
              </a:rPr>
              <a:t> */</a:t>
            </a:r>
          </a:p>
          <a:p>
            <a:pPr marL="109728" indent="0">
              <a:lnSpc>
                <a:spcPct val="150000"/>
              </a:lnSpc>
              <a:buNone/>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WebServlet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FileCounter</a:t>
            </a:r>
            <a:r>
              <a:rPr lang="en-US" sz="2000" dirty="0">
                <a:latin typeface="Courier New" panose="02070309020205020404" pitchFamily="49" charset="0"/>
                <a:cs typeface="Courier New" panose="02070309020205020404" pitchFamily="49" charset="0"/>
              </a:rPr>
              <a:t>")</a:t>
            </a:r>
          </a:p>
          <a:p>
            <a:pPr marL="109728" indent="0">
              <a:lnSpc>
                <a:spcPct val="150000"/>
              </a:lnSpc>
              <a:buNone/>
            </a:pPr>
            <a:r>
              <a:rPr lang="en-US" sz="2000" dirty="0">
                <a:latin typeface="Courier New" panose="02070309020205020404" pitchFamily="49" charset="0"/>
                <a:cs typeface="Courier New" panose="02070309020205020404" pitchFamily="49" charset="0"/>
              </a:rPr>
              <a:t>public class </a:t>
            </a:r>
            <a:r>
              <a:rPr lang="en-US" sz="2000" dirty="0" err="1">
                <a:latin typeface="Courier New" panose="02070309020205020404" pitchFamily="49" charset="0"/>
                <a:cs typeface="Courier New" panose="02070309020205020404" pitchFamily="49" charset="0"/>
              </a:rPr>
              <a:t>FileCounter</a:t>
            </a:r>
            <a:r>
              <a:rPr lang="en-US" sz="2000" dirty="0">
                <a:latin typeface="Courier New" panose="02070309020205020404" pitchFamily="49" charset="0"/>
                <a:cs typeface="Courier New" panose="02070309020205020404" pitchFamily="49" charset="0"/>
              </a:rPr>
              <a:t> extends </a:t>
            </a:r>
            <a:r>
              <a:rPr lang="en-US" sz="2000" dirty="0" err="1">
                <a:latin typeface="Courier New" panose="02070309020205020404" pitchFamily="49" charset="0"/>
                <a:cs typeface="Courier New" panose="02070309020205020404" pitchFamily="49" charset="0"/>
              </a:rPr>
              <a:t>HttpServlet</a:t>
            </a:r>
            <a:r>
              <a:rPr lang="en-US" sz="2000" dirty="0">
                <a:latin typeface="Courier New" panose="02070309020205020404" pitchFamily="49" charset="0"/>
                <a:cs typeface="Courier New" panose="02070309020205020404" pitchFamily="49" charset="0"/>
              </a:rPr>
              <a:t> {</a:t>
            </a:r>
          </a:p>
          <a:p>
            <a:pPr marL="109728" indent="0">
              <a:lnSpc>
                <a:spcPct val="150000"/>
              </a:lnSpc>
              <a:buNone/>
            </a:pPr>
            <a:r>
              <a:rPr lang="en-US" sz="2000" dirty="0">
                <a:latin typeface="Courier New" panose="02070309020205020404" pitchFamily="49" charset="0"/>
                <a:cs typeface="Courier New" panose="02070309020205020404" pitchFamily="49" charset="0"/>
              </a:rPr>
              <a:t>    private static final long </a:t>
            </a:r>
            <a:r>
              <a:rPr lang="en-US" sz="2000" dirty="0" err="1">
                <a:latin typeface="Courier New" panose="02070309020205020404" pitchFamily="49" charset="0"/>
                <a:cs typeface="Courier New" panose="02070309020205020404" pitchFamily="49" charset="0"/>
              </a:rPr>
              <a:t>serialVersionUID</a:t>
            </a:r>
            <a:r>
              <a:rPr lang="en-US" sz="2000" dirty="0">
                <a:latin typeface="Courier New" panose="02070309020205020404" pitchFamily="49" charset="0"/>
                <a:cs typeface="Courier New" panose="02070309020205020404" pitchFamily="49" charset="0"/>
              </a:rPr>
              <a:t> = 1L;</a:t>
            </a:r>
          </a:p>
          <a:p>
            <a:pPr marL="109728" indent="0">
              <a:lnSpc>
                <a:spcPct val="150000"/>
              </a:lnSpc>
              <a:buNone/>
            </a:pP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count;</a:t>
            </a:r>
          </a:p>
          <a:p>
            <a:pPr marL="109728" indent="0">
              <a:lnSpc>
                <a:spcPct val="150000"/>
              </a:lnSpc>
              <a:buNone/>
            </a:pPr>
            <a:r>
              <a:rPr lang="en-US" sz="2000" dirty="0">
                <a:latin typeface="Courier New" panose="02070309020205020404" pitchFamily="49" charset="0"/>
                <a:cs typeface="Courier New" panose="02070309020205020404" pitchFamily="49" charset="0"/>
              </a:rPr>
              <a:t>    private </a:t>
            </a:r>
            <a:r>
              <a:rPr lang="en-US" sz="2000" dirty="0" err="1">
                <a:latin typeface="Courier New" panose="02070309020205020404" pitchFamily="49" charset="0"/>
                <a:cs typeface="Courier New" panose="02070309020205020404" pitchFamily="49" charset="0"/>
              </a:rPr>
              <a:t>FileDao</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dao</a:t>
            </a:r>
            <a:r>
              <a:rPr lang="en-US" sz="2000" dirty="0">
                <a:latin typeface="Courier New" panose="02070309020205020404" pitchFamily="49" charset="0"/>
                <a:cs typeface="Courier New" panose="02070309020205020404" pitchFamily="49" charset="0"/>
              </a:rPr>
              <a:t>;</a:t>
            </a:r>
            <a:endParaRPr lang="en-US" sz="20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1154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553278"/>
          </a:xfrm>
        </p:spPr>
        <p:txBody>
          <a:bodyPr>
            <a:normAutofit fontScale="90000"/>
          </a:bodyPr>
          <a:lstStyle/>
          <a:p>
            <a:r>
              <a:rPr lang="en-US" dirty="0"/>
              <a:t>Creating the Servlet</a:t>
            </a:r>
          </a:p>
        </p:txBody>
      </p:sp>
      <p:sp>
        <p:nvSpPr>
          <p:cNvPr id="3" name="Content Placeholder 2"/>
          <p:cNvSpPr>
            <a:spLocks noGrp="1"/>
          </p:cNvSpPr>
          <p:nvPr>
            <p:ph idx="1"/>
          </p:nvPr>
        </p:nvSpPr>
        <p:spPr>
          <a:xfrm>
            <a:off x="609600" y="1258957"/>
            <a:ext cx="10972800" cy="5420139"/>
          </a:xfrm>
        </p:spPr>
        <p:txBody>
          <a:bodyPr>
            <a:noAutofit/>
          </a:bodyPr>
          <a:lstStyle/>
          <a:p>
            <a:pPr marL="109728" indent="0">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Override</a:t>
            </a:r>
          </a:p>
          <a:p>
            <a:pPr marL="109728" indent="0">
              <a:buNone/>
            </a:pPr>
            <a:r>
              <a:rPr lang="en-US" sz="1100" dirty="0">
                <a:latin typeface="Courier New" panose="02070309020205020404" pitchFamily="49" charset="0"/>
                <a:cs typeface="Courier New" panose="02070309020205020404" pitchFamily="49" charset="0"/>
              </a:rPr>
              <a:t>    protected void </a:t>
            </a:r>
            <a:r>
              <a:rPr lang="en-US" sz="1100" dirty="0" err="1">
                <a:latin typeface="Courier New" panose="02070309020205020404" pitchFamily="49" charset="0"/>
                <a:cs typeface="Courier New" panose="02070309020205020404" pitchFamily="49" charset="0"/>
              </a:rPr>
              <a:t>doGet</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HttpServletRequest</a:t>
            </a:r>
            <a:r>
              <a:rPr lang="en-US" sz="1100" dirty="0">
                <a:latin typeface="Courier New" panose="02070309020205020404" pitchFamily="49" charset="0"/>
                <a:cs typeface="Courier New" panose="02070309020205020404" pitchFamily="49" charset="0"/>
              </a:rPr>
              <a:t> request,</a:t>
            </a:r>
          </a:p>
          <a:p>
            <a:pPr marL="109728"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HttpServletResponse</a:t>
            </a:r>
            <a:r>
              <a:rPr lang="en-US" sz="1100" dirty="0">
                <a:latin typeface="Courier New" panose="02070309020205020404" pitchFamily="49" charset="0"/>
                <a:cs typeface="Courier New" panose="02070309020205020404" pitchFamily="49" charset="0"/>
              </a:rPr>
              <a:t> response) throws </a:t>
            </a:r>
            <a:r>
              <a:rPr lang="en-US" sz="1100" dirty="0" err="1">
                <a:latin typeface="Courier New" panose="02070309020205020404" pitchFamily="49" charset="0"/>
                <a:cs typeface="Courier New" panose="02070309020205020404" pitchFamily="49" charset="0"/>
              </a:rPr>
              <a:t>ServletException</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IOException</a:t>
            </a:r>
            <a:r>
              <a:rPr lang="en-US" sz="1100" dirty="0">
                <a:latin typeface="Courier New" panose="02070309020205020404" pitchFamily="49" charset="0"/>
                <a:cs typeface="Courier New" panose="02070309020205020404" pitchFamily="49" charset="0"/>
              </a:rPr>
              <a:t> {</a:t>
            </a:r>
          </a:p>
          <a:p>
            <a:pPr marL="109728" indent="0">
              <a:buNone/>
            </a:pPr>
            <a:r>
              <a:rPr lang="en-US" sz="1100" dirty="0">
                <a:latin typeface="Courier New" panose="02070309020205020404" pitchFamily="49" charset="0"/>
                <a:cs typeface="Courier New" panose="02070309020205020404" pitchFamily="49" charset="0"/>
              </a:rPr>
              <a:t>        // Set a cookie for the user, so that the counter does not increate</a:t>
            </a:r>
          </a:p>
          <a:p>
            <a:pPr marL="109728" indent="0">
              <a:buNone/>
            </a:pPr>
            <a:r>
              <a:rPr lang="en-US" sz="1100" dirty="0">
                <a:latin typeface="Courier New" panose="02070309020205020404" pitchFamily="49" charset="0"/>
                <a:cs typeface="Courier New" panose="02070309020205020404" pitchFamily="49" charset="0"/>
              </a:rPr>
              <a:t>        // every time the user press refresh</a:t>
            </a:r>
          </a:p>
          <a:p>
            <a:pPr marL="109728"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HttpSession</a:t>
            </a:r>
            <a:r>
              <a:rPr lang="en-US" sz="1100" dirty="0">
                <a:latin typeface="Courier New" panose="02070309020205020404" pitchFamily="49" charset="0"/>
                <a:cs typeface="Courier New" panose="02070309020205020404" pitchFamily="49" charset="0"/>
              </a:rPr>
              <a:t> session = </a:t>
            </a:r>
            <a:r>
              <a:rPr lang="en-US" sz="1100" dirty="0" err="1">
                <a:latin typeface="Courier New" panose="02070309020205020404" pitchFamily="49" charset="0"/>
                <a:cs typeface="Courier New" panose="02070309020205020404" pitchFamily="49" charset="0"/>
              </a:rPr>
              <a:t>request.getSession</a:t>
            </a:r>
            <a:r>
              <a:rPr lang="en-US" sz="1100" dirty="0">
                <a:latin typeface="Courier New" panose="02070309020205020404" pitchFamily="49" charset="0"/>
                <a:cs typeface="Courier New" panose="02070309020205020404" pitchFamily="49" charset="0"/>
              </a:rPr>
              <a:t>(true);</a:t>
            </a:r>
          </a:p>
          <a:p>
            <a:pPr marL="109728" indent="0">
              <a:buNone/>
            </a:pPr>
            <a:r>
              <a:rPr lang="en-US" sz="1100" dirty="0">
                <a:latin typeface="Courier New" panose="02070309020205020404" pitchFamily="49" charset="0"/>
                <a:cs typeface="Courier New" panose="02070309020205020404" pitchFamily="49" charset="0"/>
              </a:rPr>
              <a:t>        // Set the session valid for 5 </a:t>
            </a:r>
            <a:r>
              <a:rPr lang="en-US" sz="1100" dirty="0" err="1">
                <a:latin typeface="Courier New" panose="02070309020205020404" pitchFamily="49" charset="0"/>
                <a:cs typeface="Courier New" panose="02070309020205020404" pitchFamily="49" charset="0"/>
              </a:rPr>
              <a:t>secs</a:t>
            </a:r>
            <a:endParaRPr lang="en-US" sz="1100" dirty="0">
              <a:latin typeface="Courier New" panose="02070309020205020404" pitchFamily="49" charset="0"/>
              <a:cs typeface="Courier New" panose="02070309020205020404" pitchFamily="49" charset="0"/>
            </a:endParaRPr>
          </a:p>
          <a:p>
            <a:pPr marL="109728"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session.setMaxInactiveInterval</a:t>
            </a:r>
            <a:r>
              <a:rPr lang="en-US" sz="1100" dirty="0">
                <a:latin typeface="Courier New" panose="02070309020205020404" pitchFamily="49" charset="0"/>
                <a:cs typeface="Courier New" panose="02070309020205020404" pitchFamily="49" charset="0"/>
              </a:rPr>
              <a:t>(5);</a:t>
            </a:r>
          </a:p>
          <a:p>
            <a:pPr marL="109728"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response.setContentType</a:t>
            </a:r>
            <a:r>
              <a:rPr lang="en-US" sz="1100" dirty="0">
                <a:latin typeface="Courier New" panose="02070309020205020404" pitchFamily="49" charset="0"/>
                <a:cs typeface="Courier New" panose="02070309020205020404" pitchFamily="49" charset="0"/>
              </a:rPr>
              <a:t>("text/plain");</a:t>
            </a:r>
          </a:p>
          <a:p>
            <a:pPr marL="109728"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PrintWriter</a:t>
            </a:r>
            <a:r>
              <a:rPr lang="en-US" sz="1100" dirty="0">
                <a:latin typeface="Courier New" panose="02070309020205020404" pitchFamily="49" charset="0"/>
                <a:cs typeface="Courier New" panose="02070309020205020404" pitchFamily="49" charset="0"/>
              </a:rPr>
              <a:t> out = </a:t>
            </a:r>
            <a:r>
              <a:rPr lang="en-US" sz="1100" dirty="0" err="1">
                <a:latin typeface="Courier New" panose="02070309020205020404" pitchFamily="49" charset="0"/>
                <a:cs typeface="Courier New" panose="02070309020205020404" pitchFamily="49" charset="0"/>
              </a:rPr>
              <a:t>response.getWriter</a:t>
            </a:r>
            <a:r>
              <a:rPr lang="en-US" sz="1100" dirty="0">
                <a:latin typeface="Courier New" panose="02070309020205020404" pitchFamily="49" charset="0"/>
                <a:cs typeface="Courier New" panose="02070309020205020404" pitchFamily="49" charset="0"/>
              </a:rPr>
              <a:t>();</a:t>
            </a:r>
          </a:p>
          <a:p>
            <a:pPr marL="109728" indent="0">
              <a:buNone/>
            </a:pPr>
            <a:r>
              <a:rPr lang="en-US" sz="1100" dirty="0">
                <a:latin typeface="Courier New" panose="02070309020205020404" pitchFamily="49" charset="0"/>
                <a:cs typeface="Courier New" panose="02070309020205020404" pitchFamily="49" charset="0"/>
              </a:rPr>
              <a:t>        if (</a:t>
            </a:r>
            <a:r>
              <a:rPr lang="en-US" sz="1100" dirty="0" err="1">
                <a:latin typeface="Courier New" panose="02070309020205020404" pitchFamily="49" charset="0"/>
                <a:cs typeface="Courier New" panose="02070309020205020404" pitchFamily="49" charset="0"/>
              </a:rPr>
              <a:t>session.isNew</a:t>
            </a:r>
            <a:r>
              <a:rPr lang="en-US" sz="1100" dirty="0">
                <a:latin typeface="Courier New" panose="02070309020205020404" pitchFamily="49" charset="0"/>
                <a:cs typeface="Courier New" panose="02070309020205020404" pitchFamily="49" charset="0"/>
              </a:rPr>
              <a:t>()) {</a:t>
            </a:r>
          </a:p>
          <a:p>
            <a:pPr marL="109728" indent="0">
              <a:buNone/>
            </a:pPr>
            <a:r>
              <a:rPr lang="en-US" sz="1100" dirty="0">
                <a:latin typeface="Courier New" panose="02070309020205020404" pitchFamily="49" charset="0"/>
                <a:cs typeface="Courier New" panose="02070309020205020404" pitchFamily="49" charset="0"/>
              </a:rPr>
              <a:t>            count++;</a:t>
            </a:r>
          </a:p>
          <a:p>
            <a:pPr marL="109728" indent="0">
              <a:buNone/>
            </a:pPr>
            <a:r>
              <a:rPr lang="en-US" sz="1100" dirty="0">
                <a:latin typeface="Courier New" panose="02070309020205020404" pitchFamily="49" charset="0"/>
                <a:cs typeface="Courier New" panose="02070309020205020404" pitchFamily="49" charset="0"/>
              </a:rPr>
              <a:t>        }</a:t>
            </a:r>
          </a:p>
          <a:p>
            <a:pPr marL="109728"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out.println</a:t>
            </a:r>
            <a:r>
              <a:rPr lang="en-US" sz="1100" dirty="0">
                <a:latin typeface="Courier New" panose="02070309020205020404" pitchFamily="49" charset="0"/>
                <a:cs typeface="Courier New" panose="02070309020205020404" pitchFamily="49" charset="0"/>
              </a:rPr>
              <a:t>("This site has been accessed " + count + " times.");</a:t>
            </a:r>
          </a:p>
          <a:p>
            <a:pPr marL="109728" indent="0">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pPr marL="109728" indent="0">
              <a:buNone/>
            </a:pPr>
            <a:r>
              <a:rPr lang="en-US" sz="1100" dirty="0">
                <a:latin typeface="Courier New" panose="02070309020205020404" pitchFamily="49" charset="0"/>
                <a:cs typeface="Courier New" panose="02070309020205020404" pitchFamily="49" charset="0"/>
              </a:rPr>
              <a:t>    @Override</a:t>
            </a:r>
          </a:p>
          <a:p>
            <a:pPr marL="109728" indent="0">
              <a:buNone/>
            </a:pPr>
            <a:r>
              <a:rPr lang="en-US" sz="1100" dirty="0">
                <a:latin typeface="Courier New" panose="02070309020205020404" pitchFamily="49" charset="0"/>
                <a:cs typeface="Courier New" panose="02070309020205020404" pitchFamily="49" charset="0"/>
              </a:rPr>
              <a:t>    public void </a:t>
            </a:r>
            <a:r>
              <a:rPr lang="en-US" sz="1100" dirty="0" err="1">
                <a:latin typeface="Courier New" panose="02070309020205020404" pitchFamily="49" charset="0"/>
                <a:cs typeface="Courier New" panose="02070309020205020404" pitchFamily="49" charset="0"/>
              </a:rPr>
              <a:t>init</a:t>
            </a:r>
            <a:r>
              <a:rPr lang="en-US" sz="1100" dirty="0">
                <a:latin typeface="Courier New" panose="02070309020205020404" pitchFamily="49" charset="0"/>
                <a:cs typeface="Courier New" panose="02070309020205020404" pitchFamily="49" charset="0"/>
              </a:rPr>
              <a:t>() throws </a:t>
            </a:r>
            <a:r>
              <a:rPr lang="en-US" sz="1100" dirty="0" err="1">
                <a:latin typeface="Courier New" panose="02070309020205020404" pitchFamily="49" charset="0"/>
                <a:cs typeface="Courier New" panose="02070309020205020404" pitchFamily="49" charset="0"/>
              </a:rPr>
              <a:t>ServletException</a:t>
            </a:r>
            <a:r>
              <a:rPr lang="en-US" sz="1100" dirty="0">
                <a:latin typeface="Courier New" panose="02070309020205020404" pitchFamily="49" charset="0"/>
                <a:cs typeface="Courier New" panose="02070309020205020404" pitchFamily="49" charset="0"/>
              </a:rPr>
              <a:t> {</a:t>
            </a:r>
          </a:p>
          <a:p>
            <a:pPr marL="109728"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dao</a:t>
            </a:r>
            <a:r>
              <a:rPr lang="en-US" sz="1100" dirty="0">
                <a:latin typeface="Courier New" panose="02070309020205020404" pitchFamily="49" charset="0"/>
                <a:cs typeface="Courier New" panose="02070309020205020404" pitchFamily="49" charset="0"/>
              </a:rPr>
              <a:t> = new </a:t>
            </a:r>
            <a:r>
              <a:rPr lang="en-US" sz="1100" dirty="0" err="1">
                <a:latin typeface="Courier New" panose="02070309020205020404" pitchFamily="49" charset="0"/>
                <a:cs typeface="Courier New" panose="02070309020205020404" pitchFamily="49" charset="0"/>
              </a:rPr>
              <a:t>FileDao</a:t>
            </a:r>
            <a:r>
              <a:rPr lang="en-US" sz="1100" dirty="0">
                <a:latin typeface="Courier New" panose="02070309020205020404" pitchFamily="49" charset="0"/>
                <a:cs typeface="Courier New" panose="02070309020205020404" pitchFamily="49" charset="0"/>
              </a:rPr>
              <a:t>();</a:t>
            </a:r>
          </a:p>
          <a:p>
            <a:pPr marL="109728" indent="0">
              <a:buNone/>
            </a:pPr>
            <a:r>
              <a:rPr lang="en-US" sz="1100" dirty="0">
                <a:latin typeface="Courier New" panose="02070309020205020404" pitchFamily="49" charset="0"/>
                <a:cs typeface="Courier New" panose="02070309020205020404" pitchFamily="49" charset="0"/>
              </a:rPr>
              <a:t>        try {</a:t>
            </a:r>
          </a:p>
          <a:p>
            <a:pPr marL="109728" indent="0">
              <a:buNone/>
            </a:pPr>
            <a:r>
              <a:rPr lang="en-US" sz="1100" dirty="0">
                <a:latin typeface="Courier New" panose="02070309020205020404" pitchFamily="49" charset="0"/>
                <a:cs typeface="Courier New" panose="02070309020205020404" pitchFamily="49" charset="0"/>
              </a:rPr>
              <a:t>            count = </a:t>
            </a:r>
            <a:r>
              <a:rPr lang="en-US" sz="1100" dirty="0" err="1">
                <a:latin typeface="Courier New" panose="02070309020205020404" pitchFamily="49" charset="0"/>
                <a:cs typeface="Courier New" panose="02070309020205020404" pitchFamily="49" charset="0"/>
              </a:rPr>
              <a:t>dao.getCount</a:t>
            </a:r>
            <a:r>
              <a:rPr lang="en-US" sz="1100" dirty="0">
                <a:latin typeface="Courier New" panose="02070309020205020404" pitchFamily="49" charset="0"/>
                <a:cs typeface="Courier New" panose="02070309020205020404" pitchFamily="49" charset="0"/>
              </a:rPr>
              <a:t>();</a:t>
            </a:r>
          </a:p>
          <a:p>
            <a:pPr marL="109728" indent="0">
              <a:buNone/>
            </a:pPr>
            <a:r>
              <a:rPr lang="en-US" sz="1100" dirty="0">
                <a:latin typeface="Courier New" panose="02070309020205020404" pitchFamily="49" charset="0"/>
                <a:cs typeface="Courier New" panose="02070309020205020404" pitchFamily="49" charset="0"/>
              </a:rPr>
              <a:t>        } catch (Exception e) {</a:t>
            </a:r>
          </a:p>
          <a:p>
            <a:pPr marL="109728"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getServletContext</a:t>
            </a:r>
            <a:r>
              <a:rPr lang="en-US" sz="1100" dirty="0">
                <a:latin typeface="Courier New" panose="02070309020205020404" pitchFamily="49" charset="0"/>
                <a:cs typeface="Courier New" panose="02070309020205020404" pitchFamily="49" charset="0"/>
              </a:rPr>
              <a:t>().log("An exception occurred in </a:t>
            </a:r>
            <a:r>
              <a:rPr lang="en-US" sz="1100" dirty="0" err="1">
                <a:latin typeface="Courier New" panose="02070309020205020404" pitchFamily="49" charset="0"/>
                <a:cs typeface="Courier New" panose="02070309020205020404" pitchFamily="49" charset="0"/>
              </a:rPr>
              <a:t>FileCounter</a:t>
            </a:r>
            <a:r>
              <a:rPr lang="en-US" sz="1100" dirty="0">
                <a:latin typeface="Courier New" panose="02070309020205020404" pitchFamily="49" charset="0"/>
                <a:cs typeface="Courier New" panose="02070309020205020404" pitchFamily="49" charset="0"/>
              </a:rPr>
              <a:t>", e);</a:t>
            </a:r>
          </a:p>
          <a:p>
            <a:pPr marL="109728" indent="0">
              <a:buNone/>
            </a:pPr>
            <a:r>
              <a:rPr lang="en-US" sz="1100" dirty="0">
                <a:latin typeface="Courier New" panose="02070309020205020404" pitchFamily="49" charset="0"/>
                <a:cs typeface="Courier New" panose="02070309020205020404" pitchFamily="49" charset="0"/>
              </a:rPr>
              <a:t>            throw new </a:t>
            </a:r>
            <a:r>
              <a:rPr lang="en-US" sz="1100" dirty="0" err="1">
                <a:latin typeface="Courier New" panose="02070309020205020404" pitchFamily="49" charset="0"/>
                <a:cs typeface="Courier New" panose="02070309020205020404" pitchFamily="49" charset="0"/>
              </a:rPr>
              <a:t>ServletException</a:t>
            </a:r>
            <a:r>
              <a:rPr lang="en-US" sz="1100" dirty="0">
                <a:latin typeface="Courier New" panose="02070309020205020404" pitchFamily="49" charset="0"/>
                <a:cs typeface="Courier New" panose="02070309020205020404" pitchFamily="49" charset="0"/>
              </a:rPr>
              <a:t>("An exception occurred in </a:t>
            </a:r>
            <a:r>
              <a:rPr lang="en-US" sz="1100" dirty="0" err="1">
                <a:latin typeface="Courier New" panose="02070309020205020404" pitchFamily="49" charset="0"/>
                <a:cs typeface="Courier New" panose="02070309020205020404" pitchFamily="49" charset="0"/>
              </a:rPr>
              <a:t>FileCounter</a:t>
            </a:r>
            <a:r>
              <a:rPr lang="en-US" sz="1100" dirty="0">
                <a:latin typeface="Courier New" panose="02070309020205020404" pitchFamily="49" charset="0"/>
                <a:cs typeface="Courier New" panose="02070309020205020404" pitchFamily="49" charset="0"/>
              </a:rPr>
              <a:t>"</a:t>
            </a:r>
          </a:p>
          <a:p>
            <a:pPr marL="109728" indent="0">
              <a:buNone/>
            </a:pP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e.getMessage</a:t>
            </a:r>
            <a:r>
              <a:rPr lang="en-US" sz="1100" dirty="0">
                <a:latin typeface="Courier New" panose="02070309020205020404" pitchFamily="49" charset="0"/>
                <a:cs typeface="Courier New" panose="02070309020205020404" pitchFamily="49" charset="0"/>
              </a:rPr>
              <a:t>());</a:t>
            </a:r>
          </a:p>
          <a:p>
            <a:pPr marL="109728" indent="0">
              <a:buNone/>
            </a:pPr>
            <a:r>
              <a:rPr lang="en-US" sz="1100" dirty="0">
                <a:latin typeface="Courier New" panose="02070309020205020404" pitchFamily="49" charset="0"/>
                <a:cs typeface="Courier New" panose="02070309020205020404" pitchFamily="49" charset="0"/>
              </a:rPr>
              <a:t>        }</a:t>
            </a:r>
          </a:p>
          <a:p>
            <a:pPr marL="109728" indent="0">
              <a:buNone/>
            </a:pPr>
            <a:r>
              <a:rPr lang="en-US" sz="1100" dirty="0">
                <a:latin typeface="Courier New" panose="02070309020205020404" pitchFamily="49" charset="0"/>
                <a:cs typeface="Courier New" panose="02070309020205020404" pitchFamily="49" charset="0"/>
              </a:rPr>
              <a:t>    }</a:t>
            </a:r>
            <a:endParaRPr lang="en-US" sz="11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4347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553278"/>
          </a:xfrm>
        </p:spPr>
        <p:txBody>
          <a:bodyPr>
            <a:normAutofit fontScale="90000"/>
          </a:bodyPr>
          <a:lstStyle/>
          <a:p>
            <a:r>
              <a:rPr lang="en-US" dirty="0"/>
              <a:t>Creating the Servlet</a:t>
            </a:r>
          </a:p>
        </p:txBody>
      </p:sp>
      <p:sp>
        <p:nvSpPr>
          <p:cNvPr id="3" name="Content Placeholder 2"/>
          <p:cNvSpPr>
            <a:spLocks noGrp="1"/>
          </p:cNvSpPr>
          <p:nvPr>
            <p:ph idx="1"/>
          </p:nvPr>
        </p:nvSpPr>
        <p:spPr>
          <a:xfrm>
            <a:off x="609600" y="1258957"/>
            <a:ext cx="10972800" cy="5420139"/>
          </a:xfrm>
        </p:spPr>
        <p:txBody>
          <a:bodyPr>
            <a:noAutofit/>
          </a:bodyPr>
          <a:lstStyle/>
          <a:p>
            <a:pPr marL="109728" indent="0">
              <a:buNone/>
            </a:pPr>
            <a:r>
              <a:rPr lang="en-US" sz="1100" dirty="0">
                <a:latin typeface="Courier New" panose="02070309020205020404" pitchFamily="49" charset="0"/>
                <a:cs typeface="Courier New" panose="02070309020205020404" pitchFamily="49" charset="0"/>
              </a:rPr>
              <a:t> public void destroy() {</a:t>
            </a:r>
          </a:p>
          <a:p>
            <a:pPr marL="109728"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super.destroy</a:t>
            </a:r>
            <a:r>
              <a:rPr lang="en-US" sz="1100" dirty="0">
                <a:latin typeface="Courier New" panose="02070309020205020404" pitchFamily="49" charset="0"/>
                <a:cs typeface="Courier New" panose="02070309020205020404" pitchFamily="49" charset="0"/>
              </a:rPr>
              <a:t>();</a:t>
            </a:r>
          </a:p>
          <a:p>
            <a:pPr marL="109728" indent="0">
              <a:buNone/>
            </a:pPr>
            <a:r>
              <a:rPr lang="en-US" sz="1100" dirty="0">
                <a:latin typeface="Courier New" panose="02070309020205020404" pitchFamily="49" charset="0"/>
                <a:cs typeface="Courier New" panose="02070309020205020404" pitchFamily="49" charset="0"/>
              </a:rPr>
              <a:t>        try {</a:t>
            </a:r>
          </a:p>
          <a:p>
            <a:pPr marL="109728"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dao.save</a:t>
            </a:r>
            <a:r>
              <a:rPr lang="en-US" sz="1100" dirty="0">
                <a:latin typeface="Courier New" panose="02070309020205020404" pitchFamily="49" charset="0"/>
                <a:cs typeface="Courier New" panose="02070309020205020404" pitchFamily="49" charset="0"/>
              </a:rPr>
              <a:t>(count);</a:t>
            </a:r>
          </a:p>
          <a:p>
            <a:pPr marL="109728" indent="0">
              <a:buNone/>
            </a:pPr>
            <a:r>
              <a:rPr lang="en-US" sz="1100" dirty="0">
                <a:latin typeface="Courier New" panose="02070309020205020404" pitchFamily="49" charset="0"/>
                <a:cs typeface="Courier New" panose="02070309020205020404" pitchFamily="49" charset="0"/>
              </a:rPr>
              <a:t>        } catch (Exception e) {</a:t>
            </a:r>
          </a:p>
          <a:p>
            <a:pPr marL="109728"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e.printStackTrace</a:t>
            </a:r>
            <a:r>
              <a:rPr lang="en-US" sz="1100" dirty="0">
                <a:latin typeface="Courier New" panose="02070309020205020404" pitchFamily="49" charset="0"/>
                <a:cs typeface="Courier New" panose="02070309020205020404" pitchFamily="49" charset="0"/>
              </a:rPr>
              <a:t>();</a:t>
            </a:r>
          </a:p>
          <a:p>
            <a:pPr marL="109728" indent="0">
              <a:buNone/>
            </a:pPr>
            <a:r>
              <a:rPr lang="en-US" sz="1100" dirty="0">
                <a:latin typeface="Courier New" panose="02070309020205020404" pitchFamily="49" charset="0"/>
                <a:cs typeface="Courier New" panose="02070309020205020404" pitchFamily="49" charset="0"/>
              </a:rPr>
              <a:t>        }</a:t>
            </a:r>
          </a:p>
          <a:p>
            <a:pPr marL="109728" indent="0">
              <a:buNone/>
            </a:pPr>
            <a:r>
              <a:rPr lang="en-US" sz="1100" dirty="0">
                <a:latin typeface="Courier New" panose="02070309020205020404" pitchFamily="49" charset="0"/>
                <a:cs typeface="Courier New" panose="02070309020205020404" pitchFamily="49" charset="0"/>
              </a:rPr>
              <a:t>    }</a:t>
            </a:r>
          </a:p>
          <a:p>
            <a:pPr marL="109728" indent="0">
              <a:buNone/>
            </a:pPr>
            <a:endParaRPr lang="en-US" sz="1100" dirty="0">
              <a:latin typeface="Courier New" panose="02070309020205020404" pitchFamily="49" charset="0"/>
              <a:cs typeface="Courier New" panose="02070309020205020404" pitchFamily="49" charset="0"/>
            </a:endParaRPr>
          </a:p>
          <a:p>
            <a:pPr marL="109728" indent="0">
              <a:buNone/>
            </a:pPr>
            <a:r>
              <a:rPr lang="en-US" sz="1100" dirty="0" smtClean="0">
                <a:latin typeface="Courier New" panose="02070309020205020404" pitchFamily="49" charset="0"/>
                <a:cs typeface="Courier New" panose="02070309020205020404" pitchFamily="49" charset="0"/>
              </a:rPr>
              <a:t>}</a:t>
            </a:r>
          </a:p>
          <a:p>
            <a:pPr marL="109728" indent="0">
              <a:buNone/>
            </a:pPr>
            <a:endParaRPr lang="en-US" sz="1100" dirty="0">
              <a:latin typeface="Courier New" panose="02070309020205020404" pitchFamily="49" charset="0"/>
              <a:cs typeface="Courier New" panose="02070309020205020404" pitchFamily="49" charset="0"/>
            </a:endParaRPr>
          </a:p>
          <a:p>
            <a:r>
              <a:rPr lang="en-US" sz="2400" dirty="0"/>
              <a:t>This code will read the counter from a file on the server and return plain text to the browser. The servlet will increase the counter if the user was inactive for 5 seconds.</a:t>
            </a: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629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Deployment of the servlet</a:t>
            </a:r>
          </a:p>
        </p:txBody>
      </p:sp>
      <p:sp>
        <p:nvSpPr>
          <p:cNvPr id="3" name="Content Placeholder 2"/>
          <p:cNvSpPr>
            <a:spLocks noGrp="1"/>
          </p:cNvSpPr>
          <p:nvPr>
            <p:ph idx="1"/>
          </p:nvPr>
        </p:nvSpPr>
        <p:spPr>
          <a:xfrm>
            <a:off x="609600" y="1679713"/>
            <a:ext cx="5234609" cy="4641573"/>
          </a:xfrm>
        </p:spPr>
        <p:txBody>
          <a:bodyPr>
            <a:normAutofit/>
          </a:bodyPr>
          <a:lstStyle/>
          <a:p>
            <a:pPr>
              <a:lnSpc>
                <a:spcPct val="150000"/>
              </a:lnSpc>
            </a:pPr>
            <a:r>
              <a:rPr lang="en-US" sz="2400" dirty="0" smtClean="0"/>
              <a:t>Your </a:t>
            </a:r>
            <a:r>
              <a:rPr lang="en-US" sz="2400" dirty="0"/>
              <a:t>application must be deployed to the server and started there. </a:t>
            </a:r>
            <a:endParaRPr lang="en-US" sz="2400" dirty="0" smtClean="0"/>
          </a:p>
          <a:p>
            <a:pPr>
              <a:lnSpc>
                <a:spcPct val="150000"/>
              </a:lnSpc>
            </a:pPr>
            <a:r>
              <a:rPr lang="en-US" sz="2400" dirty="0" smtClean="0"/>
              <a:t>Select </a:t>
            </a:r>
            <a:r>
              <a:rPr lang="en-US" sz="2400" dirty="0"/>
              <a:t>your servlet or your project, right-click on it and select Run As ▸ Run on Server from the context menu and select your existing server.</a:t>
            </a:r>
          </a:p>
        </p:txBody>
      </p:sp>
      <p:pic>
        <p:nvPicPr>
          <p:cNvPr id="4" name="Picture 3"/>
          <p:cNvPicPr>
            <a:picLocks noChangeAspect="1"/>
          </p:cNvPicPr>
          <p:nvPr/>
        </p:nvPicPr>
        <p:blipFill>
          <a:blip r:embed="rId3"/>
          <a:stretch>
            <a:fillRect/>
          </a:stretch>
        </p:blipFill>
        <p:spPr>
          <a:xfrm>
            <a:off x="7030887" y="1516131"/>
            <a:ext cx="4206956" cy="4968737"/>
          </a:xfrm>
          <a:prstGeom prst="rect">
            <a:avLst/>
          </a:prstGeom>
        </p:spPr>
      </p:pic>
    </p:spTree>
    <p:extLst>
      <p:ext uri="{BB962C8B-B14F-4D97-AF65-F5344CB8AC3E}">
        <p14:creationId xmlns:p14="http://schemas.microsoft.com/office/powerpoint/2010/main" val="635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Deployment of the servlet</a:t>
            </a:r>
          </a:p>
        </p:txBody>
      </p:sp>
      <p:sp>
        <p:nvSpPr>
          <p:cNvPr id="3" name="Content Placeholder 2"/>
          <p:cNvSpPr>
            <a:spLocks noGrp="1"/>
          </p:cNvSpPr>
          <p:nvPr>
            <p:ph idx="1"/>
          </p:nvPr>
        </p:nvSpPr>
        <p:spPr>
          <a:xfrm>
            <a:off x="609600" y="1679713"/>
            <a:ext cx="5234609" cy="4641573"/>
          </a:xfrm>
        </p:spPr>
        <p:txBody>
          <a:bodyPr>
            <a:normAutofit fontScale="92500"/>
          </a:bodyPr>
          <a:lstStyle/>
          <a:p>
            <a:pPr>
              <a:lnSpc>
                <a:spcPct val="150000"/>
              </a:lnSpc>
            </a:pPr>
            <a:r>
              <a:rPr lang="en-US" sz="2400" dirty="0"/>
              <a:t>Ensure your servlet is selected to run on the server</a:t>
            </a:r>
            <a:r>
              <a:rPr lang="en-US" sz="2400" dirty="0" smtClean="0"/>
              <a:t>.</a:t>
            </a:r>
          </a:p>
          <a:p>
            <a:pPr>
              <a:lnSpc>
                <a:spcPct val="150000"/>
              </a:lnSpc>
            </a:pPr>
            <a:r>
              <a:rPr lang="en-US" sz="2400" dirty="0"/>
              <a:t>In case you get the error "The Tomcat server configuration at \Servers\Tomcat v7.0 Server at </a:t>
            </a:r>
            <a:r>
              <a:rPr lang="en-US" sz="2400" dirty="0" err="1"/>
              <a:t>localhost-config</a:t>
            </a:r>
            <a:r>
              <a:rPr lang="en-US" sz="2400" dirty="0"/>
              <a:t> is missing. Check the server for errors.", simply delete the existing server configuration and create a new one.</a:t>
            </a:r>
          </a:p>
        </p:txBody>
      </p:sp>
      <p:pic>
        <p:nvPicPr>
          <p:cNvPr id="5" name="Picture 4"/>
          <p:cNvPicPr>
            <a:picLocks noChangeAspect="1"/>
          </p:cNvPicPr>
          <p:nvPr/>
        </p:nvPicPr>
        <p:blipFill>
          <a:blip r:embed="rId3"/>
          <a:stretch>
            <a:fillRect/>
          </a:stretch>
        </p:blipFill>
        <p:spPr>
          <a:xfrm>
            <a:off x="7169426" y="1611272"/>
            <a:ext cx="4045847" cy="4778456"/>
          </a:xfrm>
          <a:prstGeom prst="rect">
            <a:avLst/>
          </a:prstGeom>
        </p:spPr>
      </p:pic>
    </p:spTree>
    <p:extLst>
      <p:ext uri="{BB962C8B-B14F-4D97-AF65-F5344CB8AC3E}">
        <p14:creationId xmlns:p14="http://schemas.microsoft.com/office/powerpoint/2010/main" val="352245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Validate the deployment</a:t>
            </a:r>
          </a:p>
        </p:txBody>
      </p:sp>
      <p:sp>
        <p:nvSpPr>
          <p:cNvPr id="3" name="Content Placeholder 2"/>
          <p:cNvSpPr>
            <a:spLocks noGrp="1"/>
          </p:cNvSpPr>
          <p:nvPr>
            <p:ph idx="1"/>
          </p:nvPr>
        </p:nvSpPr>
        <p:spPr>
          <a:xfrm>
            <a:off x="609600" y="1679713"/>
            <a:ext cx="10972800" cy="4641573"/>
          </a:xfrm>
        </p:spPr>
        <p:txBody>
          <a:bodyPr>
            <a:normAutofit/>
          </a:bodyPr>
          <a:lstStyle/>
          <a:p>
            <a:pPr>
              <a:lnSpc>
                <a:spcPct val="150000"/>
              </a:lnSpc>
            </a:pPr>
            <a:r>
              <a:rPr lang="en-US" sz="2000" dirty="0"/>
              <a:t>If the deployment was successfully you should be able to access your servlet via the following URL</a:t>
            </a:r>
            <a:r>
              <a:rPr lang="en-US" sz="2000" dirty="0" smtClean="0"/>
              <a:t>:</a:t>
            </a:r>
          </a:p>
          <a:p>
            <a:pPr marL="109728" indent="0">
              <a:lnSpc>
                <a:spcPct val="150000"/>
              </a:lnSpc>
              <a:buNone/>
            </a:pPr>
            <a:r>
              <a:rPr lang="en-US" sz="2000" dirty="0" smtClean="0"/>
              <a:t>	</a:t>
            </a:r>
            <a:r>
              <a:rPr lang="en-US" sz="1800" dirty="0" smtClean="0">
                <a:latin typeface="Courier New" panose="02070309020205020404" pitchFamily="49" charset="0"/>
                <a:cs typeface="Courier New" panose="02070309020205020404" pitchFamily="49" charset="0"/>
              </a:rPr>
              <a:t>http</a:t>
            </a:r>
            <a:r>
              <a:rPr lang="en-US" sz="1800" dirty="0">
                <a:latin typeface="Courier New" panose="02070309020205020404" pitchFamily="49" charset="0"/>
                <a:cs typeface="Courier New" panose="02070309020205020404" pitchFamily="49" charset="0"/>
              </a:rPr>
              <a:t>://localhost:8080/com.vogella.web.filecounter/FileCounter</a:t>
            </a:r>
          </a:p>
          <a:p>
            <a:pPr>
              <a:lnSpc>
                <a:spcPct val="150000"/>
              </a:lnSpc>
            </a:pPr>
            <a:r>
              <a:rPr lang="en-US" sz="2000" dirty="0"/>
              <a:t>The servlet will return the number of times it was accessed. If you wait 5 seconds and refresh the browser, the number should increase.</a:t>
            </a:r>
          </a:p>
        </p:txBody>
      </p:sp>
      <p:pic>
        <p:nvPicPr>
          <p:cNvPr id="5" name="Picture 4"/>
          <p:cNvPicPr>
            <a:picLocks noChangeAspect="1"/>
          </p:cNvPicPr>
          <p:nvPr/>
        </p:nvPicPr>
        <p:blipFill>
          <a:blip r:embed="rId3"/>
          <a:stretch>
            <a:fillRect/>
          </a:stretch>
        </p:blipFill>
        <p:spPr>
          <a:xfrm>
            <a:off x="2391186" y="4000499"/>
            <a:ext cx="7409627" cy="1923223"/>
          </a:xfrm>
          <a:prstGeom prst="rect">
            <a:avLst/>
          </a:prstGeom>
        </p:spPr>
      </p:pic>
    </p:spTree>
    <p:extLst>
      <p:ext uri="{BB962C8B-B14F-4D97-AF65-F5344CB8AC3E}">
        <p14:creationId xmlns:p14="http://schemas.microsoft.com/office/powerpoint/2010/main" val="365459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Web Development </a:t>
            </a:r>
            <a:r>
              <a:rPr lang="en-US" dirty="0"/>
              <a:t>with Java</a:t>
            </a:r>
          </a:p>
        </p:txBody>
      </p:sp>
      <p:sp>
        <p:nvSpPr>
          <p:cNvPr id="3" name="Content Placeholder 2"/>
          <p:cNvSpPr>
            <a:spLocks noGrp="1"/>
          </p:cNvSpPr>
          <p:nvPr>
            <p:ph idx="1"/>
          </p:nvPr>
        </p:nvSpPr>
        <p:spPr>
          <a:xfrm>
            <a:off x="609600" y="1679713"/>
            <a:ext cx="10972800" cy="4641573"/>
          </a:xfrm>
        </p:spPr>
        <p:txBody>
          <a:bodyPr>
            <a:normAutofit/>
          </a:bodyPr>
          <a:lstStyle/>
          <a:p>
            <a:pPr>
              <a:lnSpc>
                <a:spcPct val="150000"/>
              </a:lnSpc>
            </a:pPr>
            <a:r>
              <a:rPr lang="en-US" dirty="0"/>
              <a:t>Java has strong support for web development. </a:t>
            </a:r>
            <a:endParaRPr lang="en-US" dirty="0" smtClean="0"/>
          </a:p>
          <a:p>
            <a:pPr>
              <a:lnSpc>
                <a:spcPct val="150000"/>
              </a:lnSpc>
            </a:pPr>
            <a:r>
              <a:rPr lang="en-US" dirty="0" smtClean="0"/>
              <a:t>While </a:t>
            </a:r>
            <a:r>
              <a:rPr lang="en-US" dirty="0"/>
              <a:t>Java on the desktop, with the notable exception of Eclipse RCP based application was never a huge success, Java is </a:t>
            </a:r>
            <a:r>
              <a:rPr lang="en-US" dirty="0" smtClean="0"/>
              <a:t>frequently </a:t>
            </a:r>
            <a:r>
              <a:rPr lang="en-US" dirty="0"/>
              <a:t>used at the server side</a:t>
            </a:r>
          </a:p>
        </p:txBody>
      </p:sp>
    </p:spTree>
    <p:extLst>
      <p:ext uri="{BB962C8B-B14F-4D97-AF65-F5344CB8AC3E}">
        <p14:creationId xmlns:p14="http://schemas.microsoft.com/office/powerpoint/2010/main" val="701048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err="1" smtClean="0"/>
              <a:t>HttpServletRequest</a:t>
            </a:r>
            <a:r>
              <a:rPr lang="en-US" dirty="0" smtClean="0"/>
              <a:t> Introduction</a:t>
            </a:r>
            <a:endParaRPr lang="en-US" dirty="0"/>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dirty="0"/>
              <a:t>Servlets are managed/executed by servlet containers like Apache Tomcat or </a:t>
            </a:r>
            <a:r>
              <a:rPr lang="en-US" dirty="0" smtClean="0"/>
              <a:t>Jetty.</a:t>
            </a:r>
            <a:r>
              <a:rPr lang="en-US" dirty="0"/>
              <a:t> </a:t>
            </a:r>
          </a:p>
          <a:p>
            <a:pPr algn="just"/>
            <a:r>
              <a:rPr lang="en-US" dirty="0" smtClean="0"/>
              <a:t>Whenever </a:t>
            </a:r>
            <a:r>
              <a:rPr lang="en-US" dirty="0"/>
              <a:t>a client makes an http request, it is received by the servlet container in http protocol semantics; the servlet then creates an </a:t>
            </a:r>
            <a:r>
              <a:rPr lang="en-US" dirty="0" err="1"/>
              <a:t>HttpServletRequest</a:t>
            </a:r>
            <a:r>
              <a:rPr lang="en-US" dirty="0"/>
              <a:t> object, stuffs it with request parameters, headers, cookies </a:t>
            </a:r>
            <a:r>
              <a:rPr lang="en-US" dirty="0" err="1"/>
              <a:t>etc</a:t>
            </a:r>
            <a:r>
              <a:rPr lang="en-US" dirty="0"/>
              <a:t> that is sent by the client and passes it to the </a:t>
            </a:r>
            <a:r>
              <a:rPr lang="en-US" dirty="0" err="1"/>
              <a:t>servelt</a:t>
            </a:r>
            <a:r>
              <a:rPr lang="en-US" dirty="0"/>
              <a:t> instance for further processing.</a:t>
            </a:r>
          </a:p>
        </p:txBody>
      </p:sp>
    </p:spTree>
    <p:extLst>
      <p:ext uri="{BB962C8B-B14F-4D97-AF65-F5344CB8AC3E}">
        <p14:creationId xmlns:p14="http://schemas.microsoft.com/office/powerpoint/2010/main" val="86960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err="1" smtClean="0"/>
              <a:t>HttpServletRequest</a:t>
            </a:r>
            <a:r>
              <a:rPr lang="en-US" dirty="0" smtClean="0"/>
              <a:t> Get Parameters</a:t>
            </a:r>
            <a:endParaRPr lang="en-US" dirty="0"/>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dirty="0"/>
              <a:t>To get the parameters that the http client sends with the http request, you use the method String </a:t>
            </a:r>
            <a:r>
              <a:rPr lang="en-US" b="1" dirty="0" err="1"/>
              <a:t>getParameter</a:t>
            </a:r>
            <a:r>
              <a:rPr lang="en-US" b="1" dirty="0"/>
              <a:t>(String)</a:t>
            </a:r>
            <a:r>
              <a:rPr lang="en-US" dirty="0"/>
              <a:t> of the </a:t>
            </a:r>
            <a:endParaRPr lang="en-US" dirty="0" smtClean="0"/>
          </a:p>
          <a:p>
            <a:pPr algn="just"/>
            <a:r>
              <a:rPr lang="en-US" dirty="0" err="1" smtClean="0"/>
              <a:t>HttpServletRequest</a:t>
            </a:r>
            <a:r>
              <a:rPr lang="en-US" dirty="0" smtClean="0"/>
              <a:t> </a:t>
            </a:r>
            <a:r>
              <a:rPr lang="en-US" dirty="0"/>
              <a:t>object as shown in the example below. </a:t>
            </a:r>
            <a:br>
              <a:rPr lang="en-US" dirty="0"/>
            </a:br>
            <a:r>
              <a:rPr lang="en-US" dirty="0"/>
              <a:t>If the parameters has multiple values (like in the case of a multi-valued select dropdown of a form element), then you can use the method </a:t>
            </a:r>
            <a:r>
              <a:rPr lang="en-US" b="1" dirty="0"/>
              <a:t>String[] </a:t>
            </a:r>
            <a:r>
              <a:rPr lang="en-US" b="1" dirty="0" err="1"/>
              <a:t>getParameterValues</a:t>
            </a:r>
            <a:r>
              <a:rPr lang="en-US" b="1" dirty="0"/>
              <a:t>(String)</a:t>
            </a:r>
            <a:r>
              <a:rPr lang="en-US" dirty="0"/>
              <a:t>. </a:t>
            </a:r>
            <a:endParaRPr lang="en-US" dirty="0" smtClean="0"/>
          </a:p>
          <a:p>
            <a:pPr algn="just"/>
            <a:r>
              <a:rPr lang="en-US" dirty="0" smtClean="0"/>
              <a:t>To </a:t>
            </a:r>
            <a:r>
              <a:rPr lang="en-US" dirty="0"/>
              <a:t>get the names of all parameters, you can use the method </a:t>
            </a:r>
            <a:r>
              <a:rPr lang="en-US" b="1" dirty="0"/>
              <a:t>Enumeration&lt;String&gt; </a:t>
            </a:r>
            <a:r>
              <a:rPr lang="en-US" b="1" dirty="0" err="1"/>
              <a:t>getParameterNames</a:t>
            </a:r>
            <a:r>
              <a:rPr lang="en-US" b="1" dirty="0"/>
              <a:t>()</a:t>
            </a:r>
            <a:r>
              <a:rPr lang="en-US" dirty="0"/>
              <a:t>. </a:t>
            </a:r>
          </a:p>
        </p:txBody>
      </p:sp>
    </p:spTree>
    <p:extLst>
      <p:ext uri="{BB962C8B-B14F-4D97-AF65-F5344CB8AC3E}">
        <p14:creationId xmlns:p14="http://schemas.microsoft.com/office/powerpoint/2010/main" val="3948315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err="1"/>
              <a:t>HttpServletRequest</a:t>
            </a:r>
            <a:r>
              <a:rPr lang="en-US" dirty="0"/>
              <a:t> Get Parameters</a:t>
            </a:r>
          </a:p>
        </p:txBody>
      </p:sp>
      <p:sp>
        <p:nvSpPr>
          <p:cNvPr id="3" name="Content Placeholder 2"/>
          <p:cNvSpPr>
            <a:spLocks noGrp="1"/>
          </p:cNvSpPr>
          <p:nvPr>
            <p:ph idx="1"/>
          </p:nvPr>
        </p:nvSpPr>
        <p:spPr>
          <a:xfrm>
            <a:off x="609600" y="1679713"/>
            <a:ext cx="10972800" cy="4641573"/>
          </a:xfrm>
        </p:spPr>
        <p:txBody>
          <a:bodyPr>
            <a:normAutofit/>
          </a:bodyPr>
          <a:lstStyle/>
          <a:p>
            <a:pPr marL="109728" indent="0">
              <a:buNone/>
            </a:pPr>
            <a:r>
              <a:rPr lang="en-US" sz="2000" b="1" dirty="0">
                <a:latin typeface="Courier New" panose="02070309020205020404" pitchFamily="49" charset="0"/>
                <a:cs typeface="Courier New" panose="02070309020205020404" pitchFamily="49" charset="0"/>
              </a:rPr>
              <a:t>protected</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doGet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HttpServletRequest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req</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HttpServletResponse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resp</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throws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ServletException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IOException</a:t>
            </a:r>
            <a:r>
              <a:rPr lang="en-US" sz="2000" dirty="0">
                <a:latin typeface="Courier New" panose="02070309020205020404" pitchFamily="49" charset="0"/>
                <a:cs typeface="Courier New" panose="02070309020205020404" pitchFamily="49" charset="0"/>
              </a:rPr>
              <a:t>  </a:t>
            </a:r>
          </a:p>
          <a:p>
            <a:pPr marL="109728" indent="0">
              <a:buNone/>
            </a:pPr>
            <a:r>
              <a:rPr lang="en-US" sz="2000" dirty="0">
                <a:latin typeface="Courier New" panose="02070309020205020404" pitchFamily="49" charset="0"/>
                <a:cs typeface="Courier New" panose="02070309020205020404" pitchFamily="49" charset="0"/>
              </a:rPr>
              <a:t>{  </a:t>
            </a:r>
          </a:p>
          <a:p>
            <a:pPr marL="109728" indent="0">
              <a:buNone/>
            </a:pPr>
            <a:r>
              <a:rPr lang="en-US" sz="2000" dirty="0">
                <a:latin typeface="Courier New" panose="02070309020205020404" pitchFamily="49" charset="0"/>
                <a:cs typeface="Courier New" panose="02070309020205020404" pitchFamily="49" charset="0"/>
              </a:rPr>
              <a:t>    String </a:t>
            </a:r>
            <a:r>
              <a:rPr lang="en-US" sz="2000" dirty="0" err="1">
                <a:latin typeface="Courier New" panose="02070309020205020404" pitchFamily="49" charset="0"/>
                <a:cs typeface="Courier New" panose="02070309020205020404" pitchFamily="49" charset="0"/>
              </a:rPr>
              <a:t>userName</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req.getParameter</a:t>
            </a:r>
            <a:r>
              <a:rPr lang="en-US" sz="2000" dirty="0">
                <a:latin typeface="Courier New" panose="02070309020205020404" pitchFamily="49" charset="0"/>
                <a:cs typeface="Courier New" panose="02070309020205020404" pitchFamily="49" charset="0"/>
              </a:rPr>
              <a:t>("user");  </a:t>
            </a:r>
          </a:p>
          <a:p>
            <a:pPr marL="109728" indent="0">
              <a:buNone/>
            </a:pPr>
            <a:r>
              <a:rPr lang="en-US" sz="2000" dirty="0">
                <a:latin typeface="Courier New" panose="02070309020205020404" pitchFamily="49" charset="0"/>
                <a:cs typeface="Courier New" panose="02070309020205020404" pitchFamily="49" charset="0"/>
              </a:rPr>
              <a:t>    String[] hobbies = </a:t>
            </a:r>
            <a:r>
              <a:rPr lang="en-US" sz="2000" dirty="0" err="1">
                <a:latin typeface="Courier New" panose="02070309020205020404" pitchFamily="49" charset="0"/>
                <a:cs typeface="Courier New" panose="02070309020205020404" pitchFamily="49" charset="0"/>
              </a:rPr>
              <a:t>req.getParameterValues</a:t>
            </a:r>
            <a:r>
              <a:rPr lang="en-US" sz="2000" dirty="0">
                <a:latin typeface="Courier New" panose="02070309020205020404" pitchFamily="49" charset="0"/>
                <a:cs typeface="Courier New" panose="02070309020205020404" pitchFamily="49" charset="0"/>
              </a:rPr>
              <a:t>("hobbies");  </a:t>
            </a:r>
          </a:p>
          <a:p>
            <a:pPr marL="109728" indent="0">
              <a:buNone/>
            </a:pPr>
            <a:r>
              <a:rPr lang="en-US" sz="2000" dirty="0">
                <a:latin typeface="Courier New" panose="02070309020205020404" pitchFamily="49" charset="0"/>
                <a:cs typeface="Courier New" panose="02070309020205020404" pitchFamily="49" charset="0"/>
              </a:rPr>
              <a:t>      </a:t>
            </a:r>
          </a:p>
          <a:p>
            <a:pPr marL="109728" indent="0">
              <a:buNone/>
            </a:pPr>
            <a:r>
              <a:rPr lang="en-US" sz="2000" dirty="0">
                <a:latin typeface="Courier New" panose="02070309020205020404" pitchFamily="49" charset="0"/>
                <a:cs typeface="Courier New" panose="02070309020205020404" pitchFamily="49" charset="0"/>
              </a:rPr>
              <a:t>    Enumeration&lt;String&gt; </a:t>
            </a:r>
            <a:r>
              <a:rPr lang="en-US" sz="2000" dirty="0" err="1">
                <a:latin typeface="Courier New" panose="02070309020205020404" pitchFamily="49" charset="0"/>
                <a:cs typeface="Courier New" panose="02070309020205020404" pitchFamily="49" charset="0"/>
              </a:rPr>
              <a:t>paramNames</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req.getParameterNames</a:t>
            </a:r>
            <a:r>
              <a:rPr lang="en-US" sz="2000" dirty="0">
                <a:latin typeface="Courier New" panose="02070309020205020404" pitchFamily="49" charset="0"/>
                <a:cs typeface="Courier New" panose="02070309020205020404" pitchFamily="49" charset="0"/>
              </a:rPr>
              <a:t>();  </a:t>
            </a:r>
          </a:p>
          <a:p>
            <a:pPr marL="109728" indent="0">
              <a:buNone/>
            </a:pPr>
            <a:r>
              <a:rPr lang="en-US" sz="2000" dirty="0">
                <a:latin typeface="Courier New" panose="02070309020205020404" pitchFamily="49" charset="0"/>
                <a:cs typeface="Courier New" panose="02070309020205020404" pitchFamily="49" charset="0"/>
              </a:rPr>
              <a:t>    Map </a:t>
            </a:r>
            <a:r>
              <a:rPr lang="en-US" sz="2000" dirty="0" err="1">
                <a:latin typeface="Courier New" panose="02070309020205020404" pitchFamily="49" charset="0"/>
                <a:cs typeface="Courier New" panose="02070309020205020404" pitchFamily="49" charset="0"/>
              </a:rPr>
              <a:t>paramMap</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req.getParameterMap</a:t>
            </a:r>
            <a:r>
              <a:rPr lang="en-US" sz="2000" dirty="0">
                <a:latin typeface="Courier New" panose="02070309020205020404" pitchFamily="49" charset="0"/>
                <a:cs typeface="Courier New" panose="02070309020205020404" pitchFamily="49" charset="0"/>
              </a:rPr>
              <a:t>();  </a:t>
            </a:r>
          </a:p>
          <a:p>
            <a:pPr marL="109728" indent="0">
              <a:buNone/>
            </a:pP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02154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err="1" smtClean="0"/>
              <a:t>HttpServletRequest</a:t>
            </a:r>
            <a:r>
              <a:rPr lang="en-US" dirty="0" smtClean="0"/>
              <a:t> Get Headers</a:t>
            </a:r>
            <a:endParaRPr lang="en-US" sz="3200" dirty="0"/>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sz="2000" dirty="0"/>
              <a:t>The http clients sends headers along with the http request and you can get these from the </a:t>
            </a:r>
            <a:r>
              <a:rPr lang="en-US" sz="2000" dirty="0" err="1"/>
              <a:t>HttpServletRequest</a:t>
            </a:r>
            <a:r>
              <a:rPr lang="en-US" sz="2000" dirty="0"/>
              <a:t> by using the method String </a:t>
            </a:r>
            <a:r>
              <a:rPr lang="en-US" sz="2000" dirty="0" err="1"/>
              <a:t>getHeader</a:t>
            </a:r>
            <a:r>
              <a:rPr lang="en-US" sz="2000" dirty="0"/>
              <a:t>(String). </a:t>
            </a:r>
          </a:p>
          <a:p>
            <a:pPr algn="just"/>
            <a:r>
              <a:rPr lang="en-US" sz="2000" dirty="0"/>
              <a:t>To get a multi-valued header, use the method Enumeration&lt;String&gt; </a:t>
            </a:r>
            <a:r>
              <a:rPr lang="en-US" sz="2000" dirty="0" err="1"/>
              <a:t>getHeaders</a:t>
            </a:r>
            <a:r>
              <a:rPr lang="en-US" sz="2000" dirty="0"/>
              <a:t>(String). </a:t>
            </a:r>
          </a:p>
          <a:p>
            <a:pPr algn="just"/>
            <a:r>
              <a:rPr lang="en-US" sz="2000" dirty="0"/>
              <a:t>To get the </a:t>
            </a:r>
            <a:r>
              <a:rPr lang="en-US" sz="2000" dirty="0" smtClean="0"/>
              <a:t>names </a:t>
            </a:r>
            <a:r>
              <a:rPr lang="en-US" sz="2000" dirty="0"/>
              <a:t>of all headers, use the method Enumeration&lt;String&gt; </a:t>
            </a:r>
            <a:r>
              <a:rPr lang="en-US" sz="2000" dirty="0" err="1"/>
              <a:t>getHeaderNames</a:t>
            </a:r>
            <a:r>
              <a:rPr lang="en-US" sz="2000" dirty="0"/>
              <a:t>(). </a:t>
            </a:r>
            <a:endParaRPr lang="en-US" sz="2000" dirty="0" smtClean="0"/>
          </a:p>
          <a:p>
            <a:pPr algn="just"/>
            <a:endParaRPr lang="en-US" sz="2000" dirty="0">
              <a:latin typeface="Courier New" panose="02070309020205020404" pitchFamily="49" charset="0"/>
              <a:cs typeface="Courier New" panose="02070309020205020404" pitchFamily="49" charset="0"/>
            </a:endParaRPr>
          </a:p>
          <a:p>
            <a:pPr marL="402336" lvl="1" indent="0">
              <a:buNone/>
            </a:pPr>
            <a:r>
              <a:rPr lang="en-US" sz="1800" b="1" dirty="0"/>
              <a:t>protected</a:t>
            </a:r>
            <a:r>
              <a:rPr lang="en-US" sz="1800" dirty="0"/>
              <a:t> </a:t>
            </a:r>
            <a:r>
              <a:rPr lang="en-US" sz="1800" b="1" dirty="0"/>
              <a:t>void</a:t>
            </a:r>
            <a:r>
              <a:rPr lang="en-US" sz="1800" dirty="0"/>
              <a:t> </a:t>
            </a:r>
            <a:r>
              <a:rPr lang="en-US" sz="1800" dirty="0" err="1"/>
              <a:t>doGet</a:t>
            </a:r>
            <a:r>
              <a:rPr lang="en-US" sz="1800" dirty="0"/>
              <a:t>(</a:t>
            </a:r>
            <a:r>
              <a:rPr lang="en-US" sz="1800" dirty="0" err="1"/>
              <a:t>HttpServletRequest</a:t>
            </a:r>
            <a:r>
              <a:rPr lang="en-US" sz="1800" dirty="0"/>
              <a:t> </a:t>
            </a:r>
            <a:r>
              <a:rPr lang="en-US" sz="1800" dirty="0" err="1"/>
              <a:t>req</a:t>
            </a:r>
            <a:r>
              <a:rPr lang="en-US" sz="1800" dirty="0"/>
              <a:t>, </a:t>
            </a:r>
            <a:r>
              <a:rPr lang="en-US" sz="1800" dirty="0" err="1"/>
              <a:t>HttpServletResponse</a:t>
            </a:r>
            <a:r>
              <a:rPr lang="en-US" sz="1800" dirty="0"/>
              <a:t> </a:t>
            </a:r>
            <a:r>
              <a:rPr lang="en-US" sz="1800" dirty="0" err="1"/>
              <a:t>resp</a:t>
            </a:r>
            <a:r>
              <a:rPr lang="en-US" sz="1800" dirty="0"/>
              <a:t>) </a:t>
            </a:r>
            <a:r>
              <a:rPr lang="en-US" sz="1800" b="1" dirty="0"/>
              <a:t>throws</a:t>
            </a:r>
            <a:r>
              <a:rPr lang="en-US" sz="1800" dirty="0"/>
              <a:t> </a:t>
            </a:r>
            <a:r>
              <a:rPr lang="en-US" sz="1800" dirty="0" err="1"/>
              <a:t>ServletException</a:t>
            </a:r>
            <a:r>
              <a:rPr lang="en-US" sz="1800" dirty="0"/>
              <a:t>, </a:t>
            </a:r>
            <a:r>
              <a:rPr lang="en-US" sz="1800" dirty="0" err="1" smtClean="0"/>
              <a:t>IOException</a:t>
            </a:r>
            <a:endParaRPr lang="en-US" sz="1800" dirty="0"/>
          </a:p>
          <a:p>
            <a:pPr marL="402336" lvl="1" indent="0">
              <a:buNone/>
            </a:pPr>
            <a:r>
              <a:rPr lang="en-US" sz="1800" dirty="0"/>
              <a:t>{  </a:t>
            </a:r>
          </a:p>
          <a:p>
            <a:pPr marL="402336" lvl="1" indent="0">
              <a:buNone/>
            </a:pPr>
            <a:r>
              <a:rPr lang="en-US" sz="1800" dirty="0"/>
              <a:t>    String language = </a:t>
            </a:r>
            <a:r>
              <a:rPr lang="en-US" sz="1800" dirty="0" err="1"/>
              <a:t>req.getHeader</a:t>
            </a:r>
            <a:r>
              <a:rPr lang="en-US" sz="1800" dirty="0"/>
              <a:t>("</a:t>
            </a:r>
            <a:r>
              <a:rPr lang="en-US" sz="1800" dirty="0" err="1"/>
              <a:t>lang</a:t>
            </a:r>
            <a:r>
              <a:rPr lang="en-US" sz="1800" dirty="0"/>
              <a:t>");  </a:t>
            </a:r>
          </a:p>
          <a:p>
            <a:pPr marL="402336" lvl="1" indent="0">
              <a:buNone/>
            </a:pPr>
            <a:r>
              <a:rPr lang="en-US" sz="1800" dirty="0"/>
              <a:t>    Enumeration&lt;String&gt; </a:t>
            </a:r>
            <a:r>
              <a:rPr lang="en-US" sz="1800" dirty="0" err="1"/>
              <a:t>acceptList</a:t>
            </a:r>
            <a:r>
              <a:rPr lang="en-US" sz="1800" dirty="0"/>
              <a:t> = </a:t>
            </a:r>
            <a:r>
              <a:rPr lang="en-US" sz="1800" dirty="0" err="1"/>
              <a:t>req.getHeaders</a:t>
            </a:r>
            <a:r>
              <a:rPr lang="en-US" sz="1800" dirty="0"/>
              <a:t>("Accept");  </a:t>
            </a:r>
          </a:p>
          <a:p>
            <a:pPr marL="402336" lvl="1" indent="0">
              <a:buNone/>
            </a:pPr>
            <a:r>
              <a:rPr lang="en-US" sz="1800" dirty="0"/>
              <a:t>      </a:t>
            </a:r>
          </a:p>
          <a:p>
            <a:pPr marL="402336" lvl="1" indent="0">
              <a:buNone/>
            </a:pPr>
            <a:r>
              <a:rPr lang="en-US" sz="1800" dirty="0"/>
              <a:t>    Enumeration&lt;String&gt; </a:t>
            </a:r>
            <a:r>
              <a:rPr lang="en-US" sz="1800" dirty="0" err="1"/>
              <a:t>headerNames</a:t>
            </a:r>
            <a:r>
              <a:rPr lang="en-US" sz="1800" dirty="0"/>
              <a:t> = </a:t>
            </a:r>
            <a:r>
              <a:rPr lang="en-US" sz="1800" dirty="0" err="1"/>
              <a:t>req.getHeaderNames</a:t>
            </a:r>
            <a:r>
              <a:rPr lang="en-US" sz="1800" dirty="0"/>
              <a:t>();  </a:t>
            </a:r>
          </a:p>
          <a:p>
            <a:pPr marL="402336" lvl="1" indent="0">
              <a:buNone/>
            </a:pPr>
            <a:r>
              <a:rPr lang="en-US" sz="1800" dirty="0"/>
              <a:t>}  </a:t>
            </a:r>
          </a:p>
          <a:p>
            <a:pPr algn="just"/>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1376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err="1" smtClean="0"/>
              <a:t>HttpServletRequest</a:t>
            </a:r>
            <a:r>
              <a:rPr lang="en-US" dirty="0" smtClean="0"/>
              <a:t> Get Session</a:t>
            </a:r>
            <a:endParaRPr lang="en-US" sz="3200" dirty="0"/>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sz="2000" dirty="0"/>
              <a:t>If you need to use sessions, you can create a session or get an existing session using the method </a:t>
            </a:r>
            <a:r>
              <a:rPr lang="en-US" sz="2000" b="1" dirty="0" err="1"/>
              <a:t>HttpSession</a:t>
            </a:r>
            <a:r>
              <a:rPr lang="en-US" sz="2000" b="1" dirty="0"/>
              <a:t> </a:t>
            </a:r>
            <a:r>
              <a:rPr lang="en-US" sz="2000" b="1" dirty="0" err="1"/>
              <a:t>getSession</a:t>
            </a:r>
            <a:r>
              <a:rPr lang="en-US" sz="2000" b="1" dirty="0"/>
              <a:t>()</a:t>
            </a:r>
            <a:r>
              <a:rPr lang="en-US" sz="2000" dirty="0"/>
              <a:t> of the </a:t>
            </a:r>
            <a:r>
              <a:rPr lang="en-US" sz="2000" dirty="0" err="1"/>
              <a:t>HttpServletRequest</a:t>
            </a:r>
            <a:r>
              <a:rPr lang="en-US" sz="2000" dirty="0"/>
              <a:t> object. </a:t>
            </a:r>
            <a:endParaRPr lang="en-US" sz="2000" dirty="0" smtClean="0"/>
          </a:p>
          <a:p>
            <a:pPr algn="just"/>
            <a:r>
              <a:rPr lang="en-US" sz="2000" dirty="0" smtClean="0"/>
              <a:t>If </a:t>
            </a:r>
            <a:r>
              <a:rPr lang="en-US" sz="2000" dirty="0"/>
              <a:t>you need to get a session if it already exists and not create one , then use the method </a:t>
            </a:r>
            <a:r>
              <a:rPr lang="en-US" sz="2000" b="1" dirty="0" err="1"/>
              <a:t>HttpSesison</a:t>
            </a:r>
            <a:r>
              <a:rPr lang="en-US" sz="2000" b="1" dirty="0"/>
              <a:t> </a:t>
            </a:r>
            <a:r>
              <a:rPr lang="en-US" sz="2000" b="1" dirty="0" err="1" smtClean="0"/>
              <a:t>getSession</a:t>
            </a:r>
            <a:r>
              <a:rPr lang="en-US" sz="2000" b="1" dirty="0" smtClean="0"/>
              <a:t>(</a:t>
            </a:r>
            <a:r>
              <a:rPr lang="en-US" sz="2000" b="1" dirty="0" err="1" smtClean="0"/>
              <a:t>boolean</a:t>
            </a:r>
            <a:r>
              <a:rPr lang="en-US" sz="2000" b="1" dirty="0"/>
              <a:t>)</a:t>
            </a:r>
            <a:r>
              <a:rPr lang="en-US" sz="2000" dirty="0"/>
              <a:t> with argument as </a:t>
            </a:r>
            <a:r>
              <a:rPr lang="en-US" sz="2000" b="1" dirty="0"/>
              <a:t>false</a:t>
            </a:r>
            <a:r>
              <a:rPr lang="en-US" sz="2000" dirty="0"/>
              <a:t> as shown in the example below. </a:t>
            </a:r>
            <a:endParaRPr lang="en-US" sz="2000" dirty="0" smtClean="0"/>
          </a:p>
          <a:p>
            <a:pPr algn="just"/>
            <a:endParaRPr lang="en-US" sz="2000" dirty="0">
              <a:latin typeface="Courier New" panose="02070309020205020404" pitchFamily="49" charset="0"/>
              <a:cs typeface="Courier New" panose="02070309020205020404" pitchFamily="49" charset="0"/>
            </a:endParaRPr>
          </a:p>
          <a:p>
            <a:pPr marL="402336" lvl="1" indent="0">
              <a:buNone/>
            </a:pPr>
            <a:r>
              <a:rPr lang="en-US" sz="1800" b="1" dirty="0">
                <a:latin typeface="Courier New" panose="02070309020205020404" pitchFamily="49" charset="0"/>
                <a:cs typeface="Courier New" panose="02070309020205020404" pitchFamily="49" charset="0"/>
              </a:rPr>
              <a:t>protected</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void</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doGet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HttpServletRequest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req</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HttpServletResponse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resp</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throws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ServletException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IOException</a:t>
            </a:r>
            <a:r>
              <a:rPr lang="en-US" sz="1800" dirty="0">
                <a:latin typeface="Courier New" panose="02070309020205020404" pitchFamily="49" charset="0"/>
                <a:cs typeface="Courier New" panose="02070309020205020404" pitchFamily="49" charset="0"/>
              </a:rPr>
              <a:t>  </a:t>
            </a:r>
          </a:p>
          <a:p>
            <a:pPr marL="402336" lvl="1" indent="0">
              <a:buNone/>
            </a:pPr>
            <a:r>
              <a:rPr lang="en-US" sz="1800" dirty="0">
                <a:latin typeface="Courier New" panose="02070309020205020404" pitchFamily="49" charset="0"/>
                <a:cs typeface="Courier New" panose="02070309020205020404" pitchFamily="49" charset="0"/>
              </a:rPr>
              <a:t>{  </a:t>
            </a:r>
          </a:p>
          <a:p>
            <a:pPr marL="402336"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HttpSession</a:t>
            </a:r>
            <a:r>
              <a:rPr lang="en-US" sz="1800" dirty="0">
                <a:latin typeface="Courier New" panose="02070309020205020404" pitchFamily="49" charset="0"/>
                <a:cs typeface="Courier New" panose="02070309020205020404" pitchFamily="49" charset="0"/>
              </a:rPr>
              <a:t> session = </a:t>
            </a:r>
            <a:r>
              <a:rPr lang="en-US" sz="1800" dirty="0" err="1">
                <a:latin typeface="Courier New" panose="02070309020205020404" pitchFamily="49" charset="0"/>
                <a:cs typeface="Courier New" panose="02070309020205020404" pitchFamily="49" charset="0"/>
              </a:rPr>
              <a:t>req.getSession</a:t>
            </a:r>
            <a:r>
              <a:rPr lang="en-US" sz="1800" dirty="0">
                <a:latin typeface="Courier New" panose="02070309020205020404" pitchFamily="49" charset="0"/>
                <a:cs typeface="Courier New" panose="02070309020205020404" pitchFamily="49" charset="0"/>
              </a:rPr>
              <a:t>();  </a:t>
            </a:r>
          </a:p>
          <a:p>
            <a:pPr marL="402336" lvl="1" indent="0">
              <a:buNone/>
            </a:pPr>
            <a:r>
              <a:rPr lang="en-US" sz="1800" dirty="0">
                <a:latin typeface="Courier New" panose="02070309020205020404" pitchFamily="49" charset="0"/>
                <a:cs typeface="Courier New" panose="02070309020205020404" pitchFamily="49" charset="0"/>
              </a:rPr>
              <a:t>          </a:t>
            </a:r>
          </a:p>
          <a:p>
            <a:pPr marL="402336"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HttpSession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existingSession</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req.getSession</a:t>
            </a:r>
            <a:r>
              <a:rPr lang="en-US" sz="1800" dirty="0">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false</a:t>
            </a:r>
            <a:r>
              <a:rPr lang="en-US" sz="1800" dirty="0">
                <a:latin typeface="Courier New" panose="02070309020205020404" pitchFamily="49" charset="0"/>
                <a:cs typeface="Courier New" panose="02070309020205020404" pitchFamily="49" charset="0"/>
              </a:rPr>
              <a:t>);  </a:t>
            </a:r>
          </a:p>
          <a:p>
            <a:pPr marL="402336" lvl="1" indent="0">
              <a:buNone/>
            </a:pPr>
            <a:r>
              <a:rPr lang="en-US" sz="18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7147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err="1"/>
              <a:t>HttpServletRequest</a:t>
            </a:r>
            <a:endParaRPr lang="en-US" sz="3200" dirty="0"/>
          </a:p>
        </p:txBody>
      </p:sp>
      <p:sp>
        <p:nvSpPr>
          <p:cNvPr id="3" name="Content Placeholder 2"/>
          <p:cNvSpPr>
            <a:spLocks noGrp="1"/>
          </p:cNvSpPr>
          <p:nvPr>
            <p:ph idx="1"/>
          </p:nvPr>
        </p:nvSpPr>
        <p:spPr>
          <a:xfrm>
            <a:off x="609600" y="1679713"/>
            <a:ext cx="4229100" cy="4641573"/>
          </a:xfrm>
        </p:spPr>
        <p:txBody>
          <a:bodyPr>
            <a:normAutofit/>
          </a:bodyPr>
          <a:lstStyle/>
          <a:p>
            <a:pPr algn="just"/>
            <a:r>
              <a:rPr lang="en-US" sz="2000" dirty="0"/>
              <a:t>The other commonly used methods of the </a:t>
            </a:r>
            <a:r>
              <a:rPr lang="en-US" sz="2000" dirty="0" err="1"/>
              <a:t>HttpServletRequest</a:t>
            </a:r>
            <a:r>
              <a:rPr lang="en-US" sz="2000" dirty="0"/>
              <a:t> object are : </a:t>
            </a:r>
            <a:endParaRPr lang="en-US" sz="2400"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3"/>
          <a:stretch>
            <a:fillRect/>
          </a:stretch>
        </p:blipFill>
        <p:spPr>
          <a:xfrm>
            <a:off x="5854700" y="924200"/>
            <a:ext cx="5794274" cy="5397086"/>
          </a:xfrm>
          <a:prstGeom prst="rect">
            <a:avLst/>
          </a:prstGeom>
        </p:spPr>
      </p:pic>
    </p:spTree>
    <p:extLst>
      <p:ext uri="{BB962C8B-B14F-4D97-AF65-F5344CB8AC3E}">
        <p14:creationId xmlns:p14="http://schemas.microsoft.com/office/powerpoint/2010/main" val="187007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err="1" smtClean="0"/>
              <a:t>HttpServletResponse</a:t>
            </a:r>
            <a:r>
              <a:rPr lang="en-US" dirty="0" smtClean="0"/>
              <a:t> Introduction</a:t>
            </a:r>
            <a:endParaRPr lang="en-US" dirty="0"/>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sz="3200" dirty="0"/>
              <a:t>An instance of </a:t>
            </a:r>
            <a:r>
              <a:rPr lang="en-US" sz="3200" dirty="0" err="1"/>
              <a:t>HttpServletResponse</a:t>
            </a:r>
            <a:r>
              <a:rPr lang="en-US" sz="3200" dirty="0"/>
              <a:t> object is passed by the servlet container to the servlet and the servlet stuffs the http response that it wants to send to the client (headers, body, cookies </a:t>
            </a:r>
            <a:r>
              <a:rPr lang="en-US" sz="3200" dirty="0" err="1"/>
              <a:t>etc</a:t>
            </a:r>
            <a:r>
              <a:rPr lang="en-US" sz="3200" dirty="0"/>
              <a:t>) in this </a:t>
            </a:r>
            <a:r>
              <a:rPr lang="en-US" sz="3200" dirty="0" smtClean="0"/>
              <a:t>object.</a:t>
            </a:r>
            <a:r>
              <a:rPr lang="en-US" sz="3200" dirty="0"/>
              <a:t> </a:t>
            </a:r>
            <a:endParaRPr lang="en-US" sz="3200" dirty="0" smtClean="0"/>
          </a:p>
          <a:p>
            <a:pPr algn="just"/>
            <a:r>
              <a:rPr lang="en-US" sz="3200" dirty="0" smtClean="0"/>
              <a:t>When </a:t>
            </a:r>
            <a:r>
              <a:rPr lang="en-US" sz="3200" dirty="0"/>
              <a:t>the servlet is done constructing the response, the container sends the response to the client in http protocol semantics.</a:t>
            </a:r>
            <a:endParaRPr lang="en-US"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5821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fontScale="90000"/>
          </a:bodyPr>
          <a:lstStyle/>
          <a:p>
            <a:r>
              <a:rPr lang="en-US" dirty="0" err="1" smtClean="0"/>
              <a:t>HttpServletResponse</a:t>
            </a:r>
            <a:r>
              <a:rPr lang="en-US" dirty="0" smtClean="0"/>
              <a:t> Write Characters in Response</a:t>
            </a:r>
            <a:endParaRPr lang="en-US" dirty="0"/>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dirty="0"/>
              <a:t>To send response to the http client, you need a reference to the output stream of the http response. This is provided by the </a:t>
            </a:r>
            <a:r>
              <a:rPr lang="en-US" dirty="0" err="1"/>
              <a:t>PrintWriter</a:t>
            </a:r>
            <a:r>
              <a:rPr lang="en-US" dirty="0"/>
              <a:t> object obtained from the method </a:t>
            </a:r>
            <a:r>
              <a:rPr lang="en-US" b="1" dirty="0" err="1"/>
              <a:t>PrintWriter</a:t>
            </a:r>
            <a:r>
              <a:rPr lang="en-US" b="1" dirty="0"/>
              <a:t> </a:t>
            </a:r>
            <a:r>
              <a:rPr lang="en-US" b="1" dirty="0" err="1"/>
              <a:t>getWriter</a:t>
            </a:r>
            <a:r>
              <a:rPr lang="en-US" b="1" dirty="0"/>
              <a:t>()</a:t>
            </a:r>
            <a:r>
              <a:rPr lang="en-US" dirty="0"/>
              <a:t> of the </a:t>
            </a:r>
            <a:r>
              <a:rPr lang="en-US" dirty="0" err="1"/>
              <a:t>HttpServletResponse</a:t>
            </a:r>
            <a:r>
              <a:rPr lang="en-US" dirty="0"/>
              <a:t> object as shown below and then call the </a:t>
            </a:r>
            <a:r>
              <a:rPr lang="en-US" b="1" dirty="0" err="1"/>
              <a:t>println</a:t>
            </a:r>
            <a:r>
              <a:rPr lang="en-US" b="1" dirty="0"/>
              <a:t>(String)</a:t>
            </a:r>
            <a:r>
              <a:rPr lang="en-US" dirty="0"/>
              <a:t> method on it</a:t>
            </a:r>
            <a:r>
              <a:rPr lang="en-US" dirty="0" smtClean="0"/>
              <a:t>.</a:t>
            </a:r>
          </a:p>
          <a:p>
            <a:pPr algn="just"/>
            <a:endParaRPr lang="en-US" dirty="0" smtClean="0"/>
          </a:p>
          <a:p>
            <a:pPr marL="402336" lvl="1" indent="0">
              <a:buNone/>
            </a:pPr>
            <a:r>
              <a:rPr lang="en-US" sz="1900" b="1" dirty="0">
                <a:latin typeface="Courier New" panose="02070309020205020404" pitchFamily="49" charset="0"/>
                <a:cs typeface="Courier New" panose="02070309020205020404" pitchFamily="49" charset="0"/>
              </a:rPr>
              <a:t>protected</a:t>
            </a:r>
            <a:r>
              <a:rPr lang="en-US" sz="1900" dirty="0">
                <a:latin typeface="Courier New" panose="02070309020205020404" pitchFamily="49" charset="0"/>
                <a:cs typeface="Courier New" panose="02070309020205020404" pitchFamily="49" charset="0"/>
              </a:rPr>
              <a:t> </a:t>
            </a:r>
            <a:r>
              <a:rPr lang="en-US" sz="1900" b="1" dirty="0">
                <a:latin typeface="Courier New" panose="02070309020205020404" pitchFamily="49" charset="0"/>
                <a:cs typeface="Courier New" panose="02070309020205020404" pitchFamily="49" charset="0"/>
              </a:rPr>
              <a:t>void</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doGet</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HttpServletRequest</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req</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HttpServletResponse</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resp</a:t>
            </a:r>
            <a:r>
              <a:rPr lang="en-US" sz="1900" dirty="0">
                <a:latin typeface="Courier New" panose="02070309020205020404" pitchFamily="49" charset="0"/>
                <a:cs typeface="Courier New" panose="02070309020205020404" pitchFamily="49" charset="0"/>
              </a:rPr>
              <a:t>) </a:t>
            </a:r>
            <a:r>
              <a:rPr lang="en-US" sz="1900" b="1" dirty="0">
                <a:latin typeface="Courier New" panose="02070309020205020404" pitchFamily="49" charset="0"/>
                <a:cs typeface="Courier New" panose="02070309020205020404" pitchFamily="49" charset="0"/>
              </a:rPr>
              <a:t>throws</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ServletException</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IOException</a:t>
            </a:r>
            <a:r>
              <a:rPr lang="en-US" sz="1900" dirty="0">
                <a:latin typeface="Courier New" panose="02070309020205020404" pitchFamily="49" charset="0"/>
                <a:cs typeface="Courier New" panose="02070309020205020404" pitchFamily="49" charset="0"/>
              </a:rPr>
              <a:t>  </a:t>
            </a:r>
          </a:p>
          <a:p>
            <a:pPr marL="402336" lvl="1" indent="0">
              <a:buNone/>
            </a:pPr>
            <a:r>
              <a:rPr lang="en-US" sz="1900" dirty="0">
                <a:latin typeface="Courier New" panose="02070309020205020404" pitchFamily="49" charset="0"/>
                <a:cs typeface="Courier New" panose="02070309020205020404" pitchFamily="49" charset="0"/>
              </a:rPr>
              <a:t>{  </a:t>
            </a:r>
          </a:p>
          <a:p>
            <a:pPr marL="402336" lvl="1"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PrintWriter</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pWriter</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resp.getWriter</a:t>
            </a:r>
            <a:r>
              <a:rPr lang="en-US" sz="1900" dirty="0">
                <a:latin typeface="Courier New" panose="02070309020205020404" pitchFamily="49" charset="0"/>
                <a:cs typeface="Courier New" panose="02070309020205020404" pitchFamily="49" charset="0"/>
              </a:rPr>
              <a:t>();  </a:t>
            </a:r>
          </a:p>
          <a:p>
            <a:pPr marL="402336" lvl="1"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pWriter.println</a:t>
            </a:r>
            <a:r>
              <a:rPr lang="en-US" sz="1900" dirty="0">
                <a:latin typeface="Courier New" panose="02070309020205020404" pitchFamily="49" charset="0"/>
                <a:cs typeface="Courier New" panose="02070309020205020404" pitchFamily="49" charset="0"/>
              </a:rPr>
              <a:t>("It works.");  </a:t>
            </a:r>
          </a:p>
          <a:p>
            <a:pPr marL="402336" lvl="1" indent="0">
              <a:buNone/>
            </a:pPr>
            <a:r>
              <a:rPr lang="en-US" sz="1900" dirty="0">
                <a:latin typeface="Courier New" panose="02070309020205020404" pitchFamily="49" charset="0"/>
                <a:cs typeface="Courier New" panose="02070309020205020404" pitchFamily="49" charset="0"/>
              </a:rPr>
              <a:t>}  </a:t>
            </a:r>
          </a:p>
          <a:p>
            <a:pPr algn="just"/>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070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err="1" smtClean="0"/>
              <a:t>HttpServletResponse</a:t>
            </a:r>
            <a:r>
              <a:rPr lang="en-US" dirty="0" smtClean="0"/>
              <a:t> Write Bytes in Response</a:t>
            </a:r>
            <a:endParaRPr lang="en-US" dirty="0"/>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dirty="0"/>
              <a:t>If you need to send bytes, instead of characters as http response, you need to get the </a:t>
            </a:r>
            <a:r>
              <a:rPr lang="en-US" dirty="0" err="1"/>
              <a:t>Outputstream</a:t>
            </a:r>
            <a:r>
              <a:rPr lang="en-US" dirty="0"/>
              <a:t> object using the method </a:t>
            </a:r>
            <a:r>
              <a:rPr lang="en-US" b="1" dirty="0" err="1"/>
              <a:t>OutputStream</a:t>
            </a:r>
            <a:r>
              <a:rPr lang="en-US" b="1" dirty="0"/>
              <a:t> </a:t>
            </a:r>
            <a:r>
              <a:rPr lang="en-US" b="1" dirty="0" err="1"/>
              <a:t>getOutputStream</a:t>
            </a:r>
            <a:r>
              <a:rPr lang="en-US" b="1" dirty="0"/>
              <a:t>()</a:t>
            </a:r>
            <a:r>
              <a:rPr lang="en-US" dirty="0"/>
              <a:t> of the </a:t>
            </a:r>
            <a:r>
              <a:rPr lang="en-US" dirty="0" err="1"/>
              <a:t>HttpServletResponse</a:t>
            </a:r>
            <a:r>
              <a:rPr lang="en-US" dirty="0"/>
              <a:t> object. Then call the </a:t>
            </a:r>
            <a:r>
              <a:rPr lang="en-US" b="1" dirty="0"/>
              <a:t>write(Bytes[])</a:t>
            </a:r>
            <a:r>
              <a:rPr lang="en-US" dirty="0"/>
              <a:t> method on it to send the bytes as shown </a:t>
            </a:r>
            <a:r>
              <a:rPr lang="en-US" dirty="0" smtClean="0"/>
              <a:t>below.</a:t>
            </a:r>
          </a:p>
          <a:p>
            <a:pPr algn="just"/>
            <a:endParaRPr lang="en-US" dirty="0" smtClean="0"/>
          </a:p>
          <a:p>
            <a:pPr marL="402336" lvl="1" indent="0">
              <a:buNone/>
            </a:pPr>
            <a:r>
              <a:rPr lang="en-US" sz="1800" b="1" dirty="0">
                <a:latin typeface="Courier New" panose="02070309020205020404" pitchFamily="49" charset="0"/>
                <a:cs typeface="Courier New" panose="02070309020205020404" pitchFamily="49" charset="0"/>
              </a:rPr>
              <a:t>protected</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void</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doGet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HttpServletRequest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req</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HttpServletResponse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resp</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throws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ServletException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IOException</a:t>
            </a:r>
            <a:r>
              <a:rPr lang="en-US" sz="1800" dirty="0">
                <a:latin typeface="Courier New" panose="02070309020205020404" pitchFamily="49" charset="0"/>
                <a:cs typeface="Courier New" panose="02070309020205020404" pitchFamily="49" charset="0"/>
              </a:rPr>
              <a:t>  </a:t>
            </a:r>
          </a:p>
          <a:p>
            <a:pPr marL="402336" lvl="1" indent="0">
              <a:buNone/>
            </a:pPr>
            <a:r>
              <a:rPr lang="en-US" sz="1800" dirty="0">
                <a:latin typeface="Courier New" panose="02070309020205020404" pitchFamily="49" charset="0"/>
                <a:cs typeface="Courier New" panose="02070309020205020404" pitchFamily="49" charset="0"/>
              </a:rPr>
              <a:t>{  </a:t>
            </a:r>
          </a:p>
          <a:p>
            <a:pPr marL="402336"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OutputStream</a:t>
            </a:r>
            <a:r>
              <a:rPr lang="en-US" sz="1800" dirty="0">
                <a:latin typeface="Courier New" panose="02070309020205020404" pitchFamily="49" charset="0"/>
                <a:cs typeface="Courier New" panose="02070309020205020404" pitchFamily="49" charset="0"/>
              </a:rPr>
              <a:t> out = </a:t>
            </a:r>
            <a:r>
              <a:rPr lang="en-US" sz="1800" dirty="0" err="1">
                <a:latin typeface="Courier New" panose="02070309020205020404" pitchFamily="49" charset="0"/>
                <a:cs typeface="Courier New" panose="02070309020205020404" pitchFamily="49" charset="0"/>
              </a:rPr>
              <a:t>resp.getOutputStream</a:t>
            </a:r>
            <a:r>
              <a:rPr lang="en-US" sz="1800" dirty="0">
                <a:latin typeface="Courier New" panose="02070309020205020404" pitchFamily="49" charset="0"/>
                <a:cs typeface="Courier New" panose="02070309020205020404" pitchFamily="49" charset="0"/>
              </a:rPr>
              <a:t>();  </a:t>
            </a:r>
          </a:p>
          <a:p>
            <a:pPr marL="402336"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out.write</a:t>
            </a:r>
            <a:r>
              <a:rPr lang="en-US" sz="1800" dirty="0">
                <a:latin typeface="Courier New" panose="02070309020205020404" pitchFamily="49" charset="0"/>
                <a:cs typeface="Courier New" panose="02070309020205020404" pitchFamily="49" charset="0"/>
              </a:rPr>
              <a:t>("It works".</a:t>
            </a:r>
            <a:r>
              <a:rPr lang="en-US" sz="1800" dirty="0" err="1">
                <a:latin typeface="Courier New" panose="02070309020205020404" pitchFamily="49" charset="0"/>
                <a:cs typeface="Courier New" panose="02070309020205020404" pitchFamily="49" charset="0"/>
              </a:rPr>
              <a:t>getBytes</a:t>
            </a:r>
            <a:r>
              <a:rPr lang="en-US" sz="1800" dirty="0">
                <a:latin typeface="Courier New" panose="02070309020205020404" pitchFamily="49" charset="0"/>
                <a:cs typeface="Courier New" panose="02070309020205020404" pitchFamily="49" charset="0"/>
              </a:rPr>
              <a:t>());  </a:t>
            </a:r>
          </a:p>
          <a:p>
            <a:pPr marL="402336" lvl="1" indent="0">
              <a:buNone/>
            </a:pPr>
            <a:r>
              <a:rPr lang="en-US" sz="1800" dirty="0">
                <a:latin typeface="Courier New" panose="02070309020205020404" pitchFamily="49" charset="0"/>
                <a:cs typeface="Courier New" panose="02070309020205020404" pitchFamily="49" charset="0"/>
              </a:rPr>
              <a:t>}</a:t>
            </a:r>
          </a:p>
          <a:p>
            <a:pPr algn="just"/>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9239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err="1" smtClean="0"/>
              <a:t>HttpServletResponse</a:t>
            </a:r>
            <a:r>
              <a:rPr lang="en-US" dirty="0" smtClean="0"/>
              <a:t> Add Headers</a:t>
            </a:r>
            <a:endParaRPr lang="en-US" dirty="0"/>
          </a:p>
        </p:txBody>
      </p:sp>
      <p:sp>
        <p:nvSpPr>
          <p:cNvPr id="3" name="Content Placeholder 2"/>
          <p:cNvSpPr>
            <a:spLocks noGrp="1"/>
          </p:cNvSpPr>
          <p:nvPr>
            <p:ph idx="1"/>
          </p:nvPr>
        </p:nvSpPr>
        <p:spPr>
          <a:xfrm>
            <a:off x="609600" y="1679713"/>
            <a:ext cx="10972800" cy="4641573"/>
          </a:xfrm>
        </p:spPr>
        <p:txBody>
          <a:bodyPr>
            <a:normAutofit lnSpcReduction="10000"/>
          </a:bodyPr>
          <a:lstStyle/>
          <a:p>
            <a:pPr algn="just"/>
            <a:r>
              <a:rPr lang="en-US" dirty="0"/>
              <a:t>To set headers in the http response and check if specific headers are present, use the methods </a:t>
            </a:r>
            <a:r>
              <a:rPr lang="en-US" dirty="0" err="1"/>
              <a:t>addHeader</a:t>
            </a:r>
            <a:r>
              <a:rPr lang="en-US" dirty="0"/>
              <a:t>(..), </a:t>
            </a:r>
            <a:r>
              <a:rPr lang="en-US" dirty="0" err="1"/>
              <a:t>addDateHeader</a:t>
            </a:r>
            <a:r>
              <a:rPr lang="en-US" dirty="0"/>
              <a:t>(..), </a:t>
            </a:r>
            <a:r>
              <a:rPr lang="en-US" dirty="0" err="1"/>
              <a:t>addIntHeader</a:t>
            </a:r>
            <a:r>
              <a:rPr lang="en-US" dirty="0"/>
              <a:t>(..) and </a:t>
            </a:r>
            <a:r>
              <a:rPr lang="en-US" dirty="0" err="1"/>
              <a:t>containsHeader</a:t>
            </a:r>
            <a:r>
              <a:rPr lang="en-US" dirty="0"/>
              <a:t>(..) of the </a:t>
            </a:r>
            <a:r>
              <a:rPr lang="en-US" dirty="0" err="1"/>
              <a:t>HttpServletResponse</a:t>
            </a:r>
            <a:r>
              <a:rPr lang="en-US" dirty="0"/>
              <a:t> object. </a:t>
            </a:r>
            <a:endParaRPr lang="en-US" dirty="0" smtClean="0"/>
          </a:p>
          <a:p>
            <a:endParaRPr lang="en-US" sz="3200" dirty="0">
              <a:latin typeface="Courier New" panose="02070309020205020404" pitchFamily="49" charset="0"/>
              <a:cs typeface="Courier New" panose="02070309020205020404" pitchFamily="49" charset="0"/>
            </a:endParaRPr>
          </a:p>
          <a:p>
            <a:pPr marL="402336" lvl="1" indent="0">
              <a:buNone/>
            </a:pPr>
            <a:r>
              <a:rPr lang="en-US" sz="1900" b="1" dirty="0">
                <a:latin typeface="Courier New" panose="02070309020205020404" pitchFamily="49" charset="0"/>
                <a:cs typeface="Courier New" panose="02070309020205020404" pitchFamily="49" charset="0"/>
              </a:rPr>
              <a:t>protected</a:t>
            </a:r>
            <a:r>
              <a:rPr lang="en-US" sz="1900" dirty="0">
                <a:latin typeface="Courier New" panose="02070309020205020404" pitchFamily="49" charset="0"/>
                <a:cs typeface="Courier New" panose="02070309020205020404" pitchFamily="49" charset="0"/>
              </a:rPr>
              <a:t> </a:t>
            </a:r>
            <a:r>
              <a:rPr lang="en-US" sz="1900" b="1" dirty="0">
                <a:latin typeface="Courier New" panose="02070309020205020404" pitchFamily="49" charset="0"/>
                <a:cs typeface="Courier New" panose="02070309020205020404" pitchFamily="49" charset="0"/>
              </a:rPr>
              <a:t>void</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doGet</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HttpServletRequest</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req</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HttpServletResponse</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resp</a:t>
            </a:r>
            <a:r>
              <a:rPr lang="en-US" sz="1900" dirty="0">
                <a:latin typeface="Courier New" panose="02070309020205020404" pitchFamily="49" charset="0"/>
                <a:cs typeface="Courier New" panose="02070309020205020404" pitchFamily="49" charset="0"/>
              </a:rPr>
              <a:t>) </a:t>
            </a:r>
            <a:r>
              <a:rPr lang="en-US" sz="1900" b="1" dirty="0">
                <a:latin typeface="Courier New" panose="02070309020205020404" pitchFamily="49" charset="0"/>
                <a:cs typeface="Courier New" panose="02070309020205020404" pitchFamily="49" charset="0"/>
              </a:rPr>
              <a:t>throws</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ServletException</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IOException</a:t>
            </a:r>
            <a:r>
              <a:rPr lang="en-US" sz="1900" dirty="0">
                <a:latin typeface="Courier New" panose="02070309020205020404" pitchFamily="49" charset="0"/>
                <a:cs typeface="Courier New" panose="02070309020205020404" pitchFamily="49" charset="0"/>
              </a:rPr>
              <a:t>  </a:t>
            </a:r>
          </a:p>
          <a:p>
            <a:pPr marL="402336" lvl="1" indent="0">
              <a:buNone/>
            </a:pPr>
            <a:r>
              <a:rPr lang="en-US" sz="1900" dirty="0">
                <a:latin typeface="Courier New" panose="02070309020205020404" pitchFamily="49" charset="0"/>
                <a:cs typeface="Courier New" panose="02070309020205020404" pitchFamily="49" charset="0"/>
              </a:rPr>
              <a:t>{  </a:t>
            </a:r>
          </a:p>
          <a:p>
            <a:pPr marL="402336" lvl="1"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resp.addHeader</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lang</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english</a:t>
            </a:r>
            <a:r>
              <a:rPr lang="en-US" sz="1900" dirty="0">
                <a:latin typeface="Courier New" panose="02070309020205020404" pitchFamily="49" charset="0"/>
                <a:cs typeface="Courier New" panose="02070309020205020404" pitchFamily="49" charset="0"/>
              </a:rPr>
              <a:t>");  </a:t>
            </a:r>
          </a:p>
          <a:p>
            <a:pPr marL="402336" lvl="1"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resp.addDateHeader</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createTime</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Calendar.getInstance</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getTimeInMillis</a:t>
            </a:r>
            <a:r>
              <a:rPr lang="en-US" sz="1900" dirty="0">
                <a:latin typeface="Courier New" panose="02070309020205020404" pitchFamily="49" charset="0"/>
                <a:cs typeface="Courier New" panose="02070309020205020404" pitchFamily="49" charset="0"/>
              </a:rPr>
              <a:t>());  </a:t>
            </a:r>
          </a:p>
          <a:p>
            <a:pPr marL="402336" lvl="1"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resp.addIntHeader</a:t>
            </a:r>
            <a:r>
              <a:rPr lang="en-US" sz="1900" dirty="0">
                <a:latin typeface="Courier New" panose="02070309020205020404" pitchFamily="49" charset="0"/>
                <a:cs typeface="Courier New" panose="02070309020205020404" pitchFamily="49" charset="0"/>
              </a:rPr>
              <a:t>("iteration", 8);  </a:t>
            </a:r>
          </a:p>
          <a:p>
            <a:pPr marL="402336" lvl="1"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resp.containsHeader</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lang</a:t>
            </a:r>
            <a:r>
              <a:rPr lang="en-US" sz="1900" dirty="0">
                <a:latin typeface="Courier New" panose="02070309020205020404" pitchFamily="49" charset="0"/>
                <a:cs typeface="Courier New" panose="02070309020205020404" pitchFamily="49" charset="0"/>
              </a:rPr>
              <a:t>");  </a:t>
            </a:r>
          </a:p>
          <a:p>
            <a:pPr marL="402336" lvl="1" indent="0">
              <a:buNone/>
            </a:pPr>
            <a:r>
              <a:rPr lang="en-US" sz="1900" dirty="0">
                <a:latin typeface="Courier New" panose="02070309020205020404" pitchFamily="49" charset="0"/>
                <a:cs typeface="Courier New" panose="02070309020205020404" pitchFamily="49" charset="0"/>
              </a:rPr>
              <a:t>} </a:t>
            </a:r>
          </a:p>
          <a:p>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894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Web development</a:t>
            </a:r>
          </a:p>
        </p:txBody>
      </p:sp>
      <p:sp>
        <p:nvSpPr>
          <p:cNvPr id="3" name="Content Placeholder 2"/>
          <p:cNvSpPr>
            <a:spLocks noGrp="1"/>
          </p:cNvSpPr>
          <p:nvPr>
            <p:ph idx="1"/>
          </p:nvPr>
        </p:nvSpPr>
        <p:spPr>
          <a:xfrm>
            <a:off x="609600" y="1679713"/>
            <a:ext cx="10972800" cy="4641573"/>
          </a:xfrm>
        </p:spPr>
        <p:txBody>
          <a:bodyPr>
            <a:normAutofit fontScale="62500" lnSpcReduction="20000"/>
          </a:bodyPr>
          <a:lstStyle/>
          <a:p>
            <a:pPr>
              <a:lnSpc>
                <a:spcPct val="160000"/>
              </a:lnSpc>
            </a:pPr>
            <a:r>
              <a:rPr lang="en-US" dirty="0"/>
              <a:t>If you develop a web application (independent of the programming language your are using), you typically put your web application on a dedicated server (and not your local computer). </a:t>
            </a:r>
            <a:endParaRPr lang="en-US" dirty="0" smtClean="0"/>
          </a:p>
          <a:p>
            <a:pPr>
              <a:lnSpc>
                <a:spcPct val="160000"/>
              </a:lnSpc>
            </a:pPr>
            <a:r>
              <a:rPr lang="en-US" dirty="0" smtClean="0"/>
              <a:t>The </a:t>
            </a:r>
            <a:r>
              <a:rPr lang="en-US" dirty="0"/>
              <a:t>web application runs on the server and people can access it there. </a:t>
            </a:r>
            <a:endParaRPr lang="en-US" dirty="0" smtClean="0"/>
          </a:p>
          <a:p>
            <a:pPr>
              <a:lnSpc>
                <a:spcPct val="160000"/>
              </a:lnSpc>
            </a:pPr>
            <a:r>
              <a:rPr lang="en-US" dirty="0" smtClean="0"/>
              <a:t>The </a:t>
            </a:r>
            <a:r>
              <a:rPr lang="en-US" dirty="0"/>
              <a:t>server is either a real machine (with CPU, memory, </a:t>
            </a:r>
            <a:r>
              <a:rPr lang="en-US" dirty="0" err="1"/>
              <a:t>harddisk</a:t>
            </a:r>
            <a:r>
              <a:rPr lang="en-US" dirty="0"/>
              <a:t>, etc.) or a virtual server which is basically a machine which is separated by software into smaller machines.</a:t>
            </a:r>
          </a:p>
          <a:p>
            <a:pPr>
              <a:lnSpc>
                <a:spcPct val="160000"/>
              </a:lnSpc>
            </a:pPr>
            <a:r>
              <a:rPr lang="en-US" dirty="0"/>
              <a:t>It is possible to use your local computer as a server, but usually you want to have a fixed server which runs 24 hours per day, 7 days per week so that web clients can always reach your server under a pre-defined address.</a:t>
            </a:r>
          </a:p>
          <a:p>
            <a:pPr>
              <a:lnSpc>
                <a:spcPct val="160000"/>
              </a:lnSpc>
            </a:pPr>
            <a:r>
              <a:rPr lang="en-US" dirty="0"/>
              <a:t>For example, </a:t>
            </a:r>
            <a:r>
              <a:rPr lang="en-US" u="sng" dirty="0">
                <a:hlinkClick r:id="rId3"/>
              </a:rPr>
              <a:t>blog.vogella.com</a:t>
            </a:r>
            <a:r>
              <a:rPr lang="en-US" dirty="0"/>
              <a:t> contains the </a:t>
            </a:r>
            <a:r>
              <a:rPr lang="en-US" dirty="0" err="1"/>
              <a:t>vogella</a:t>
            </a:r>
            <a:r>
              <a:rPr lang="en-US" dirty="0"/>
              <a:t> blog. This blog is a web application powered by WordPress which is a web application written in the server-side scripting language PHP.</a:t>
            </a:r>
          </a:p>
        </p:txBody>
      </p:sp>
    </p:spTree>
    <p:extLst>
      <p:ext uri="{BB962C8B-B14F-4D97-AF65-F5344CB8AC3E}">
        <p14:creationId xmlns:p14="http://schemas.microsoft.com/office/powerpoint/2010/main" val="149921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err="1" smtClean="0"/>
              <a:t>HttpServletResponse</a:t>
            </a:r>
            <a:r>
              <a:rPr lang="en-US" dirty="0" smtClean="0"/>
              <a:t> Redirect Request</a:t>
            </a:r>
            <a:endParaRPr lang="en-US" dirty="0"/>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dirty="0"/>
              <a:t>To redirect an http request to any other </a:t>
            </a:r>
            <a:r>
              <a:rPr lang="en-US" dirty="0" err="1"/>
              <a:t>url</a:t>
            </a:r>
            <a:r>
              <a:rPr lang="en-US" dirty="0"/>
              <a:t>, you need to use the method </a:t>
            </a:r>
            <a:r>
              <a:rPr lang="en-US" dirty="0" err="1"/>
              <a:t>sendRedirect</a:t>
            </a:r>
            <a:r>
              <a:rPr lang="en-US" dirty="0"/>
              <a:t>(String </a:t>
            </a:r>
            <a:r>
              <a:rPr lang="en-US" dirty="0" err="1"/>
              <a:t>url</a:t>
            </a:r>
            <a:r>
              <a:rPr lang="en-US" dirty="0"/>
              <a:t>) of the </a:t>
            </a:r>
            <a:r>
              <a:rPr lang="en-US" dirty="0" err="1"/>
              <a:t>HttpServletResponse</a:t>
            </a:r>
            <a:r>
              <a:rPr lang="en-US" dirty="0"/>
              <a:t> object where target </a:t>
            </a:r>
            <a:r>
              <a:rPr lang="en-US" dirty="0" err="1"/>
              <a:t>url</a:t>
            </a:r>
            <a:r>
              <a:rPr lang="en-US" dirty="0"/>
              <a:t> is the location where you want to redirect the request. </a:t>
            </a:r>
          </a:p>
          <a:p>
            <a:pPr algn="just"/>
            <a:endParaRPr lang="en-US" dirty="0"/>
          </a:p>
          <a:p>
            <a:pPr marL="402336" lvl="1" indent="0">
              <a:buNone/>
            </a:pPr>
            <a:r>
              <a:rPr lang="en-US" sz="1800" b="1" dirty="0">
                <a:latin typeface="Courier New" panose="02070309020205020404" pitchFamily="49" charset="0"/>
                <a:cs typeface="Courier New" panose="02070309020205020404" pitchFamily="49" charset="0"/>
              </a:rPr>
              <a:t>protected</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void</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doGet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HttpServletRequest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req</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HttpServletResponse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resp</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throws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ServletException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IOException</a:t>
            </a:r>
            <a:r>
              <a:rPr lang="en-US" sz="1800" dirty="0">
                <a:latin typeface="Courier New" panose="02070309020205020404" pitchFamily="49" charset="0"/>
                <a:cs typeface="Courier New" panose="02070309020205020404" pitchFamily="49" charset="0"/>
              </a:rPr>
              <a:t>  </a:t>
            </a:r>
          </a:p>
          <a:p>
            <a:pPr marL="402336" lvl="1" indent="0">
              <a:buNone/>
            </a:pPr>
            <a:r>
              <a:rPr lang="en-US" sz="1800" dirty="0">
                <a:latin typeface="Courier New" panose="02070309020205020404" pitchFamily="49" charset="0"/>
                <a:cs typeface="Courier New" panose="02070309020205020404" pitchFamily="49" charset="0"/>
              </a:rPr>
              <a:t>{  </a:t>
            </a:r>
          </a:p>
          <a:p>
            <a:pPr marL="402336"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resp.sendRedirect</a:t>
            </a:r>
            <a:r>
              <a:rPr lang="en-US" sz="1800" dirty="0">
                <a:latin typeface="Courier New" panose="02070309020205020404" pitchFamily="49" charset="0"/>
                <a:cs typeface="Courier New" panose="02070309020205020404" pitchFamily="49" charset="0"/>
              </a:rPr>
              <a:t>("/main/</a:t>
            </a:r>
            <a:r>
              <a:rPr lang="en-US" sz="1800" dirty="0" err="1">
                <a:latin typeface="Courier New" panose="02070309020205020404" pitchFamily="49" charset="0"/>
                <a:cs typeface="Courier New" panose="02070309020205020404" pitchFamily="49" charset="0"/>
              </a:rPr>
              <a:t>login.jsp</a:t>
            </a:r>
            <a:r>
              <a:rPr lang="en-US" sz="1800" dirty="0">
                <a:latin typeface="Courier New" panose="02070309020205020404" pitchFamily="49" charset="0"/>
                <a:cs typeface="Courier New" panose="02070309020205020404" pitchFamily="49" charset="0"/>
              </a:rPr>
              <a:t>");  </a:t>
            </a:r>
          </a:p>
          <a:p>
            <a:pPr marL="402336" lvl="1" indent="0">
              <a:buNone/>
            </a:pPr>
            <a:r>
              <a:rPr lang="en-US" sz="1800"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5358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err="1" smtClean="0"/>
              <a:t>HttpServletResponse</a:t>
            </a:r>
            <a:r>
              <a:rPr lang="en-US" dirty="0" smtClean="0"/>
              <a:t> Set Content type/length</a:t>
            </a:r>
            <a:endParaRPr lang="en-US" dirty="0"/>
          </a:p>
        </p:txBody>
      </p:sp>
      <p:sp>
        <p:nvSpPr>
          <p:cNvPr id="3" name="Content Placeholder 2"/>
          <p:cNvSpPr>
            <a:spLocks noGrp="1"/>
          </p:cNvSpPr>
          <p:nvPr>
            <p:ph idx="1"/>
          </p:nvPr>
        </p:nvSpPr>
        <p:spPr>
          <a:xfrm>
            <a:off x="609600" y="1679713"/>
            <a:ext cx="10972800" cy="4641573"/>
          </a:xfrm>
        </p:spPr>
        <p:txBody>
          <a:bodyPr>
            <a:normAutofit fontScale="92500" lnSpcReduction="10000"/>
          </a:bodyPr>
          <a:lstStyle/>
          <a:p>
            <a:pPr algn="just"/>
            <a:r>
              <a:rPr lang="en-US" dirty="0"/>
              <a:t>To set the content encoding, content type and content length of the http response, you need to use the methods </a:t>
            </a:r>
            <a:r>
              <a:rPr lang="en-US" dirty="0" err="1"/>
              <a:t>setCharacterEncoding</a:t>
            </a:r>
            <a:r>
              <a:rPr lang="en-US" dirty="0"/>
              <a:t>(..), </a:t>
            </a:r>
            <a:r>
              <a:rPr lang="en-US" dirty="0" err="1"/>
              <a:t>setContentLength</a:t>
            </a:r>
            <a:r>
              <a:rPr lang="en-US" dirty="0"/>
              <a:t>(..) and </a:t>
            </a:r>
            <a:r>
              <a:rPr lang="en-US" dirty="0" err="1"/>
              <a:t>setContentType</a:t>
            </a:r>
            <a:r>
              <a:rPr lang="en-US" dirty="0"/>
              <a:t>(..) of the </a:t>
            </a:r>
            <a:r>
              <a:rPr lang="en-US" dirty="0" err="1"/>
              <a:t>HttpServletResponse</a:t>
            </a:r>
            <a:r>
              <a:rPr lang="en-US" dirty="0"/>
              <a:t> object. </a:t>
            </a:r>
          </a:p>
          <a:p>
            <a:pPr algn="just"/>
            <a:r>
              <a:rPr lang="en-US" dirty="0"/>
              <a:t>These methods are essentially convenience methods for setting the corresponding headers Content-Encoding, Content-Length &amp; Content-Type</a:t>
            </a:r>
            <a:r>
              <a:rPr lang="en-US" dirty="0" smtClean="0"/>
              <a:t>.</a:t>
            </a:r>
          </a:p>
          <a:p>
            <a:pPr algn="just"/>
            <a:endParaRPr lang="en-US" dirty="0">
              <a:latin typeface="Courier New" panose="02070309020205020404" pitchFamily="49" charset="0"/>
              <a:cs typeface="Courier New" panose="02070309020205020404" pitchFamily="49" charset="0"/>
            </a:endParaRPr>
          </a:p>
          <a:p>
            <a:pPr marL="402336" lvl="1" indent="0">
              <a:buNone/>
            </a:pPr>
            <a:r>
              <a:rPr lang="en-US" sz="1900" b="1" dirty="0">
                <a:latin typeface="Courier New" panose="02070309020205020404" pitchFamily="49" charset="0"/>
                <a:cs typeface="Courier New" panose="02070309020205020404" pitchFamily="49" charset="0"/>
              </a:rPr>
              <a:t>protected</a:t>
            </a:r>
            <a:r>
              <a:rPr lang="en-US" sz="1900" dirty="0">
                <a:latin typeface="Courier New" panose="02070309020205020404" pitchFamily="49" charset="0"/>
                <a:cs typeface="Courier New" panose="02070309020205020404" pitchFamily="49" charset="0"/>
              </a:rPr>
              <a:t> </a:t>
            </a:r>
            <a:r>
              <a:rPr lang="en-US" sz="1900" b="1" dirty="0">
                <a:latin typeface="Courier New" panose="02070309020205020404" pitchFamily="49" charset="0"/>
                <a:cs typeface="Courier New" panose="02070309020205020404" pitchFamily="49" charset="0"/>
              </a:rPr>
              <a:t>void</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doGet</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HttpServletRequest</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req</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HttpServletResponse</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resp</a:t>
            </a:r>
            <a:r>
              <a:rPr lang="en-US" sz="1900" dirty="0">
                <a:latin typeface="Courier New" panose="02070309020205020404" pitchFamily="49" charset="0"/>
                <a:cs typeface="Courier New" panose="02070309020205020404" pitchFamily="49" charset="0"/>
              </a:rPr>
              <a:t>) </a:t>
            </a:r>
            <a:r>
              <a:rPr lang="en-US" sz="1900" b="1" dirty="0">
                <a:latin typeface="Courier New" panose="02070309020205020404" pitchFamily="49" charset="0"/>
                <a:cs typeface="Courier New" panose="02070309020205020404" pitchFamily="49" charset="0"/>
              </a:rPr>
              <a:t>throws</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ServletException</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IOException</a:t>
            </a:r>
            <a:r>
              <a:rPr lang="en-US" sz="1900" dirty="0">
                <a:latin typeface="Courier New" panose="02070309020205020404" pitchFamily="49" charset="0"/>
                <a:cs typeface="Courier New" panose="02070309020205020404" pitchFamily="49" charset="0"/>
              </a:rPr>
              <a:t>  </a:t>
            </a:r>
          </a:p>
          <a:p>
            <a:pPr marL="402336" lvl="1" indent="0">
              <a:buNone/>
            </a:pPr>
            <a:r>
              <a:rPr lang="en-US" sz="1900" dirty="0">
                <a:latin typeface="Courier New" panose="02070309020205020404" pitchFamily="49" charset="0"/>
                <a:cs typeface="Courier New" panose="02070309020205020404" pitchFamily="49" charset="0"/>
              </a:rPr>
              <a:t>{  </a:t>
            </a:r>
          </a:p>
          <a:p>
            <a:pPr marL="402336" lvl="1"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resp.setCharacterEncoding</a:t>
            </a:r>
            <a:r>
              <a:rPr lang="en-US" sz="1900" dirty="0">
                <a:latin typeface="Courier New" panose="02070309020205020404" pitchFamily="49" charset="0"/>
                <a:cs typeface="Courier New" panose="02070309020205020404" pitchFamily="49" charset="0"/>
              </a:rPr>
              <a:t>("utf-8");  </a:t>
            </a:r>
          </a:p>
          <a:p>
            <a:pPr marL="402336" lvl="1"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resp.setContentLength</a:t>
            </a:r>
            <a:r>
              <a:rPr lang="en-US" sz="1900" dirty="0">
                <a:latin typeface="Courier New" panose="02070309020205020404" pitchFamily="49" charset="0"/>
                <a:cs typeface="Courier New" panose="02070309020205020404" pitchFamily="49" charset="0"/>
              </a:rPr>
              <a:t>(230);  </a:t>
            </a:r>
          </a:p>
          <a:p>
            <a:pPr marL="402336" lvl="1"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resp.setContentType</a:t>
            </a:r>
            <a:r>
              <a:rPr lang="en-US" sz="1900" dirty="0">
                <a:latin typeface="Courier New" panose="02070309020205020404" pitchFamily="49" charset="0"/>
                <a:cs typeface="Courier New" panose="02070309020205020404" pitchFamily="49" charset="0"/>
              </a:rPr>
              <a:t>("text/html");  </a:t>
            </a:r>
          </a:p>
          <a:p>
            <a:pPr marL="402336" lvl="1" indent="0">
              <a:buNone/>
            </a:pPr>
            <a:r>
              <a:rPr lang="en-US" sz="1900" dirty="0">
                <a:latin typeface="Courier New" panose="02070309020205020404" pitchFamily="49" charset="0"/>
                <a:cs typeface="Courier New" panose="02070309020205020404" pitchFamily="49" charset="0"/>
              </a:rPr>
              <a:t>} </a:t>
            </a:r>
          </a:p>
          <a:p>
            <a:pPr algn="just"/>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000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err="1" smtClean="0"/>
              <a:t>HttpServletResponse</a:t>
            </a:r>
            <a:r>
              <a:rPr lang="en-US" dirty="0" smtClean="0"/>
              <a:t> Set HTTP Status Code</a:t>
            </a:r>
            <a:endParaRPr lang="en-US" dirty="0"/>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dirty="0"/>
              <a:t>To set the response http status codes, you can use the methods </a:t>
            </a:r>
            <a:r>
              <a:rPr lang="en-US" b="1" dirty="0" err="1"/>
              <a:t>setStatus</a:t>
            </a:r>
            <a:r>
              <a:rPr lang="en-US" b="1" dirty="0"/>
              <a:t>(</a:t>
            </a:r>
            <a:r>
              <a:rPr lang="en-US" b="1" dirty="0" err="1"/>
              <a:t>int</a:t>
            </a:r>
            <a:r>
              <a:rPr lang="en-US" b="1" dirty="0"/>
              <a:t>)</a:t>
            </a:r>
            <a:r>
              <a:rPr lang="en-US" dirty="0"/>
              <a:t>, </a:t>
            </a:r>
            <a:r>
              <a:rPr lang="en-US" b="1" dirty="0" err="1"/>
              <a:t>sendError</a:t>
            </a:r>
            <a:r>
              <a:rPr lang="en-US" b="1" dirty="0"/>
              <a:t>(</a:t>
            </a:r>
            <a:r>
              <a:rPr lang="en-US" b="1" dirty="0" err="1"/>
              <a:t>int</a:t>
            </a:r>
            <a:r>
              <a:rPr lang="en-US" b="1" dirty="0"/>
              <a:t>)</a:t>
            </a:r>
            <a:r>
              <a:rPr lang="en-US" dirty="0"/>
              <a:t> or </a:t>
            </a:r>
            <a:r>
              <a:rPr lang="en-US" b="1" dirty="0" err="1"/>
              <a:t>sendError</a:t>
            </a:r>
            <a:r>
              <a:rPr lang="en-US" b="1" dirty="0"/>
              <a:t>(</a:t>
            </a:r>
            <a:r>
              <a:rPr lang="en-US" b="1" dirty="0" err="1"/>
              <a:t>int</a:t>
            </a:r>
            <a:r>
              <a:rPr lang="en-US" b="1" dirty="0"/>
              <a:t>, String)</a:t>
            </a:r>
            <a:r>
              <a:rPr lang="en-US" dirty="0"/>
              <a:t> of the </a:t>
            </a:r>
            <a:r>
              <a:rPr lang="en-US" dirty="0" err="1"/>
              <a:t>HttpServletResponse</a:t>
            </a:r>
            <a:r>
              <a:rPr lang="en-US" dirty="0"/>
              <a:t> object as shown below</a:t>
            </a:r>
            <a:r>
              <a:rPr lang="en-US" dirty="0" smtClean="0"/>
              <a:t>.</a:t>
            </a:r>
          </a:p>
          <a:p>
            <a:pPr algn="just"/>
            <a:endParaRPr lang="en-US" dirty="0">
              <a:latin typeface="Courier New" panose="02070309020205020404" pitchFamily="49" charset="0"/>
              <a:cs typeface="Courier New" panose="02070309020205020404" pitchFamily="49" charset="0"/>
            </a:endParaRPr>
          </a:p>
          <a:p>
            <a:pPr marL="402336" lvl="1" indent="0">
              <a:buNone/>
            </a:pPr>
            <a:r>
              <a:rPr lang="en-US" sz="1800" b="1" dirty="0">
                <a:latin typeface="Courier New" panose="02070309020205020404" pitchFamily="49" charset="0"/>
                <a:cs typeface="Courier New" panose="02070309020205020404" pitchFamily="49" charset="0"/>
              </a:rPr>
              <a:t>protected</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void</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doGet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HttpServletRequest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req</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HttpServletResponse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resp</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throws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ServletException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IOException</a:t>
            </a:r>
            <a:r>
              <a:rPr lang="en-US" sz="1800" dirty="0">
                <a:latin typeface="Courier New" panose="02070309020205020404" pitchFamily="49" charset="0"/>
                <a:cs typeface="Courier New" panose="02070309020205020404" pitchFamily="49" charset="0"/>
              </a:rPr>
              <a:t>  </a:t>
            </a:r>
          </a:p>
          <a:p>
            <a:pPr marL="402336" lvl="1" indent="0">
              <a:buNone/>
            </a:pPr>
            <a:r>
              <a:rPr lang="en-US" sz="1800" dirty="0">
                <a:latin typeface="Courier New" panose="02070309020205020404" pitchFamily="49" charset="0"/>
                <a:cs typeface="Courier New" panose="02070309020205020404" pitchFamily="49" charset="0"/>
              </a:rPr>
              <a:t>{  </a:t>
            </a:r>
          </a:p>
          <a:p>
            <a:pPr marL="402336"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resp.setStatus</a:t>
            </a:r>
            <a:r>
              <a:rPr lang="en-US" sz="1800" dirty="0">
                <a:latin typeface="Courier New" panose="02070309020205020404" pitchFamily="49" charset="0"/>
                <a:cs typeface="Courier New" panose="02070309020205020404" pitchFamily="49" charset="0"/>
              </a:rPr>
              <a:t>(601);  </a:t>
            </a:r>
          </a:p>
          <a:p>
            <a:pPr marL="402336"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resp.sendError</a:t>
            </a:r>
            <a:r>
              <a:rPr lang="en-US" sz="1800" dirty="0">
                <a:latin typeface="Courier New" panose="02070309020205020404" pitchFamily="49" charset="0"/>
                <a:cs typeface="Courier New" panose="02070309020205020404" pitchFamily="49" charset="0"/>
              </a:rPr>
              <a:t>(602);  </a:t>
            </a:r>
          </a:p>
          <a:p>
            <a:pPr marL="402336"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resp.sendError</a:t>
            </a:r>
            <a:r>
              <a:rPr lang="en-US" sz="1800" dirty="0">
                <a:latin typeface="Courier New" panose="02070309020205020404" pitchFamily="49" charset="0"/>
                <a:cs typeface="Courier New" panose="02070309020205020404" pitchFamily="49" charset="0"/>
              </a:rPr>
              <a:t>(603, "Unauthorized access");  </a:t>
            </a:r>
          </a:p>
          <a:p>
            <a:pPr marL="402336" lvl="1" indent="0">
              <a:buNone/>
            </a:pPr>
            <a:r>
              <a:rPr lang="en-US" sz="1800"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7881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err="1" smtClean="0"/>
              <a:t>HttpSession</a:t>
            </a:r>
            <a:r>
              <a:rPr lang="en-US" dirty="0"/>
              <a:t> </a:t>
            </a:r>
            <a:r>
              <a:rPr lang="en-US" dirty="0" smtClean="0"/>
              <a:t>Introduction</a:t>
            </a:r>
            <a:endParaRPr lang="en-US" dirty="0"/>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dirty="0"/>
              <a:t>Http is a stateless protocol. What this means is that the protocol itself does not provide any mechanism to the http server to map an http client making a new http request to the http requests that he has made </a:t>
            </a:r>
            <a:r>
              <a:rPr lang="en-US" dirty="0" smtClean="0"/>
              <a:t>earlier. </a:t>
            </a:r>
          </a:p>
          <a:p>
            <a:pPr algn="just"/>
            <a:r>
              <a:rPr lang="en-US" dirty="0" smtClean="0"/>
              <a:t>The </a:t>
            </a:r>
            <a:r>
              <a:rPr lang="en-US" dirty="0"/>
              <a:t>servlet specification however introduced the concept of session (</a:t>
            </a:r>
            <a:r>
              <a:rPr lang="en-US" dirty="0" err="1"/>
              <a:t>HttpSession</a:t>
            </a:r>
            <a:r>
              <a:rPr lang="en-US" dirty="0"/>
              <a:t> object), in which by means of </a:t>
            </a:r>
            <a:r>
              <a:rPr lang="en-US" b="1" dirty="0"/>
              <a:t>cookies</a:t>
            </a:r>
            <a:r>
              <a:rPr lang="en-US" dirty="0"/>
              <a:t> or </a:t>
            </a:r>
            <a:r>
              <a:rPr lang="en-US" b="1" dirty="0" err="1"/>
              <a:t>url</a:t>
            </a:r>
            <a:r>
              <a:rPr lang="en-US" b="1" dirty="0"/>
              <a:t> rewriting</a:t>
            </a:r>
            <a:r>
              <a:rPr lang="en-US" dirty="0"/>
              <a:t> or </a:t>
            </a:r>
            <a:r>
              <a:rPr lang="en-US" b="1" dirty="0"/>
              <a:t>hidden parameters</a:t>
            </a:r>
            <a:r>
              <a:rPr lang="en-US" dirty="0"/>
              <a:t>, this conversation state(with knowledge of past http requests) is maintained</a:t>
            </a:r>
            <a:r>
              <a:rPr lang="en-US" dirty="0" smtClean="0"/>
              <a:t>.</a:t>
            </a:r>
            <a:r>
              <a:rPr lang="en-US" dirty="0"/>
              <a:t> </a:t>
            </a:r>
            <a:endParaRPr lang="en-US" dirty="0" smtClean="0"/>
          </a:p>
          <a:p>
            <a:pPr marL="109728" indent="0" algn="just">
              <a:buNone/>
            </a:pPr>
            <a:r>
              <a:rPr lang="en-US" dirty="0"/>
              <a:t/>
            </a:r>
            <a:br>
              <a:rPr lang="en-US" dirty="0"/>
            </a:b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5341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err="1"/>
              <a:t>HttpSession</a:t>
            </a:r>
            <a:r>
              <a:rPr lang="en-US" dirty="0"/>
              <a:t> </a:t>
            </a:r>
            <a:r>
              <a:rPr lang="en-US" dirty="0" smtClean="0"/>
              <a:t>Create Session</a:t>
            </a:r>
            <a:endParaRPr lang="en-US" dirty="0"/>
          </a:p>
        </p:txBody>
      </p:sp>
      <p:sp>
        <p:nvSpPr>
          <p:cNvPr id="3" name="Content Placeholder 2"/>
          <p:cNvSpPr>
            <a:spLocks noGrp="1"/>
          </p:cNvSpPr>
          <p:nvPr>
            <p:ph idx="1"/>
          </p:nvPr>
        </p:nvSpPr>
        <p:spPr>
          <a:xfrm>
            <a:off x="609600" y="1679713"/>
            <a:ext cx="10972800" cy="4641573"/>
          </a:xfrm>
        </p:spPr>
        <p:txBody>
          <a:bodyPr>
            <a:normAutofit fontScale="85000" lnSpcReduction="20000"/>
          </a:bodyPr>
          <a:lstStyle/>
          <a:p>
            <a:pPr algn="just"/>
            <a:r>
              <a:rPr lang="en-US" dirty="0"/>
              <a:t>To create an </a:t>
            </a:r>
            <a:r>
              <a:rPr lang="en-US" dirty="0" err="1"/>
              <a:t>HttpSession</a:t>
            </a:r>
            <a:r>
              <a:rPr lang="en-US" dirty="0"/>
              <a:t> object if the user is visiting the web app for the first time or fetch the session if one already exists, use the methods </a:t>
            </a:r>
            <a:r>
              <a:rPr lang="en-US" b="1" dirty="0" err="1"/>
              <a:t>getSession</a:t>
            </a:r>
            <a:r>
              <a:rPr lang="en-US" b="1" dirty="0"/>
              <a:t>()</a:t>
            </a:r>
            <a:r>
              <a:rPr lang="en-US" dirty="0"/>
              <a:t> or </a:t>
            </a:r>
            <a:r>
              <a:rPr lang="en-US" b="1" dirty="0" err="1"/>
              <a:t>getSession</a:t>
            </a:r>
            <a:r>
              <a:rPr lang="en-US" b="1" dirty="0"/>
              <a:t>(true)</a:t>
            </a:r>
            <a:r>
              <a:rPr lang="en-US" dirty="0"/>
              <a:t> of the </a:t>
            </a:r>
            <a:r>
              <a:rPr lang="en-US" dirty="0" err="1"/>
              <a:t>HttpServletRequest</a:t>
            </a:r>
            <a:r>
              <a:rPr lang="en-US" dirty="0"/>
              <a:t> </a:t>
            </a:r>
            <a:r>
              <a:rPr lang="en-US" dirty="0" err="1"/>
              <a:t>objecta</a:t>
            </a:r>
            <a:r>
              <a:rPr lang="en-US" dirty="0"/>
              <a:t> shown below</a:t>
            </a:r>
            <a:r>
              <a:rPr lang="en-US" dirty="0" smtClean="0"/>
              <a:t>.</a:t>
            </a:r>
          </a:p>
          <a:p>
            <a:pPr marL="109728" indent="0" algn="just">
              <a:buNone/>
            </a:pPr>
            <a:endParaRPr lang="en-US" dirty="0">
              <a:latin typeface="Courier New" panose="02070309020205020404" pitchFamily="49" charset="0"/>
              <a:cs typeface="Courier New" panose="02070309020205020404" pitchFamily="49" charset="0"/>
            </a:endParaRPr>
          </a:p>
          <a:p>
            <a:pPr marL="402336" lvl="1" indent="0">
              <a:buNone/>
            </a:pPr>
            <a:r>
              <a:rPr lang="en-US" sz="2100" b="1" dirty="0">
                <a:latin typeface="Courier New" panose="02070309020205020404" pitchFamily="49" charset="0"/>
                <a:cs typeface="Courier New" panose="02070309020205020404" pitchFamily="49" charset="0"/>
              </a:rPr>
              <a:t>protected</a:t>
            </a:r>
            <a:r>
              <a:rPr lang="en-US" sz="2100" dirty="0">
                <a:latin typeface="Courier New" panose="02070309020205020404" pitchFamily="49" charset="0"/>
                <a:cs typeface="Courier New" panose="02070309020205020404" pitchFamily="49" charset="0"/>
              </a:rPr>
              <a:t> </a:t>
            </a:r>
            <a:r>
              <a:rPr lang="en-US" sz="2100" b="1" dirty="0">
                <a:latin typeface="Courier New" panose="02070309020205020404" pitchFamily="49" charset="0"/>
                <a:cs typeface="Courier New" panose="02070309020205020404" pitchFamily="49" charset="0"/>
              </a:rPr>
              <a:t>void</a:t>
            </a: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doGet</a:t>
            </a: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HttpServletRequest</a:t>
            </a: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req</a:t>
            </a: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HttpServletResponse</a:t>
            </a: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resp</a:t>
            </a:r>
            <a:r>
              <a:rPr lang="en-US" sz="2100" dirty="0">
                <a:latin typeface="Courier New" panose="02070309020205020404" pitchFamily="49" charset="0"/>
                <a:cs typeface="Courier New" panose="02070309020205020404" pitchFamily="49" charset="0"/>
              </a:rPr>
              <a:t>) </a:t>
            </a:r>
            <a:r>
              <a:rPr lang="en-US" sz="2100" b="1" dirty="0">
                <a:latin typeface="Courier New" panose="02070309020205020404" pitchFamily="49" charset="0"/>
                <a:cs typeface="Courier New" panose="02070309020205020404" pitchFamily="49" charset="0"/>
              </a:rPr>
              <a:t>throws</a:t>
            </a: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ServletException</a:t>
            </a: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IOException</a:t>
            </a:r>
            <a:r>
              <a:rPr lang="en-US" sz="2100" dirty="0">
                <a:latin typeface="Courier New" panose="02070309020205020404" pitchFamily="49" charset="0"/>
                <a:cs typeface="Courier New" panose="02070309020205020404" pitchFamily="49" charset="0"/>
              </a:rPr>
              <a:t>  </a:t>
            </a:r>
          </a:p>
          <a:p>
            <a:pPr marL="402336" lvl="1" indent="0">
              <a:buNone/>
            </a:pPr>
            <a:r>
              <a:rPr lang="en-US" sz="2100" dirty="0">
                <a:latin typeface="Courier New" panose="02070309020205020404" pitchFamily="49" charset="0"/>
                <a:cs typeface="Courier New" panose="02070309020205020404" pitchFamily="49" charset="0"/>
              </a:rPr>
              <a:t>{  </a:t>
            </a:r>
          </a:p>
          <a:p>
            <a:pPr marL="402336" lvl="1" indent="0">
              <a:buNone/>
            </a:pP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HttpSession</a:t>
            </a:r>
            <a:r>
              <a:rPr lang="en-US" sz="2100" dirty="0">
                <a:latin typeface="Courier New" panose="02070309020205020404" pitchFamily="49" charset="0"/>
                <a:cs typeface="Courier New" panose="02070309020205020404" pitchFamily="49" charset="0"/>
              </a:rPr>
              <a:t> session = </a:t>
            </a:r>
            <a:r>
              <a:rPr lang="en-US" sz="2100" dirty="0" err="1">
                <a:latin typeface="Courier New" panose="02070309020205020404" pitchFamily="49" charset="0"/>
                <a:cs typeface="Courier New" panose="02070309020205020404" pitchFamily="49" charset="0"/>
              </a:rPr>
              <a:t>req.getSession</a:t>
            </a:r>
            <a:r>
              <a:rPr lang="en-US" sz="2100" dirty="0">
                <a:latin typeface="Courier New" panose="02070309020205020404" pitchFamily="49" charset="0"/>
                <a:cs typeface="Courier New" panose="02070309020205020404" pitchFamily="49" charset="0"/>
              </a:rPr>
              <a:t>();  </a:t>
            </a:r>
          </a:p>
          <a:p>
            <a:pPr marL="402336" lvl="1" indent="0">
              <a:buNone/>
            </a:pPr>
            <a:r>
              <a:rPr lang="en-US" sz="2100" dirty="0">
                <a:latin typeface="Courier New" panose="02070309020205020404" pitchFamily="49" charset="0"/>
                <a:cs typeface="Courier New" panose="02070309020205020404" pitchFamily="49" charset="0"/>
              </a:rPr>
              <a:t>}  </a:t>
            </a:r>
          </a:p>
          <a:p>
            <a:pPr marL="402336" lvl="1" indent="0" algn="just">
              <a:buNone/>
            </a:pPr>
            <a:endParaRPr lang="en-US" sz="2100" dirty="0" smtClean="0">
              <a:latin typeface="Courier New" panose="02070309020205020404" pitchFamily="49" charset="0"/>
              <a:cs typeface="Courier New" panose="02070309020205020404" pitchFamily="49" charset="0"/>
            </a:endParaRPr>
          </a:p>
          <a:p>
            <a:pPr marL="402336" lvl="1" indent="0">
              <a:buNone/>
            </a:pPr>
            <a:r>
              <a:rPr lang="en-US" sz="2100" b="1" dirty="0">
                <a:latin typeface="Courier New" panose="02070309020205020404" pitchFamily="49" charset="0"/>
                <a:cs typeface="Courier New" panose="02070309020205020404" pitchFamily="49" charset="0"/>
              </a:rPr>
              <a:t>protected</a:t>
            </a:r>
            <a:r>
              <a:rPr lang="en-US" sz="2100" dirty="0">
                <a:latin typeface="Courier New" panose="02070309020205020404" pitchFamily="49" charset="0"/>
                <a:cs typeface="Courier New" panose="02070309020205020404" pitchFamily="49" charset="0"/>
              </a:rPr>
              <a:t> </a:t>
            </a:r>
            <a:r>
              <a:rPr lang="en-US" sz="2100" b="1" dirty="0">
                <a:latin typeface="Courier New" panose="02070309020205020404" pitchFamily="49" charset="0"/>
                <a:cs typeface="Courier New" panose="02070309020205020404" pitchFamily="49" charset="0"/>
              </a:rPr>
              <a:t>void</a:t>
            </a: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doGet</a:t>
            </a: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HttpServletRequest</a:t>
            </a: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req</a:t>
            </a: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HttpServletResponse</a:t>
            </a: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resp</a:t>
            </a:r>
            <a:r>
              <a:rPr lang="en-US" sz="2100" dirty="0">
                <a:latin typeface="Courier New" panose="02070309020205020404" pitchFamily="49" charset="0"/>
                <a:cs typeface="Courier New" panose="02070309020205020404" pitchFamily="49" charset="0"/>
              </a:rPr>
              <a:t>) </a:t>
            </a:r>
            <a:r>
              <a:rPr lang="en-US" sz="2100" b="1" dirty="0">
                <a:latin typeface="Courier New" panose="02070309020205020404" pitchFamily="49" charset="0"/>
                <a:cs typeface="Courier New" panose="02070309020205020404" pitchFamily="49" charset="0"/>
              </a:rPr>
              <a:t>throws</a:t>
            </a: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ServletException</a:t>
            </a: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IOException</a:t>
            </a:r>
            <a:r>
              <a:rPr lang="en-US" sz="2100" dirty="0">
                <a:latin typeface="Courier New" panose="02070309020205020404" pitchFamily="49" charset="0"/>
                <a:cs typeface="Courier New" panose="02070309020205020404" pitchFamily="49" charset="0"/>
              </a:rPr>
              <a:t>  </a:t>
            </a:r>
          </a:p>
          <a:p>
            <a:pPr marL="402336" lvl="1" indent="0">
              <a:buNone/>
            </a:pPr>
            <a:r>
              <a:rPr lang="en-US" sz="2100" dirty="0">
                <a:latin typeface="Courier New" panose="02070309020205020404" pitchFamily="49" charset="0"/>
                <a:cs typeface="Courier New" panose="02070309020205020404" pitchFamily="49" charset="0"/>
              </a:rPr>
              <a:t>{  </a:t>
            </a:r>
          </a:p>
          <a:p>
            <a:pPr marL="402336" lvl="1" indent="0">
              <a:buNone/>
            </a:pP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HttpSession</a:t>
            </a:r>
            <a:r>
              <a:rPr lang="en-US" sz="2100" dirty="0">
                <a:latin typeface="Courier New" panose="02070309020205020404" pitchFamily="49" charset="0"/>
                <a:cs typeface="Courier New" panose="02070309020205020404" pitchFamily="49" charset="0"/>
              </a:rPr>
              <a:t> session = </a:t>
            </a:r>
            <a:r>
              <a:rPr lang="en-US" sz="2100" dirty="0" err="1">
                <a:latin typeface="Courier New" panose="02070309020205020404" pitchFamily="49" charset="0"/>
                <a:cs typeface="Courier New" panose="02070309020205020404" pitchFamily="49" charset="0"/>
              </a:rPr>
              <a:t>req.getSession</a:t>
            </a:r>
            <a:r>
              <a:rPr lang="en-US" sz="2100" dirty="0">
                <a:latin typeface="Courier New" panose="02070309020205020404" pitchFamily="49" charset="0"/>
                <a:cs typeface="Courier New" panose="02070309020205020404" pitchFamily="49" charset="0"/>
              </a:rPr>
              <a:t>(</a:t>
            </a:r>
            <a:r>
              <a:rPr lang="en-US" sz="2100" b="1" dirty="0">
                <a:latin typeface="Courier New" panose="02070309020205020404" pitchFamily="49" charset="0"/>
                <a:cs typeface="Courier New" panose="02070309020205020404" pitchFamily="49" charset="0"/>
              </a:rPr>
              <a:t>true</a:t>
            </a:r>
            <a:r>
              <a:rPr lang="en-US" sz="2100" dirty="0">
                <a:latin typeface="Courier New" panose="02070309020205020404" pitchFamily="49" charset="0"/>
                <a:cs typeface="Courier New" panose="02070309020205020404" pitchFamily="49" charset="0"/>
              </a:rPr>
              <a:t>);  </a:t>
            </a:r>
          </a:p>
          <a:p>
            <a:pPr marL="402336" lvl="1" indent="0">
              <a:buNone/>
            </a:pPr>
            <a:r>
              <a:rPr lang="en-US" sz="2100" dirty="0">
                <a:latin typeface="Courier New" panose="02070309020205020404" pitchFamily="49" charset="0"/>
                <a:cs typeface="Courier New" panose="02070309020205020404" pitchFamily="49" charset="0"/>
              </a:rPr>
              <a:t>}  </a:t>
            </a:r>
          </a:p>
          <a:p>
            <a:pPr algn="just"/>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703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err="1"/>
              <a:t>HttpSession</a:t>
            </a:r>
            <a:r>
              <a:rPr lang="en-US" dirty="0"/>
              <a:t> </a:t>
            </a:r>
            <a:r>
              <a:rPr lang="en-US" dirty="0" smtClean="0"/>
              <a:t>Get Existing Session</a:t>
            </a:r>
            <a:endParaRPr lang="en-US" dirty="0"/>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dirty="0"/>
              <a:t>To get the </a:t>
            </a:r>
            <a:r>
              <a:rPr lang="en-US" dirty="0" err="1"/>
              <a:t>HttpSession</a:t>
            </a:r>
            <a:r>
              <a:rPr lang="en-US" dirty="0"/>
              <a:t> object if it already exists and return null otherwise, use the method </a:t>
            </a:r>
            <a:r>
              <a:rPr lang="en-US" b="1" dirty="0" err="1"/>
              <a:t>getSession</a:t>
            </a:r>
            <a:r>
              <a:rPr lang="en-US" b="1" dirty="0"/>
              <a:t>(false)</a:t>
            </a:r>
            <a:r>
              <a:rPr lang="en-US" dirty="0"/>
              <a:t> of the </a:t>
            </a:r>
            <a:r>
              <a:rPr lang="en-US" dirty="0" err="1"/>
              <a:t>HttpServletResponse</a:t>
            </a:r>
            <a:r>
              <a:rPr lang="en-US" dirty="0"/>
              <a:t> object as shown in the example below</a:t>
            </a:r>
            <a:r>
              <a:rPr lang="en-US" dirty="0" smtClean="0"/>
              <a:t>.</a:t>
            </a:r>
          </a:p>
          <a:p>
            <a:pPr algn="just"/>
            <a:endParaRPr lang="en-US" dirty="0">
              <a:latin typeface="Courier New" panose="02070309020205020404" pitchFamily="49" charset="0"/>
              <a:cs typeface="Courier New" panose="02070309020205020404" pitchFamily="49" charset="0"/>
            </a:endParaRPr>
          </a:p>
          <a:p>
            <a:pPr marL="402336" lvl="1" indent="0">
              <a:buNone/>
            </a:pPr>
            <a:r>
              <a:rPr lang="en-US" sz="1800" b="1" dirty="0">
                <a:latin typeface="Courier New" panose="02070309020205020404" pitchFamily="49" charset="0"/>
                <a:cs typeface="Courier New" panose="02070309020205020404" pitchFamily="49" charset="0"/>
              </a:rPr>
              <a:t>protected</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void</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doGet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HttpServletRequest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req</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HttpServletResponse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resp</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throws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ServletException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IOException</a:t>
            </a:r>
            <a:r>
              <a:rPr lang="en-US" sz="1800" dirty="0">
                <a:latin typeface="Courier New" panose="02070309020205020404" pitchFamily="49" charset="0"/>
                <a:cs typeface="Courier New" panose="02070309020205020404" pitchFamily="49" charset="0"/>
              </a:rPr>
              <a:t>  </a:t>
            </a:r>
          </a:p>
          <a:p>
            <a:pPr marL="402336" lvl="1" indent="0">
              <a:buNone/>
            </a:pPr>
            <a:r>
              <a:rPr lang="en-US" sz="1800" dirty="0">
                <a:latin typeface="Courier New" panose="02070309020205020404" pitchFamily="49" charset="0"/>
                <a:cs typeface="Courier New" panose="02070309020205020404" pitchFamily="49" charset="0"/>
              </a:rPr>
              <a:t>{  </a:t>
            </a:r>
          </a:p>
          <a:p>
            <a:pPr marL="402336"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HttpSession</a:t>
            </a:r>
            <a:r>
              <a:rPr lang="en-US" sz="1800" dirty="0">
                <a:latin typeface="Courier New" panose="02070309020205020404" pitchFamily="49" charset="0"/>
                <a:cs typeface="Courier New" panose="02070309020205020404" pitchFamily="49" charset="0"/>
              </a:rPr>
              <a:t> session = </a:t>
            </a:r>
            <a:r>
              <a:rPr lang="en-US" sz="1800" dirty="0" err="1">
                <a:latin typeface="Courier New" panose="02070309020205020404" pitchFamily="49" charset="0"/>
                <a:cs typeface="Courier New" panose="02070309020205020404" pitchFamily="49" charset="0"/>
              </a:rPr>
              <a:t>req.getSession</a:t>
            </a:r>
            <a:r>
              <a:rPr lang="en-US" sz="1800" dirty="0">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false</a:t>
            </a:r>
            <a:r>
              <a:rPr lang="en-US" sz="1800" dirty="0">
                <a:latin typeface="Courier New" panose="02070309020205020404" pitchFamily="49" charset="0"/>
                <a:cs typeface="Courier New" panose="02070309020205020404" pitchFamily="49" charset="0"/>
              </a:rPr>
              <a:t>);  </a:t>
            </a:r>
          </a:p>
          <a:p>
            <a:pPr marL="402336" lvl="1" indent="0">
              <a:buNone/>
            </a:pPr>
            <a:r>
              <a:rPr lang="en-US" sz="1800" dirty="0">
                <a:latin typeface="Courier New" panose="02070309020205020404" pitchFamily="49" charset="0"/>
                <a:cs typeface="Courier New" panose="02070309020205020404" pitchFamily="49" charset="0"/>
              </a:rPr>
              <a:t>}  </a:t>
            </a:r>
          </a:p>
          <a:p>
            <a:pPr algn="just"/>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173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err="1"/>
              <a:t>HttpSession</a:t>
            </a:r>
            <a:r>
              <a:rPr lang="en-US" dirty="0"/>
              <a:t> </a:t>
            </a:r>
            <a:r>
              <a:rPr lang="en-US" dirty="0" smtClean="0"/>
              <a:t>Configure Session Timeout</a:t>
            </a:r>
            <a:endParaRPr lang="en-US" dirty="0"/>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dirty="0"/>
              <a:t>You can configure the timeout period of an idle session in the deployment descriptor (web.xml) as shown below. The example below configures the timeout as 30 minutes</a:t>
            </a:r>
            <a:r>
              <a:rPr lang="en-US" dirty="0" smtClean="0"/>
              <a:t>.</a:t>
            </a:r>
          </a:p>
          <a:p>
            <a:pPr algn="just"/>
            <a:endParaRPr lang="en-US" dirty="0">
              <a:latin typeface="Courier New" panose="02070309020205020404" pitchFamily="49" charset="0"/>
              <a:cs typeface="Courier New" panose="02070309020205020404" pitchFamily="49" charset="0"/>
            </a:endParaRPr>
          </a:p>
          <a:p>
            <a:pPr marL="402336" lvl="1" indent="0">
              <a:buNone/>
            </a:pPr>
            <a:r>
              <a:rPr lang="en-US" sz="2000" dirty="0">
                <a:latin typeface="Courier New" panose="02070309020205020404" pitchFamily="49" charset="0"/>
                <a:cs typeface="Courier New" panose="02070309020205020404" pitchFamily="49" charset="0"/>
              </a:rPr>
              <a:t>&lt;web-app&gt;  </a:t>
            </a:r>
          </a:p>
          <a:p>
            <a:pPr marL="402336" lvl="1" indent="0">
              <a:buNone/>
            </a:pPr>
            <a:r>
              <a:rPr lang="en-US" sz="2000" dirty="0">
                <a:latin typeface="Courier New" panose="02070309020205020404" pitchFamily="49" charset="0"/>
                <a:cs typeface="Courier New" panose="02070309020205020404" pitchFamily="49" charset="0"/>
              </a:rPr>
              <a:t>    &lt;session-</a:t>
            </a:r>
            <a:r>
              <a:rPr lang="en-US" sz="2000" dirty="0" err="1">
                <a:latin typeface="Courier New" panose="02070309020205020404" pitchFamily="49" charset="0"/>
                <a:cs typeface="Courier New" panose="02070309020205020404" pitchFamily="49" charset="0"/>
              </a:rPr>
              <a:t>config</a:t>
            </a:r>
            <a:r>
              <a:rPr lang="en-US" sz="2000" dirty="0">
                <a:latin typeface="Courier New" panose="02070309020205020404" pitchFamily="49" charset="0"/>
                <a:cs typeface="Courier New" panose="02070309020205020404" pitchFamily="49" charset="0"/>
              </a:rPr>
              <a:t>&gt;  </a:t>
            </a:r>
          </a:p>
          <a:p>
            <a:pPr marL="402336" lvl="1" indent="0">
              <a:buNone/>
            </a:pPr>
            <a:r>
              <a:rPr lang="en-US" sz="2000" dirty="0">
                <a:latin typeface="Courier New" panose="02070309020205020404" pitchFamily="49" charset="0"/>
                <a:cs typeface="Courier New" panose="02070309020205020404" pitchFamily="49" charset="0"/>
              </a:rPr>
              <a:t>        &lt;session-timeout&gt;30&lt;/session-timeout&gt;  </a:t>
            </a:r>
          </a:p>
          <a:p>
            <a:pPr marL="402336" lvl="1" indent="0">
              <a:buNone/>
            </a:pPr>
            <a:r>
              <a:rPr lang="en-US" sz="2000" dirty="0">
                <a:latin typeface="Courier New" panose="02070309020205020404" pitchFamily="49" charset="0"/>
                <a:cs typeface="Courier New" panose="02070309020205020404" pitchFamily="49" charset="0"/>
              </a:rPr>
              <a:t>    &lt;/session-</a:t>
            </a:r>
            <a:r>
              <a:rPr lang="en-US" sz="2000" dirty="0" err="1">
                <a:latin typeface="Courier New" panose="02070309020205020404" pitchFamily="49" charset="0"/>
                <a:cs typeface="Courier New" panose="02070309020205020404" pitchFamily="49" charset="0"/>
              </a:rPr>
              <a:t>config</a:t>
            </a:r>
            <a:r>
              <a:rPr lang="en-US" sz="2000" dirty="0">
                <a:latin typeface="Courier New" panose="02070309020205020404" pitchFamily="49" charset="0"/>
                <a:cs typeface="Courier New" panose="02070309020205020404" pitchFamily="49" charset="0"/>
              </a:rPr>
              <a:t>&gt;  </a:t>
            </a:r>
          </a:p>
          <a:p>
            <a:pPr marL="402336" lvl="1" indent="0">
              <a:buNone/>
            </a:pPr>
            <a:r>
              <a:rPr lang="en-US" sz="2000" dirty="0">
                <a:latin typeface="Courier New" panose="02070309020205020404" pitchFamily="49" charset="0"/>
                <a:cs typeface="Courier New" panose="02070309020205020404" pitchFamily="49" charset="0"/>
              </a:rPr>
              <a:t>&lt;/web-app&gt; </a:t>
            </a:r>
          </a:p>
          <a:p>
            <a:pPr algn="just"/>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6737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err="1"/>
              <a:t>HttpSession</a:t>
            </a:r>
            <a:endParaRPr lang="en-US" sz="3200" dirty="0"/>
          </a:p>
        </p:txBody>
      </p:sp>
      <p:sp>
        <p:nvSpPr>
          <p:cNvPr id="3" name="Content Placeholder 2"/>
          <p:cNvSpPr>
            <a:spLocks noGrp="1"/>
          </p:cNvSpPr>
          <p:nvPr>
            <p:ph idx="1"/>
          </p:nvPr>
        </p:nvSpPr>
        <p:spPr>
          <a:xfrm>
            <a:off x="609600" y="1679713"/>
            <a:ext cx="4229100" cy="4641573"/>
          </a:xfrm>
        </p:spPr>
        <p:txBody>
          <a:bodyPr>
            <a:normAutofit/>
          </a:bodyPr>
          <a:lstStyle/>
          <a:p>
            <a:pPr algn="just"/>
            <a:r>
              <a:rPr lang="en-US" sz="2000" dirty="0"/>
              <a:t>The </a:t>
            </a:r>
            <a:r>
              <a:rPr lang="en-US" sz="2000" b="1" dirty="0"/>
              <a:t>other commonly used methods</a:t>
            </a:r>
            <a:r>
              <a:rPr lang="en-US" sz="2000" dirty="0"/>
              <a:t> of session object are : </a:t>
            </a:r>
            <a:endParaRPr lang="en-US" sz="2400"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3"/>
          <a:stretch>
            <a:fillRect/>
          </a:stretch>
        </p:blipFill>
        <p:spPr>
          <a:xfrm>
            <a:off x="5305723" y="1679712"/>
            <a:ext cx="6260699" cy="4340087"/>
          </a:xfrm>
          <a:prstGeom prst="rect">
            <a:avLst/>
          </a:prstGeom>
        </p:spPr>
      </p:pic>
    </p:spTree>
    <p:extLst>
      <p:ext uri="{BB962C8B-B14F-4D97-AF65-F5344CB8AC3E}">
        <p14:creationId xmlns:p14="http://schemas.microsoft.com/office/powerpoint/2010/main" val="331661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smtClean="0"/>
              <a:t>MVC using </a:t>
            </a:r>
            <a:r>
              <a:rPr lang="en-US" b="1" dirty="0"/>
              <a:t>Servlet</a:t>
            </a:r>
          </a:p>
        </p:txBody>
      </p:sp>
    </p:spTree>
    <p:extLst>
      <p:ext uri="{BB962C8B-B14F-4D97-AF65-F5344CB8AC3E}">
        <p14:creationId xmlns:p14="http://schemas.microsoft.com/office/powerpoint/2010/main" val="176475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Design Patterns - MVC Pattern</a:t>
            </a:r>
          </a:p>
        </p:txBody>
      </p:sp>
      <p:sp>
        <p:nvSpPr>
          <p:cNvPr id="3" name="Content Placeholder 2"/>
          <p:cNvSpPr>
            <a:spLocks noGrp="1"/>
          </p:cNvSpPr>
          <p:nvPr>
            <p:ph idx="1"/>
          </p:nvPr>
        </p:nvSpPr>
        <p:spPr>
          <a:xfrm>
            <a:off x="609600" y="1679713"/>
            <a:ext cx="10972800" cy="4641573"/>
          </a:xfrm>
        </p:spPr>
        <p:txBody>
          <a:bodyPr>
            <a:normAutofit fontScale="92500" lnSpcReduction="20000"/>
          </a:bodyPr>
          <a:lstStyle/>
          <a:p>
            <a:pPr marL="109728" indent="0">
              <a:lnSpc>
                <a:spcPct val="150000"/>
              </a:lnSpc>
              <a:buNone/>
            </a:pPr>
            <a:r>
              <a:rPr lang="en-US" dirty="0"/>
              <a:t>MVC Pattern stands for Model-View-Controller Pattern. This pattern is used to separate application's concerns.</a:t>
            </a:r>
          </a:p>
          <a:p>
            <a:pPr>
              <a:lnSpc>
                <a:spcPct val="150000"/>
              </a:lnSpc>
            </a:pPr>
            <a:r>
              <a:rPr lang="en-US" b="1" dirty="0"/>
              <a:t>Model</a:t>
            </a:r>
            <a:r>
              <a:rPr lang="en-US" dirty="0"/>
              <a:t> - Model represents an object or JAVA POJO carrying data. It can also have logic to update controller if its data changes.</a:t>
            </a:r>
          </a:p>
          <a:p>
            <a:pPr>
              <a:lnSpc>
                <a:spcPct val="150000"/>
              </a:lnSpc>
            </a:pPr>
            <a:r>
              <a:rPr lang="en-US" b="1" dirty="0"/>
              <a:t>View</a:t>
            </a:r>
            <a:r>
              <a:rPr lang="en-US" dirty="0"/>
              <a:t> - View represents the visualization of the data that model contains.</a:t>
            </a:r>
          </a:p>
          <a:p>
            <a:pPr>
              <a:lnSpc>
                <a:spcPct val="150000"/>
              </a:lnSpc>
            </a:pPr>
            <a:r>
              <a:rPr lang="en-US" b="1" dirty="0"/>
              <a:t>Controller</a:t>
            </a:r>
            <a:r>
              <a:rPr lang="en-US" dirty="0"/>
              <a:t> - Controller acts on both model and view. It controls the data flow into model object and updates the view whenever data changes. It keeps view and model separate.</a:t>
            </a:r>
          </a:p>
        </p:txBody>
      </p:sp>
    </p:spTree>
    <p:extLst>
      <p:ext uri="{BB962C8B-B14F-4D97-AF65-F5344CB8AC3E}">
        <p14:creationId xmlns:p14="http://schemas.microsoft.com/office/powerpoint/2010/main" val="466090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Server </a:t>
            </a:r>
            <a:r>
              <a:rPr lang="en-US" dirty="0" smtClean="0"/>
              <a:t>versus </a:t>
            </a:r>
            <a:r>
              <a:rPr lang="en-US" dirty="0"/>
              <a:t>cloud deployment</a:t>
            </a:r>
          </a:p>
        </p:txBody>
      </p:sp>
      <p:sp>
        <p:nvSpPr>
          <p:cNvPr id="3" name="Content Placeholder 2"/>
          <p:cNvSpPr>
            <a:spLocks noGrp="1"/>
          </p:cNvSpPr>
          <p:nvPr>
            <p:ph idx="1"/>
          </p:nvPr>
        </p:nvSpPr>
        <p:spPr>
          <a:xfrm>
            <a:off x="609600" y="1679713"/>
            <a:ext cx="4598504" cy="4641573"/>
          </a:xfrm>
        </p:spPr>
        <p:txBody>
          <a:bodyPr>
            <a:normAutofit fontScale="92500" lnSpcReduction="20000"/>
          </a:bodyPr>
          <a:lstStyle/>
          <a:p>
            <a:pPr>
              <a:lnSpc>
                <a:spcPct val="150000"/>
              </a:lnSpc>
            </a:pPr>
            <a:r>
              <a:rPr lang="en-US" sz="2400" dirty="0"/>
              <a:t>Instead of running your application directly on a dedicated server, you could also run it in a cloud environment. </a:t>
            </a:r>
            <a:endParaRPr lang="en-US" sz="2400" dirty="0" smtClean="0"/>
          </a:p>
          <a:p>
            <a:pPr>
              <a:lnSpc>
                <a:spcPct val="150000"/>
              </a:lnSpc>
            </a:pPr>
            <a:r>
              <a:rPr lang="en-US" sz="2400" dirty="0" smtClean="0"/>
              <a:t>This </a:t>
            </a:r>
            <a:r>
              <a:rPr lang="en-US" sz="2400" dirty="0"/>
              <a:t>cloud environment provides the necessary server for your application. An example for this is the Google App Engine which allows to host web applications written in different programming languages.</a:t>
            </a:r>
          </a:p>
        </p:txBody>
      </p:sp>
      <p:pic>
        <p:nvPicPr>
          <p:cNvPr id="1026" name="Picture 2" descr="Hasil gambar untuk Server versus cloud deploy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6445" y="2441712"/>
            <a:ext cx="5539938" cy="3117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12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Implementation</a:t>
            </a:r>
            <a:endParaRPr lang="en-US" dirty="0"/>
          </a:p>
        </p:txBody>
      </p:sp>
      <p:sp>
        <p:nvSpPr>
          <p:cNvPr id="3" name="Content Placeholder 2"/>
          <p:cNvSpPr>
            <a:spLocks noGrp="1"/>
          </p:cNvSpPr>
          <p:nvPr>
            <p:ph idx="1"/>
          </p:nvPr>
        </p:nvSpPr>
        <p:spPr>
          <a:xfrm>
            <a:off x="609600" y="1679713"/>
            <a:ext cx="5181600" cy="4641573"/>
          </a:xfrm>
        </p:spPr>
        <p:txBody>
          <a:bodyPr>
            <a:normAutofit/>
          </a:bodyPr>
          <a:lstStyle/>
          <a:p>
            <a:pPr>
              <a:lnSpc>
                <a:spcPct val="150000"/>
              </a:lnSpc>
            </a:pPr>
            <a:r>
              <a:rPr lang="en-US" sz="2000" dirty="0"/>
              <a:t>We are going to create a </a:t>
            </a:r>
            <a:r>
              <a:rPr lang="en-US" sz="2000" i="1" dirty="0"/>
              <a:t>Student</a:t>
            </a:r>
            <a:r>
              <a:rPr lang="en-US" sz="2000" dirty="0"/>
              <a:t> object acting as a </a:t>
            </a:r>
            <a:r>
              <a:rPr lang="en-US" sz="2000" dirty="0" err="1"/>
              <a:t>model.</a:t>
            </a:r>
            <a:r>
              <a:rPr lang="en-US" sz="2000" i="1" dirty="0" err="1"/>
              <a:t>StudentView</a:t>
            </a:r>
            <a:r>
              <a:rPr lang="en-US" sz="2000" dirty="0"/>
              <a:t> will be a view class which can print student details on console and </a:t>
            </a:r>
            <a:r>
              <a:rPr lang="en-US" sz="2000" i="1" dirty="0" err="1" smtClean="0"/>
              <a:t>StudentController</a:t>
            </a:r>
            <a:r>
              <a:rPr lang="en-US" sz="2000" i="1" dirty="0" smtClean="0"/>
              <a:t> </a:t>
            </a:r>
            <a:r>
              <a:rPr lang="en-US" sz="2000" dirty="0" smtClean="0"/>
              <a:t>is </a:t>
            </a:r>
            <a:r>
              <a:rPr lang="en-US" sz="2000" dirty="0"/>
              <a:t>the controller class responsible to store data in </a:t>
            </a:r>
            <a:r>
              <a:rPr lang="en-US" sz="2000" i="1" dirty="0"/>
              <a:t>Student</a:t>
            </a:r>
            <a:r>
              <a:rPr lang="en-US" sz="2000" dirty="0"/>
              <a:t> object and update view </a:t>
            </a:r>
            <a:r>
              <a:rPr lang="en-US" sz="2000" i="1" dirty="0" err="1"/>
              <a:t>StudentView</a:t>
            </a:r>
            <a:r>
              <a:rPr lang="en-US" sz="2000" dirty="0"/>
              <a:t> accordingly.</a:t>
            </a:r>
          </a:p>
          <a:p>
            <a:pPr>
              <a:lnSpc>
                <a:spcPct val="150000"/>
              </a:lnSpc>
            </a:pPr>
            <a:r>
              <a:rPr lang="en-US" sz="2000" i="1" dirty="0" err="1"/>
              <a:t>MVCPatternDemo</a:t>
            </a:r>
            <a:r>
              <a:rPr lang="en-US" sz="2000" dirty="0"/>
              <a:t>, our demo class, will use </a:t>
            </a:r>
            <a:r>
              <a:rPr lang="en-US" sz="2000" i="1" dirty="0" err="1"/>
              <a:t>StudentController</a:t>
            </a:r>
            <a:r>
              <a:rPr lang="en-US" sz="2000" dirty="0"/>
              <a:t> to demonstrate use of MVC pattern.</a:t>
            </a:r>
          </a:p>
        </p:txBody>
      </p:sp>
      <p:pic>
        <p:nvPicPr>
          <p:cNvPr id="14338" name="Picture 2" descr="MVC Pattern 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91138"/>
            <a:ext cx="5683040" cy="4018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16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Step </a:t>
            </a:r>
            <a:r>
              <a:rPr lang="en-US" dirty="0" smtClean="0"/>
              <a:t>1 - </a:t>
            </a:r>
            <a:r>
              <a:rPr lang="en-US" dirty="0"/>
              <a:t>Create Model</a:t>
            </a:r>
          </a:p>
        </p:txBody>
      </p:sp>
      <p:sp>
        <p:nvSpPr>
          <p:cNvPr id="3" name="Content Placeholder 2"/>
          <p:cNvSpPr>
            <a:spLocks noGrp="1"/>
          </p:cNvSpPr>
          <p:nvPr>
            <p:ph idx="1"/>
          </p:nvPr>
        </p:nvSpPr>
        <p:spPr>
          <a:xfrm>
            <a:off x="609600" y="1679713"/>
            <a:ext cx="10972800" cy="4641573"/>
          </a:xfrm>
        </p:spPr>
        <p:txBody>
          <a:bodyPr>
            <a:normAutofit fontScale="25000" lnSpcReduction="20000"/>
          </a:bodyPr>
          <a:lstStyle/>
          <a:p>
            <a:pPr marL="109728" indent="0">
              <a:lnSpc>
                <a:spcPct val="120000"/>
              </a:lnSpc>
              <a:buNone/>
            </a:pPr>
            <a:r>
              <a:rPr lang="en-US" sz="5000" dirty="0" smtClean="0"/>
              <a:t>Student.java</a:t>
            </a:r>
          </a:p>
          <a:p>
            <a:pPr marL="109728" indent="0">
              <a:lnSpc>
                <a:spcPct val="120000"/>
              </a:lnSpc>
              <a:buNone/>
            </a:pPr>
            <a:endParaRPr lang="en-US" sz="3400" dirty="0"/>
          </a:p>
          <a:p>
            <a:pPr marL="109728" indent="0">
              <a:lnSpc>
                <a:spcPct val="120000"/>
              </a:lnSpc>
              <a:buNone/>
            </a:pPr>
            <a:r>
              <a:rPr lang="en-US" sz="4300" dirty="0">
                <a:latin typeface="Courier New" panose="02070309020205020404" pitchFamily="49" charset="0"/>
                <a:cs typeface="Courier New" panose="02070309020205020404" pitchFamily="49" charset="0"/>
              </a:rPr>
              <a:t>public class Student {</a:t>
            </a:r>
          </a:p>
          <a:p>
            <a:pPr marL="109728" indent="0">
              <a:lnSpc>
                <a:spcPct val="120000"/>
              </a:lnSpc>
              <a:buNone/>
            </a:pPr>
            <a:r>
              <a:rPr lang="en-US" sz="4300" dirty="0">
                <a:latin typeface="Courier New" panose="02070309020205020404" pitchFamily="49" charset="0"/>
                <a:cs typeface="Courier New" panose="02070309020205020404" pitchFamily="49" charset="0"/>
              </a:rPr>
              <a:t>   private String </a:t>
            </a:r>
            <a:r>
              <a:rPr lang="en-US" sz="4300" dirty="0" err="1">
                <a:latin typeface="Courier New" panose="02070309020205020404" pitchFamily="49" charset="0"/>
                <a:cs typeface="Courier New" panose="02070309020205020404" pitchFamily="49" charset="0"/>
              </a:rPr>
              <a:t>rollNo</a:t>
            </a:r>
            <a:r>
              <a:rPr lang="en-US" sz="4300" dirty="0">
                <a:latin typeface="Courier New" panose="02070309020205020404" pitchFamily="49" charset="0"/>
                <a:cs typeface="Courier New" panose="02070309020205020404" pitchFamily="49" charset="0"/>
              </a:rPr>
              <a:t>;</a:t>
            </a:r>
          </a:p>
          <a:p>
            <a:pPr marL="109728" indent="0">
              <a:lnSpc>
                <a:spcPct val="120000"/>
              </a:lnSpc>
              <a:buNone/>
            </a:pPr>
            <a:r>
              <a:rPr lang="en-US" sz="4300" dirty="0">
                <a:latin typeface="Courier New" panose="02070309020205020404" pitchFamily="49" charset="0"/>
                <a:cs typeface="Courier New" panose="02070309020205020404" pitchFamily="49" charset="0"/>
              </a:rPr>
              <a:t>   private String name</a:t>
            </a:r>
            <a:r>
              <a:rPr lang="en-US" sz="4300" dirty="0" smtClean="0">
                <a:latin typeface="Courier New" panose="02070309020205020404" pitchFamily="49" charset="0"/>
                <a:cs typeface="Courier New" panose="02070309020205020404" pitchFamily="49" charset="0"/>
              </a:rPr>
              <a:t>;</a:t>
            </a:r>
            <a:endParaRPr lang="en-US" sz="4300" dirty="0">
              <a:latin typeface="Courier New" panose="02070309020205020404" pitchFamily="49" charset="0"/>
              <a:cs typeface="Courier New" panose="02070309020205020404" pitchFamily="49" charset="0"/>
            </a:endParaRPr>
          </a:p>
          <a:p>
            <a:pPr marL="109728" indent="0">
              <a:lnSpc>
                <a:spcPct val="120000"/>
              </a:lnSpc>
              <a:buNone/>
            </a:pPr>
            <a:r>
              <a:rPr lang="en-US" sz="4300" dirty="0">
                <a:latin typeface="Courier New" panose="02070309020205020404" pitchFamily="49" charset="0"/>
                <a:cs typeface="Courier New" panose="02070309020205020404" pitchFamily="49" charset="0"/>
              </a:rPr>
              <a:t>   public String </a:t>
            </a:r>
            <a:r>
              <a:rPr lang="en-US" sz="4300" dirty="0" err="1">
                <a:latin typeface="Courier New" panose="02070309020205020404" pitchFamily="49" charset="0"/>
                <a:cs typeface="Courier New" panose="02070309020205020404" pitchFamily="49" charset="0"/>
              </a:rPr>
              <a:t>getRollNo</a:t>
            </a:r>
            <a:r>
              <a:rPr lang="en-US" sz="4300" dirty="0">
                <a:latin typeface="Courier New" panose="02070309020205020404" pitchFamily="49" charset="0"/>
                <a:cs typeface="Courier New" panose="02070309020205020404" pitchFamily="49" charset="0"/>
              </a:rPr>
              <a:t>() {</a:t>
            </a:r>
          </a:p>
          <a:p>
            <a:pPr marL="109728" indent="0">
              <a:lnSpc>
                <a:spcPct val="120000"/>
              </a:lnSpc>
              <a:buNone/>
            </a:pPr>
            <a:r>
              <a:rPr lang="en-US" sz="4300" dirty="0">
                <a:latin typeface="Courier New" panose="02070309020205020404" pitchFamily="49" charset="0"/>
                <a:cs typeface="Courier New" panose="02070309020205020404" pitchFamily="49" charset="0"/>
              </a:rPr>
              <a:t>      return </a:t>
            </a:r>
            <a:r>
              <a:rPr lang="en-US" sz="4300" dirty="0" err="1">
                <a:latin typeface="Courier New" panose="02070309020205020404" pitchFamily="49" charset="0"/>
                <a:cs typeface="Courier New" panose="02070309020205020404" pitchFamily="49" charset="0"/>
              </a:rPr>
              <a:t>rollNo</a:t>
            </a:r>
            <a:r>
              <a:rPr lang="en-US" sz="4300" dirty="0">
                <a:latin typeface="Courier New" panose="02070309020205020404" pitchFamily="49" charset="0"/>
                <a:cs typeface="Courier New" panose="02070309020205020404" pitchFamily="49" charset="0"/>
              </a:rPr>
              <a:t>;</a:t>
            </a:r>
          </a:p>
          <a:p>
            <a:pPr marL="109728" indent="0">
              <a:lnSpc>
                <a:spcPct val="120000"/>
              </a:lnSpc>
              <a:buNone/>
            </a:pPr>
            <a:r>
              <a:rPr lang="en-US" sz="4300" dirty="0">
                <a:latin typeface="Courier New" panose="02070309020205020404" pitchFamily="49" charset="0"/>
                <a:cs typeface="Courier New" panose="02070309020205020404" pitchFamily="49" charset="0"/>
              </a:rPr>
              <a:t>   </a:t>
            </a:r>
            <a:r>
              <a:rPr lang="en-US" sz="4300" dirty="0" smtClean="0">
                <a:latin typeface="Courier New" panose="02070309020205020404" pitchFamily="49" charset="0"/>
                <a:cs typeface="Courier New" panose="02070309020205020404" pitchFamily="49" charset="0"/>
              </a:rPr>
              <a:t>}</a:t>
            </a:r>
            <a:endParaRPr lang="en-US" sz="4300" dirty="0">
              <a:latin typeface="Courier New" panose="02070309020205020404" pitchFamily="49" charset="0"/>
              <a:cs typeface="Courier New" panose="02070309020205020404" pitchFamily="49" charset="0"/>
            </a:endParaRPr>
          </a:p>
          <a:p>
            <a:pPr marL="109728" indent="0">
              <a:lnSpc>
                <a:spcPct val="120000"/>
              </a:lnSpc>
              <a:buNone/>
            </a:pPr>
            <a:r>
              <a:rPr lang="en-US" sz="4300" dirty="0">
                <a:latin typeface="Courier New" panose="02070309020205020404" pitchFamily="49" charset="0"/>
                <a:cs typeface="Courier New" panose="02070309020205020404" pitchFamily="49" charset="0"/>
              </a:rPr>
              <a:t>   public void </a:t>
            </a:r>
            <a:r>
              <a:rPr lang="en-US" sz="4300" dirty="0" err="1">
                <a:latin typeface="Courier New" panose="02070309020205020404" pitchFamily="49" charset="0"/>
                <a:cs typeface="Courier New" panose="02070309020205020404" pitchFamily="49" charset="0"/>
              </a:rPr>
              <a:t>setRollNo</a:t>
            </a:r>
            <a:r>
              <a:rPr lang="en-US" sz="4300" dirty="0">
                <a:latin typeface="Courier New" panose="02070309020205020404" pitchFamily="49" charset="0"/>
                <a:cs typeface="Courier New" panose="02070309020205020404" pitchFamily="49" charset="0"/>
              </a:rPr>
              <a:t>(String </a:t>
            </a:r>
            <a:r>
              <a:rPr lang="en-US" sz="4300" dirty="0" err="1">
                <a:latin typeface="Courier New" panose="02070309020205020404" pitchFamily="49" charset="0"/>
                <a:cs typeface="Courier New" panose="02070309020205020404" pitchFamily="49" charset="0"/>
              </a:rPr>
              <a:t>rollNo</a:t>
            </a:r>
            <a:r>
              <a:rPr lang="en-US" sz="4300" dirty="0">
                <a:latin typeface="Courier New" panose="02070309020205020404" pitchFamily="49" charset="0"/>
                <a:cs typeface="Courier New" panose="02070309020205020404" pitchFamily="49" charset="0"/>
              </a:rPr>
              <a:t>) {</a:t>
            </a:r>
          </a:p>
          <a:p>
            <a:pPr marL="109728" indent="0">
              <a:lnSpc>
                <a:spcPct val="120000"/>
              </a:lnSpc>
              <a:buNone/>
            </a:pPr>
            <a:r>
              <a:rPr lang="en-US" sz="4300" dirty="0">
                <a:latin typeface="Courier New" panose="02070309020205020404" pitchFamily="49" charset="0"/>
                <a:cs typeface="Courier New" panose="02070309020205020404" pitchFamily="49" charset="0"/>
              </a:rPr>
              <a:t>      </a:t>
            </a:r>
            <a:r>
              <a:rPr lang="en-US" sz="4300" dirty="0" err="1">
                <a:latin typeface="Courier New" panose="02070309020205020404" pitchFamily="49" charset="0"/>
                <a:cs typeface="Courier New" panose="02070309020205020404" pitchFamily="49" charset="0"/>
              </a:rPr>
              <a:t>this.rollNo</a:t>
            </a:r>
            <a:r>
              <a:rPr lang="en-US" sz="4300" dirty="0">
                <a:latin typeface="Courier New" panose="02070309020205020404" pitchFamily="49" charset="0"/>
                <a:cs typeface="Courier New" panose="02070309020205020404" pitchFamily="49" charset="0"/>
              </a:rPr>
              <a:t> = </a:t>
            </a:r>
            <a:r>
              <a:rPr lang="en-US" sz="4300" dirty="0" err="1">
                <a:latin typeface="Courier New" panose="02070309020205020404" pitchFamily="49" charset="0"/>
                <a:cs typeface="Courier New" panose="02070309020205020404" pitchFamily="49" charset="0"/>
              </a:rPr>
              <a:t>rollNo</a:t>
            </a:r>
            <a:r>
              <a:rPr lang="en-US" sz="4300" dirty="0">
                <a:latin typeface="Courier New" panose="02070309020205020404" pitchFamily="49" charset="0"/>
                <a:cs typeface="Courier New" panose="02070309020205020404" pitchFamily="49" charset="0"/>
              </a:rPr>
              <a:t>;</a:t>
            </a:r>
          </a:p>
          <a:p>
            <a:pPr marL="109728" indent="0">
              <a:lnSpc>
                <a:spcPct val="120000"/>
              </a:lnSpc>
              <a:buNone/>
            </a:pPr>
            <a:r>
              <a:rPr lang="en-US" sz="4300" dirty="0">
                <a:latin typeface="Courier New" panose="02070309020205020404" pitchFamily="49" charset="0"/>
                <a:cs typeface="Courier New" panose="02070309020205020404" pitchFamily="49" charset="0"/>
              </a:rPr>
              <a:t>   </a:t>
            </a:r>
            <a:r>
              <a:rPr lang="en-US" sz="4300" dirty="0" smtClean="0">
                <a:latin typeface="Courier New" panose="02070309020205020404" pitchFamily="49" charset="0"/>
                <a:cs typeface="Courier New" panose="02070309020205020404" pitchFamily="49" charset="0"/>
              </a:rPr>
              <a:t>}</a:t>
            </a:r>
            <a:endParaRPr lang="en-US" sz="4300" dirty="0">
              <a:latin typeface="Courier New" panose="02070309020205020404" pitchFamily="49" charset="0"/>
              <a:cs typeface="Courier New" panose="02070309020205020404" pitchFamily="49" charset="0"/>
            </a:endParaRPr>
          </a:p>
          <a:p>
            <a:pPr marL="109728" indent="0">
              <a:lnSpc>
                <a:spcPct val="120000"/>
              </a:lnSpc>
              <a:buNone/>
            </a:pPr>
            <a:r>
              <a:rPr lang="en-US" sz="4300" dirty="0">
                <a:latin typeface="Courier New" panose="02070309020205020404" pitchFamily="49" charset="0"/>
                <a:cs typeface="Courier New" panose="02070309020205020404" pitchFamily="49" charset="0"/>
              </a:rPr>
              <a:t>   public String </a:t>
            </a:r>
            <a:r>
              <a:rPr lang="en-US" sz="4300" dirty="0" err="1">
                <a:latin typeface="Courier New" panose="02070309020205020404" pitchFamily="49" charset="0"/>
                <a:cs typeface="Courier New" panose="02070309020205020404" pitchFamily="49" charset="0"/>
              </a:rPr>
              <a:t>getName</a:t>
            </a:r>
            <a:r>
              <a:rPr lang="en-US" sz="4300" dirty="0">
                <a:latin typeface="Courier New" panose="02070309020205020404" pitchFamily="49" charset="0"/>
                <a:cs typeface="Courier New" panose="02070309020205020404" pitchFamily="49" charset="0"/>
              </a:rPr>
              <a:t>() {</a:t>
            </a:r>
          </a:p>
          <a:p>
            <a:pPr marL="109728" indent="0">
              <a:lnSpc>
                <a:spcPct val="120000"/>
              </a:lnSpc>
              <a:buNone/>
            </a:pPr>
            <a:r>
              <a:rPr lang="en-US" sz="4300" dirty="0">
                <a:latin typeface="Courier New" panose="02070309020205020404" pitchFamily="49" charset="0"/>
                <a:cs typeface="Courier New" panose="02070309020205020404" pitchFamily="49" charset="0"/>
              </a:rPr>
              <a:t>      return name;</a:t>
            </a:r>
          </a:p>
          <a:p>
            <a:pPr marL="109728" indent="0">
              <a:lnSpc>
                <a:spcPct val="120000"/>
              </a:lnSpc>
              <a:buNone/>
            </a:pPr>
            <a:r>
              <a:rPr lang="en-US" sz="4300" dirty="0">
                <a:latin typeface="Courier New" panose="02070309020205020404" pitchFamily="49" charset="0"/>
                <a:cs typeface="Courier New" panose="02070309020205020404" pitchFamily="49" charset="0"/>
              </a:rPr>
              <a:t>   </a:t>
            </a:r>
            <a:r>
              <a:rPr lang="en-US" sz="4300" dirty="0" smtClean="0">
                <a:latin typeface="Courier New" panose="02070309020205020404" pitchFamily="49" charset="0"/>
                <a:cs typeface="Courier New" panose="02070309020205020404" pitchFamily="49" charset="0"/>
              </a:rPr>
              <a:t>}</a:t>
            </a:r>
            <a:endParaRPr lang="en-US" sz="4300" dirty="0">
              <a:latin typeface="Courier New" panose="02070309020205020404" pitchFamily="49" charset="0"/>
              <a:cs typeface="Courier New" panose="02070309020205020404" pitchFamily="49" charset="0"/>
            </a:endParaRPr>
          </a:p>
          <a:p>
            <a:pPr marL="109728" indent="0">
              <a:lnSpc>
                <a:spcPct val="120000"/>
              </a:lnSpc>
              <a:buNone/>
            </a:pPr>
            <a:r>
              <a:rPr lang="en-US" sz="4300" dirty="0">
                <a:latin typeface="Courier New" panose="02070309020205020404" pitchFamily="49" charset="0"/>
                <a:cs typeface="Courier New" panose="02070309020205020404" pitchFamily="49" charset="0"/>
              </a:rPr>
              <a:t>   public void </a:t>
            </a:r>
            <a:r>
              <a:rPr lang="en-US" sz="4300" dirty="0" err="1">
                <a:latin typeface="Courier New" panose="02070309020205020404" pitchFamily="49" charset="0"/>
                <a:cs typeface="Courier New" panose="02070309020205020404" pitchFamily="49" charset="0"/>
              </a:rPr>
              <a:t>setName</a:t>
            </a:r>
            <a:r>
              <a:rPr lang="en-US" sz="4300" dirty="0">
                <a:latin typeface="Courier New" panose="02070309020205020404" pitchFamily="49" charset="0"/>
                <a:cs typeface="Courier New" panose="02070309020205020404" pitchFamily="49" charset="0"/>
              </a:rPr>
              <a:t>(String name) {</a:t>
            </a:r>
          </a:p>
          <a:p>
            <a:pPr marL="109728" indent="0">
              <a:lnSpc>
                <a:spcPct val="120000"/>
              </a:lnSpc>
              <a:buNone/>
            </a:pPr>
            <a:r>
              <a:rPr lang="en-US" sz="4300" dirty="0">
                <a:latin typeface="Courier New" panose="02070309020205020404" pitchFamily="49" charset="0"/>
                <a:cs typeface="Courier New" panose="02070309020205020404" pitchFamily="49" charset="0"/>
              </a:rPr>
              <a:t>      this.name = name;</a:t>
            </a:r>
          </a:p>
          <a:p>
            <a:pPr marL="109728" indent="0">
              <a:lnSpc>
                <a:spcPct val="120000"/>
              </a:lnSpc>
              <a:buNone/>
            </a:pPr>
            <a:r>
              <a:rPr lang="en-US" sz="4300" dirty="0">
                <a:latin typeface="Courier New" panose="02070309020205020404" pitchFamily="49" charset="0"/>
                <a:cs typeface="Courier New" panose="02070309020205020404" pitchFamily="49" charset="0"/>
              </a:rPr>
              <a:t>   }</a:t>
            </a:r>
          </a:p>
          <a:p>
            <a:pPr marL="109728" indent="0">
              <a:lnSpc>
                <a:spcPct val="120000"/>
              </a:lnSpc>
              <a:buNone/>
            </a:pPr>
            <a:r>
              <a:rPr lang="en-US" sz="43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4163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Step 2</a:t>
            </a:r>
            <a:r>
              <a:rPr lang="en-US" dirty="0" smtClean="0"/>
              <a:t> - </a:t>
            </a:r>
            <a:r>
              <a:rPr lang="en-US" dirty="0"/>
              <a:t>Create View</a:t>
            </a:r>
          </a:p>
        </p:txBody>
      </p:sp>
      <p:sp>
        <p:nvSpPr>
          <p:cNvPr id="3" name="Content Placeholder 2"/>
          <p:cNvSpPr>
            <a:spLocks noGrp="1"/>
          </p:cNvSpPr>
          <p:nvPr>
            <p:ph idx="1"/>
          </p:nvPr>
        </p:nvSpPr>
        <p:spPr>
          <a:xfrm>
            <a:off x="609600" y="1679713"/>
            <a:ext cx="10972800" cy="4641573"/>
          </a:xfrm>
        </p:spPr>
        <p:txBody>
          <a:bodyPr>
            <a:normAutofit fontScale="47500" lnSpcReduction="20000"/>
          </a:bodyPr>
          <a:lstStyle/>
          <a:p>
            <a:pPr marL="109728" indent="0">
              <a:lnSpc>
                <a:spcPct val="120000"/>
              </a:lnSpc>
              <a:buNone/>
            </a:pPr>
            <a:r>
              <a:rPr lang="en-US" sz="4900" i="1" dirty="0"/>
              <a:t>StudentView.java</a:t>
            </a:r>
            <a:endParaRPr lang="en-US" sz="4900" dirty="0" smtClean="0"/>
          </a:p>
          <a:p>
            <a:pPr marL="109728" indent="0">
              <a:lnSpc>
                <a:spcPct val="120000"/>
              </a:lnSpc>
              <a:buNone/>
            </a:pPr>
            <a:endParaRPr lang="en-US" sz="3400" dirty="0"/>
          </a:p>
          <a:p>
            <a:pPr marL="109728" indent="0">
              <a:lnSpc>
                <a:spcPct val="120000"/>
              </a:lnSpc>
              <a:buNone/>
            </a:pPr>
            <a:r>
              <a:rPr lang="en-US" sz="4300" dirty="0">
                <a:latin typeface="Courier New" panose="02070309020205020404" pitchFamily="49" charset="0"/>
                <a:cs typeface="Courier New" panose="02070309020205020404" pitchFamily="49" charset="0"/>
              </a:rPr>
              <a:t>public class </a:t>
            </a:r>
            <a:r>
              <a:rPr lang="en-US" sz="4300" dirty="0" err="1">
                <a:latin typeface="Courier New" panose="02070309020205020404" pitchFamily="49" charset="0"/>
                <a:cs typeface="Courier New" panose="02070309020205020404" pitchFamily="49" charset="0"/>
              </a:rPr>
              <a:t>StudentView</a:t>
            </a:r>
            <a:r>
              <a:rPr lang="en-US" sz="4300" dirty="0">
                <a:latin typeface="Courier New" panose="02070309020205020404" pitchFamily="49" charset="0"/>
                <a:cs typeface="Courier New" panose="02070309020205020404" pitchFamily="49" charset="0"/>
              </a:rPr>
              <a:t> {</a:t>
            </a:r>
          </a:p>
          <a:p>
            <a:pPr marL="109728" indent="0">
              <a:lnSpc>
                <a:spcPct val="120000"/>
              </a:lnSpc>
              <a:buNone/>
            </a:pPr>
            <a:r>
              <a:rPr lang="en-US" sz="4300" dirty="0">
                <a:latin typeface="Courier New" panose="02070309020205020404" pitchFamily="49" charset="0"/>
                <a:cs typeface="Courier New" panose="02070309020205020404" pitchFamily="49" charset="0"/>
              </a:rPr>
              <a:t>   public void </a:t>
            </a:r>
            <a:r>
              <a:rPr lang="en-US" sz="4300" dirty="0" err="1">
                <a:latin typeface="Courier New" panose="02070309020205020404" pitchFamily="49" charset="0"/>
                <a:cs typeface="Courier New" panose="02070309020205020404" pitchFamily="49" charset="0"/>
              </a:rPr>
              <a:t>printStudentDetails</a:t>
            </a:r>
            <a:r>
              <a:rPr lang="en-US" sz="4300" dirty="0">
                <a:latin typeface="Courier New" panose="02070309020205020404" pitchFamily="49" charset="0"/>
                <a:cs typeface="Courier New" panose="02070309020205020404" pitchFamily="49" charset="0"/>
              </a:rPr>
              <a:t>(String </a:t>
            </a:r>
            <a:r>
              <a:rPr lang="en-US" sz="4300" dirty="0" err="1">
                <a:latin typeface="Courier New" panose="02070309020205020404" pitchFamily="49" charset="0"/>
                <a:cs typeface="Courier New" panose="02070309020205020404" pitchFamily="49" charset="0"/>
              </a:rPr>
              <a:t>studentName</a:t>
            </a:r>
            <a:r>
              <a:rPr lang="en-US" sz="4300" dirty="0">
                <a:latin typeface="Courier New" panose="02070309020205020404" pitchFamily="49" charset="0"/>
                <a:cs typeface="Courier New" panose="02070309020205020404" pitchFamily="49" charset="0"/>
              </a:rPr>
              <a:t>, String </a:t>
            </a:r>
            <a:r>
              <a:rPr lang="en-US" sz="4300" dirty="0" err="1">
                <a:latin typeface="Courier New" panose="02070309020205020404" pitchFamily="49" charset="0"/>
                <a:cs typeface="Courier New" panose="02070309020205020404" pitchFamily="49" charset="0"/>
              </a:rPr>
              <a:t>studentRollNo</a:t>
            </a:r>
            <a:r>
              <a:rPr lang="en-US" sz="4300" dirty="0">
                <a:latin typeface="Courier New" panose="02070309020205020404" pitchFamily="49" charset="0"/>
                <a:cs typeface="Courier New" panose="02070309020205020404" pitchFamily="49" charset="0"/>
              </a:rPr>
              <a:t>){</a:t>
            </a:r>
          </a:p>
          <a:p>
            <a:pPr marL="109728" indent="0">
              <a:lnSpc>
                <a:spcPct val="120000"/>
              </a:lnSpc>
              <a:buNone/>
            </a:pPr>
            <a:r>
              <a:rPr lang="en-US" sz="4300" dirty="0">
                <a:latin typeface="Courier New" panose="02070309020205020404" pitchFamily="49" charset="0"/>
                <a:cs typeface="Courier New" panose="02070309020205020404" pitchFamily="49" charset="0"/>
              </a:rPr>
              <a:t>      </a:t>
            </a:r>
            <a:r>
              <a:rPr lang="en-US" sz="4300" dirty="0" err="1">
                <a:latin typeface="Courier New" panose="02070309020205020404" pitchFamily="49" charset="0"/>
                <a:cs typeface="Courier New" panose="02070309020205020404" pitchFamily="49" charset="0"/>
              </a:rPr>
              <a:t>System.out.println</a:t>
            </a:r>
            <a:r>
              <a:rPr lang="en-US" sz="4300" dirty="0">
                <a:latin typeface="Courier New" panose="02070309020205020404" pitchFamily="49" charset="0"/>
                <a:cs typeface="Courier New" panose="02070309020205020404" pitchFamily="49" charset="0"/>
              </a:rPr>
              <a:t>("Student: ");</a:t>
            </a:r>
          </a:p>
          <a:p>
            <a:pPr marL="109728" indent="0">
              <a:lnSpc>
                <a:spcPct val="120000"/>
              </a:lnSpc>
              <a:buNone/>
            </a:pPr>
            <a:r>
              <a:rPr lang="en-US" sz="4300" dirty="0">
                <a:latin typeface="Courier New" panose="02070309020205020404" pitchFamily="49" charset="0"/>
                <a:cs typeface="Courier New" panose="02070309020205020404" pitchFamily="49" charset="0"/>
              </a:rPr>
              <a:t>      </a:t>
            </a:r>
            <a:r>
              <a:rPr lang="en-US" sz="4300" dirty="0" err="1">
                <a:latin typeface="Courier New" panose="02070309020205020404" pitchFamily="49" charset="0"/>
                <a:cs typeface="Courier New" panose="02070309020205020404" pitchFamily="49" charset="0"/>
              </a:rPr>
              <a:t>System.out.println</a:t>
            </a:r>
            <a:r>
              <a:rPr lang="en-US" sz="4300" dirty="0">
                <a:latin typeface="Courier New" panose="02070309020205020404" pitchFamily="49" charset="0"/>
                <a:cs typeface="Courier New" panose="02070309020205020404" pitchFamily="49" charset="0"/>
              </a:rPr>
              <a:t>("Name: " + </a:t>
            </a:r>
            <a:r>
              <a:rPr lang="en-US" sz="4300" dirty="0" err="1">
                <a:latin typeface="Courier New" panose="02070309020205020404" pitchFamily="49" charset="0"/>
                <a:cs typeface="Courier New" panose="02070309020205020404" pitchFamily="49" charset="0"/>
              </a:rPr>
              <a:t>studentName</a:t>
            </a:r>
            <a:r>
              <a:rPr lang="en-US" sz="4300" dirty="0">
                <a:latin typeface="Courier New" panose="02070309020205020404" pitchFamily="49" charset="0"/>
                <a:cs typeface="Courier New" panose="02070309020205020404" pitchFamily="49" charset="0"/>
              </a:rPr>
              <a:t>);</a:t>
            </a:r>
          </a:p>
          <a:p>
            <a:pPr marL="109728" indent="0">
              <a:lnSpc>
                <a:spcPct val="120000"/>
              </a:lnSpc>
              <a:buNone/>
            </a:pPr>
            <a:r>
              <a:rPr lang="en-US" sz="4300" dirty="0">
                <a:latin typeface="Courier New" panose="02070309020205020404" pitchFamily="49" charset="0"/>
                <a:cs typeface="Courier New" panose="02070309020205020404" pitchFamily="49" charset="0"/>
              </a:rPr>
              <a:t>      </a:t>
            </a:r>
            <a:r>
              <a:rPr lang="en-US" sz="4300" dirty="0" err="1">
                <a:latin typeface="Courier New" panose="02070309020205020404" pitchFamily="49" charset="0"/>
                <a:cs typeface="Courier New" panose="02070309020205020404" pitchFamily="49" charset="0"/>
              </a:rPr>
              <a:t>System.out.println</a:t>
            </a:r>
            <a:r>
              <a:rPr lang="en-US" sz="4300" dirty="0">
                <a:latin typeface="Courier New" panose="02070309020205020404" pitchFamily="49" charset="0"/>
                <a:cs typeface="Courier New" panose="02070309020205020404" pitchFamily="49" charset="0"/>
              </a:rPr>
              <a:t>("Roll No: " + </a:t>
            </a:r>
            <a:r>
              <a:rPr lang="en-US" sz="4300" dirty="0" err="1">
                <a:latin typeface="Courier New" panose="02070309020205020404" pitchFamily="49" charset="0"/>
                <a:cs typeface="Courier New" panose="02070309020205020404" pitchFamily="49" charset="0"/>
              </a:rPr>
              <a:t>studentRollNo</a:t>
            </a:r>
            <a:r>
              <a:rPr lang="en-US" sz="4300" dirty="0">
                <a:latin typeface="Courier New" panose="02070309020205020404" pitchFamily="49" charset="0"/>
                <a:cs typeface="Courier New" panose="02070309020205020404" pitchFamily="49" charset="0"/>
              </a:rPr>
              <a:t>);</a:t>
            </a:r>
          </a:p>
          <a:p>
            <a:pPr marL="109728" indent="0">
              <a:lnSpc>
                <a:spcPct val="120000"/>
              </a:lnSpc>
              <a:buNone/>
            </a:pPr>
            <a:r>
              <a:rPr lang="en-US" sz="4300" dirty="0">
                <a:latin typeface="Courier New" panose="02070309020205020404" pitchFamily="49" charset="0"/>
                <a:cs typeface="Courier New" panose="02070309020205020404" pitchFamily="49" charset="0"/>
              </a:rPr>
              <a:t>   }</a:t>
            </a:r>
          </a:p>
          <a:p>
            <a:pPr marL="109728" indent="0">
              <a:lnSpc>
                <a:spcPct val="120000"/>
              </a:lnSpc>
              <a:buNone/>
            </a:pPr>
            <a:r>
              <a:rPr lang="en-US" sz="43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6688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526774"/>
          </a:xfrm>
        </p:spPr>
        <p:txBody>
          <a:bodyPr>
            <a:normAutofit fontScale="90000"/>
          </a:bodyPr>
          <a:lstStyle/>
          <a:p>
            <a:r>
              <a:rPr lang="en-US" dirty="0"/>
              <a:t>Step </a:t>
            </a:r>
            <a:r>
              <a:rPr lang="en-US" dirty="0" smtClean="0"/>
              <a:t>3 - </a:t>
            </a:r>
            <a:r>
              <a:rPr lang="en-US" dirty="0"/>
              <a:t>Create Controller</a:t>
            </a:r>
          </a:p>
        </p:txBody>
      </p:sp>
      <p:sp>
        <p:nvSpPr>
          <p:cNvPr id="3" name="Content Placeholder 2"/>
          <p:cNvSpPr>
            <a:spLocks noGrp="1"/>
          </p:cNvSpPr>
          <p:nvPr>
            <p:ph idx="1"/>
          </p:nvPr>
        </p:nvSpPr>
        <p:spPr>
          <a:xfrm>
            <a:off x="609600" y="1139687"/>
            <a:ext cx="10972800" cy="5353878"/>
          </a:xfrm>
        </p:spPr>
        <p:txBody>
          <a:bodyPr>
            <a:normAutofit fontScale="25000" lnSpcReduction="20000"/>
          </a:bodyPr>
          <a:lstStyle/>
          <a:p>
            <a:pPr marL="109728" indent="0">
              <a:lnSpc>
                <a:spcPct val="120000"/>
              </a:lnSpc>
              <a:buNone/>
            </a:pPr>
            <a:r>
              <a:rPr lang="en-US" sz="6400" i="1" dirty="0"/>
              <a:t>StudentController.java</a:t>
            </a:r>
            <a:endParaRPr lang="en-US" sz="6400" dirty="0" smtClean="0"/>
          </a:p>
          <a:p>
            <a:pPr marL="109728" indent="0">
              <a:lnSpc>
                <a:spcPct val="120000"/>
              </a:lnSpc>
              <a:buNone/>
            </a:pPr>
            <a:endParaRPr lang="en-US" sz="3400" dirty="0"/>
          </a:p>
          <a:p>
            <a:pPr marL="109728" indent="0">
              <a:lnSpc>
                <a:spcPct val="120000"/>
              </a:lnSpc>
              <a:buNone/>
            </a:pPr>
            <a:r>
              <a:rPr lang="en-US" sz="4300" dirty="0">
                <a:latin typeface="Courier New" panose="02070309020205020404" pitchFamily="49" charset="0"/>
                <a:cs typeface="Courier New" panose="02070309020205020404" pitchFamily="49" charset="0"/>
              </a:rPr>
              <a:t>public class </a:t>
            </a:r>
            <a:r>
              <a:rPr lang="en-US" sz="4300" dirty="0" err="1">
                <a:latin typeface="Courier New" panose="02070309020205020404" pitchFamily="49" charset="0"/>
                <a:cs typeface="Courier New" panose="02070309020205020404" pitchFamily="49" charset="0"/>
              </a:rPr>
              <a:t>StudentController</a:t>
            </a:r>
            <a:r>
              <a:rPr lang="en-US" sz="4300" dirty="0">
                <a:latin typeface="Courier New" panose="02070309020205020404" pitchFamily="49" charset="0"/>
                <a:cs typeface="Courier New" panose="02070309020205020404" pitchFamily="49" charset="0"/>
              </a:rPr>
              <a:t> {</a:t>
            </a:r>
          </a:p>
          <a:p>
            <a:pPr marL="109728" indent="0">
              <a:lnSpc>
                <a:spcPct val="120000"/>
              </a:lnSpc>
              <a:buNone/>
            </a:pPr>
            <a:r>
              <a:rPr lang="en-US" sz="4300" dirty="0">
                <a:latin typeface="Courier New" panose="02070309020205020404" pitchFamily="49" charset="0"/>
                <a:cs typeface="Courier New" panose="02070309020205020404" pitchFamily="49" charset="0"/>
              </a:rPr>
              <a:t>   private Student model;</a:t>
            </a:r>
          </a:p>
          <a:p>
            <a:pPr marL="109728" indent="0">
              <a:lnSpc>
                <a:spcPct val="120000"/>
              </a:lnSpc>
              <a:buNone/>
            </a:pPr>
            <a:r>
              <a:rPr lang="en-US" sz="4300" dirty="0">
                <a:latin typeface="Courier New" panose="02070309020205020404" pitchFamily="49" charset="0"/>
                <a:cs typeface="Courier New" panose="02070309020205020404" pitchFamily="49" charset="0"/>
              </a:rPr>
              <a:t>   private </a:t>
            </a:r>
            <a:r>
              <a:rPr lang="en-US" sz="4300" dirty="0" err="1">
                <a:latin typeface="Courier New" panose="02070309020205020404" pitchFamily="49" charset="0"/>
                <a:cs typeface="Courier New" panose="02070309020205020404" pitchFamily="49" charset="0"/>
              </a:rPr>
              <a:t>StudentView</a:t>
            </a:r>
            <a:r>
              <a:rPr lang="en-US" sz="4300" dirty="0">
                <a:latin typeface="Courier New" panose="02070309020205020404" pitchFamily="49" charset="0"/>
                <a:cs typeface="Courier New" panose="02070309020205020404" pitchFamily="49" charset="0"/>
              </a:rPr>
              <a:t> view;</a:t>
            </a:r>
          </a:p>
          <a:p>
            <a:pPr marL="109728" indent="0">
              <a:lnSpc>
                <a:spcPct val="120000"/>
              </a:lnSpc>
              <a:buNone/>
            </a:pPr>
            <a:r>
              <a:rPr lang="en-US" sz="4300" dirty="0">
                <a:latin typeface="Courier New" panose="02070309020205020404" pitchFamily="49" charset="0"/>
                <a:cs typeface="Courier New" panose="02070309020205020404" pitchFamily="49" charset="0"/>
              </a:rPr>
              <a:t>   public </a:t>
            </a:r>
            <a:r>
              <a:rPr lang="en-US" sz="4300" dirty="0" err="1">
                <a:latin typeface="Courier New" panose="02070309020205020404" pitchFamily="49" charset="0"/>
                <a:cs typeface="Courier New" panose="02070309020205020404" pitchFamily="49" charset="0"/>
              </a:rPr>
              <a:t>StudentController</a:t>
            </a:r>
            <a:r>
              <a:rPr lang="en-US" sz="4300" dirty="0">
                <a:latin typeface="Courier New" panose="02070309020205020404" pitchFamily="49" charset="0"/>
                <a:cs typeface="Courier New" panose="02070309020205020404" pitchFamily="49" charset="0"/>
              </a:rPr>
              <a:t>(Student model, </a:t>
            </a:r>
            <a:r>
              <a:rPr lang="en-US" sz="4300" dirty="0" err="1">
                <a:latin typeface="Courier New" panose="02070309020205020404" pitchFamily="49" charset="0"/>
                <a:cs typeface="Courier New" panose="02070309020205020404" pitchFamily="49" charset="0"/>
              </a:rPr>
              <a:t>StudentView</a:t>
            </a:r>
            <a:r>
              <a:rPr lang="en-US" sz="4300" dirty="0">
                <a:latin typeface="Courier New" panose="02070309020205020404" pitchFamily="49" charset="0"/>
                <a:cs typeface="Courier New" panose="02070309020205020404" pitchFamily="49" charset="0"/>
              </a:rPr>
              <a:t> view){</a:t>
            </a:r>
          </a:p>
          <a:p>
            <a:pPr marL="109728" indent="0">
              <a:lnSpc>
                <a:spcPct val="120000"/>
              </a:lnSpc>
              <a:buNone/>
            </a:pPr>
            <a:r>
              <a:rPr lang="en-US" sz="4300" dirty="0">
                <a:latin typeface="Courier New" panose="02070309020205020404" pitchFamily="49" charset="0"/>
                <a:cs typeface="Courier New" panose="02070309020205020404" pitchFamily="49" charset="0"/>
              </a:rPr>
              <a:t>      </a:t>
            </a:r>
            <a:r>
              <a:rPr lang="en-US" sz="4300" dirty="0" err="1">
                <a:latin typeface="Courier New" panose="02070309020205020404" pitchFamily="49" charset="0"/>
                <a:cs typeface="Courier New" panose="02070309020205020404" pitchFamily="49" charset="0"/>
              </a:rPr>
              <a:t>this.model</a:t>
            </a:r>
            <a:r>
              <a:rPr lang="en-US" sz="4300" dirty="0">
                <a:latin typeface="Courier New" panose="02070309020205020404" pitchFamily="49" charset="0"/>
                <a:cs typeface="Courier New" panose="02070309020205020404" pitchFamily="49" charset="0"/>
              </a:rPr>
              <a:t> = model;</a:t>
            </a:r>
          </a:p>
          <a:p>
            <a:pPr marL="109728" indent="0">
              <a:lnSpc>
                <a:spcPct val="120000"/>
              </a:lnSpc>
              <a:buNone/>
            </a:pPr>
            <a:r>
              <a:rPr lang="en-US" sz="4300" dirty="0">
                <a:latin typeface="Courier New" panose="02070309020205020404" pitchFamily="49" charset="0"/>
                <a:cs typeface="Courier New" panose="02070309020205020404" pitchFamily="49" charset="0"/>
              </a:rPr>
              <a:t>      </a:t>
            </a:r>
            <a:r>
              <a:rPr lang="en-US" sz="4300" dirty="0" err="1">
                <a:latin typeface="Courier New" panose="02070309020205020404" pitchFamily="49" charset="0"/>
                <a:cs typeface="Courier New" panose="02070309020205020404" pitchFamily="49" charset="0"/>
              </a:rPr>
              <a:t>this.view</a:t>
            </a:r>
            <a:r>
              <a:rPr lang="en-US" sz="4300" dirty="0">
                <a:latin typeface="Courier New" panose="02070309020205020404" pitchFamily="49" charset="0"/>
                <a:cs typeface="Courier New" panose="02070309020205020404" pitchFamily="49" charset="0"/>
              </a:rPr>
              <a:t> = view;</a:t>
            </a:r>
          </a:p>
          <a:p>
            <a:pPr marL="109728" indent="0">
              <a:lnSpc>
                <a:spcPct val="120000"/>
              </a:lnSpc>
              <a:buNone/>
            </a:pPr>
            <a:r>
              <a:rPr lang="en-US" sz="4300" dirty="0">
                <a:latin typeface="Courier New" panose="02070309020205020404" pitchFamily="49" charset="0"/>
                <a:cs typeface="Courier New" panose="02070309020205020404" pitchFamily="49" charset="0"/>
              </a:rPr>
              <a:t>   }</a:t>
            </a:r>
          </a:p>
          <a:p>
            <a:pPr marL="109728" indent="0">
              <a:lnSpc>
                <a:spcPct val="120000"/>
              </a:lnSpc>
              <a:buNone/>
            </a:pPr>
            <a:r>
              <a:rPr lang="en-US" sz="4300" dirty="0">
                <a:latin typeface="Courier New" panose="02070309020205020404" pitchFamily="49" charset="0"/>
                <a:cs typeface="Courier New" panose="02070309020205020404" pitchFamily="49" charset="0"/>
              </a:rPr>
              <a:t>   public void </a:t>
            </a:r>
            <a:r>
              <a:rPr lang="en-US" sz="4300" dirty="0" err="1">
                <a:latin typeface="Courier New" panose="02070309020205020404" pitchFamily="49" charset="0"/>
                <a:cs typeface="Courier New" panose="02070309020205020404" pitchFamily="49" charset="0"/>
              </a:rPr>
              <a:t>setStudentName</a:t>
            </a:r>
            <a:r>
              <a:rPr lang="en-US" sz="4300" dirty="0">
                <a:latin typeface="Courier New" panose="02070309020205020404" pitchFamily="49" charset="0"/>
                <a:cs typeface="Courier New" panose="02070309020205020404" pitchFamily="49" charset="0"/>
              </a:rPr>
              <a:t>(String name){</a:t>
            </a:r>
          </a:p>
          <a:p>
            <a:pPr marL="109728" indent="0">
              <a:lnSpc>
                <a:spcPct val="120000"/>
              </a:lnSpc>
              <a:buNone/>
            </a:pPr>
            <a:r>
              <a:rPr lang="en-US" sz="4300" dirty="0">
                <a:latin typeface="Courier New" panose="02070309020205020404" pitchFamily="49" charset="0"/>
                <a:cs typeface="Courier New" panose="02070309020205020404" pitchFamily="49" charset="0"/>
              </a:rPr>
              <a:t>      </a:t>
            </a:r>
            <a:r>
              <a:rPr lang="en-US" sz="4300" dirty="0" err="1">
                <a:latin typeface="Courier New" panose="02070309020205020404" pitchFamily="49" charset="0"/>
                <a:cs typeface="Courier New" panose="02070309020205020404" pitchFamily="49" charset="0"/>
              </a:rPr>
              <a:t>model.setName</a:t>
            </a:r>
            <a:r>
              <a:rPr lang="en-US" sz="4300" dirty="0">
                <a:latin typeface="Courier New" panose="02070309020205020404" pitchFamily="49" charset="0"/>
                <a:cs typeface="Courier New" panose="02070309020205020404" pitchFamily="49" charset="0"/>
              </a:rPr>
              <a:t>(name);		</a:t>
            </a:r>
          </a:p>
          <a:p>
            <a:pPr marL="109728" indent="0">
              <a:lnSpc>
                <a:spcPct val="120000"/>
              </a:lnSpc>
              <a:buNone/>
            </a:pPr>
            <a:r>
              <a:rPr lang="en-US" sz="4300" dirty="0">
                <a:latin typeface="Courier New" panose="02070309020205020404" pitchFamily="49" charset="0"/>
                <a:cs typeface="Courier New" panose="02070309020205020404" pitchFamily="49" charset="0"/>
              </a:rPr>
              <a:t>   }</a:t>
            </a:r>
          </a:p>
          <a:p>
            <a:pPr marL="109728" indent="0">
              <a:lnSpc>
                <a:spcPct val="120000"/>
              </a:lnSpc>
              <a:buNone/>
            </a:pPr>
            <a:r>
              <a:rPr lang="en-US" sz="4300" dirty="0">
                <a:latin typeface="Courier New" panose="02070309020205020404" pitchFamily="49" charset="0"/>
                <a:cs typeface="Courier New" panose="02070309020205020404" pitchFamily="49" charset="0"/>
              </a:rPr>
              <a:t>   public String </a:t>
            </a:r>
            <a:r>
              <a:rPr lang="en-US" sz="4300" dirty="0" err="1">
                <a:latin typeface="Courier New" panose="02070309020205020404" pitchFamily="49" charset="0"/>
                <a:cs typeface="Courier New" panose="02070309020205020404" pitchFamily="49" charset="0"/>
              </a:rPr>
              <a:t>getStudentName</a:t>
            </a:r>
            <a:r>
              <a:rPr lang="en-US" sz="4300" dirty="0">
                <a:latin typeface="Courier New" panose="02070309020205020404" pitchFamily="49" charset="0"/>
                <a:cs typeface="Courier New" panose="02070309020205020404" pitchFamily="49" charset="0"/>
              </a:rPr>
              <a:t>(){</a:t>
            </a:r>
          </a:p>
          <a:p>
            <a:pPr marL="109728" indent="0">
              <a:lnSpc>
                <a:spcPct val="120000"/>
              </a:lnSpc>
              <a:buNone/>
            </a:pPr>
            <a:r>
              <a:rPr lang="en-US" sz="4300" dirty="0">
                <a:latin typeface="Courier New" panose="02070309020205020404" pitchFamily="49" charset="0"/>
                <a:cs typeface="Courier New" panose="02070309020205020404" pitchFamily="49" charset="0"/>
              </a:rPr>
              <a:t>      return </a:t>
            </a:r>
            <a:r>
              <a:rPr lang="en-US" sz="4300" dirty="0" err="1">
                <a:latin typeface="Courier New" panose="02070309020205020404" pitchFamily="49" charset="0"/>
                <a:cs typeface="Courier New" panose="02070309020205020404" pitchFamily="49" charset="0"/>
              </a:rPr>
              <a:t>model.getName</a:t>
            </a:r>
            <a:r>
              <a:rPr lang="en-US" sz="4300" dirty="0">
                <a:latin typeface="Courier New" panose="02070309020205020404" pitchFamily="49" charset="0"/>
                <a:cs typeface="Courier New" panose="02070309020205020404" pitchFamily="49" charset="0"/>
              </a:rPr>
              <a:t>();		</a:t>
            </a:r>
          </a:p>
          <a:p>
            <a:pPr marL="109728" indent="0">
              <a:lnSpc>
                <a:spcPct val="120000"/>
              </a:lnSpc>
              <a:buNone/>
            </a:pPr>
            <a:r>
              <a:rPr lang="en-US" sz="4300" dirty="0">
                <a:latin typeface="Courier New" panose="02070309020205020404" pitchFamily="49" charset="0"/>
                <a:cs typeface="Courier New" panose="02070309020205020404" pitchFamily="49" charset="0"/>
              </a:rPr>
              <a:t>   }</a:t>
            </a:r>
          </a:p>
          <a:p>
            <a:pPr marL="109728" indent="0">
              <a:lnSpc>
                <a:spcPct val="120000"/>
              </a:lnSpc>
              <a:buNone/>
            </a:pPr>
            <a:r>
              <a:rPr lang="en-US" sz="4300" dirty="0">
                <a:latin typeface="Courier New" panose="02070309020205020404" pitchFamily="49" charset="0"/>
                <a:cs typeface="Courier New" panose="02070309020205020404" pitchFamily="49" charset="0"/>
              </a:rPr>
              <a:t>   public void </a:t>
            </a:r>
            <a:r>
              <a:rPr lang="en-US" sz="4300" dirty="0" err="1">
                <a:latin typeface="Courier New" panose="02070309020205020404" pitchFamily="49" charset="0"/>
                <a:cs typeface="Courier New" panose="02070309020205020404" pitchFamily="49" charset="0"/>
              </a:rPr>
              <a:t>setStudentRollNo</a:t>
            </a:r>
            <a:r>
              <a:rPr lang="en-US" sz="4300" dirty="0">
                <a:latin typeface="Courier New" panose="02070309020205020404" pitchFamily="49" charset="0"/>
                <a:cs typeface="Courier New" panose="02070309020205020404" pitchFamily="49" charset="0"/>
              </a:rPr>
              <a:t>(String </a:t>
            </a:r>
            <a:r>
              <a:rPr lang="en-US" sz="4300" dirty="0" err="1">
                <a:latin typeface="Courier New" panose="02070309020205020404" pitchFamily="49" charset="0"/>
                <a:cs typeface="Courier New" panose="02070309020205020404" pitchFamily="49" charset="0"/>
              </a:rPr>
              <a:t>rollNo</a:t>
            </a:r>
            <a:r>
              <a:rPr lang="en-US" sz="4300" dirty="0">
                <a:latin typeface="Courier New" panose="02070309020205020404" pitchFamily="49" charset="0"/>
                <a:cs typeface="Courier New" panose="02070309020205020404" pitchFamily="49" charset="0"/>
              </a:rPr>
              <a:t>){</a:t>
            </a:r>
          </a:p>
          <a:p>
            <a:pPr marL="109728" indent="0">
              <a:lnSpc>
                <a:spcPct val="120000"/>
              </a:lnSpc>
              <a:buNone/>
            </a:pPr>
            <a:r>
              <a:rPr lang="en-US" sz="4300" dirty="0">
                <a:latin typeface="Courier New" panose="02070309020205020404" pitchFamily="49" charset="0"/>
                <a:cs typeface="Courier New" panose="02070309020205020404" pitchFamily="49" charset="0"/>
              </a:rPr>
              <a:t>      </a:t>
            </a:r>
            <a:r>
              <a:rPr lang="en-US" sz="4300" dirty="0" err="1">
                <a:latin typeface="Courier New" panose="02070309020205020404" pitchFamily="49" charset="0"/>
                <a:cs typeface="Courier New" panose="02070309020205020404" pitchFamily="49" charset="0"/>
              </a:rPr>
              <a:t>model.setRollNo</a:t>
            </a:r>
            <a:r>
              <a:rPr lang="en-US" sz="4300" dirty="0">
                <a:latin typeface="Courier New" panose="02070309020205020404" pitchFamily="49" charset="0"/>
                <a:cs typeface="Courier New" panose="02070309020205020404" pitchFamily="49" charset="0"/>
              </a:rPr>
              <a:t>(</a:t>
            </a:r>
            <a:r>
              <a:rPr lang="en-US" sz="4300" dirty="0" err="1">
                <a:latin typeface="Courier New" panose="02070309020205020404" pitchFamily="49" charset="0"/>
                <a:cs typeface="Courier New" panose="02070309020205020404" pitchFamily="49" charset="0"/>
              </a:rPr>
              <a:t>rollNo</a:t>
            </a:r>
            <a:r>
              <a:rPr lang="en-US" sz="4300" dirty="0">
                <a:latin typeface="Courier New" panose="02070309020205020404" pitchFamily="49" charset="0"/>
                <a:cs typeface="Courier New" panose="02070309020205020404" pitchFamily="49" charset="0"/>
              </a:rPr>
              <a:t>);		</a:t>
            </a:r>
          </a:p>
          <a:p>
            <a:pPr marL="109728" indent="0">
              <a:lnSpc>
                <a:spcPct val="120000"/>
              </a:lnSpc>
              <a:buNone/>
            </a:pPr>
            <a:r>
              <a:rPr lang="en-US" sz="4300" dirty="0">
                <a:latin typeface="Courier New" panose="02070309020205020404" pitchFamily="49" charset="0"/>
                <a:cs typeface="Courier New" panose="02070309020205020404" pitchFamily="49" charset="0"/>
              </a:rPr>
              <a:t>   }</a:t>
            </a:r>
          </a:p>
          <a:p>
            <a:pPr marL="109728" indent="0">
              <a:lnSpc>
                <a:spcPct val="120000"/>
              </a:lnSpc>
              <a:buNone/>
            </a:pPr>
            <a:r>
              <a:rPr lang="en-US" sz="4300" dirty="0">
                <a:latin typeface="Courier New" panose="02070309020205020404" pitchFamily="49" charset="0"/>
                <a:cs typeface="Courier New" panose="02070309020205020404" pitchFamily="49" charset="0"/>
              </a:rPr>
              <a:t>   public String </a:t>
            </a:r>
            <a:r>
              <a:rPr lang="en-US" sz="4300" dirty="0" err="1">
                <a:latin typeface="Courier New" panose="02070309020205020404" pitchFamily="49" charset="0"/>
                <a:cs typeface="Courier New" panose="02070309020205020404" pitchFamily="49" charset="0"/>
              </a:rPr>
              <a:t>getStudentRollNo</a:t>
            </a:r>
            <a:r>
              <a:rPr lang="en-US" sz="4300" dirty="0">
                <a:latin typeface="Courier New" panose="02070309020205020404" pitchFamily="49" charset="0"/>
                <a:cs typeface="Courier New" panose="02070309020205020404" pitchFamily="49" charset="0"/>
              </a:rPr>
              <a:t>(){</a:t>
            </a:r>
          </a:p>
          <a:p>
            <a:pPr marL="109728" indent="0">
              <a:lnSpc>
                <a:spcPct val="120000"/>
              </a:lnSpc>
              <a:buNone/>
            </a:pPr>
            <a:r>
              <a:rPr lang="en-US" sz="4300" dirty="0">
                <a:latin typeface="Courier New" panose="02070309020205020404" pitchFamily="49" charset="0"/>
                <a:cs typeface="Courier New" panose="02070309020205020404" pitchFamily="49" charset="0"/>
              </a:rPr>
              <a:t>      return </a:t>
            </a:r>
            <a:r>
              <a:rPr lang="en-US" sz="4300" dirty="0" err="1">
                <a:latin typeface="Courier New" panose="02070309020205020404" pitchFamily="49" charset="0"/>
                <a:cs typeface="Courier New" panose="02070309020205020404" pitchFamily="49" charset="0"/>
              </a:rPr>
              <a:t>model.getRollNo</a:t>
            </a:r>
            <a:r>
              <a:rPr lang="en-US" sz="4300" dirty="0">
                <a:latin typeface="Courier New" panose="02070309020205020404" pitchFamily="49" charset="0"/>
                <a:cs typeface="Courier New" panose="02070309020205020404" pitchFamily="49" charset="0"/>
              </a:rPr>
              <a:t>();		</a:t>
            </a:r>
          </a:p>
          <a:p>
            <a:pPr marL="109728" indent="0">
              <a:lnSpc>
                <a:spcPct val="120000"/>
              </a:lnSpc>
              <a:buNone/>
            </a:pPr>
            <a:r>
              <a:rPr lang="en-US" sz="4300" dirty="0">
                <a:latin typeface="Courier New" panose="02070309020205020404" pitchFamily="49" charset="0"/>
                <a:cs typeface="Courier New" panose="02070309020205020404" pitchFamily="49" charset="0"/>
              </a:rPr>
              <a:t>   }</a:t>
            </a:r>
          </a:p>
          <a:p>
            <a:pPr marL="109728" indent="0">
              <a:lnSpc>
                <a:spcPct val="120000"/>
              </a:lnSpc>
              <a:buNone/>
            </a:pPr>
            <a:r>
              <a:rPr lang="en-US" sz="4300" dirty="0">
                <a:latin typeface="Courier New" panose="02070309020205020404" pitchFamily="49" charset="0"/>
                <a:cs typeface="Courier New" panose="02070309020205020404" pitchFamily="49" charset="0"/>
              </a:rPr>
              <a:t>   public void </a:t>
            </a:r>
            <a:r>
              <a:rPr lang="en-US" sz="4300" dirty="0" err="1">
                <a:latin typeface="Courier New" panose="02070309020205020404" pitchFamily="49" charset="0"/>
                <a:cs typeface="Courier New" panose="02070309020205020404" pitchFamily="49" charset="0"/>
              </a:rPr>
              <a:t>updateView</a:t>
            </a:r>
            <a:r>
              <a:rPr lang="en-US" sz="4300" dirty="0">
                <a:latin typeface="Courier New" panose="02070309020205020404" pitchFamily="49" charset="0"/>
                <a:cs typeface="Courier New" panose="02070309020205020404" pitchFamily="49" charset="0"/>
              </a:rPr>
              <a:t>(){				</a:t>
            </a:r>
          </a:p>
          <a:p>
            <a:pPr marL="109728" indent="0">
              <a:lnSpc>
                <a:spcPct val="120000"/>
              </a:lnSpc>
              <a:buNone/>
            </a:pPr>
            <a:r>
              <a:rPr lang="en-US" sz="4300" dirty="0">
                <a:latin typeface="Courier New" panose="02070309020205020404" pitchFamily="49" charset="0"/>
                <a:cs typeface="Courier New" panose="02070309020205020404" pitchFamily="49" charset="0"/>
              </a:rPr>
              <a:t>      </a:t>
            </a:r>
            <a:r>
              <a:rPr lang="en-US" sz="4300" dirty="0" err="1">
                <a:latin typeface="Courier New" panose="02070309020205020404" pitchFamily="49" charset="0"/>
                <a:cs typeface="Courier New" panose="02070309020205020404" pitchFamily="49" charset="0"/>
              </a:rPr>
              <a:t>view.printStudentDetails</a:t>
            </a:r>
            <a:r>
              <a:rPr lang="en-US" sz="4300" dirty="0">
                <a:latin typeface="Courier New" panose="02070309020205020404" pitchFamily="49" charset="0"/>
                <a:cs typeface="Courier New" panose="02070309020205020404" pitchFamily="49" charset="0"/>
              </a:rPr>
              <a:t>(</a:t>
            </a:r>
            <a:r>
              <a:rPr lang="en-US" sz="4300" dirty="0" err="1">
                <a:latin typeface="Courier New" panose="02070309020205020404" pitchFamily="49" charset="0"/>
                <a:cs typeface="Courier New" panose="02070309020205020404" pitchFamily="49" charset="0"/>
              </a:rPr>
              <a:t>model.getName</a:t>
            </a:r>
            <a:r>
              <a:rPr lang="en-US" sz="4300" dirty="0">
                <a:latin typeface="Courier New" panose="02070309020205020404" pitchFamily="49" charset="0"/>
                <a:cs typeface="Courier New" panose="02070309020205020404" pitchFamily="49" charset="0"/>
              </a:rPr>
              <a:t>(), </a:t>
            </a:r>
            <a:r>
              <a:rPr lang="en-US" sz="4300" dirty="0" err="1">
                <a:latin typeface="Courier New" panose="02070309020205020404" pitchFamily="49" charset="0"/>
                <a:cs typeface="Courier New" panose="02070309020205020404" pitchFamily="49" charset="0"/>
              </a:rPr>
              <a:t>model.getRollNo</a:t>
            </a:r>
            <a:r>
              <a:rPr lang="en-US" sz="4300" dirty="0">
                <a:latin typeface="Courier New" panose="02070309020205020404" pitchFamily="49" charset="0"/>
                <a:cs typeface="Courier New" panose="02070309020205020404" pitchFamily="49" charset="0"/>
              </a:rPr>
              <a:t>());</a:t>
            </a:r>
          </a:p>
          <a:p>
            <a:pPr marL="109728" indent="0">
              <a:lnSpc>
                <a:spcPct val="120000"/>
              </a:lnSpc>
              <a:buNone/>
            </a:pPr>
            <a:r>
              <a:rPr lang="en-US" sz="4300" dirty="0">
                <a:latin typeface="Courier New" panose="02070309020205020404" pitchFamily="49" charset="0"/>
                <a:cs typeface="Courier New" panose="02070309020205020404" pitchFamily="49" charset="0"/>
              </a:rPr>
              <a:t>   }	</a:t>
            </a:r>
          </a:p>
          <a:p>
            <a:pPr marL="109728" indent="0">
              <a:lnSpc>
                <a:spcPct val="120000"/>
              </a:lnSpc>
              <a:buNone/>
            </a:pPr>
            <a:r>
              <a:rPr lang="en-US" sz="43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09018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526774"/>
          </a:xfrm>
        </p:spPr>
        <p:txBody>
          <a:bodyPr>
            <a:normAutofit fontScale="90000"/>
          </a:bodyPr>
          <a:lstStyle/>
          <a:p>
            <a:r>
              <a:rPr lang="en-US" dirty="0"/>
              <a:t>Step </a:t>
            </a:r>
            <a:r>
              <a:rPr lang="en-US" dirty="0" smtClean="0"/>
              <a:t>4</a:t>
            </a:r>
            <a:endParaRPr lang="en-US" dirty="0"/>
          </a:p>
        </p:txBody>
      </p:sp>
      <p:sp>
        <p:nvSpPr>
          <p:cNvPr id="3" name="Content Placeholder 2"/>
          <p:cNvSpPr>
            <a:spLocks noGrp="1"/>
          </p:cNvSpPr>
          <p:nvPr>
            <p:ph idx="1"/>
          </p:nvPr>
        </p:nvSpPr>
        <p:spPr>
          <a:xfrm>
            <a:off x="609600" y="1139687"/>
            <a:ext cx="10972800" cy="5353878"/>
          </a:xfrm>
        </p:spPr>
        <p:txBody>
          <a:bodyPr>
            <a:normAutofit fontScale="25000" lnSpcReduction="20000"/>
          </a:bodyPr>
          <a:lstStyle/>
          <a:p>
            <a:pPr marL="109728" indent="0">
              <a:lnSpc>
                <a:spcPct val="170000"/>
              </a:lnSpc>
              <a:buNone/>
            </a:pPr>
            <a:r>
              <a:rPr lang="en-US" sz="6400" dirty="0"/>
              <a:t>Use the </a:t>
            </a:r>
            <a:r>
              <a:rPr lang="en-US" sz="6400" i="1" dirty="0" err="1"/>
              <a:t>StudentController</a:t>
            </a:r>
            <a:r>
              <a:rPr lang="en-US" sz="6400" dirty="0"/>
              <a:t> methods to demonstrate MVC design pattern </a:t>
            </a:r>
            <a:r>
              <a:rPr lang="en-US" sz="6400" dirty="0" smtClean="0"/>
              <a:t>usage.</a:t>
            </a:r>
          </a:p>
          <a:p>
            <a:pPr marL="109728" indent="0">
              <a:lnSpc>
                <a:spcPct val="170000"/>
              </a:lnSpc>
              <a:buNone/>
            </a:pPr>
            <a:r>
              <a:rPr lang="en-US" sz="6400" i="1" dirty="0" smtClean="0"/>
              <a:t>MVCPatternDemo.java</a:t>
            </a:r>
            <a:r>
              <a:rPr lang="en-US" sz="6400" dirty="0"/>
              <a:t>.</a:t>
            </a:r>
            <a:endParaRPr lang="en-US" sz="6400" dirty="0" smtClean="0"/>
          </a:p>
          <a:p>
            <a:pPr marL="109728" indent="0">
              <a:lnSpc>
                <a:spcPct val="120000"/>
              </a:lnSpc>
              <a:buNone/>
            </a:pPr>
            <a:endParaRPr lang="en-US" sz="3400" dirty="0"/>
          </a:p>
          <a:p>
            <a:pPr marL="109728" indent="0">
              <a:lnSpc>
                <a:spcPct val="120000"/>
              </a:lnSpc>
              <a:buNone/>
            </a:pPr>
            <a:r>
              <a:rPr lang="en-US" sz="4300" dirty="0">
                <a:latin typeface="Courier New" panose="02070309020205020404" pitchFamily="49" charset="0"/>
                <a:cs typeface="Courier New" panose="02070309020205020404" pitchFamily="49" charset="0"/>
              </a:rPr>
              <a:t>public class </a:t>
            </a:r>
            <a:r>
              <a:rPr lang="en-US" sz="4300" dirty="0" err="1">
                <a:latin typeface="Courier New" panose="02070309020205020404" pitchFamily="49" charset="0"/>
                <a:cs typeface="Courier New" panose="02070309020205020404" pitchFamily="49" charset="0"/>
              </a:rPr>
              <a:t>MVCPatternDemo</a:t>
            </a:r>
            <a:r>
              <a:rPr lang="en-US" sz="4300" dirty="0">
                <a:latin typeface="Courier New" panose="02070309020205020404" pitchFamily="49" charset="0"/>
                <a:cs typeface="Courier New" panose="02070309020205020404" pitchFamily="49" charset="0"/>
              </a:rPr>
              <a:t> {</a:t>
            </a:r>
          </a:p>
          <a:p>
            <a:pPr marL="109728" indent="0">
              <a:lnSpc>
                <a:spcPct val="120000"/>
              </a:lnSpc>
              <a:buNone/>
            </a:pPr>
            <a:r>
              <a:rPr lang="en-US" sz="4300" dirty="0">
                <a:latin typeface="Courier New" panose="02070309020205020404" pitchFamily="49" charset="0"/>
                <a:cs typeface="Courier New" panose="02070309020205020404" pitchFamily="49" charset="0"/>
              </a:rPr>
              <a:t>   public static void main(String[] </a:t>
            </a:r>
            <a:r>
              <a:rPr lang="en-US" sz="4300" dirty="0" err="1">
                <a:latin typeface="Courier New" panose="02070309020205020404" pitchFamily="49" charset="0"/>
                <a:cs typeface="Courier New" panose="02070309020205020404" pitchFamily="49" charset="0"/>
              </a:rPr>
              <a:t>args</a:t>
            </a:r>
            <a:r>
              <a:rPr lang="en-US" sz="4300" dirty="0">
                <a:latin typeface="Courier New" panose="02070309020205020404" pitchFamily="49" charset="0"/>
                <a:cs typeface="Courier New" panose="02070309020205020404" pitchFamily="49" charset="0"/>
              </a:rPr>
              <a:t>) {</a:t>
            </a:r>
          </a:p>
          <a:p>
            <a:pPr marL="109728" indent="0">
              <a:lnSpc>
                <a:spcPct val="120000"/>
              </a:lnSpc>
              <a:buNone/>
            </a:pPr>
            <a:r>
              <a:rPr lang="en-US" sz="4300" dirty="0">
                <a:latin typeface="Courier New" panose="02070309020205020404" pitchFamily="49" charset="0"/>
                <a:cs typeface="Courier New" panose="02070309020205020404" pitchFamily="49" charset="0"/>
              </a:rPr>
              <a:t>      //fetch student record based on his roll no from the database</a:t>
            </a:r>
          </a:p>
          <a:p>
            <a:pPr marL="109728" indent="0">
              <a:lnSpc>
                <a:spcPct val="120000"/>
              </a:lnSpc>
              <a:buNone/>
            </a:pPr>
            <a:r>
              <a:rPr lang="en-US" sz="4300" dirty="0">
                <a:latin typeface="Courier New" panose="02070309020205020404" pitchFamily="49" charset="0"/>
                <a:cs typeface="Courier New" panose="02070309020205020404" pitchFamily="49" charset="0"/>
              </a:rPr>
              <a:t>      Student model  = </a:t>
            </a:r>
            <a:r>
              <a:rPr lang="en-US" sz="4300" dirty="0" err="1">
                <a:latin typeface="Courier New" panose="02070309020205020404" pitchFamily="49" charset="0"/>
                <a:cs typeface="Courier New" panose="02070309020205020404" pitchFamily="49" charset="0"/>
              </a:rPr>
              <a:t>retriveStudentFromDatabase</a:t>
            </a:r>
            <a:r>
              <a:rPr lang="en-US" sz="4300" dirty="0">
                <a:latin typeface="Courier New" panose="02070309020205020404" pitchFamily="49" charset="0"/>
                <a:cs typeface="Courier New" panose="02070309020205020404" pitchFamily="49" charset="0"/>
              </a:rPr>
              <a:t>();</a:t>
            </a:r>
          </a:p>
          <a:p>
            <a:pPr marL="109728" indent="0">
              <a:lnSpc>
                <a:spcPct val="120000"/>
              </a:lnSpc>
              <a:buNone/>
            </a:pPr>
            <a:r>
              <a:rPr lang="en-US" sz="4300" dirty="0">
                <a:latin typeface="Courier New" panose="02070309020205020404" pitchFamily="49" charset="0"/>
                <a:cs typeface="Courier New" panose="02070309020205020404" pitchFamily="49" charset="0"/>
              </a:rPr>
              <a:t>      //Create a view : to write student details on console</a:t>
            </a:r>
          </a:p>
          <a:p>
            <a:pPr marL="109728" indent="0">
              <a:lnSpc>
                <a:spcPct val="120000"/>
              </a:lnSpc>
              <a:buNone/>
            </a:pPr>
            <a:r>
              <a:rPr lang="en-US" sz="4300" dirty="0">
                <a:latin typeface="Courier New" panose="02070309020205020404" pitchFamily="49" charset="0"/>
                <a:cs typeface="Courier New" panose="02070309020205020404" pitchFamily="49" charset="0"/>
              </a:rPr>
              <a:t>      </a:t>
            </a:r>
            <a:r>
              <a:rPr lang="en-US" sz="4300" dirty="0" err="1">
                <a:latin typeface="Courier New" panose="02070309020205020404" pitchFamily="49" charset="0"/>
                <a:cs typeface="Courier New" panose="02070309020205020404" pitchFamily="49" charset="0"/>
              </a:rPr>
              <a:t>StudentView</a:t>
            </a:r>
            <a:r>
              <a:rPr lang="en-US" sz="4300" dirty="0">
                <a:latin typeface="Courier New" panose="02070309020205020404" pitchFamily="49" charset="0"/>
                <a:cs typeface="Courier New" panose="02070309020205020404" pitchFamily="49" charset="0"/>
              </a:rPr>
              <a:t> view = new </a:t>
            </a:r>
            <a:r>
              <a:rPr lang="en-US" sz="4300" dirty="0" err="1">
                <a:latin typeface="Courier New" panose="02070309020205020404" pitchFamily="49" charset="0"/>
                <a:cs typeface="Courier New" panose="02070309020205020404" pitchFamily="49" charset="0"/>
              </a:rPr>
              <a:t>StudentView</a:t>
            </a:r>
            <a:r>
              <a:rPr lang="en-US" sz="4300" dirty="0">
                <a:latin typeface="Courier New" panose="02070309020205020404" pitchFamily="49" charset="0"/>
                <a:cs typeface="Courier New" panose="02070309020205020404" pitchFamily="49" charset="0"/>
              </a:rPr>
              <a:t>();</a:t>
            </a:r>
          </a:p>
          <a:p>
            <a:pPr marL="109728" indent="0">
              <a:lnSpc>
                <a:spcPct val="120000"/>
              </a:lnSpc>
              <a:buNone/>
            </a:pPr>
            <a:r>
              <a:rPr lang="en-US" sz="4300" dirty="0">
                <a:latin typeface="Courier New" panose="02070309020205020404" pitchFamily="49" charset="0"/>
                <a:cs typeface="Courier New" panose="02070309020205020404" pitchFamily="49" charset="0"/>
              </a:rPr>
              <a:t>      </a:t>
            </a:r>
            <a:r>
              <a:rPr lang="en-US" sz="4300" dirty="0" err="1">
                <a:latin typeface="Courier New" panose="02070309020205020404" pitchFamily="49" charset="0"/>
                <a:cs typeface="Courier New" panose="02070309020205020404" pitchFamily="49" charset="0"/>
              </a:rPr>
              <a:t>StudentController</a:t>
            </a:r>
            <a:r>
              <a:rPr lang="en-US" sz="4300" dirty="0">
                <a:latin typeface="Courier New" panose="02070309020205020404" pitchFamily="49" charset="0"/>
                <a:cs typeface="Courier New" panose="02070309020205020404" pitchFamily="49" charset="0"/>
              </a:rPr>
              <a:t> controller = new </a:t>
            </a:r>
            <a:r>
              <a:rPr lang="en-US" sz="4300" dirty="0" err="1">
                <a:latin typeface="Courier New" panose="02070309020205020404" pitchFamily="49" charset="0"/>
                <a:cs typeface="Courier New" panose="02070309020205020404" pitchFamily="49" charset="0"/>
              </a:rPr>
              <a:t>StudentController</a:t>
            </a:r>
            <a:r>
              <a:rPr lang="en-US" sz="4300" dirty="0">
                <a:latin typeface="Courier New" panose="02070309020205020404" pitchFamily="49" charset="0"/>
                <a:cs typeface="Courier New" panose="02070309020205020404" pitchFamily="49" charset="0"/>
              </a:rPr>
              <a:t>(model, view);</a:t>
            </a:r>
          </a:p>
          <a:p>
            <a:pPr marL="109728" indent="0">
              <a:lnSpc>
                <a:spcPct val="120000"/>
              </a:lnSpc>
              <a:buNone/>
            </a:pPr>
            <a:r>
              <a:rPr lang="en-US" sz="4300" dirty="0">
                <a:latin typeface="Courier New" panose="02070309020205020404" pitchFamily="49" charset="0"/>
                <a:cs typeface="Courier New" panose="02070309020205020404" pitchFamily="49" charset="0"/>
              </a:rPr>
              <a:t>      </a:t>
            </a:r>
            <a:r>
              <a:rPr lang="en-US" sz="4300" dirty="0" err="1">
                <a:latin typeface="Courier New" panose="02070309020205020404" pitchFamily="49" charset="0"/>
                <a:cs typeface="Courier New" panose="02070309020205020404" pitchFamily="49" charset="0"/>
              </a:rPr>
              <a:t>controller.updateView</a:t>
            </a:r>
            <a:r>
              <a:rPr lang="en-US" sz="4300" dirty="0">
                <a:latin typeface="Courier New" panose="02070309020205020404" pitchFamily="49" charset="0"/>
                <a:cs typeface="Courier New" panose="02070309020205020404" pitchFamily="49" charset="0"/>
              </a:rPr>
              <a:t>();</a:t>
            </a:r>
          </a:p>
          <a:p>
            <a:pPr marL="109728" indent="0">
              <a:lnSpc>
                <a:spcPct val="120000"/>
              </a:lnSpc>
              <a:buNone/>
            </a:pPr>
            <a:endParaRPr lang="en-US" sz="4300" dirty="0">
              <a:latin typeface="Courier New" panose="02070309020205020404" pitchFamily="49" charset="0"/>
              <a:cs typeface="Courier New" panose="02070309020205020404" pitchFamily="49" charset="0"/>
            </a:endParaRPr>
          </a:p>
          <a:p>
            <a:pPr marL="109728" indent="0">
              <a:lnSpc>
                <a:spcPct val="120000"/>
              </a:lnSpc>
              <a:buNone/>
            </a:pPr>
            <a:r>
              <a:rPr lang="en-US" sz="4300" dirty="0">
                <a:latin typeface="Courier New" panose="02070309020205020404" pitchFamily="49" charset="0"/>
                <a:cs typeface="Courier New" panose="02070309020205020404" pitchFamily="49" charset="0"/>
              </a:rPr>
              <a:t>      //update model data</a:t>
            </a:r>
          </a:p>
          <a:p>
            <a:pPr marL="109728" indent="0">
              <a:lnSpc>
                <a:spcPct val="120000"/>
              </a:lnSpc>
              <a:buNone/>
            </a:pPr>
            <a:r>
              <a:rPr lang="en-US" sz="4300" dirty="0">
                <a:latin typeface="Courier New" panose="02070309020205020404" pitchFamily="49" charset="0"/>
                <a:cs typeface="Courier New" panose="02070309020205020404" pitchFamily="49" charset="0"/>
              </a:rPr>
              <a:t>      </a:t>
            </a:r>
            <a:r>
              <a:rPr lang="en-US" sz="4300" dirty="0" err="1">
                <a:latin typeface="Courier New" panose="02070309020205020404" pitchFamily="49" charset="0"/>
                <a:cs typeface="Courier New" panose="02070309020205020404" pitchFamily="49" charset="0"/>
              </a:rPr>
              <a:t>controller.setStudentName</a:t>
            </a:r>
            <a:r>
              <a:rPr lang="en-US" sz="4300" dirty="0">
                <a:latin typeface="Courier New" panose="02070309020205020404" pitchFamily="49" charset="0"/>
                <a:cs typeface="Courier New" panose="02070309020205020404" pitchFamily="49" charset="0"/>
              </a:rPr>
              <a:t>("John");</a:t>
            </a:r>
          </a:p>
          <a:p>
            <a:pPr marL="109728" indent="0">
              <a:lnSpc>
                <a:spcPct val="120000"/>
              </a:lnSpc>
              <a:buNone/>
            </a:pPr>
            <a:r>
              <a:rPr lang="en-US" sz="4300" dirty="0">
                <a:latin typeface="Courier New" panose="02070309020205020404" pitchFamily="49" charset="0"/>
                <a:cs typeface="Courier New" panose="02070309020205020404" pitchFamily="49" charset="0"/>
              </a:rPr>
              <a:t>      </a:t>
            </a:r>
            <a:r>
              <a:rPr lang="en-US" sz="4300" dirty="0" err="1">
                <a:latin typeface="Courier New" panose="02070309020205020404" pitchFamily="49" charset="0"/>
                <a:cs typeface="Courier New" panose="02070309020205020404" pitchFamily="49" charset="0"/>
              </a:rPr>
              <a:t>controller.updateView</a:t>
            </a:r>
            <a:r>
              <a:rPr lang="en-US" sz="4300" dirty="0">
                <a:latin typeface="Courier New" panose="02070309020205020404" pitchFamily="49" charset="0"/>
                <a:cs typeface="Courier New" panose="02070309020205020404" pitchFamily="49" charset="0"/>
              </a:rPr>
              <a:t>();</a:t>
            </a:r>
          </a:p>
          <a:p>
            <a:pPr marL="109728" indent="0">
              <a:lnSpc>
                <a:spcPct val="120000"/>
              </a:lnSpc>
              <a:buNone/>
            </a:pPr>
            <a:r>
              <a:rPr lang="en-US" sz="4300" dirty="0">
                <a:latin typeface="Courier New" panose="02070309020205020404" pitchFamily="49" charset="0"/>
                <a:cs typeface="Courier New" panose="02070309020205020404" pitchFamily="49" charset="0"/>
              </a:rPr>
              <a:t>   }</a:t>
            </a:r>
          </a:p>
          <a:p>
            <a:pPr marL="109728" indent="0">
              <a:lnSpc>
                <a:spcPct val="120000"/>
              </a:lnSpc>
              <a:buNone/>
            </a:pPr>
            <a:r>
              <a:rPr lang="en-US" sz="4300" dirty="0">
                <a:latin typeface="Courier New" panose="02070309020205020404" pitchFamily="49" charset="0"/>
                <a:cs typeface="Courier New" panose="02070309020205020404" pitchFamily="49" charset="0"/>
              </a:rPr>
              <a:t>   private static Student </a:t>
            </a:r>
            <a:r>
              <a:rPr lang="en-US" sz="4300" dirty="0" err="1">
                <a:latin typeface="Courier New" panose="02070309020205020404" pitchFamily="49" charset="0"/>
                <a:cs typeface="Courier New" panose="02070309020205020404" pitchFamily="49" charset="0"/>
              </a:rPr>
              <a:t>retriveStudentFromDatabase</a:t>
            </a:r>
            <a:r>
              <a:rPr lang="en-US" sz="4300" dirty="0">
                <a:latin typeface="Courier New" panose="02070309020205020404" pitchFamily="49" charset="0"/>
                <a:cs typeface="Courier New" panose="02070309020205020404" pitchFamily="49" charset="0"/>
              </a:rPr>
              <a:t>(){</a:t>
            </a:r>
          </a:p>
          <a:p>
            <a:pPr marL="109728" indent="0">
              <a:lnSpc>
                <a:spcPct val="120000"/>
              </a:lnSpc>
              <a:buNone/>
            </a:pPr>
            <a:r>
              <a:rPr lang="en-US" sz="4300" dirty="0">
                <a:latin typeface="Courier New" panose="02070309020205020404" pitchFamily="49" charset="0"/>
                <a:cs typeface="Courier New" panose="02070309020205020404" pitchFamily="49" charset="0"/>
              </a:rPr>
              <a:t>      Student </a:t>
            </a:r>
            <a:r>
              <a:rPr lang="en-US" sz="4300" dirty="0" err="1">
                <a:latin typeface="Courier New" panose="02070309020205020404" pitchFamily="49" charset="0"/>
                <a:cs typeface="Courier New" panose="02070309020205020404" pitchFamily="49" charset="0"/>
              </a:rPr>
              <a:t>student</a:t>
            </a:r>
            <a:r>
              <a:rPr lang="en-US" sz="4300" dirty="0">
                <a:latin typeface="Courier New" panose="02070309020205020404" pitchFamily="49" charset="0"/>
                <a:cs typeface="Courier New" panose="02070309020205020404" pitchFamily="49" charset="0"/>
              </a:rPr>
              <a:t> = new Student();</a:t>
            </a:r>
          </a:p>
          <a:p>
            <a:pPr marL="109728" indent="0">
              <a:lnSpc>
                <a:spcPct val="120000"/>
              </a:lnSpc>
              <a:buNone/>
            </a:pPr>
            <a:r>
              <a:rPr lang="en-US" sz="4300" dirty="0">
                <a:latin typeface="Courier New" panose="02070309020205020404" pitchFamily="49" charset="0"/>
                <a:cs typeface="Courier New" panose="02070309020205020404" pitchFamily="49" charset="0"/>
              </a:rPr>
              <a:t>      </a:t>
            </a:r>
            <a:r>
              <a:rPr lang="en-US" sz="4300" dirty="0" err="1">
                <a:latin typeface="Courier New" panose="02070309020205020404" pitchFamily="49" charset="0"/>
                <a:cs typeface="Courier New" panose="02070309020205020404" pitchFamily="49" charset="0"/>
              </a:rPr>
              <a:t>student.setName</a:t>
            </a:r>
            <a:r>
              <a:rPr lang="en-US" sz="4300" dirty="0">
                <a:latin typeface="Courier New" panose="02070309020205020404" pitchFamily="49" charset="0"/>
                <a:cs typeface="Courier New" panose="02070309020205020404" pitchFamily="49" charset="0"/>
              </a:rPr>
              <a:t>("Robert");</a:t>
            </a:r>
          </a:p>
          <a:p>
            <a:pPr marL="109728" indent="0">
              <a:lnSpc>
                <a:spcPct val="120000"/>
              </a:lnSpc>
              <a:buNone/>
            </a:pPr>
            <a:r>
              <a:rPr lang="en-US" sz="4300" dirty="0">
                <a:latin typeface="Courier New" panose="02070309020205020404" pitchFamily="49" charset="0"/>
                <a:cs typeface="Courier New" panose="02070309020205020404" pitchFamily="49" charset="0"/>
              </a:rPr>
              <a:t>      </a:t>
            </a:r>
            <a:r>
              <a:rPr lang="en-US" sz="4300" dirty="0" err="1">
                <a:latin typeface="Courier New" panose="02070309020205020404" pitchFamily="49" charset="0"/>
                <a:cs typeface="Courier New" panose="02070309020205020404" pitchFamily="49" charset="0"/>
              </a:rPr>
              <a:t>student.setRollNo</a:t>
            </a:r>
            <a:r>
              <a:rPr lang="en-US" sz="4300" dirty="0">
                <a:latin typeface="Courier New" panose="02070309020205020404" pitchFamily="49" charset="0"/>
                <a:cs typeface="Courier New" panose="02070309020205020404" pitchFamily="49" charset="0"/>
              </a:rPr>
              <a:t>("10");</a:t>
            </a:r>
          </a:p>
          <a:p>
            <a:pPr marL="109728" indent="0">
              <a:lnSpc>
                <a:spcPct val="120000"/>
              </a:lnSpc>
              <a:buNone/>
            </a:pPr>
            <a:r>
              <a:rPr lang="en-US" sz="4300" dirty="0">
                <a:latin typeface="Courier New" panose="02070309020205020404" pitchFamily="49" charset="0"/>
                <a:cs typeface="Courier New" panose="02070309020205020404" pitchFamily="49" charset="0"/>
              </a:rPr>
              <a:t>      return student;</a:t>
            </a:r>
          </a:p>
          <a:p>
            <a:pPr marL="109728" indent="0">
              <a:lnSpc>
                <a:spcPct val="120000"/>
              </a:lnSpc>
              <a:buNone/>
            </a:pPr>
            <a:r>
              <a:rPr lang="en-US" sz="4300" dirty="0">
                <a:latin typeface="Courier New" panose="02070309020205020404" pitchFamily="49" charset="0"/>
                <a:cs typeface="Courier New" panose="02070309020205020404" pitchFamily="49" charset="0"/>
              </a:rPr>
              <a:t>   }</a:t>
            </a:r>
          </a:p>
          <a:p>
            <a:pPr marL="109728" indent="0">
              <a:lnSpc>
                <a:spcPct val="120000"/>
              </a:lnSpc>
              <a:buNone/>
            </a:pPr>
            <a:r>
              <a:rPr lang="en-US" sz="43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0294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Step </a:t>
            </a:r>
            <a:r>
              <a:rPr lang="en-US" dirty="0" smtClean="0"/>
              <a:t>5 - </a:t>
            </a:r>
            <a:r>
              <a:rPr lang="en-US" dirty="0"/>
              <a:t>Verify the output</a:t>
            </a:r>
          </a:p>
        </p:txBody>
      </p:sp>
      <p:sp>
        <p:nvSpPr>
          <p:cNvPr id="3" name="Content Placeholder 2"/>
          <p:cNvSpPr>
            <a:spLocks noGrp="1"/>
          </p:cNvSpPr>
          <p:nvPr>
            <p:ph idx="1"/>
          </p:nvPr>
        </p:nvSpPr>
        <p:spPr>
          <a:xfrm>
            <a:off x="609600" y="1679713"/>
            <a:ext cx="10972800" cy="4641573"/>
          </a:xfrm>
        </p:spPr>
        <p:txBody>
          <a:bodyPr>
            <a:normAutofit/>
          </a:bodyPr>
          <a:lstStyle/>
          <a:p>
            <a:pPr marL="109728" indent="0">
              <a:lnSpc>
                <a:spcPct val="120000"/>
              </a:lnSpc>
              <a:buNone/>
            </a:pPr>
            <a:r>
              <a:rPr lang="en-US" i="1" dirty="0">
                <a:latin typeface="Courier New" panose="02070309020205020404" pitchFamily="49" charset="0"/>
                <a:cs typeface="Courier New" panose="02070309020205020404" pitchFamily="49" charset="0"/>
              </a:rPr>
              <a:t>Student: </a:t>
            </a:r>
          </a:p>
          <a:p>
            <a:pPr marL="109728" indent="0">
              <a:lnSpc>
                <a:spcPct val="120000"/>
              </a:lnSpc>
              <a:buNone/>
            </a:pPr>
            <a:r>
              <a:rPr lang="en-US" i="1" dirty="0">
                <a:latin typeface="Courier New" panose="02070309020205020404" pitchFamily="49" charset="0"/>
                <a:cs typeface="Courier New" panose="02070309020205020404" pitchFamily="49" charset="0"/>
              </a:rPr>
              <a:t>Name: Robert</a:t>
            </a:r>
          </a:p>
          <a:p>
            <a:pPr marL="109728" indent="0">
              <a:lnSpc>
                <a:spcPct val="120000"/>
              </a:lnSpc>
              <a:buNone/>
            </a:pPr>
            <a:r>
              <a:rPr lang="en-US" i="1" dirty="0">
                <a:latin typeface="Courier New" panose="02070309020205020404" pitchFamily="49" charset="0"/>
                <a:cs typeface="Courier New" panose="02070309020205020404" pitchFamily="49" charset="0"/>
              </a:rPr>
              <a:t>Roll No: 10</a:t>
            </a:r>
          </a:p>
          <a:p>
            <a:pPr marL="109728" indent="0">
              <a:lnSpc>
                <a:spcPct val="120000"/>
              </a:lnSpc>
              <a:buNone/>
            </a:pPr>
            <a:r>
              <a:rPr lang="en-US" i="1" dirty="0">
                <a:latin typeface="Courier New" panose="02070309020205020404" pitchFamily="49" charset="0"/>
                <a:cs typeface="Courier New" panose="02070309020205020404" pitchFamily="49" charset="0"/>
              </a:rPr>
              <a:t>Student: </a:t>
            </a:r>
          </a:p>
          <a:p>
            <a:pPr marL="109728" indent="0">
              <a:lnSpc>
                <a:spcPct val="120000"/>
              </a:lnSpc>
              <a:buNone/>
            </a:pPr>
            <a:r>
              <a:rPr lang="en-US" i="1" dirty="0">
                <a:latin typeface="Courier New" panose="02070309020205020404" pitchFamily="49" charset="0"/>
                <a:cs typeface="Courier New" panose="02070309020205020404" pitchFamily="49" charset="0"/>
              </a:rPr>
              <a:t>Name: John</a:t>
            </a:r>
          </a:p>
          <a:p>
            <a:pPr marL="109728" indent="0">
              <a:lnSpc>
                <a:spcPct val="120000"/>
              </a:lnSpc>
              <a:buNone/>
            </a:pPr>
            <a:r>
              <a:rPr lang="en-US" i="1" dirty="0">
                <a:latin typeface="Courier New" panose="02070309020205020404" pitchFamily="49" charset="0"/>
                <a:cs typeface="Courier New" panose="02070309020205020404" pitchFamily="49" charset="0"/>
              </a:rPr>
              <a:t>Roll No: 10</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645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MVC architecture with servlets and </a:t>
            </a:r>
            <a:r>
              <a:rPr lang="en-US" dirty="0" err="1"/>
              <a:t>jsp</a:t>
            </a:r>
            <a:endParaRPr lang="en-US" dirty="0"/>
          </a:p>
        </p:txBody>
      </p:sp>
      <p:sp>
        <p:nvSpPr>
          <p:cNvPr id="3" name="Content Placeholder 2"/>
          <p:cNvSpPr>
            <a:spLocks noGrp="1"/>
          </p:cNvSpPr>
          <p:nvPr>
            <p:ph idx="1"/>
          </p:nvPr>
        </p:nvSpPr>
        <p:spPr>
          <a:xfrm>
            <a:off x="609600" y="1679713"/>
            <a:ext cx="10972800" cy="4641573"/>
          </a:xfrm>
        </p:spPr>
        <p:txBody>
          <a:bodyPr>
            <a:normAutofit fontScale="62500" lnSpcReduction="20000"/>
          </a:bodyPr>
          <a:lstStyle/>
          <a:p>
            <a:pPr marL="109728" indent="0">
              <a:lnSpc>
                <a:spcPct val="160000"/>
              </a:lnSpc>
              <a:buNone/>
            </a:pPr>
            <a:r>
              <a:rPr lang="en-US" dirty="0"/>
              <a:t>A user always sees the view and communicates with the controller. We will understand this using a sample login application which will display a welcome username message and if the login fails, it will redirect to an error page. Here is what we are going to create.</a:t>
            </a:r>
          </a:p>
          <a:p>
            <a:pPr>
              <a:lnSpc>
                <a:spcPct val="160000"/>
              </a:lnSpc>
            </a:pPr>
            <a:r>
              <a:rPr lang="en-US" dirty="0" err="1"/>
              <a:t>login.jsp</a:t>
            </a:r>
            <a:r>
              <a:rPr lang="en-US" dirty="0"/>
              <a:t> :- this will input username and password</a:t>
            </a:r>
          </a:p>
          <a:p>
            <a:pPr>
              <a:lnSpc>
                <a:spcPct val="160000"/>
              </a:lnSpc>
            </a:pPr>
            <a:r>
              <a:rPr lang="en-US" dirty="0" err="1"/>
              <a:t>success.jsp</a:t>
            </a:r>
            <a:r>
              <a:rPr lang="en-US" dirty="0"/>
              <a:t> :- If login is successful, then this page is displayed</a:t>
            </a:r>
          </a:p>
          <a:p>
            <a:pPr>
              <a:lnSpc>
                <a:spcPct val="160000"/>
              </a:lnSpc>
            </a:pPr>
            <a:r>
              <a:rPr lang="en-US" dirty="0" err="1"/>
              <a:t>error.jsp</a:t>
            </a:r>
            <a:r>
              <a:rPr lang="en-US" dirty="0"/>
              <a:t> :- If login is not successful then this page is displayed.</a:t>
            </a:r>
          </a:p>
          <a:p>
            <a:pPr>
              <a:lnSpc>
                <a:spcPct val="160000"/>
              </a:lnSpc>
            </a:pPr>
            <a:r>
              <a:rPr lang="en-US" dirty="0"/>
              <a:t>LoginController.java :- This is controller part of the application which communicates with model</a:t>
            </a:r>
          </a:p>
          <a:p>
            <a:pPr>
              <a:lnSpc>
                <a:spcPct val="160000"/>
              </a:lnSpc>
            </a:pPr>
            <a:r>
              <a:rPr lang="en-US" dirty="0"/>
              <a:t>Authenticator.java :- Has business logic for authentication</a:t>
            </a:r>
          </a:p>
          <a:p>
            <a:pPr>
              <a:lnSpc>
                <a:spcPct val="160000"/>
              </a:lnSpc>
            </a:pPr>
            <a:r>
              <a:rPr lang="en-US" dirty="0"/>
              <a:t>User.java :- Stores username and password for the user.</a:t>
            </a:r>
          </a:p>
        </p:txBody>
      </p:sp>
    </p:spTree>
    <p:extLst>
      <p:ext uri="{BB962C8B-B14F-4D97-AF65-F5344CB8AC3E}">
        <p14:creationId xmlns:p14="http://schemas.microsoft.com/office/powerpoint/2010/main" val="302977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MVC architecture with servlets and </a:t>
            </a:r>
            <a:r>
              <a:rPr lang="en-US" dirty="0" err="1"/>
              <a:t>jsp</a:t>
            </a:r>
            <a:endParaRPr lang="en-US" dirty="0"/>
          </a:p>
        </p:txBody>
      </p:sp>
      <p:sp>
        <p:nvSpPr>
          <p:cNvPr id="3" name="Content Placeholder 2"/>
          <p:cNvSpPr>
            <a:spLocks noGrp="1"/>
          </p:cNvSpPr>
          <p:nvPr>
            <p:ph idx="1"/>
          </p:nvPr>
        </p:nvSpPr>
        <p:spPr>
          <a:xfrm>
            <a:off x="609600" y="1679713"/>
            <a:ext cx="10972800" cy="4641573"/>
          </a:xfrm>
        </p:spPr>
        <p:txBody>
          <a:bodyPr>
            <a:normAutofit/>
          </a:bodyPr>
          <a:lstStyle/>
          <a:p>
            <a:pPr marL="109728" indent="0">
              <a:lnSpc>
                <a:spcPct val="200000"/>
              </a:lnSpc>
              <a:buNone/>
            </a:pPr>
            <a:r>
              <a:rPr lang="en-US" dirty="0"/>
              <a:t>Requirements:</a:t>
            </a:r>
          </a:p>
          <a:p>
            <a:pPr>
              <a:lnSpc>
                <a:spcPct val="200000"/>
              </a:lnSpc>
            </a:pPr>
            <a:r>
              <a:rPr lang="en-US" dirty="0"/>
              <a:t>Eclipse IDE</a:t>
            </a:r>
          </a:p>
          <a:p>
            <a:pPr>
              <a:lnSpc>
                <a:spcPct val="200000"/>
              </a:lnSpc>
            </a:pPr>
            <a:r>
              <a:rPr lang="en-US" dirty="0"/>
              <a:t>Apache tomcat server</a:t>
            </a:r>
          </a:p>
          <a:p>
            <a:pPr>
              <a:lnSpc>
                <a:spcPct val="200000"/>
              </a:lnSpc>
            </a:pPr>
            <a:r>
              <a:rPr lang="en-US" dirty="0"/>
              <a:t>JSTL jar</a:t>
            </a:r>
          </a:p>
        </p:txBody>
      </p:sp>
    </p:spTree>
    <p:extLst>
      <p:ext uri="{BB962C8B-B14F-4D97-AF65-F5344CB8AC3E}">
        <p14:creationId xmlns:p14="http://schemas.microsoft.com/office/powerpoint/2010/main" val="2846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MVC architecture with servlets and </a:t>
            </a:r>
            <a:r>
              <a:rPr lang="en-US" dirty="0" err="1"/>
              <a:t>jsp</a:t>
            </a:r>
            <a:endParaRPr lang="en-US" dirty="0"/>
          </a:p>
        </p:txBody>
      </p:sp>
      <p:sp>
        <p:nvSpPr>
          <p:cNvPr id="3" name="Content Placeholder 2"/>
          <p:cNvSpPr>
            <a:spLocks noGrp="1"/>
          </p:cNvSpPr>
          <p:nvPr>
            <p:ph idx="1"/>
          </p:nvPr>
        </p:nvSpPr>
        <p:spPr>
          <a:xfrm>
            <a:off x="609600" y="1679713"/>
            <a:ext cx="5870713" cy="4641573"/>
          </a:xfrm>
        </p:spPr>
        <p:txBody>
          <a:bodyPr>
            <a:normAutofit/>
          </a:bodyPr>
          <a:lstStyle/>
          <a:p>
            <a:pPr>
              <a:lnSpc>
                <a:spcPct val="150000"/>
              </a:lnSpc>
            </a:pPr>
            <a:r>
              <a:rPr lang="en-US" sz="1800" dirty="0"/>
              <a:t>Create a new Dynamic web project in eclipse by clicking File -&gt; New -&gt; Dynamic Web Project. Fill the details i.e. project name, the server. Enter your project name as “</a:t>
            </a:r>
            <a:r>
              <a:rPr lang="en-US" sz="1800" dirty="0" err="1"/>
              <a:t>MVCDemo</a:t>
            </a:r>
            <a:r>
              <a:rPr lang="en-US" sz="1800" dirty="0"/>
              <a:t>”. You will get the following directory structure for the project</a:t>
            </a:r>
            <a:r>
              <a:rPr lang="en-US" sz="1800" dirty="0" smtClean="0"/>
              <a:t>.</a:t>
            </a:r>
          </a:p>
          <a:p>
            <a:pPr>
              <a:lnSpc>
                <a:spcPct val="150000"/>
              </a:lnSpc>
            </a:pPr>
            <a:endParaRPr lang="en-US" sz="1800" dirty="0" smtClean="0"/>
          </a:p>
          <a:p>
            <a:pPr>
              <a:lnSpc>
                <a:spcPct val="150000"/>
              </a:lnSpc>
            </a:pPr>
            <a:r>
              <a:rPr lang="en-US" sz="1800" dirty="0"/>
              <a:t>Create </a:t>
            </a:r>
            <a:r>
              <a:rPr lang="en-US" sz="1800" dirty="0" err="1"/>
              <a:t>success.jsp</a:t>
            </a:r>
            <a:r>
              <a:rPr lang="en-US" sz="1800" dirty="0"/>
              <a:t>, </a:t>
            </a:r>
            <a:r>
              <a:rPr lang="en-US" sz="1800" dirty="0" err="1"/>
              <a:t>error.jsp</a:t>
            </a:r>
            <a:r>
              <a:rPr lang="en-US" sz="1800" dirty="0"/>
              <a:t> and </a:t>
            </a:r>
            <a:r>
              <a:rPr lang="en-US" sz="1800" dirty="0" err="1"/>
              <a:t>login.jsp</a:t>
            </a:r>
            <a:r>
              <a:rPr lang="en-US" sz="1800" dirty="0"/>
              <a:t> and </a:t>
            </a:r>
            <a:r>
              <a:rPr lang="en-US" sz="1800" dirty="0" err="1"/>
              <a:t>LoginController</a:t>
            </a:r>
            <a:r>
              <a:rPr lang="en-US" sz="1800" dirty="0"/>
              <a:t> servlet, Authenticator class, User class in the packages as shown in the images. </a:t>
            </a:r>
            <a:endParaRPr lang="en-US" sz="1800" dirty="0" smtClean="0"/>
          </a:p>
          <a:p>
            <a:pPr>
              <a:lnSpc>
                <a:spcPct val="150000"/>
              </a:lnSpc>
            </a:pPr>
            <a:r>
              <a:rPr lang="en-US" sz="1800" dirty="0" smtClean="0"/>
              <a:t>Put </a:t>
            </a:r>
            <a:r>
              <a:rPr lang="en-US" sz="1800" dirty="0"/>
              <a:t>the jstl.jar in WEB-INF/lib folder.</a:t>
            </a:r>
          </a:p>
          <a:p>
            <a:pPr>
              <a:lnSpc>
                <a:spcPct val="150000"/>
              </a:lnSpc>
            </a:pPr>
            <a:endParaRPr lang="en-US" sz="1800" dirty="0"/>
          </a:p>
        </p:txBody>
      </p:sp>
      <p:pic>
        <p:nvPicPr>
          <p:cNvPr id="22530" name="Picture 2" descr="Initial Project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6703" y="1679713"/>
            <a:ext cx="4151384" cy="1968065"/>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File Stru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0929" y="4172707"/>
            <a:ext cx="4297158" cy="2148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49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MVC architecture with servlets and </a:t>
            </a:r>
            <a:r>
              <a:rPr lang="en-US" dirty="0" err="1"/>
              <a:t>jsp</a:t>
            </a:r>
            <a:endParaRPr lang="en-US" dirty="0"/>
          </a:p>
        </p:txBody>
      </p:sp>
      <p:sp>
        <p:nvSpPr>
          <p:cNvPr id="3" name="Content Placeholder 2"/>
          <p:cNvSpPr>
            <a:spLocks noGrp="1"/>
          </p:cNvSpPr>
          <p:nvPr>
            <p:ph idx="1"/>
          </p:nvPr>
        </p:nvSpPr>
        <p:spPr>
          <a:xfrm>
            <a:off x="609599" y="1679713"/>
            <a:ext cx="6030775" cy="4641573"/>
          </a:xfrm>
        </p:spPr>
        <p:txBody>
          <a:bodyPr>
            <a:normAutofit/>
          </a:bodyPr>
          <a:lstStyle/>
          <a:p>
            <a:pPr>
              <a:lnSpc>
                <a:spcPct val="150000"/>
              </a:lnSpc>
            </a:pPr>
            <a:r>
              <a:rPr lang="en-US" sz="3200" dirty="0"/>
              <a:t>Now that we have file structure, put this code in corresponding files.</a:t>
            </a:r>
          </a:p>
        </p:txBody>
      </p:sp>
      <p:pic>
        <p:nvPicPr>
          <p:cNvPr id="4" name="Picture 3"/>
          <p:cNvPicPr>
            <a:picLocks noChangeAspect="1"/>
          </p:cNvPicPr>
          <p:nvPr/>
        </p:nvPicPr>
        <p:blipFill>
          <a:blip r:embed="rId3"/>
          <a:stretch>
            <a:fillRect/>
          </a:stretch>
        </p:blipFill>
        <p:spPr>
          <a:xfrm>
            <a:off x="6640375" y="1891956"/>
            <a:ext cx="4603043" cy="1845157"/>
          </a:xfrm>
          <a:prstGeom prst="rect">
            <a:avLst/>
          </a:prstGeom>
        </p:spPr>
      </p:pic>
    </p:spTree>
    <p:extLst>
      <p:ext uri="{BB962C8B-B14F-4D97-AF65-F5344CB8AC3E}">
        <p14:creationId xmlns:p14="http://schemas.microsoft.com/office/powerpoint/2010/main" val="347491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Java web or Java EE container</a:t>
            </a:r>
          </a:p>
        </p:txBody>
      </p:sp>
      <p:sp>
        <p:nvSpPr>
          <p:cNvPr id="3" name="Content Placeholder 2"/>
          <p:cNvSpPr>
            <a:spLocks noGrp="1"/>
          </p:cNvSpPr>
          <p:nvPr>
            <p:ph idx="1"/>
          </p:nvPr>
        </p:nvSpPr>
        <p:spPr>
          <a:xfrm>
            <a:off x="609600" y="1679713"/>
            <a:ext cx="4863548" cy="4641573"/>
          </a:xfrm>
        </p:spPr>
        <p:txBody>
          <a:bodyPr>
            <a:noAutofit/>
          </a:bodyPr>
          <a:lstStyle/>
          <a:p>
            <a:pPr>
              <a:lnSpc>
                <a:spcPct val="150000"/>
              </a:lnSpc>
            </a:pPr>
            <a:r>
              <a:rPr lang="en-US" sz="2000" dirty="0"/>
              <a:t>Java web applications are typically not running directly on the server. Java web applications are running inside a web container on the server.</a:t>
            </a:r>
          </a:p>
          <a:p>
            <a:pPr>
              <a:lnSpc>
                <a:spcPct val="150000"/>
              </a:lnSpc>
            </a:pPr>
            <a:r>
              <a:rPr lang="en-US" sz="2000" dirty="0"/>
              <a:t>The container provides a runtime environment for Java web applications. The container is for Java web applications what the JVM (Java Virtual Machine) is for local running Java applications. The container itself runs in the JVM</a:t>
            </a:r>
            <a:r>
              <a:rPr lang="en-US" sz="2000" dirty="0" smtClean="0"/>
              <a:t>.</a:t>
            </a:r>
            <a:endParaRPr lang="en-US" sz="2000" dirty="0"/>
          </a:p>
        </p:txBody>
      </p:sp>
      <p:pic>
        <p:nvPicPr>
          <p:cNvPr id="6" name="Picture 5"/>
          <p:cNvPicPr>
            <a:picLocks noChangeAspect="1"/>
          </p:cNvPicPr>
          <p:nvPr/>
        </p:nvPicPr>
        <p:blipFill>
          <a:blip r:embed="rId3"/>
          <a:stretch>
            <a:fillRect/>
          </a:stretch>
        </p:blipFill>
        <p:spPr>
          <a:xfrm>
            <a:off x="5791201" y="1952831"/>
            <a:ext cx="5885583" cy="4095336"/>
          </a:xfrm>
          <a:prstGeom prst="rect">
            <a:avLst/>
          </a:prstGeom>
        </p:spPr>
      </p:pic>
    </p:spTree>
    <p:extLst>
      <p:ext uri="{BB962C8B-B14F-4D97-AF65-F5344CB8AC3E}">
        <p14:creationId xmlns:p14="http://schemas.microsoft.com/office/powerpoint/2010/main" val="22227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540026"/>
          </a:xfrm>
        </p:spPr>
        <p:txBody>
          <a:bodyPr>
            <a:normAutofit fontScale="90000"/>
          </a:bodyPr>
          <a:lstStyle/>
          <a:p>
            <a:r>
              <a:rPr lang="en-US" dirty="0" err="1"/>
              <a:t>LoginController.Java</a:t>
            </a:r>
            <a:endParaRPr lang="en-US" dirty="0"/>
          </a:p>
        </p:txBody>
      </p:sp>
      <p:sp>
        <p:nvSpPr>
          <p:cNvPr id="3" name="Content Placeholder 2"/>
          <p:cNvSpPr>
            <a:spLocks noGrp="1"/>
          </p:cNvSpPr>
          <p:nvPr>
            <p:ph idx="1"/>
          </p:nvPr>
        </p:nvSpPr>
        <p:spPr>
          <a:xfrm>
            <a:off x="609600" y="1272209"/>
            <a:ext cx="10972800" cy="5406887"/>
          </a:xfrm>
        </p:spPr>
        <p:txBody>
          <a:bodyPr>
            <a:noAutofit/>
          </a:bodyPr>
          <a:lstStyle/>
          <a:p>
            <a:pPr marL="109728" indent="0">
              <a:buNone/>
            </a:pPr>
            <a:r>
              <a:rPr lang="en-US" sz="1600" dirty="0" smtClean="0">
                <a:latin typeface="Courier New" panose="02070309020205020404" pitchFamily="49" charset="0"/>
                <a:cs typeface="Courier New" panose="02070309020205020404" pitchFamily="49" charset="0"/>
              </a:rPr>
              <a:t>package </a:t>
            </a:r>
            <a:r>
              <a:rPr lang="en-US" sz="1600" dirty="0" err="1">
                <a:latin typeface="Courier New" panose="02070309020205020404" pitchFamily="49" charset="0"/>
                <a:cs typeface="Courier New" panose="02070309020205020404" pitchFamily="49" charset="0"/>
              </a:rPr>
              <a:t>mvcdemo.controllers</a:t>
            </a:r>
            <a:r>
              <a:rPr lang="en-US" sz="1600" dirty="0">
                <a:latin typeface="Courier New" panose="02070309020205020404" pitchFamily="49" charset="0"/>
                <a:cs typeface="Courier New" panose="02070309020205020404" pitchFamily="49" charset="0"/>
              </a:rPr>
              <a:t>;</a:t>
            </a:r>
          </a:p>
          <a:p>
            <a:pPr marL="109728" indent="0">
              <a:buNone/>
            </a:pPr>
            <a:r>
              <a:rPr lang="en-US" sz="1600" dirty="0" smtClean="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java.io.IOException</a:t>
            </a:r>
            <a:r>
              <a:rPr lang="en-US" sz="1600" dirty="0">
                <a:latin typeface="Courier New" panose="02070309020205020404" pitchFamily="49" charset="0"/>
                <a:cs typeface="Courier New" panose="02070309020205020404" pitchFamily="49" charset="0"/>
              </a:rPr>
              <a:t>;</a:t>
            </a:r>
          </a:p>
          <a:p>
            <a:pPr marL="109728" indent="0">
              <a:buNone/>
            </a:pPr>
            <a:r>
              <a:rPr lang="en-US" sz="1600" dirty="0" smtClean="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javax.servlet.RequestDispatcher</a:t>
            </a:r>
            <a:r>
              <a:rPr lang="en-US" sz="1600" dirty="0">
                <a:latin typeface="Courier New" panose="02070309020205020404" pitchFamily="49" charset="0"/>
                <a:cs typeface="Courier New" panose="02070309020205020404" pitchFamily="49" charset="0"/>
              </a:rPr>
              <a:t>;</a:t>
            </a:r>
          </a:p>
          <a:p>
            <a:pPr marL="109728" indent="0">
              <a:buNone/>
            </a:pPr>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javax.servlet.ServletException</a:t>
            </a:r>
            <a:r>
              <a:rPr lang="en-US" sz="1600" dirty="0">
                <a:latin typeface="Courier New" panose="02070309020205020404" pitchFamily="49" charset="0"/>
                <a:cs typeface="Courier New" panose="02070309020205020404" pitchFamily="49" charset="0"/>
              </a:rPr>
              <a:t>;</a:t>
            </a:r>
          </a:p>
          <a:p>
            <a:pPr marL="109728" indent="0">
              <a:buNone/>
            </a:pPr>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javax.servlet.http.HttpServlet</a:t>
            </a:r>
            <a:r>
              <a:rPr lang="en-US" sz="1600" dirty="0">
                <a:latin typeface="Courier New" panose="02070309020205020404" pitchFamily="49" charset="0"/>
                <a:cs typeface="Courier New" panose="02070309020205020404" pitchFamily="49" charset="0"/>
              </a:rPr>
              <a:t>;</a:t>
            </a:r>
          </a:p>
          <a:p>
            <a:pPr marL="109728" indent="0">
              <a:buNone/>
            </a:pPr>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javax.servlet.http.HttpServletRequest</a:t>
            </a:r>
            <a:r>
              <a:rPr lang="en-US" sz="1600" dirty="0">
                <a:latin typeface="Courier New" panose="02070309020205020404" pitchFamily="49" charset="0"/>
                <a:cs typeface="Courier New" panose="02070309020205020404" pitchFamily="49" charset="0"/>
              </a:rPr>
              <a:t>;</a:t>
            </a:r>
          </a:p>
          <a:p>
            <a:pPr marL="109728" indent="0">
              <a:buNone/>
            </a:pPr>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javax.servlet.http.HttpServletResponse</a:t>
            </a:r>
            <a:r>
              <a:rPr lang="en-US" sz="1600" dirty="0">
                <a:latin typeface="Courier New" panose="02070309020205020404" pitchFamily="49" charset="0"/>
                <a:cs typeface="Courier New" panose="02070309020205020404" pitchFamily="49" charset="0"/>
              </a:rPr>
              <a:t>;</a:t>
            </a:r>
          </a:p>
          <a:p>
            <a:pPr marL="109728" indent="0">
              <a:buNone/>
            </a:pPr>
            <a:endParaRPr lang="en-US" sz="1600" dirty="0">
              <a:latin typeface="Courier New" panose="02070309020205020404" pitchFamily="49" charset="0"/>
              <a:cs typeface="Courier New" panose="02070309020205020404" pitchFamily="49" charset="0"/>
            </a:endParaRPr>
          </a:p>
          <a:p>
            <a:pPr marL="109728" indent="0">
              <a:buNone/>
            </a:pPr>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mvcdemo.model.Authenticator</a:t>
            </a:r>
            <a:r>
              <a:rPr lang="en-US" sz="1600" dirty="0">
                <a:latin typeface="Courier New" panose="02070309020205020404" pitchFamily="49" charset="0"/>
                <a:cs typeface="Courier New" panose="02070309020205020404" pitchFamily="49" charset="0"/>
              </a:rPr>
              <a:t>;</a:t>
            </a:r>
          </a:p>
          <a:p>
            <a:pPr marL="109728" indent="0">
              <a:buNone/>
            </a:pPr>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mvcdemo.model.User</a:t>
            </a:r>
            <a:r>
              <a:rPr lang="en-US" sz="1600" dirty="0">
                <a:latin typeface="Courier New" panose="02070309020205020404" pitchFamily="49" charset="0"/>
                <a:cs typeface="Courier New" panose="02070309020205020404" pitchFamily="49" charset="0"/>
              </a:rPr>
              <a:t>;</a:t>
            </a:r>
          </a:p>
          <a:p>
            <a:pPr marL="109728" indent="0">
              <a:buNone/>
            </a:pPr>
            <a:r>
              <a:rPr lang="en-US" sz="1600" dirty="0" smtClean="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sun.text.normalizer.ICUBinary.Authenticate</a:t>
            </a:r>
            <a:r>
              <a:rPr lang="en-US" sz="1600" dirty="0">
                <a:latin typeface="Courier New" panose="02070309020205020404" pitchFamily="49" charset="0"/>
                <a:cs typeface="Courier New" panose="02070309020205020404" pitchFamily="49" charset="0"/>
              </a:rPr>
              <a:t>;</a:t>
            </a:r>
          </a:p>
          <a:p>
            <a:pPr marL="109728" indent="0">
              <a:buNone/>
            </a:pPr>
            <a:endParaRPr lang="en-US" sz="1600" dirty="0">
              <a:latin typeface="Courier New" panose="02070309020205020404" pitchFamily="49" charset="0"/>
              <a:cs typeface="Courier New" panose="02070309020205020404" pitchFamily="49" charset="0"/>
            </a:endParaRPr>
          </a:p>
          <a:p>
            <a:pPr marL="109728" indent="0">
              <a:buNone/>
            </a:pPr>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LoginController</a:t>
            </a:r>
            <a:r>
              <a:rPr lang="en-US" sz="1600" dirty="0">
                <a:latin typeface="Courier New" panose="02070309020205020404" pitchFamily="49" charset="0"/>
                <a:cs typeface="Courier New" panose="02070309020205020404" pitchFamily="49" charset="0"/>
              </a:rPr>
              <a:t> extends </a:t>
            </a:r>
            <a:r>
              <a:rPr lang="en-US" sz="1600" dirty="0" err="1">
                <a:latin typeface="Courier New" panose="02070309020205020404" pitchFamily="49" charset="0"/>
                <a:cs typeface="Courier New" panose="02070309020205020404" pitchFamily="49" charset="0"/>
              </a:rPr>
              <a:t>HttpServlet</a:t>
            </a:r>
            <a:r>
              <a:rPr lang="en-US" sz="1600" dirty="0">
                <a:latin typeface="Courier New" panose="02070309020205020404" pitchFamily="49" charset="0"/>
                <a:cs typeface="Courier New" panose="02070309020205020404" pitchFamily="49" charset="0"/>
              </a:rPr>
              <a:t> {</a:t>
            </a:r>
          </a:p>
          <a:p>
            <a:pPr marL="109728" indent="0">
              <a:buNone/>
            </a:pPr>
            <a:r>
              <a:rPr lang="en-US" sz="1600" dirty="0">
                <a:latin typeface="Courier New" panose="02070309020205020404" pitchFamily="49" charset="0"/>
                <a:cs typeface="Courier New" panose="02070309020205020404" pitchFamily="49" charset="0"/>
              </a:rPr>
              <a:t>	private static final long </a:t>
            </a:r>
            <a:r>
              <a:rPr lang="en-US" sz="1600" dirty="0" err="1">
                <a:latin typeface="Courier New" panose="02070309020205020404" pitchFamily="49" charset="0"/>
                <a:cs typeface="Courier New" panose="02070309020205020404" pitchFamily="49" charset="0"/>
              </a:rPr>
              <a:t>serialVersionUID</a:t>
            </a:r>
            <a:r>
              <a:rPr lang="en-US" sz="1600" dirty="0">
                <a:latin typeface="Courier New" panose="02070309020205020404" pitchFamily="49" charset="0"/>
                <a:cs typeface="Courier New" panose="02070309020205020404" pitchFamily="49" charset="0"/>
              </a:rPr>
              <a:t> = 1L;</a:t>
            </a:r>
          </a:p>
          <a:p>
            <a:pPr marL="109728" indent="0">
              <a:buNone/>
            </a:pPr>
            <a:r>
              <a:rPr lang="en-US" sz="1600" dirty="0">
                <a:latin typeface="Courier New" panose="02070309020205020404" pitchFamily="49" charset="0"/>
                <a:cs typeface="Courier New" panose="02070309020205020404" pitchFamily="49" charset="0"/>
              </a:rPr>
              <a:t>	public </a:t>
            </a:r>
            <a:r>
              <a:rPr lang="en-US" sz="1600" dirty="0" err="1">
                <a:latin typeface="Courier New" panose="02070309020205020404" pitchFamily="49" charset="0"/>
                <a:cs typeface="Courier New" panose="02070309020205020404" pitchFamily="49" charset="0"/>
              </a:rPr>
              <a:t>LoginController</a:t>
            </a:r>
            <a:r>
              <a:rPr lang="en-US" sz="1600" dirty="0">
                <a:latin typeface="Courier New" panose="02070309020205020404" pitchFamily="49" charset="0"/>
                <a:cs typeface="Courier New" panose="02070309020205020404" pitchFamily="49" charset="0"/>
              </a:rPr>
              <a:t>() {</a:t>
            </a:r>
          </a:p>
          <a:p>
            <a:pPr marL="109728" indent="0">
              <a:buNone/>
            </a:pPr>
            <a:r>
              <a:rPr lang="en-US" sz="1600" dirty="0">
                <a:latin typeface="Courier New" panose="02070309020205020404" pitchFamily="49" charset="0"/>
                <a:cs typeface="Courier New" panose="02070309020205020404" pitchFamily="49" charset="0"/>
              </a:rPr>
              <a:t>		super();</a:t>
            </a:r>
          </a:p>
          <a:p>
            <a:pPr marL="109728" indent="0">
              <a:buNone/>
            </a:pPr>
            <a:r>
              <a:rPr lang="en-US" sz="16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68880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540026"/>
          </a:xfrm>
        </p:spPr>
        <p:txBody>
          <a:bodyPr>
            <a:normAutofit fontScale="90000"/>
          </a:bodyPr>
          <a:lstStyle/>
          <a:p>
            <a:r>
              <a:rPr lang="en-US" dirty="0" err="1"/>
              <a:t>LoginController.Java</a:t>
            </a:r>
            <a:endParaRPr lang="en-US" dirty="0"/>
          </a:p>
        </p:txBody>
      </p:sp>
      <p:sp>
        <p:nvSpPr>
          <p:cNvPr id="3" name="Content Placeholder 2"/>
          <p:cNvSpPr>
            <a:spLocks noGrp="1"/>
          </p:cNvSpPr>
          <p:nvPr>
            <p:ph idx="1"/>
          </p:nvPr>
        </p:nvSpPr>
        <p:spPr>
          <a:xfrm>
            <a:off x="609600" y="1298713"/>
            <a:ext cx="10972800" cy="5380383"/>
          </a:xfrm>
        </p:spPr>
        <p:txBody>
          <a:bodyPr>
            <a:noAutofit/>
          </a:bodyPr>
          <a:lstStyle/>
          <a:p>
            <a:pPr marL="109728" indent="0">
              <a:buNone/>
            </a:pPr>
            <a:r>
              <a:rPr lang="en-US" sz="1400" dirty="0">
                <a:latin typeface="Courier New" panose="02070309020205020404" pitchFamily="49" charset="0"/>
                <a:cs typeface="Courier New" panose="02070309020205020404" pitchFamily="49" charset="0"/>
              </a:rPr>
              <a:t>	protected void </a:t>
            </a:r>
            <a:r>
              <a:rPr lang="en-US" sz="1400" dirty="0" err="1">
                <a:latin typeface="Courier New" panose="02070309020205020404" pitchFamily="49" charset="0"/>
                <a:cs typeface="Courier New" panose="02070309020205020404" pitchFamily="49" charset="0"/>
              </a:rPr>
              <a:t>doPost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HttpServletRequest</a:t>
            </a:r>
            <a:r>
              <a:rPr lang="en-US" sz="1400" dirty="0">
                <a:latin typeface="Courier New" panose="02070309020205020404" pitchFamily="49" charset="0"/>
                <a:cs typeface="Courier New" panose="02070309020205020404" pitchFamily="49" charset="0"/>
              </a:rPr>
              <a:t> request,</a:t>
            </a:r>
          </a:p>
          <a:p>
            <a:pPr marL="109728"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HttpServletResponse</a:t>
            </a:r>
            <a:r>
              <a:rPr lang="en-US" sz="1400" dirty="0">
                <a:latin typeface="Courier New" panose="02070309020205020404" pitchFamily="49" charset="0"/>
                <a:cs typeface="Courier New" panose="02070309020205020404" pitchFamily="49" charset="0"/>
              </a:rPr>
              <a:t> response) throws </a:t>
            </a:r>
            <a:r>
              <a:rPr lang="en-US" sz="1400" dirty="0" err="1">
                <a:latin typeface="Courier New" panose="02070309020205020404" pitchFamily="49" charset="0"/>
                <a:cs typeface="Courier New" panose="02070309020205020404" pitchFamily="49" charset="0"/>
              </a:rPr>
              <a:t>ServletException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IOException</a:t>
            </a:r>
            <a:r>
              <a:rPr lang="en-US" sz="1400" dirty="0">
                <a:latin typeface="Courier New" panose="02070309020205020404" pitchFamily="49" charset="0"/>
                <a:cs typeface="Courier New" panose="02070309020205020404" pitchFamily="49" charset="0"/>
              </a:rPr>
              <a:t> {</a:t>
            </a:r>
          </a:p>
          <a:p>
            <a:pPr marL="109728" indent="0">
              <a:buNone/>
            </a:pPr>
            <a:endParaRPr lang="en-US" sz="1400" dirty="0">
              <a:latin typeface="Courier New" panose="02070309020205020404" pitchFamily="49" charset="0"/>
              <a:cs typeface="Courier New" panose="02070309020205020404" pitchFamily="49" charset="0"/>
            </a:endParaRPr>
          </a:p>
          <a:p>
            <a:pPr marL="109728" indent="0">
              <a:buNone/>
            </a:pPr>
            <a:r>
              <a:rPr lang="en-US" sz="1400" dirty="0">
                <a:latin typeface="Courier New" panose="02070309020205020404" pitchFamily="49" charset="0"/>
                <a:cs typeface="Courier New" panose="02070309020205020404" pitchFamily="49" charset="0"/>
              </a:rPr>
              <a:t>		String username = </a:t>
            </a:r>
            <a:r>
              <a:rPr lang="en-US" sz="1400" dirty="0" err="1">
                <a:latin typeface="Courier New" panose="02070309020205020404" pitchFamily="49" charset="0"/>
                <a:cs typeface="Courier New" panose="02070309020205020404" pitchFamily="49" charset="0"/>
              </a:rPr>
              <a:t>request.getParameter</a:t>
            </a:r>
            <a:r>
              <a:rPr lang="en-US" sz="1400" dirty="0">
                <a:latin typeface="Courier New" panose="02070309020205020404" pitchFamily="49" charset="0"/>
                <a:cs typeface="Courier New" panose="02070309020205020404" pitchFamily="49" charset="0"/>
              </a:rPr>
              <a:t>("username");</a:t>
            </a:r>
          </a:p>
          <a:p>
            <a:pPr marL="109728" indent="0">
              <a:buNone/>
            </a:pPr>
            <a:r>
              <a:rPr lang="en-US" sz="1400" dirty="0">
                <a:latin typeface="Courier New" panose="02070309020205020404" pitchFamily="49" charset="0"/>
                <a:cs typeface="Courier New" panose="02070309020205020404" pitchFamily="49" charset="0"/>
              </a:rPr>
              <a:t>		String password = </a:t>
            </a:r>
            <a:r>
              <a:rPr lang="en-US" sz="1400" dirty="0" err="1">
                <a:latin typeface="Courier New" panose="02070309020205020404" pitchFamily="49" charset="0"/>
                <a:cs typeface="Courier New" panose="02070309020205020404" pitchFamily="49" charset="0"/>
              </a:rPr>
              <a:t>request.getParameter</a:t>
            </a:r>
            <a:r>
              <a:rPr lang="en-US" sz="1400" dirty="0">
                <a:latin typeface="Courier New" panose="02070309020205020404" pitchFamily="49" charset="0"/>
                <a:cs typeface="Courier New" panose="02070309020205020404" pitchFamily="49" charset="0"/>
              </a:rPr>
              <a:t>("password");</a:t>
            </a:r>
          </a:p>
          <a:p>
            <a:pPr marL="109728"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RequestDispatcher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rd</a:t>
            </a:r>
            <a:r>
              <a:rPr lang="en-US" sz="1400" dirty="0">
                <a:latin typeface="Courier New" panose="02070309020205020404" pitchFamily="49" charset="0"/>
                <a:cs typeface="Courier New" panose="02070309020205020404" pitchFamily="49" charset="0"/>
              </a:rPr>
              <a:t> = null;</a:t>
            </a:r>
          </a:p>
          <a:p>
            <a:pPr marL="109728" indent="0">
              <a:buNone/>
            </a:pPr>
            <a:endParaRPr lang="en-US" sz="1400" dirty="0">
              <a:latin typeface="Courier New" panose="02070309020205020404" pitchFamily="49" charset="0"/>
              <a:cs typeface="Courier New" panose="02070309020205020404" pitchFamily="49" charset="0"/>
            </a:endParaRPr>
          </a:p>
          <a:p>
            <a:pPr marL="109728" indent="0">
              <a:buNone/>
            </a:pPr>
            <a:r>
              <a:rPr lang="en-US" sz="1400" dirty="0">
                <a:latin typeface="Courier New" panose="02070309020205020404" pitchFamily="49" charset="0"/>
                <a:cs typeface="Courier New" panose="02070309020205020404" pitchFamily="49" charset="0"/>
              </a:rPr>
              <a:t>		Authenticator </a:t>
            </a:r>
            <a:r>
              <a:rPr lang="en-US" sz="1400" dirty="0" err="1">
                <a:latin typeface="Courier New" panose="02070309020205020404" pitchFamily="49" charset="0"/>
                <a:cs typeface="Courier New" panose="02070309020205020404" pitchFamily="49" charset="0"/>
              </a:rPr>
              <a:t>authenticator</a:t>
            </a:r>
            <a:r>
              <a:rPr lang="en-US" sz="1400" dirty="0">
                <a:latin typeface="Courier New" panose="02070309020205020404" pitchFamily="49" charset="0"/>
                <a:cs typeface="Courier New" panose="02070309020205020404" pitchFamily="49" charset="0"/>
              </a:rPr>
              <a:t> = new Authenticator();</a:t>
            </a:r>
          </a:p>
          <a:p>
            <a:pPr marL="109728" indent="0">
              <a:buNone/>
            </a:pPr>
            <a:r>
              <a:rPr lang="en-US" sz="1400" dirty="0">
                <a:latin typeface="Courier New" panose="02070309020205020404" pitchFamily="49" charset="0"/>
                <a:cs typeface="Courier New" panose="02070309020205020404" pitchFamily="49" charset="0"/>
              </a:rPr>
              <a:t>		String result = </a:t>
            </a:r>
            <a:r>
              <a:rPr lang="en-US" sz="1400" dirty="0" err="1">
                <a:latin typeface="Courier New" panose="02070309020205020404" pitchFamily="49" charset="0"/>
                <a:cs typeface="Courier New" panose="02070309020205020404" pitchFamily="49" charset="0"/>
              </a:rPr>
              <a:t>authenticator.authenticate</a:t>
            </a:r>
            <a:r>
              <a:rPr lang="en-US" sz="1400" dirty="0">
                <a:latin typeface="Courier New" panose="02070309020205020404" pitchFamily="49" charset="0"/>
                <a:cs typeface="Courier New" panose="02070309020205020404" pitchFamily="49" charset="0"/>
              </a:rPr>
              <a:t>(username, password);</a:t>
            </a:r>
          </a:p>
          <a:p>
            <a:pPr marL="109728" indent="0">
              <a:buNone/>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result.equals</a:t>
            </a:r>
            <a:r>
              <a:rPr lang="en-US" sz="1400" dirty="0">
                <a:latin typeface="Courier New" panose="02070309020205020404" pitchFamily="49" charset="0"/>
                <a:cs typeface="Courier New" panose="02070309020205020404" pitchFamily="49" charset="0"/>
              </a:rPr>
              <a:t>("success")) {</a:t>
            </a:r>
          </a:p>
          <a:p>
            <a:pPr marL="109728"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request.getRequestDispatcher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success.jsp</a:t>
            </a:r>
            <a:r>
              <a:rPr lang="en-US" sz="1400" dirty="0">
                <a:latin typeface="Courier New" panose="02070309020205020404" pitchFamily="49" charset="0"/>
                <a:cs typeface="Courier New" panose="02070309020205020404" pitchFamily="49" charset="0"/>
              </a:rPr>
              <a:t>");</a:t>
            </a:r>
          </a:p>
          <a:p>
            <a:pPr marL="109728" indent="0">
              <a:buNone/>
            </a:pPr>
            <a:r>
              <a:rPr lang="en-US" sz="1400" dirty="0">
                <a:latin typeface="Courier New" panose="02070309020205020404" pitchFamily="49" charset="0"/>
                <a:cs typeface="Courier New" panose="02070309020205020404" pitchFamily="49" charset="0"/>
              </a:rPr>
              <a:t>			User </a:t>
            </a:r>
            <a:r>
              <a:rPr lang="en-US" sz="1400" dirty="0" err="1">
                <a:latin typeface="Courier New" panose="02070309020205020404" pitchFamily="49" charset="0"/>
                <a:cs typeface="Courier New" panose="02070309020205020404" pitchFamily="49" charset="0"/>
              </a:rPr>
              <a:t>user</a:t>
            </a:r>
            <a:r>
              <a:rPr lang="en-US" sz="1400" dirty="0">
                <a:latin typeface="Courier New" panose="02070309020205020404" pitchFamily="49" charset="0"/>
                <a:cs typeface="Courier New" panose="02070309020205020404" pitchFamily="49" charset="0"/>
              </a:rPr>
              <a:t> = new User(username, password);</a:t>
            </a:r>
          </a:p>
          <a:p>
            <a:pPr marL="109728"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request.setAttribute</a:t>
            </a:r>
            <a:r>
              <a:rPr lang="en-US" sz="1400" dirty="0">
                <a:latin typeface="Courier New" panose="02070309020205020404" pitchFamily="49" charset="0"/>
                <a:cs typeface="Courier New" panose="02070309020205020404" pitchFamily="49" charset="0"/>
              </a:rPr>
              <a:t>("user", user);</a:t>
            </a:r>
          </a:p>
          <a:p>
            <a:pPr marL="109728" indent="0">
              <a:buNone/>
            </a:pPr>
            <a:r>
              <a:rPr lang="en-US" sz="1400" dirty="0">
                <a:latin typeface="Courier New" panose="02070309020205020404" pitchFamily="49" charset="0"/>
                <a:cs typeface="Courier New" panose="02070309020205020404" pitchFamily="49" charset="0"/>
              </a:rPr>
              <a:t>		} else {</a:t>
            </a:r>
          </a:p>
          <a:p>
            <a:pPr marL="109728"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request.getRequestDispatcher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error.jsp</a:t>
            </a:r>
            <a:r>
              <a:rPr lang="en-US" sz="1400" dirty="0">
                <a:latin typeface="Courier New" panose="02070309020205020404" pitchFamily="49" charset="0"/>
                <a:cs typeface="Courier New" panose="02070309020205020404" pitchFamily="49" charset="0"/>
              </a:rPr>
              <a:t>");</a:t>
            </a:r>
          </a:p>
          <a:p>
            <a:pPr marL="109728" indent="0">
              <a:buNone/>
            </a:pPr>
            <a:r>
              <a:rPr lang="en-US" sz="1400" dirty="0">
                <a:latin typeface="Courier New" panose="02070309020205020404" pitchFamily="49" charset="0"/>
                <a:cs typeface="Courier New" panose="02070309020205020404" pitchFamily="49" charset="0"/>
              </a:rPr>
              <a:t>		}</a:t>
            </a:r>
          </a:p>
          <a:p>
            <a:pPr marL="109728"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rd.forward</a:t>
            </a:r>
            <a:r>
              <a:rPr lang="en-US" sz="1400" dirty="0">
                <a:latin typeface="Courier New" panose="02070309020205020404" pitchFamily="49" charset="0"/>
                <a:cs typeface="Courier New" panose="02070309020205020404" pitchFamily="49" charset="0"/>
              </a:rPr>
              <a:t>(request, response);</a:t>
            </a:r>
          </a:p>
          <a:p>
            <a:pPr marL="109728" indent="0">
              <a:buNone/>
            </a:pPr>
            <a:r>
              <a:rPr lang="en-US" sz="1400" dirty="0">
                <a:latin typeface="Courier New" panose="02070309020205020404" pitchFamily="49" charset="0"/>
                <a:cs typeface="Courier New" panose="02070309020205020404" pitchFamily="49" charset="0"/>
              </a:rPr>
              <a:t>	}</a:t>
            </a:r>
          </a:p>
          <a:p>
            <a:pPr marL="109728" indent="0">
              <a:buNone/>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6732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540026"/>
          </a:xfrm>
        </p:spPr>
        <p:txBody>
          <a:bodyPr>
            <a:normAutofit fontScale="90000"/>
          </a:bodyPr>
          <a:lstStyle/>
          <a:p>
            <a:r>
              <a:rPr lang="en-US" dirty="0"/>
              <a:t>Authenticator.java</a:t>
            </a:r>
          </a:p>
        </p:txBody>
      </p:sp>
      <p:sp>
        <p:nvSpPr>
          <p:cNvPr id="3" name="Content Placeholder 2"/>
          <p:cNvSpPr>
            <a:spLocks noGrp="1"/>
          </p:cNvSpPr>
          <p:nvPr>
            <p:ph idx="1"/>
          </p:nvPr>
        </p:nvSpPr>
        <p:spPr>
          <a:xfrm>
            <a:off x="609600" y="1298713"/>
            <a:ext cx="10972800" cy="5380383"/>
          </a:xfrm>
        </p:spPr>
        <p:txBody>
          <a:bodyPr>
            <a:noAutofit/>
          </a:bodyPr>
          <a:lstStyle/>
          <a:p>
            <a:pPr marL="109728" indent="0">
              <a:buNone/>
            </a:pPr>
            <a:r>
              <a:rPr lang="en-US" sz="1800" dirty="0">
                <a:latin typeface="Courier New" panose="02070309020205020404" pitchFamily="49" charset="0"/>
                <a:cs typeface="Courier New" panose="02070309020205020404" pitchFamily="49" charset="0"/>
              </a:rPr>
              <a:t>package </a:t>
            </a:r>
            <a:r>
              <a:rPr lang="en-US" sz="1800" dirty="0" err="1">
                <a:latin typeface="Courier New" panose="02070309020205020404" pitchFamily="49" charset="0"/>
                <a:cs typeface="Courier New" panose="02070309020205020404" pitchFamily="49" charset="0"/>
              </a:rPr>
              <a:t>mvcdemo.model</a:t>
            </a:r>
            <a:r>
              <a:rPr lang="en-US" sz="1800" dirty="0">
                <a:latin typeface="Courier New" panose="02070309020205020404" pitchFamily="49" charset="0"/>
                <a:cs typeface="Courier New" panose="02070309020205020404" pitchFamily="49" charset="0"/>
              </a:rPr>
              <a:t>;</a:t>
            </a:r>
          </a:p>
          <a:p>
            <a:pPr marL="109728" indent="0">
              <a:buNone/>
            </a:pPr>
            <a:endParaRPr lang="en-US" sz="1800" dirty="0">
              <a:latin typeface="Courier New" panose="02070309020205020404" pitchFamily="49" charset="0"/>
              <a:cs typeface="Courier New" panose="02070309020205020404" pitchFamily="49" charset="0"/>
            </a:endParaRPr>
          </a:p>
          <a:p>
            <a:pPr marL="109728" indent="0">
              <a:buNone/>
            </a:pPr>
            <a:r>
              <a:rPr lang="en-US" sz="1800" dirty="0">
                <a:latin typeface="Courier New" panose="02070309020205020404" pitchFamily="49" charset="0"/>
                <a:cs typeface="Courier New" panose="02070309020205020404" pitchFamily="49" charset="0"/>
              </a:rPr>
              <a:t>public class Authenticator {</a:t>
            </a:r>
          </a:p>
          <a:p>
            <a:pPr marL="109728" indent="0">
              <a:buNone/>
            </a:pPr>
            <a:endParaRPr lang="en-US" sz="1800" dirty="0">
              <a:latin typeface="Courier New" panose="02070309020205020404" pitchFamily="49" charset="0"/>
              <a:cs typeface="Courier New" panose="02070309020205020404" pitchFamily="49" charset="0"/>
            </a:endParaRPr>
          </a:p>
          <a:p>
            <a:pPr marL="109728" indent="0">
              <a:buNone/>
            </a:pPr>
            <a:r>
              <a:rPr lang="en-US" sz="1800" dirty="0">
                <a:latin typeface="Courier New" panose="02070309020205020404" pitchFamily="49" charset="0"/>
                <a:cs typeface="Courier New" panose="02070309020205020404" pitchFamily="49" charset="0"/>
              </a:rPr>
              <a:t>	public String authenticate(String username, String password) {</a:t>
            </a:r>
          </a:p>
          <a:p>
            <a:pPr marL="109728" indent="0">
              <a:buNone/>
            </a:pPr>
            <a:r>
              <a:rPr lang="en-US" sz="1800" dirty="0">
                <a:latin typeface="Courier New" panose="02070309020205020404" pitchFamily="49" charset="0"/>
                <a:cs typeface="Courier New" panose="02070309020205020404" pitchFamily="49" charset="0"/>
              </a:rPr>
              <a:t>		if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prasad</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equalsIgnoreCase</a:t>
            </a:r>
            <a:r>
              <a:rPr lang="en-US" sz="1800" dirty="0" smtClean="0">
                <a:latin typeface="Courier New" panose="02070309020205020404" pitchFamily="49" charset="0"/>
                <a:cs typeface="Courier New" panose="02070309020205020404" pitchFamily="49" charset="0"/>
              </a:rPr>
              <a:t>(username</a:t>
            </a:r>
            <a:r>
              <a:rPr lang="en-US" sz="1800" dirty="0">
                <a:latin typeface="Courier New" panose="02070309020205020404" pitchFamily="49" charset="0"/>
                <a:cs typeface="Courier New" panose="02070309020205020404" pitchFamily="49" charset="0"/>
              </a:rPr>
              <a:t>))</a:t>
            </a:r>
          </a:p>
          <a:p>
            <a:pPr marL="109728" indent="0">
              <a:buNone/>
            </a:pPr>
            <a:r>
              <a:rPr lang="en-US" sz="1800" dirty="0">
                <a:latin typeface="Courier New" panose="02070309020205020404" pitchFamily="49" charset="0"/>
                <a:cs typeface="Courier New" panose="02070309020205020404" pitchFamily="49" charset="0"/>
              </a:rPr>
              <a:t>				&amp;&amp; ("</a:t>
            </a:r>
            <a:r>
              <a:rPr lang="en-US" sz="1800" dirty="0" err="1">
                <a:latin typeface="Courier New" panose="02070309020205020404" pitchFamily="49" charset="0"/>
                <a:cs typeface="Courier New" panose="02070309020205020404" pitchFamily="49" charset="0"/>
              </a:rPr>
              <a:t>password".equals</a:t>
            </a:r>
            <a:r>
              <a:rPr lang="en-US" sz="1800" dirty="0">
                <a:latin typeface="Courier New" panose="02070309020205020404" pitchFamily="49" charset="0"/>
                <a:cs typeface="Courier New" panose="02070309020205020404" pitchFamily="49" charset="0"/>
              </a:rPr>
              <a:t>(password))) {</a:t>
            </a:r>
          </a:p>
          <a:p>
            <a:pPr marL="109728" indent="0">
              <a:buNone/>
            </a:pPr>
            <a:r>
              <a:rPr lang="en-US" sz="1800" dirty="0">
                <a:latin typeface="Courier New" panose="02070309020205020404" pitchFamily="49" charset="0"/>
                <a:cs typeface="Courier New" panose="02070309020205020404" pitchFamily="49" charset="0"/>
              </a:rPr>
              <a:t>			return "success";</a:t>
            </a:r>
          </a:p>
          <a:p>
            <a:pPr marL="109728" indent="0">
              <a:buNone/>
            </a:pPr>
            <a:r>
              <a:rPr lang="en-US" sz="1800" dirty="0">
                <a:latin typeface="Courier New" panose="02070309020205020404" pitchFamily="49" charset="0"/>
                <a:cs typeface="Courier New" panose="02070309020205020404" pitchFamily="49" charset="0"/>
              </a:rPr>
              <a:t>		} else {</a:t>
            </a:r>
          </a:p>
          <a:p>
            <a:pPr marL="109728" indent="0">
              <a:buNone/>
            </a:pPr>
            <a:r>
              <a:rPr lang="en-US" sz="1800" dirty="0">
                <a:latin typeface="Courier New" panose="02070309020205020404" pitchFamily="49" charset="0"/>
                <a:cs typeface="Courier New" panose="02070309020205020404" pitchFamily="49" charset="0"/>
              </a:rPr>
              <a:t>			return "failure";</a:t>
            </a:r>
          </a:p>
          <a:p>
            <a:pPr marL="109728" indent="0">
              <a:buNone/>
            </a:pPr>
            <a:r>
              <a:rPr lang="en-US" sz="1800" dirty="0">
                <a:latin typeface="Courier New" panose="02070309020205020404" pitchFamily="49" charset="0"/>
                <a:cs typeface="Courier New" panose="02070309020205020404" pitchFamily="49" charset="0"/>
              </a:rPr>
              <a:t>		}</a:t>
            </a:r>
          </a:p>
          <a:p>
            <a:pPr marL="109728" indent="0">
              <a:buNone/>
            </a:pPr>
            <a:r>
              <a:rPr lang="en-US" sz="1800" dirty="0">
                <a:latin typeface="Courier New" panose="02070309020205020404" pitchFamily="49" charset="0"/>
                <a:cs typeface="Courier New" panose="02070309020205020404" pitchFamily="49" charset="0"/>
              </a:rPr>
              <a:t>	}</a:t>
            </a:r>
          </a:p>
          <a:p>
            <a:pPr marL="109728" indent="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73548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540026"/>
          </a:xfrm>
        </p:spPr>
        <p:txBody>
          <a:bodyPr>
            <a:normAutofit fontScale="90000"/>
          </a:bodyPr>
          <a:lstStyle/>
          <a:p>
            <a:r>
              <a:rPr lang="en-US" dirty="0"/>
              <a:t>User.java</a:t>
            </a:r>
          </a:p>
        </p:txBody>
      </p:sp>
      <p:sp>
        <p:nvSpPr>
          <p:cNvPr id="3" name="Content Placeholder 2"/>
          <p:cNvSpPr>
            <a:spLocks noGrp="1"/>
          </p:cNvSpPr>
          <p:nvPr>
            <p:ph idx="1"/>
          </p:nvPr>
        </p:nvSpPr>
        <p:spPr>
          <a:xfrm>
            <a:off x="609600" y="1298713"/>
            <a:ext cx="10972800" cy="5380383"/>
          </a:xfrm>
        </p:spPr>
        <p:txBody>
          <a:bodyPr>
            <a:noAutofit/>
          </a:bodyPr>
          <a:lstStyle/>
          <a:p>
            <a:pPr marL="109728" indent="0">
              <a:buNone/>
            </a:pPr>
            <a:r>
              <a:rPr lang="en-US" sz="1400" dirty="0">
                <a:latin typeface="Courier New" panose="02070309020205020404" pitchFamily="49" charset="0"/>
                <a:cs typeface="Courier New" panose="02070309020205020404" pitchFamily="49" charset="0"/>
              </a:rPr>
              <a:t>package </a:t>
            </a:r>
            <a:r>
              <a:rPr lang="en-US" sz="1400" dirty="0" err="1">
                <a:latin typeface="Courier New" panose="02070309020205020404" pitchFamily="49" charset="0"/>
                <a:cs typeface="Courier New" panose="02070309020205020404" pitchFamily="49" charset="0"/>
              </a:rPr>
              <a:t>mvcdemo.model</a:t>
            </a:r>
            <a:r>
              <a:rPr lang="en-US" sz="1400" dirty="0">
                <a:latin typeface="Courier New" panose="02070309020205020404" pitchFamily="49" charset="0"/>
                <a:cs typeface="Courier New" panose="02070309020205020404" pitchFamily="49" charset="0"/>
              </a:rPr>
              <a:t>;</a:t>
            </a:r>
          </a:p>
          <a:p>
            <a:pPr marL="109728" indent="0">
              <a:buNone/>
            </a:pPr>
            <a:r>
              <a:rPr lang="en-US" sz="1400" dirty="0" smtClean="0">
                <a:latin typeface="Courier New" panose="02070309020205020404" pitchFamily="49" charset="0"/>
                <a:cs typeface="Courier New" panose="02070309020205020404" pitchFamily="49" charset="0"/>
              </a:rPr>
              <a:t>public </a:t>
            </a:r>
            <a:r>
              <a:rPr lang="en-US" sz="1400" dirty="0">
                <a:latin typeface="Courier New" panose="02070309020205020404" pitchFamily="49" charset="0"/>
                <a:cs typeface="Courier New" panose="02070309020205020404" pitchFamily="49" charset="0"/>
              </a:rPr>
              <a:t>class User {</a:t>
            </a:r>
          </a:p>
          <a:p>
            <a:pPr marL="109728" indent="0">
              <a:buNone/>
            </a:pPr>
            <a:r>
              <a:rPr lang="en-US" sz="1400" dirty="0">
                <a:latin typeface="Courier New" panose="02070309020205020404" pitchFamily="49" charset="0"/>
                <a:cs typeface="Courier New" panose="02070309020205020404" pitchFamily="49" charset="0"/>
              </a:rPr>
              <a:t>	private String username;</a:t>
            </a:r>
          </a:p>
          <a:p>
            <a:pPr marL="109728" indent="0">
              <a:buNone/>
            </a:pPr>
            <a:r>
              <a:rPr lang="en-US" sz="1400" dirty="0">
                <a:latin typeface="Courier New" panose="02070309020205020404" pitchFamily="49" charset="0"/>
                <a:cs typeface="Courier New" panose="02070309020205020404" pitchFamily="49" charset="0"/>
              </a:rPr>
              <a:t>	private String password;</a:t>
            </a:r>
          </a:p>
          <a:p>
            <a:pPr marL="109728" indent="0">
              <a:buNone/>
            </a:pPr>
            <a:r>
              <a:rPr lang="en-US" sz="1400" dirty="0">
                <a:latin typeface="Courier New" panose="02070309020205020404" pitchFamily="49" charset="0"/>
                <a:cs typeface="Courier New" panose="02070309020205020404" pitchFamily="49" charset="0"/>
              </a:rPr>
              <a:t>	public User(String username, String password){</a:t>
            </a:r>
          </a:p>
          <a:p>
            <a:pPr marL="109728"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this.username</a:t>
            </a:r>
            <a:r>
              <a:rPr lang="en-US" sz="1400" dirty="0">
                <a:latin typeface="Courier New" panose="02070309020205020404" pitchFamily="49" charset="0"/>
                <a:cs typeface="Courier New" panose="02070309020205020404" pitchFamily="49" charset="0"/>
              </a:rPr>
              <a:t> = username;</a:t>
            </a:r>
          </a:p>
          <a:p>
            <a:pPr marL="109728"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this.password</a:t>
            </a:r>
            <a:r>
              <a:rPr lang="en-US" sz="1400" dirty="0">
                <a:latin typeface="Courier New" panose="02070309020205020404" pitchFamily="49" charset="0"/>
                <a:cs typeface="Courier New" panose="02070309020205020404" pitchFamily="49" charset="0"/>
              </a:rPr>
              <a:t> = password;</a:t>
            </a:r>
          </a:p>
          <a:p>
            <a:pPr marL="109728" indent="0">
              <a:buNone/>
            </a:pPr>
            <a:r>
              <a:rPr lang="en-US" sz="1400" dirty="0">
                <a:latin typeface="Courier New" panose="02070309020205020404" pitchFamily="49" charset="0"/>
                <a:cs typeface="Courier New" panose="02070309020205020404" pitchFamily="49" charset="0"/>
              </a:rPr>
              <a:t>	}</a:t>
            </a:r>
          </a:p>
          <a:p>
            <a:pPr marL="109728" indent="0">
              <a:buNone/>
            </a:pPr>
            <a:r>
              <a:rPr lang="en-US" sz="1400" dirty="0">
                <a:latin typeface="Courier New" panose="02070309020205020404" pitchFamily="49" charset="0"/>
                <a:cs typeface="Courier New" panose="02070309020205020404" pitchFamily="49" charset="0"/>
              </a:rPr>
              <a:t>	public String </a:t>
            </a:r>
            <a:r>
              <a:rPr lang="en-US" sz="1400" dirty="0" err="1">
                <a:latin typeface="Courier New" panose="02070309020205020404" pitchFamily="49" charset="0"/>
                <a:cs typeface="Courier New" panose="02070309020205020404" pitchFamily="49" charset="0"/>
              </a:rPr>
              <a:t>getUsername</a:t>
            </a:r>
            <a:r>
              <a:rPr lang="en-US" sz="1400" dirty="0">
                <a:latin typeface="Courier New" panose="02070309020205020404" pitchFamily="49" charset="0"/>
                <a:cs typeface="Courier New" panose="02070309020205020404" pitchFamily="49" charset="0"/>
              </a:rPr>
              <a:t>() {</a:t>
            </a:r>
          </a:p>
          <a:p>
            <a:pPr marL="109728" indent="0">
              <a:buNone/>
            </a:pPr>
            <a:r>
              <a:rPr lang="en-US" sz="1400" dirty="0">
                <a:latin typeface="Courier New" panose="02070309020205020404" pitchFamily="49" charset="0"/>
                <a:cs typeface="Courier New" panose="02070309020205020404" pitchFamily="49" charset="0"/>
              </a:rPr>
              <a:t>		return username;</a:t>
            </a:r>
          </a:p>
          <a:p>
            <a:pPr marL="109728" indent="0">
              <a:buNone/>
            </a:pPr>
            <a:r>
              <a:rPr lang="en-US" sz="1400" dirty="0">
                <a:latin typeface="Courier New" panose="02070309020205020404" pitchFamily="49" charset="0"/>
                <a:cs typeface="Courier New" panose="02070309020205020404" pitchFamily="49" charset="0"/>
              </a:rPr>
              <a:t>	}</a:t>
            </a:r>
          </a:p>
          <a:p>
            <a:pPr marL="109728" indent="0">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setUsername</a:t>
            </a:r>
            <a:r>
              <a:rPr lang="en-US" sz="1400" dirty="0">
                <a:latin typeface="Courier New" panose="02070309020205020404" pitchFamily="49" charset="0"/>
                <a:cs typeface="Courier New" panose="02070309020205020404" pitchFamily="49" charset="0"/>
              </a:rPr>
              <a:t>(String username) {</a:t>
            </a:r>
          </a:p>
          <a:p>
            <a:pPr marL="109728"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this.username</a:t>
            </a:r>
            <a:r>
              <a:rPr lang="en-US" sz="1400" dirty="0">
                <a:latin typeface="Courier New" panose="02070309020205020404" pitchFamily="49" charset="0"/>
                <a:cs typeface="Courier New" panose="02070309020205020404" pitchFamily="49" charset="0"/>
              </a:rPr>
              <a:t> = username;</a:t>
            </a:r>
          </a:p>
          <a:p>
            <a:pPr marL="109728" indent="0">
              <a:buNone/>
            </a:pPr>
            <a:r>
              <a:rPr lang="en-US" sz="1400" dirty="0">
                <a:latin typeface="Courier New" panose="02070309020205020404" pitchFamily="49" charset="0"/>
                <a:cs typeface="Courier New" panose="02070309020205020404" pitchFamily="49" charset="0"/>
              </a:rPr>
              <a:t>	}</a:t>
            </a:r>
          </a:p>
          <a:p>
            <a:pPr marL="109728" indent="0">
              <a:buNone/>
            </a:pPr>
            <a:r>
              <a:rPr lang="en-US" sz="1400" dirty="0">
                <a:latin typeface="Courier New" panose="02070309020205020404" pitchFamily="49" charset="0"/>
                <a:cs typeface="Courier New" panose="02070309020205020404" pitchFamily="49" charset="0"/>
              </a:rPr>
              <a:t>	public String </a:t>
            </a:r>
            <a:r>
              <a:rPr lang="en-US" sz="1400" dirty="0" err="1">
                <a:latin typeface="Courier New" panose="02070309020205020404" pitchFamily="49" charset="0"/>
                <a:cs typeface="Courier New" panose="02070309020205020404" pitchFamily="49" charset="0"/>
              </a:rPr>
              <a:t>getPassword</a:t>
            </a:r>
            <a:r>
              <a:rPr lang="en-US" sz="1400" dirty="0">
                <a:latin typeface="Courier New" panose="02070309020205020404" pitchFamily="49" charset="0"/>
                <a:cs typeface="Courier New" panose="02070309020205020404" pitchFamily="49" charset="0"/>
              </a:rPr>
              <a:t>() {</a:t>
            </a:r>
          </a:p>
          <a:p>
            <a:pPr marL="109728" indent="0">
              <a:buNone/>
            </a:pPr>
            <a:r>
              <a:rPr lang="en-US" sz="1400" dirty="0">
                <a:latin typeface="Courier New" panose="02070309020205020404" pitchFamily="49" charset="0"/>
                <a:cs typeface="Courier New" panose="02070309020205020404" pitchFamily="49" charset="0"/>
              </a:rPr>
              <a:t>		return password;</a:t>
            </a:r>
          </a:p>
          <a:p>
            <a:pPr marL="109728" indent="0">
              <a:buNone/>
            </a:pPr>
            <a:r>
              <a:rPr lang="en-US" sz="1400" dirty="0">
                <a:latin typeface="Courier New" panose="02070309020205020404" pitchFamily="49" charset="0"/>
                <a:cs typeface="Courier New" panose="02070309020205020404" pitchFamily="49" charset="0"/>
              </a:rPr>
              <a:t>	}</a:t>
            </a:r>
          </a:p>
          <a:p>
            <a:pPr marL="109728" indent="0">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setPassword</a:t>
            </a:r>
            <a:r>
              <a:rPr lang="en-US" sz="1400" dirty="0">
                <a:latin typeface="Courier New" panose="02070309020205020404" pitchFamily="49" charset="0"/>
                <a:cs typeface="Courier New" panose="02070309020205020404" pitchFamily="49" charset="0"/>
              </a:rPr>
              <a:t>(String password) {</a:t>
            </a:r>
          </a:p>
          <a:p>
            <a:pPr marL="109728"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this.password</a:t>
            </a:r>
            <a:r>
              <a:rPr lang="en-US" sz="1400" dirty="0">
                <a:latin typeface="Courier New" panose="02070309020205020404" pitchFamily="49" charset="0"/>
                <a:cs typeface="Courier New" panose="02070309020205020404" pitchFamily="49" charset="0"/>
              </a:rPr>
              <a:t> = password;</a:t>
            </a:r>
          </a:p>
          <a:p>
            <a:pPr marL="109728" indent="0">
              <a:buNone/>
            </a:pPr>
            <a:r>
              <a:rPr lang="en-US" sz="1400" dirty="0">
                <a:latin typeface="Courier New" panose="02070309020205020404" pitchFamily="49" charset="0"/>
                <a:cs typeface="Courier New" panose="02070309020205020404" pitchFamily="49" charset="0"/>
              </a:rPr>
              <a:t>	}</a:t>
            </a:r>
          </a:p>
          <a:p>
            <a:pPr marL="109728" inden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562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540026"/>
          </a:xfrm>
        </p:spPr>
        <p:txBody>
          <a:bodyPr>
            <a:normAutofit fontScale="90000"/>
          </a:bodyPr>
          <a:lstStyle/>
          <a:p>
            <a:r>
              <a:rPr lang="en-US" dirty="0" err="1"/>
              <a:t>error.jsp</a:t>
            </a:r>
            <a:endParaRPr lang="en-US" dirty="0"/>
          </a:p>
        </p:txBody>
      </p:sp>
      <p:sp>
        <p:nvSpPr>
          <p:cNvPr id="3" name="Content Placeholder 2"/>
          <p:cNvSpPr>
            <a:spLocks noGrp="1"/>
          </p:cNvSpPr>
          <p:nvPr>
            <p:ph idx="1"/>
          </p:nvPr>
        </p:nvSpPr>
        <p:spPr>
          <a:xfrm>
            <a:off x="609600" y="1298713"/>
            <a:ext cx="10972800" cy="5380383"/>
          </a:xfrm>
        </p:spPr>
        <p:txBody>
          <a:bodyPr>
            <a:noAutofit/>
          </a:bodyPr>
          <a:lstStyle/>
          <a:p>
            <a:pPr marL="109728" indent="0">
              <a:buNone/>
            </a:pPr>
            <a:r>
              <a:rPr lang="en-US" sz="1800" dirty="0">
                <a:latin typeface="Courier New" panose="02070309020205020404" pitchFamily="49" charset="0"/>
                <a:cs typeface="Courier New" panose="02070309020205020404" pitchFamily="49" charset="0"/>
              </a:rPr>
              <a:t>&lt;%@ page language="java" </a:t>
            </a:r>
            <a:r>
              <a:rPr lang="en-US" sz="1800" dirty="0" err="1">
                <a:latin typeface="Courier New" panose="02070309020205020404" pitchFamily="49" charset="0"/>
                <a:cs typeface="Courier New" panose="02070309020205020404" pitchFamily="49" charset="0"/>
              </a:rPr>
              <a:t>contentType</a:t>
            </a:r>
            <a:r>
              <a:rPr lang="en-US" sz="1800" dirty="0">
                <a:latin typeface="Courier New" panose="02070309020205020404" pitchFamily="49" charset="0"/>
                <a:cs typeface="Courier New" panose="02070309020205020404" pitchFamily="49" charset="0"/>
              </a:rPr>
              <a:t>="text/html; charset=ISO-8859-1"</a:t>
            </a:r>
          </a:p>
          <a:p>
            <a:pPr marL="109728"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pageEncoding</a:t>
            </a:r>
            <a:r>
              <a:rPr lang="en-US" sz="1800" dirty="0">
                <a:latin typeface="Courier New" panose="02070309020205020404" pitchFamily="49" charset="0"/>
                <a:cs typeface="Courier New" panose="02070309020205020404" pitchFamily="49" charset="0"/>
              </a:rPr>
              <a:t>="ISO-8859-1"%&gt;</a:t>
            </a:r>
          </a:p>
          <a:p>
            <a:pPr marL="109728" indent="0">
              <a:buNone/>
            </a:pPr>
            <a:r>
              <a:rPr lang="en-US" sz="1800" dirty="0">
                <a:latin typeface="Courier New" panose="02070309020205020404" pitchFamily="49" charset="0"/>
                <a:cs typeface="Courier New" panose="02070309020205020404" pitchFamily="49" charset="0"/>
              </a:rPr>
              <a:t>&lt;!DOCTYPE html PUBLIC "-//W3C//DTD HTML 4.01 Transitional//EN" "http://www.w3.org/TR/html4/loose.dtd"&gt;</a:t>
            </a:r>
          </a:p>
          <a:p>
            <a:pPr marL="109728" indent="0">
              <a:buNone/>
            </a:pPr>
            <a:r>
              <a:rPr lang="en-US" sz="1800" dirty="0">
                <a:latin typeface="Courier New" panose="02070309020205020404" pitchFamily="49" charset="0"/>
                <a:cs typeface="Courier New" panose="02070309020205020404" pitchFamily="49" charset="0"/>
              </a:rPr>
              <a:t>&lt;html&gt;</a:t>
            </a:r>
          </a:p>
          <a:p>
            <a:pPr marL="109728" indent="0">
              <a:buNone/>
            </a:pPr>
            <a:r>
              <a:rPr lang="en-US" sz="1800" dirty="0">
                <a:latin typeface="Courier New" panose="02070309020205020404" pitchFamily="49" charset="0"/>
                <a:cs typeface="Courier New" panose="02070309020205020404" pitchFamily="49" charset="0"/>
              </a:rPr>
              <a:t>&lt;head&gt;</a:t>
            </a:r>
          </a:p>
          <a:p>
            <a:pPr marL="109728" indent="0">
              <a:buNone/>
            </a:pPr>
            <a:r>
              <a:rPr lang="en-US" sz="1800" dirty="0">
                <a:latin typeface="Courier New" panose="02070309020205020404" pitchFamily="49" charset="0"/>
                <a:cs typeface="Courier New" panose="02070309020205020404" pitchFamily="49" charset="0"/>
              </a:rPr>
              <a:t>&lt;meta http-</a:t>
            </a:r>
            <a:r>
              <a:rPr lang="en-US" sz="1800" dirty="0" err="1">
                <a:latin typeface="Courier New" panose="02070309020205020404" pitchFamily="49" charset="0"/>
                <a:cs typeface="Courier New" panose="02070309020205020404" pitchFamily="49" charset="0"/>
              </a:rPr>
              <a:t>equiv</a:t>
            </a:r>
            <a:r>
              <a:rPr lang="en-US" sz="1800" dirty="0">
                <a:latin typeface="Courier New" panose="02070309020205020404" pitchFamily="49" charset="0"/>
                <a:cs typeface="Courier New" panose="02070309020205020404" pitchFamily="49" charset="0"/>
              </a:rPr>
              <a:t>="Content-Type" content="text/html; charset=ISO-8859-1"&gt;</a:t>
            </a:r>
          </a:p>
          <a:p>
            <a:pPr marL="109728" indent="0">
              <a:buNone/>
            </a:pPr>
            <a:r>
              <a:rPr lang="en-US" sz="1800" dirty="0">
                <a:latin typeface="Courier New" panose="02070309020205020404" pitchFamily="49" charset="0"/>
                <a:cs typeface="Courier New" panose="02070309020205020404" pitchFamily="49" charset="0"/>
              </a:rPr>
              <a:t>&lt;title&gt;Insert title here&lt;/title&gt;</a:t>
            </a:r>
          </a:p>
          <a:p>
            <a:pPr marL="109728" indent="0">
              <a:buNone/>
            </a:pPr>
            <a:r>
              <a:rPr lang="en-US" sz="1800" dirty="0">
                <a:latin typeface="Courier New" panose="02070309020205020404" pitchFamily="49" charset="0"/>
                <a:cs typeface="Courier New" panose="02070309020205020404" pitchFamily="49" charset="0"/>
              </a:rPr>
              <a:t>&lt;/head&gt;</a:t>
            </a:r>
          </a:p>
          <a:p>
            <a:pPr marL="109728" indent="0">
              <a:buNone/>
            </a:pPr>
            <a:r>
              <a:rPr lang="en-US" sz="1800" dirty="0">
                <a:latin typeface="Courier New" panose="02070309020205020404" pitchFamily="49" charset="0"/>
                <a:cs typeface="Courier New" panose="02070309020205020404" pitchFamily="49" charset="0"/>
              </a:rPr>
              <a:t>&lt;body&gt;</a:t>
            </a:r>
          </a:p>
          <a:p>
            <a:pPr marL="109728" indent="0">
              <a:buNone/>
            </a:pPr>
            <a:endParaRPr lang="en-US" sz="1800" dirty="0">
              <a:latin typeface="Courier New" panose="02070309020205020404" pitchFamily="49" charset="0"/>
              <a:cs typeface="Courier New" panose="02070309020205020404" pitchFamily="49" charset="0"/>
            </a:endParaRPr>
          </a:p>
          <a:p>
            <a:pPr marL="109728" indent="0">
              <a:buNone/>
            </a:pPr>
            <a:r>
              <a:rPr lang="en-US" sz="1800" dirty="0">
                <a:latin typeface="Courier New" panose="02070309020205020404" pitchFamily="49" charset="0"/>
                <a:cs typeface="Courier New" panose="02070309020205020404" pitchFamily="49" charset="0"/>
              </a:rPr>
              <a:t>Login failed, please try again. </a:t>
            </a:r>
          </a:p>
          <a:p>
            <a:pPr marL="109728" indent="0">
              <a:buNone/>
            </a:pPr>
            <a:endParaRPr lang="en-US" sz="1800" dirty="0">
              <a:latin typeface="Courier New" panose="02070309020205020404" pitchFamily="49" charset="0"/>
              <a:cs typeface="Courier New" panose="02070309020205020404" pitchFamily="49" charset="0"/>
            </a:endParaRPr>
          </a:p>
          <a:p>
            <a:pPr marL="109728" indent="0">
              <a:buNone/>
            </a:pPr>
            <a:r>
              <a:rPr lang="en-US" sz="1800" dirty="0">
                <a:latin typeface="Courier New" panose="02070309020205020404" pitchFamily="49" charset="0"/>
                <a:cs typeface="Courier New" panose="02070309020205020404" pitchFamily="49" charset="0"/>
              </a:rPr>
              <a:t>&lt;/body&gt;</a:t>
            </a:r>
          </a:p>
          <a:p>
            <a:pPr marL="109728" indent="0">
              <a:buNone/>
            </a:pPr>
            <a:r>
              <a:rPr lang="en-US" sz="1800" dirty="0">
                <a:latin typeface="Courier New" panose="02070309020205020404" pitchFamily="49" charset="0"/>
                <a:cs typeface="Courier New" panose="02070309020205020404" pitchFamily="49" charset="0"/>
              </a:rPr>
              <a:t>&lt;/html&gt;</a:t>
            </a:r>
          </a:p>
        </p:txBody>
      </p:sp>
    </p:spTree>
    <p:extLst>
      <p:ext uri="{BB962C8B-B14F-4D97-AF65-F5344CB8AC3E}">
        <p14:creationId xmlns:p14="http://schemas.microsoft.com/office/powerpoint/2010/main" val="520866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540026"/>
          </a:xfrm>
        </p:spPr>
        <p:txBody>
          <a:bodyPr>
            <a:normAutofit fontScale="90000"/>
          </a:bodyPr>
          <a:lstStyle/>
          <a:p>
            <a:r>
              <a:rPr lang="en-US" dirty="0" err="1"/>
              <a:t>login.jsp</a:t>
            </a:r>
            <a:endParaRPr lang="en-US" dirty="0"/>
          </a:p>
        </p:txBody>
      </p:sp>
      <p:sp>
        <p:nvSpPr>
          <p:cNvPr id="3" name="Content Placeholder 2"/>
          <p:cNvSpPr>
            <a:spLocks noGrp="1"/>
          </p:cNvSpPr>
          <p:nvPr>
            <p:ph idx="1"/>
          </p:nvPr>
        </p:nvSpPr>
        <p:spPr>
          <a:xfrm>
            <a:off x="609600" y="1298713"/>
            <a:ext cx="10972800" cy="5380383"/>
          </a:xfrm>
        </p:spPr>
        <p:txBody>
          <a:bodyPr>
            <a:noAutofit/>
          </a:bodyPr>
          <a:lstStyle/>
          <a:p>
            <a:pPr marL="109728" indent="0">
              <a:buNone/>
            </a:pPr>
            <a:r>
              <a:rPr lang="en-US" sz="1800" dirty="0">
                <a:latin typeface="Courier New" panose="02070309020205020404" pitchFamily="49" charset="0"/>
                <a:cs typeface="Courier New" panose="02070309020205020404" pitchFamily="49" charset="0"/>
              </a:rPr>
              <a:t>&lt;%@ page language="java" </a:t>
            </a:r>
            <a:r>
              <a:rPr lang="en-US" sz="1800" dirty="0" err="1">
                <a:latin typeface="Courier New" panose="02070309020205020404" pitchFamily="49" charset="0"/>
                <a:cs typeface="Courier New" panose="02070309020205020404" pitchFamily="49" charset="0"/>
              </a:rPr>
              <a:t>contentType</a:t>
            </a:r>
            <a:r>
              <a:rPr lang="en-US" sz="1800" dirty="0">
                <a:latin typeface="Courier New" panose="02070309020205020404" pitchFamily="49" charset="0"/>
                <a:cs typeface="Courier New" panose="02070309020205020404" pitchFamily="49" charset="0"/>
              </a:rPr>
              <a:t>="text/html; charset=ISO-8859-1"</a:t>
            </a:r>
          </a:p>
          <a:p>
            <a:pPr marL="109728"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pageEncoding</a:t>
            </a:r>
            <a:r>
              <a:rPr lang="en-US" sz="1800" dirty="0">
                <a:latin typeface="Courier New" panose="02070309020205020404" pitchFamily="49" charset="0"/>
                <a:cs typeface="Courier New" panose="02070309020205020404" pitchFamily="49" charset="0"/>
              </a:rPr>
              <a:t>="ISO-8859-1"%&gt;</a:t>
            </a:r>
          </a:p>
          <a:p>
            <a:pPr marL="109728" indent="0">
              <a:buNone/>
            </a:pPr>
            <a:r>
              <a:rPr lang="en-US" sz="1800" dirty="0">
                <a:latin typeface="Courier New" panose="02070309020205020404" pitchFamily="49" charset="0"/>
                <a:cs typeface="Courier New" panose="02070309020205020404" pitchFamily="49" charset="0"/>
              </a:rPr>
              <a:t>&lt;!DOCTYPE html PUBLIC "-//W3C//DTD HTML 4.01 Transitional//EN" "http://www.w3.org/TR/html4/loose.dtd"&gt;</a:t>
            </a:r>
          </a:p>
          <a:p>
            <a:pPr marL="109728" indent="0">
              <a:buNone/>
            </a:pPr>
            <a:r>
              <a:rPr lang="en-US" sz="1800" dirty="0">
                <a:latin typeface="Courier New" panose="02070309020205020404" pitchFamily="49" charset="0"/>
                <a:cs typeface="Courier New" panose="02070309020205020404" pitchFamily="49" charset="0"/>
              </a:rPr>
              <a:t>&lt;html&gt;</a:t>
            </a:r>
          </a:p>
          <a:p>
            <a:pPr marL="109728" indent="0">
              <a:buNone/>
            </a:pPr>
            <a:r>
              <a:rPr lang="en-US" sz="1800" dirty="0">
                <a:latin typeface="Courier New" panose="02070309020205020404" pitchFamily="49" charset="0"/>
                <a:cs typeface="Courier New" panose="02070309020205020404" pitchFamily="49" charset="0"/>
              </a:rPr>
              <a:t>&lt;head&gt;</a:t>
            </a:r>
          </a:p>
          <a:p>
            <a:pPr marL="109728" indent="0">
              <a:buNone/>
            </a:pPr>
            <a:r>
              <a:rPr lang="en-US" sz="1800" dirty="0">
                <a:latin typeface="Courier New" panose="02070309020205020404" pitchFamily="49" charset="0"/>
                <a:cs typeface="Courier New" panose="02070309020205020404" pitchFamily="49" charset="0"/>
              </a:rPr>
              <a:t>&lt;meta http-</a:t>
            </a:r>
            <a:r>
              <a:rPr lang="en-US" sz="1800" dirty="0" err="1">
                <a:latin typeface="Courier New" panose="02070309020205020404" pitchFamily="49" charset="0"/>
                <a:cs typeface="Courier New" panose="02070309020205020404" pitchFamily="49" charset="0"/>
              </a:rPr>
              <a:t>equiv</a:t>
            </a:r>
            <a:r>
              <a:rPr lang="en-US" sz="1800" dirty="0">
                <a:latin typeface="Courier New" panose="02070309020205020404" pitchFamily="49" charset="0"/>
                <a:cs typeface="Courier New" panose="02070309020205020404" pitchFamily="49" charset="0"/>
              </a:rPr>
              <a:t>="Content-Type" content="text/html; charset=ISO-8859-1"&gt;</a:t>
            </a:r>
          </a:p>
          <a:p>
            <a:pPr marL="109728" indent="0">
              <a:buNone/>
            </a:pPr>
            <a:r>
              <a:rPr lang="en-US" sz="1800" dirty="0">
                <a:latin typeface="Courier New" panose="02070309020205020404" pitchFamily="49" charset="0"/>
                <a:cs typeface="Courier New" panose="02070309020205020404" pitchFamily="49" charset="0"/>
              </a:rPr>
              <a:t>&lt;title&gt;Insert title here&lt;/title&gt;</a:t>
            </a:r>
          </a:p>
          <a:p>
            <a:pPr marL="109728" indent="0">
              <a:buNone/>
            </a:pPr>
            <a:r>
              <a:rPr lang="en-US" sz="1800" dirty="0">
                <a:latin typeface="Courier New" panose="02070309020205020404" pitchFamily="49" charset="0"/>
                <a:cs typeface="Courier New" panose="02070309020205020404" pitchFamily="49" charset="0"/>
              </a:rPr>
              <a:t>&lt;/head&gt;</a:t>
            </a:r>
          </a:p>
          <a:p>
            <a:pPr marL="109728" indent="0">
              <a:buNone/>
            </a:pPr>
            <a:r>
              <a:rPr lang="en-US" sz="1800" dirty="0">
                <a:latin typeface="Courier New" panose="02070309020205020404" pitchFamily="49" charset="0"/>
                <a:cs typeface="Courier New" panose="02070309020205020404" pitchFamily="49" charset="0"/>
              </a:rPr>
              <a:t>&lt;body&gt;</a:t>
            </a:r>
          </a:p>
          <a:p>
            <a:pPr marL="109728" indent="0">
              <a:buNone/>
            </a:pPr>
            <a:r>
              <a:rPr lang="en-US" sz="1800" dirty="0">
                <a:latin typeface="Courier New" panose="02070309020205020404" pitchFamily="49" charset="0"/>
                <a:cs typeface="Courier New" panose="02070309020205020404" pitchFamily="49" charset="0"/>
              </a:rPr>
              <a:t>	&lt;form action="</a:t>
            </a:r>
            <a:r>
              <a:rPr lang="en-US" sz="1800" dirty="0" err="1">
                <a:latin typeface="Courier New" panose="02070309020205020404" pitchFamily="49" charset="0"/>
                <a:cs typeface="Courier New" panose="02070309020205020404" pitchFamily="49" charset="0"/>
              </a:rPr>
              <a:t>LoginController</a:t>
            </a:r>
            <a:r>
              <a:rPr lang="en-US" sz="1800" dirty="0">
                <a:latin typeface="Courier New" panose="02070309020205020404" pitchFamily="49" charset="0"/>
                <a:cs typeface="Courier New" panose="02070309020205020404" pitchFamily="49" charset="0"/>
              </a:rPr>
              <a:t>" method="post"&gt;</a:t>
            </a:r>
          </a:p>
          <a:p>
            <a:pPr marL="109728" indent="0">
              <a:buNone/>
            </a:pPr>
            <a:r>
              <a:rPr lang="en-US" sz="1800" dirty="0">
                <a:latin typeface="Courier New" panose="02070309020205020404" pitchFamily="49" charset="0"/>
                <a:cs typeface="Courier New" panose="02070309020205020404" pitchFamily="49" charset="0"/>
              </a:rPr>
              <a:t>		Enter username : &lt;input type="text" name="username"&gt; &lt;BR&gt;</a:t>
            </a:r>
          </a:p>
          <a:p>
            <a:pPr marL="109728" indent="0">
              <a:buNone/>
            </a:pPr>
            <a:r>
              <a:rPr lang="en-US" sz="1800" dirty="0">
                <a:latin typeface="Courier New" panose="02070309020205020404" pitchFamily="49" charset="0"/>
                <a:cs typeface="Courier New" panose="02070309020205020404" pitchFamily="49" charset="0"/>
              </a:rPr>
              <a:t>		Enter password : &lt;input type="password" name="password"&gt; &lt;BR&gt;</a:t>
            </a:r>
          </a:p>
          <a:p>
            <a:pPr marL="109728" indent="0">
              <a:buNone/>
            </a:pPr>
            <a:r>
              <a:rPr lang="en-US" sz="1800" dirty="0">
                <a:latin typeface="Courier New" panose="02070309020205020404" pitchFamily="49" charset="0"/>
                <a:cs typeface="Courier New" panose="02070309020205020404" pitchFamily="49" charset="0"/>
              </a:rPr>
              <a:t>		&lt;input type="submit" /&gt;</a:t>
            </a:r>
          </a:p>
          <a:p>
            <a:pPr marL="109728" indent="0">
              <a:buNone/>
            </a:pPr>
            <a:r>
              <a:rPr lang="en-US" sz="1800" dirty="0">
                <a:latin typeface="Courier New" panose="02070309020205020404" pitchFamily="49" charset="0"/>
                <a:cs typeface="Courier New" panose="02070309020205020404" pitchFamily="49" charset="0"/>
              </a:rPr>
              <a:t>	&lt;/form&gt;</a:t>
            </a:r>
          </a:p>
          <a:p>
            <a:pPr marL="109728" indent="0">
              <a:buNone/>
            </a:pPr>
            <a:r>
              <a:rPr lang="en-US" sz="1800" dirty="0">
                <a:latin typeface="Courier New" panose="02070309020205020404" pitchFamily="49" charset="0"/>
                <a:cs typeface="Courier New" panose="02070309020205020404" pitchFamily="49" charset="0"/>
              </a:rPr>
              <a:t>&lt;/body&gt;</a:t>
            </a:r>
          </a:p>
          <a:p>
            <a:pPr marL="109728" indent="0">
              <a:buNone/>
            </a:pPr>
            <a:r>
              <a:rPr lang="en-US" sz="1800" dirty="0">
                <a:latin typeface="Courier New" panose="02070309020205020404" pitchFamily="49" charset="0"/>
                <a:cs typeface="Courier New" panose="02070309020205020404" pitchFamily="49" charset="0"/>
              </a:rPr>
              <a:t>&lt;/html&gt;</a:t>
            </a:r>
          </a:p>
        </p:txBody>
      </p:sp>
    </p:spTree>
    <p:extLst>
      <p:ext uri="{BB962C8B-B14F-4D97-AF65-F5344CB8AC3E}">
        <p14:creationId xmlns:p14="http://schemas.microsoft.com/office/powerpoint/2010/main" val="2290360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540026"/>
          </a:xfrm>
        </p:spPr>
        <p:txBody>
          <a:bodyPr>
            <a:normAutofit fontScale="90000"/>
          </a:bodyPr>
          <a:lstStyle/>
          <a:p>
            <a:r>
              <a:rPr lang="en-US" dirty="0" err="1"/>
              <a:t>success.jsp</a:t>
            </a:r>
            <a:endParaRPr lang="en-US" dirty="0"/>
          </a:p>
        </p:txBody>
      </p:sp>
      <p:sp>
        <p:nvSpPr>
          <p:cNvPr id="3" name="Content Placeholder 2"/>
          <p:cNvSpPr>
            <a:spLocks noGrp="1"/>
          </p:cNvSpPr>
          <p:nvPr>
            <p:ph idx="1"/>
          </p:nvPr>
        </p:nvSpPr>
        <p:spPr>
          <a:xfrm>
            <a:off x="609600" y="1298713"/>
            <a:ext cx="10972800" cy="5380383"/>
          </a:xfrm>
        </p:spPr>
        <p:txBody>
          <a:bodyPr>
            <a:noAutofit/>
          </a:bodyPr>
          <a:lstStyle/>
          <a:p>
            <a:pPr marL="109728" indent="0">
              <a:buNone/>
            </a:pPr>
            <a:r>
              <a:rPr lang="en-US" sz="1800" dirty="0">
                <a:latin typeface="Courier New" panose="02070309020205020404" pitchFamily="49" charset="0"/>
                <a:cs typeface="Courier New" panose="02070309020205020404" pitchFamily="49" charset="0"/>
              </a:rPr>
              <a:t>&lt;%@ page language="java" </a:t>
            </a:r>
            <a:r>
              <a:rPr lang="en-US" sz="1800" dirty="0" err="1">
                <a:latin typeface="Courier New" panose="02070309020205020404" pitchFamily="49" charset="0"/>
                <a:cs typeface="Courier New" panose="02070309020205020404" pitchFamily="49" charset="0"/>
              </a:rPr>
              <a:t>contentType</a:t>
            </a:r>
            <a:r>
              <a:rPr lang="en-US" sz="1800" dirty="0">
                <a:latin typeface="Courier New" panose="02070309020205020404" pitchFamily="49" charset="0"/>
                <a:cs typeface="Courier New" panose="02070309020205020404" pitchFamily="49" charset="0"/>
              </a:rPr>
              <a:t>="text/html; charset=ISO-8859-1"</a:t>
            </a:r>
          </a:p>
          <a:p>
            <a:pPr marL="109728"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pageEncoding</a:t>
            </a:r>
            <a:r>
              <a:rPr lang="en-US" sz="1800" dirty="0">
                <a:latin typeface="Courier New" panose="02070309020205020404" pitchFamily="49" charset="0"/>
                <a:cs typeface="Courier New" panose="02070309020205020404" pitchFamily="49" charset="0"/>
              </a:rPr>
              <a:t>="ISO-8859-1"%&gt;</a:t>
            </a:r>
          </a:p>
          <a:p>
            <a:pPr marL="109728" indent="0">
              <a:buNone/>
            </a:pPr>
            <a:r>
              <a:rPr lang="en-US" sz="1800" dirty="0">
                <a:latin typeface="Courier New" panose="02070309020205020404" pitchFamily="49" charset="0"/>
                <a:cs typeface="Courier New" panose="02070309020205020404" pitchFamily="49" charset="0"/>
              </a:rPr>
              <a:t>&lt;!DOCTYPE html PUBLIC "-//W3C//DTD HTML 4.01 Transitional//EN" "http://www.w3.org/TR/html4/loose.dtd"&gt;</a:t>
            </a:r>
          </a:p>
          <a:p>
            <a:pPr marL="109728" indent="0">
              <a:buNone/>
            </a:pPr>
            <a:r>
              <a:rPr lang="en-US" sz="1800" dirty="0">
                <a:latin typeface="Courier New" panose="02070309020205020404" pitchFamily="49" charset="0"/>
                <a:cs typeface="Courier New" panose="02070309020205020404" pitchFamily="49" charset="0"/>
              </a:rPr>
              <a:t>&lt;html&gt;</a:t>
            </a:r>
          </a:p>
          <a:p>
            <a:pPr marL="109728" indent="0">
              <a:buNone/>
            </a:pPr>
            <a:r>
              <a:rPr lang="en-US" sz="1800" dirty="0">
                <a:latin typeface="Courier New" panose="02070309020205020404" pitchFamily="49" charset="0"/>
                <a:cs typeface="Courier New" panose="02070309020205020404" pitchFamily="49" charset="0"/>
              </a:rPr>
              <a:t>&lt;head&gt;</a:t>
            </a:r>
          </a:p>
          <a:p>
            <a:pPr marL="109728" indent="0">
              <a:buNone/>
            </a:pPr>
            <a:r>
              <a:rPr lang="en-US" sz="1800" dirty="0">
                <a:latin typeface="Courier New" panose="02070309020205020404" pitchFamily="49" charset="0"/>
                <a:cs typeface="Courier New" panose="02070309020205020404" pitchFamily="49" charset="0"/>
              </a:rPr>
              <a:t>&lt;meta http-</a:t>
            </a:r>
            <a:r>
              <a:rPr lang="en-US" sz="1800" dirty="0" err="1">
                <a:latin typeface="Courier New" panose="02070309020205020404" pitchFamily="49" charset="0"/>
                <a:cs typeface="Courier New" panose="02070309020205020404" pitchFamily="49" charset="0"/>
              </a:rPr>
              <a:t>equiv</a:t>
            </a:r>
            <a:r>
              <a:rPr lang="en-US" sz="1800" dirty="0">
                <a:latin typeface="Courier New" panose="02070309020205020404" pitchFamily="49" charset="0"/>
                <a:cs typeface="Courier New" panose="02070309020205020404" pitchFamily="49" charset="0"/>
              </a:rPr>
              <a:t>="Content-Type" content="text/html; charset=ISO-8859-1"&gt;</a:t>
            </a:r>
          </a:p>
          <a:p>
            <a:pPr marL="109728" indent="0">
              <a:buNone/>
            </a:pPr>
            <a:r>
              <a:rPr lang="en-US" sz="1800" dirty="0">
                <a:latin typeface="Courier New" panose="02070309020205020404" pitchFamily="49" charset="0"/>
                <a:cs typeface="Courier New" panose="02070309020205020404" pitchFamily="49" charset="0"/>
              </a:rPr>
              <a:t>&lt;%@ </a:t>
            </a:r>
            <a:r>
              <a:rPr lang="en-US" sz="1800" dirty="0" err="1">
                <a:latin typeface="Courier New" panose="02070309020205020404" pitchFamily="49" charset="0"/>
                <a:cs typeface="Courier New" panose="02070309020205020404" pitchFamily="49" charset="0"/>
              </a:rPr>
              <a:t>taglib</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uri</a:t>
            </a:r>
            <a:r>
              <a:rPr lang="en-US" sz="1800" dirty="0">
                <a:latin typeface="Courier New" panose="02070309020205020404" pitchFamily="49" charset="0"/>
                <a:cs typeface="Courier New" panose="02070309020205020404" pitchFamily="49" charset="0"/>
              </a:rPr>
              <a:t>="http://</a:t>
            </a:r>
            <a:r>
              <a:rPr lang="en-US" sz="1800" dirty="0" smtClean="0">
                <a:latin typeface="Courier New" panose="02070309020205020404" pitchFamily="49" charset="0"/>
                <a:cs typeface="Courier New" panose="02070309020205020404" pitchFamily="49" charset="0"/>
              </a:rPr>
              <a:t>java.sun.com/</a:t>
            </a:r>
            <a:r>
              <a:rPr lang="en-US" sz="1800" dirty="0" err="1" smtClean="0">
                <a:latin typeface="Courier New" panose="02070309020205020404" pitchFamily="49" charset="0"/>
                <a:cs typeface="Courier New" panose="02070309020205020404" pitchFamily="49" charset="0"/>
              </a:rPr>
              <a:t>jsp</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jstl</a:t>
            </a:r>
            <a:r>
              <a:rPr lang="en-US" sz="1800" dirty="0" smtClean="0">
                <a:latin typeface="Courier New" panose="02070309020205020404" pitchFamily="49" charset="0"/>
                <a:cs typeface="Courier New" panose="02070309020205020404" pitchFamily="49" charset="0"/>
              </a:rPr>
              <a:t>/core</a:t>
            </a:r>
            <a:r>
              <a:rPr lang="en-US" sz="1800" dirty="0">
                <a:latin typeface="Courier New" panose="02070309020205020404" pitchFamily="49" charset="0"/>
                <a:cs typeface="Courier New" panose="02070309020205020404" pitchFamily="49" charset="0"/>
              </a:rPr>
              <a:t>" prefix="c" %&gt;</a:t>
            </a:r>
          </a:p>
          <a:p>
            <a:pPr marL="109728" indent="0">
              <a:buNone/>
            </a:pPr>
            <a:r>
              <a:rPr lang="en-US" sz="1800" dirty="0">
                <a:latin typeface="Courier New" panose="02070309020205020404" pitchFamily="49" charset="0"/>
                <a:cs typeface="Courier New" panose="02070309020205020404" pitchFamily="49" charset="0"/>
              </a:rPr>
              <a:t>&lt;title&gt;Insert title here&lt;/title&gt;</a:t>
            </a:r>
          </a:p>
          <a:p>
            <a:pPr marL="109728" indent="0">
              <a:buNone/>
            </a:pPr>
            <a:r>
              <a:rPr lang="en-US" sz="1800" dirty="0">
                <a:latin typeface="Courier New" panose="02070309020205020404" pitchFamily="49" charset="0"/>
                <a:cs typeface="Courier New" panose="02070309020205020404" pitchFamily="49" charset="0"/>
              </a:rPr>
              <a:t>&lt;/head&gt;</a:t>
            </a:r>
          </a:p>
          <a:p>
            <a:pPr marL="109728" indent="0">
              <a:buNone/>
            </a:pPr>
            <a:r>
              <a:rPr lang="en-US" sz="1800" dirty="0">
                <a:latin typeface="Courier New" panose="02070309020205020404" pitchFamily="49" charset="0"/>
                <a:cs typeface="Courier New" panose="02070309020205020404" pitchFamily="49" charset="0"/>
              </a:rPr>
              <a:t>&lt;body&gt;</a:t>
            </a:r>
          </a:p>
          <a:p>
            <a:pPr marL="109728" indent="0">
              <a:buNone/>
            </a:pPr>
            <a:endParaRPr lang="en-US" sz="1800" dirty="0">
              <a:latin typeface="Courier New" panose="02070309020205020404" pitchFamily="49" charset="0"/>
              <a:cs typeface="Courier New" panose="02070309020205020404" pitchFamily="49" charset="0"/>
            </a:endParaRPr>
          </a:p>
          <a:p>
            <a:pPr marL="109728" indent="0">
              <a:buNone/>
            </a:pPr>
            <a:r>
              <a:rPr lang="en-US" sz="1800" dirty="0">
                <a:latin typeface="Courier New" panose="02070309020205020404" pitchFamily="49" charset="0"/>
                <a:cs typeface="Courier New" panose="02070309020205020404" pitchFamily="49" charset="0"/>
              </a:rPr>
              <a:t>	Welcome ${</a:t>
            </a:r>
            <a:r>
              <a:rPr lang="en-US" sz="1800" dirty="0" err="1">
                <a:latin typeface="Courier New" panose="02070309020205020404" pitchFamily="49" charset="0"/>
                <a:cs typeface="Courier New" panose="02070309020205020404" pitchFamily="49" charset="0"/>
              </a:rPr>
              <a:t>requestScope</a:t>
            </a:r>
            <a:r>
              <a:rPr lang="en-US" sz="1800" dirty="0">
                <a:latin typeface="Courier New" panose="02070309020205020404" pitchFamily="49" charset="0"/>
                <a:cs typeface="Courier New" panose="02070309020205020404" pitchFamily="49" charset="0"/>
              </a:rPr>
              <a:t>['user'].username}. </a:t>
            </a:r>
          </a:p>
          <a:p>
            <a:pPr marL="109728" indent="0">
              <a:buNone/>
            </a:pPr>
            <a:endParaRPr lang="en-US" sz="1800" dirty="0">
              <a:latin typeface="Courier New" panose="02070309020205020404" pitchFamily="49" charset="0"/>
              <a:cs typeface="Courier New" panose="02070309020205020404" pitchFamily="49" charset="0"/>
            </a:endParaRPr>
          </a:p>
          <a:p>
            <a:pPr marL="109728" indent="0">
              <a:buNone/>
            </a:pPr>
            <a:r>
              <a:rPr lang="en-US" sz="1800" dirty="0">
                <a:latin typeface="Courier New" panose="02070309020205020404" pitchFamily="49" charset="0"/>
                <a:cs typeface="Courier New" panose="02070309020205020404" pitchFamily="49" charset="0"/>
              </a:rPr>
              <a:t>&lt;/body&gt;</a:t>
            </a:r>
          </a:p>
          <a:p>
            <a:pPr marL="109728" indent="0">
              <a:buNone/>
            </a:pPr>
            <a:r>
              <a:rPr lang="en-US" sz="1800" dirty="0">
                <a:latin typeface="Courier New" panose="02070309020205020404" pitchFamily="49" charset="0"/>
                <a:cs typeface="Courier New" panose="02070309020205020404" pitchFamily="49" charset="0"/>
              </a:rPr>
              <a:t>&lt;/html&gt;</a:t>
            </a:r>
          </a:p>
        </p:txBody>
      </p:sp>
    </p:spTree>
    <p:extLst>
      <p:ext uri="{BB962C8B-B14F-4D97-AF65-F5344CB8AC3E}">
        <p14:creationId xmlns:p14="http://schemas.microsoft.com/office/powerpoint/2010/main" val="368169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540026"/>
          </a:xfrm>
        </p:spPr>
        <p:txBody>
          <a:bodyPr>
            <a:normAutofit fontScale="90000"/>
          </a:bodyPr>
          <a:lstStyle/>
          <a:p>
            <a:r>
              <a:rPr lang="en-US" dirty="0"/>
              <a:t>web.xml</a:t>
            </a:r>
          </a:p>
        </p:txBody>
      </p:sp>
      <p:sp>
        <p:nvSpPr>
          <p:cNvPr id="3" name="Content Placeholder 2"/>
          <p:cNvSpPr>
            <a:spLocks noGrp="1"/>
          </p:cNvSpPr>
          <p:nvPr>
            <p:ph idx="1"/>
          </p:nvPr>
        </p:nvSpPr>
        <p:spPr>
          <a:xfrm>
            <a:off x="609600" y="1298713"/>
            <a:ext cx="10972800" cy="5380383"/>
          </a:xfrm>
        </p:spPr>
        <p:txBody>
          <a:bodyPr>
            <a:noAutofit/>
          </a:bodyPr>
          <a:lstStyle/>
          <a:p>
            <a:pPr marL="109728" indent="0">
              <a:buNone/>
            </a:pPr>
            <a:r>
              <a:rPr lang="en-US" sz="1600" dirty="0">
                <a:latin typeface="Courier New" panose="02070309020205020404" pitchFamily="49" charset="0"/>
                <a:cs typeface="Courier New" panose="02070309020205020404" pitchFamily="49" charset="0"/>
              </a:rPr>
              <a:t>&lt;?xml version="1.0" encoding="UTF-8"?&gt;</a:t>
            </a:r>
          </a:p>
          <a:p>
            <a:pPr marL="109728" indent="0">
              <a:buNone/>
            </a:pPr>
            <a:r>
              <a:rPr lang="en-US" sz="1600" dirty="0">
                <a:latin typeface="Courier New" panose="02070309020205020404" pitchFamily="49" charset="0"/>
                <a:cs typeface="Courier New" panose="02070309020205020404" pitchFamily="49" charset="0"/>
              </a:rPr>
              <a:t>&lt;web-app </a:t>
            </a:r>
            <a:r>
              <a:rPr lang="en-US" sz="1600" dirty="0" err="1">
                <a:latin typeface="Courier New" panose="02070309020205020404" pitchFamily="49" charset="0"/>
                <a:cs typeface="Courier New" panose="02070309020205020404" pitchFamily="49" charset="0"/>
              </a:rPr>
              <a:t>xmlns:xsi</a:t>
            </a:r>
            <a:r>
              <a:rPr lang="en-US" sz="1600" dirty="0">
                <a:latin typeface="Courier New" panose="02070309020205020404" pitchFamily="49" charset="0"/>
                <a:cs typeface="Courier New" panose="02070309020205020404" pitchFamily="49" charset="0"/>
              </a:rPr>
              <a:t>="http://www.w3.org/2001/XMLSchema-instance" </a:t>
            </a:r>
            <a:r>
              <a:rPr lang="en-US" sz="1600" dirty="0" err="1">
                <a:latin typeface="Courier New" panose="02070309020205020404" pitchFamily="49" charset="0"/>
                <a:cs typeface="Courier New" panose="02070309020205020404" pitchFamily="49" charset="0"/>
              </a:rPr>
              <a:t>xmlns</a:t>
            </a:r>
            <a:r>
              <a:rPr lang="en-US" sz="1600" dirty="0">
                <a:latin typeface="Courier New" panose="02070309020205020404" pitchFamily="49" charset="0"/>
                <a:cs typeface="Courier New" panose="02070309020205020404" pitchFamily="49" charset="0"/>
              </a:rPr>
              <a:t>="http://java.sun.com/xml/ns/</a:t>
            </a:r>
            <a:r>
              <a:rPr lang="en-US" sz="1600" dirty="0" err="1">
                <a:latin typeface="Courier New" panose="02070309020205020404" pitchFamily="49" charset="0"/>
                <a:cs typeface="Courier New" panose="02070309020205020404" pitchFamily="49" charset="0"/>
              </a:rPr>
              <a:t>javaee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xmlns:web</a:t>
            </a:r>
            <a:r>
              <a:rPr lang="en-US" sz="1600" dirty="0">
                <a:latin typeface="Courier New" panose="02070309020205020404" pitchFamily="49" charset="0"/>
                <a:cs typeface="Courier New" panose="02070309020205020404" pitchFamily="49" charset="0"/>
              </a:rPr>
              <a:t>="http://java.sun.com/xml/ns/</a:t>
            </a:r>
            <a:r>
              <a:rPr lang="en-US" sz="1600" dirty="0" err="1">
                <a:latin typeface="Courier New" panose="02070309020205020404" pitchFamily="49" charset="0"/>
                <a:cs typeface="Courier New" panose="02070309020205020404" pitchFamily="49" charset="0"/>
              </a:rPr>
              <a:t>javaee</a:t>
            </a:r>
            <a:r>
              <a:rPr lang="en-US" sz="1600" dirty="0">
                <a:latin typeface="Courier New" panose="02070309020205020404" pitchFamily="49" charset="0"/>
                <a:cs typeface="Courier New" panose="02070309020205020404" pitchFamily="49" charset="0"/>
              </a:rPr>
              <a:t>/web-app_2_5.xsd" </a:t>
            </a:r>
            <a:r>
              <a:rPr lang="en-US" sz="1600" dirty="0" err="1">
                <a:latin typeface="Courier New" panose="02070309020205020404" pitchFamily="49" charset="0"/>
                <a:cs typeface="Courier New" panose="02070309020205020404" pitchFamily="49" charset="0"/>
              </a:rPr>
              <a:t>xsi:schemaLocation</a:t>
            </a:r>
            <a:r>
              <a:rPr lang="en-US" sz="1600" dirty="0">
                <a:latin typeface="Courier New" panose="02070309020205020404" pitchFamily="49" charset="0"/>
                <a:cs typeface="Courier New" panose="02070309020205020404" pitchFamily="49" charset="0"/>
              </a:rPr>
              <a:t>="http://java.sun.com/xml/ns/</a:t>
            </a:r>
            <a:r>
              <a:rPr lang="en-US" sz="1600" dirty="0" err="1">
                <a:latin typeface="Courier New" panose="02070309020205020404" pitchFamily="49" charset="0"/>
                <a:cs typeface="Courier New" panose="02070309020205020404" pitchFamily="49" charset="0"/>
              </a:rPr>
              <a:t>javaee</a:t>
            </a:r>
            <a:r>
              <a:rPr lang="en-US" sz="1600" dirty="0">
                <a:latin typeface="Courier New" panose="02070309020205020404" pitchFamily="49" charset="0"/>
                <a:cs typeface="Courier New" panose="02070309020205020404" pitchFamily="49" charset="0"/>
              </a:rPr>
              <a:t> http://java.sun.com/xml/ns/javaee/web-app_2_5.xsd" id="</a:t>
            </a:r>
            <a:r>
              <a:rPr lang="en-US" sz="1600" dirty="0" err="1">
                <a:latin typeface="Courier New" panose="02070309020205020404" pitchFamily="49" charset="0"/>
                <a:cs typeface="Courier New" panose="02070309020205020404" pitchFamily="49" charset="0"/>
              </a:rPr>
              <a:t>WebApp_ID</a:t>
            </a:r>
            <a:r>
              <a:rPr lang="en-US" sz="1600" dirty="0">
                <a:latin typeface="Courier New" panose="02070309020205020404" pitchFamily="49" charset="0"/>
                <a:cs typeface="Courier New" panose="02070309020205020404" pitchFamily="49" charset="0"/>
              </a:rPr>
              <a:t>" version="2.5"&gt;</a:t>
            </a:r>
          </a:p>
          <a:p>
            <a:pPr marL="109728" indent="0">
              <a:buNone/>
            </a:pPr>
            <a:r>
              <a:rPr lang="en-US" sz="1600" dirty="0">
                <a:latin typeface="Courier New" panose="02070309020205020404" pitchFamily="49" charset="0"/>
                <a:cs typeface="Courier New" panose="02070309020205020404" pitchFamily="49" charset="0"/>
              </a:rPr>
              <a:t>  &lt;display-name&gt;</a:t>
            </a:r>
            <a:r>
              <a:rPr lang="en-US" sz="1600" dirty="0" err="1">
                <a:latin typeface="Courier New" panose="02070309020205020404" pitchFamily="49" charset="0"/>
                <a:cs typeface="Courier New" panose="02070309020205020404" pitchFamily="49" charset="0"/>
              </a:rPr>
              <a:t>MVCDemo</a:t>
            </a:r>
            <a:r>
              <a:rPr lang="en-US" sz="1600" dirty="0">
                <a:latin typeface="Courier New" panose="02070309020205020404" pitchFamily="49" charset="0"/>
                <a:cs typeface="Courier New" panose="02070309020205020404" pitchFamily="49" charset="0"/>
              </a:rPr>
              <a:t>&lt;/display-name&gt;</a:t>
            </a:r>
          </a:p>
          <a:p>
            <a:pPr marL="109728" indent="0">
              <a:buNone/>
            </a:pPr>
            <a:r>
              <a:rPr lang="en-US" sz="1600" dirty="0">
                <a:latin typeface="Courier New" panose="02070309020205020404" pitchFamily="49" charset="0"/>
                <a:cs typeface="Courier New" panose="02070309020205020404" pitchFamily="49" charset="0"/>
              </a:rPr>
              <a:t>   &lt;servlet&gt;</a:t>
            </a:r>
          </a:p>
          <a:p>
            <a:pPr marL="109728" indent="0">
              <a:buNone/>
            </a:pPr>
            <a:r>
              <a:rPr lang="en-US" sz="1600" dirty="0">
                <a:latin typeface="Courier New" panose="02070309020205020404" pitchFamily="49" charset="0"/>
                <a:cs typeface="Courier New" panose="02070309020205020404" pitchFamily="49" charset="0"/>
              </a:rPr>
              <a:t>    &lt;description&gt;&lt;/description&gt;</a:t>
            </a:r>
          </a:p>
          <a:p>
            <a:pPr marL="109728" indent="0">
              <a:buNone/>
            </a:pPr>
            <a:r>
              <a:rPr lang="en-US" sz="1600" dirty="0">
                <a:latin typeface="Courier New" panose="02070309020205020404" pitchFamily="49" charset="0"/>
                <a:cs typeface="Courier New" panose="02070309020205020404" pitchFamily="49" charset="0"/>
              </a:rPr>
              <a:t>    &lt;display-name&gt;</a:t>
            </a:r>
            <a:r>
              <a:rPr lang="en-US" sz="1600" dirty="0" err="1">
                <a:latin typeface="Courier New" panose="02070309020205020404" pitchFamily="49" charset="0"/>
                <a:cs typeface="Courier New" panose="02070309020205020404" pitchFamily="49" charset="0"/>
              </a:rPr>
              <a:t>LoginController</a:t>
            </a:r>
            <a:r>
              <a:rPr lang="en-US" sz="1600" dirty="0">
                <a:latin typeface="Courier New" panose="02070309020205020404" pitchFamily="49" charset="0"/>
                <a:cs typeface="Courier New" panose="02070309020205020404" pitchFamily="49" charset="0"/>
              </a:rPr>
              <a:t>&lt;/display-name&gt;</a:t>
            </a:r>
          </a:p>
          <a:p>
            <a:pPr marL="109728" indent="0">
              <a:buNone/>
            </a:pPr>
            <a:r>
              <a:rPr lang="en-US" sz="1600" dirty="0">
                <a:latin typeface="Courier New" panose="02070309020205020404" pitchFamily="49" charset="0"/>
                <a:cs typeface="Courier New" panose="02070309020205020404" pitchFamily="49" charset="0"/>
              </a:rPr>
              <a:t>    &lt;servlet-name&gt;</a:t>
            </a:r>
            <a:r>
              <a:rPr lang="en-US" sz="1600" dirty="0" err="1">
                <a:latin typeface="Courier New" panose="02070309020205020404" pitchFamily="49" charset="0"/>
                <a:cs typeface="Courier New" panose="02070309020205020404" pitchFamily="49" charset="0"/>
              </a:rPr>
              <a:t>LoginController</a:t>
            </a:r>
            <a:r>
              <a:rPr lang="en-US" sz="1600" dirty="0">
                <a:latin typeface="Courier New" panose="02070309020205020404" pitchFamily="49" charset="0"/>
                <a:cs typeface="Courier New" panose="02070309020205020404" pitchFamily="49" charset="0"/>
              </a:rPr>
              <a:t>&lt;/servlet-name&gt;</a:t>
            </a:r>
          </a:p>
          <a:p>
            <a:pPr marL="109728" indent="0">
              <a:buNone/>
            </a:pPr>
            <a:r>
              <a:rPr lang="en-US" sz="1600" dirty="0">
                <a:latin typeface="Courier New" panose="02070309020205020404" pitchFamily="49" charset="0"/>
                <a:cs typeface="Courier New" panose="02070309020205020404" pitchFamily="49" charset="0"/>
              </a:rPr>
              <a:t>    &lt;servlet-class&gt;</a:t>
            </a:r>
            <a:r>
              <a:rPr lang="en-US" sz="1600" dirty="0" err="1">
                <a:latin typeface="Courier New" panose="02070309020205020404" pitchFamily="49" charset="0"/>
                <a:cs typeface="Courier New" panose="02070309020205020404" pitchFamily="49" charset="0"/>
              </a:rPr>
              <a:t>mvcdemo.controllers.LoginController</a:t>
            </a:r>
            <a:r>
              <a:rPr lang="en-US" sz="1600" dirty="0">
                <a:latin typeface="Courier New" panose="02070309020205020404" pitchFamily="49" charset="0"/>
                <a:cs typeface="Courier New" panose="02070309020205020404" pitchFamily="49" charset="0"/>
              </a:rPr>
              <a:t>&lt;/servlet-class&gt;</a:t>
            </a:r>
          </a:p>
          <a:p>
            <a:pPr marL="109728" indent="0">
              <a:buNone/>
            </a:pPr>
            <a:r>
              <a:rPr lang="en-US" sz="1600" dirty="0">
                <a:latin typeface="Courier New" panose="02070309020205020404" pitchFamily="49" charset="0"/>
                <a:cs typeface="Courier New" panose="02070309020205020404" pitchFamily="49" charset="0"/>
              </a:rPr>
              <a:t>  &lt;/servlet&gt;</a:t>
            </a:r>
          </a:p>
          <a:p>
            <a:pPr marL="109728" indent="0">
              <a:buNone/>
            </a:pPr>
            <a:r>
              <a:rPr lang="en-US" sz="1600" dirty="0">
                <a:latin typeface="Courier New" panose="02070309020205020404" pitchFamily="49" charset="0"/>
                <a:cs typeface="Courier New" panose="02070309020205020404" pitchFamily="49" charset="0"/>
              </a:rPr>
              <a:t>  &lt;servlet-mapping&gt;</a:t>
            </a:r>
          </a:p>
          <a:p>
            <a:pPr marL="109728" indent="0">
              <a:buNone/>
            </a:pPr>
            <a:r>
              <a:rPr lang="en-US" sz="1600" dirty="0">
                <a:latin typeface="Courier New" panose="02070309020205020404" pitchFamily="49" charset="0"/>
                <a:cs typeface="Courier New" panose="02070309020205020404" pitchFamily="49" charset="0"/>
              </a:rPr>
              <a:t>    &lt;servlet-name&gt;</a:t>
            </a:r>
            <a:r>
              <a:rPr lang="en-US" sz="1600" dirty="0" err="1">
                <a:latin typeface="Courier New" panose="02070309020205020404" pitchFamily="49" charset="0"/>
                <a:cs typeface="Courier New" panose="02070309020205020404" pitchFamily="49" charset="0"/>
              </a:rPr>
              <a:t>LoginController</a:t>
            </a:r>
            <a:r>
              <a:rPr lang="en-US" sz="1600" dirty="0">
                <a:latin typeface="Courier New" panose="02070309020205020404" pitchFamily="49" charset="0"/>
                <a:cs typeface="Courier New" panose="02070309020205020404" pitchFamily="49" charset="0"/>
              </a:rPr>
              <a:t>&lt;/servlet-name&gt;</a:t>
            </a:r>
          </a:p>
          <a:p>
            <a:pPr marL="109728" indent="0">
              <a:buNone/>
            </a:pP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-pattern&gt;/</a:t>
            </a:r>
            <a:r>
              <a:rPr lang="en-US" sz="1600" dirty="0" err="1">
                <a:latin typeface="Courier New" panose="02070309020205020404" pitchFamily="49" charset="0"/>
                <a:cs typeface="Courier New" panose="02070309020205020404" pitchFamily="49" charset="0"/>
              </a:rPr>
              <a:t>LoginController</a:t>
            </a: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-pattern&gt;</a:t>
            </a:r>
          </a:p>
          <a:p>
            <a:pPr marL="109728" indent="0">
              <a:buNone/>
            </a:pPr>
            <a:r>
              <a:rPr lang="en-US" sz="1600" dirty="0">
                <a:latin typeface="Courier New" panose="02070309020205020404" pitchFamily="49" charset="0"/>
                <a:cs typeface="Courier New" panose="02070309020205020404" pitchFamily="49" charset="0"/>
              </a:rPr>
              <a:t>  &lt;/servlet-mapping&gt;</a:t>
            </a:r>
          </a:p>
          <a:p>
            <a:pPr marL="109728" indent="0">
              <a:buNone/>
            </a:pPr>
            <a:r>
              <a:rPr lang="en-US" sz="1600" dirty="0">
                <a:latin typeface="Courier New" panose="02070309020205020404" pitchFamily="49" charset="0"/>
                <a:cs typeface="Courier New" panose="02070309020205020404" pitchFamily="49" charset="0"/>
              </a:rPr>
              <a:t>&lt;/web-app&gt;</a:t>
            </a:r>
          </a:p>
        </p:txBody>
      </p:sp>
    </p:spTree>
    <p:extLst>
      <p:ext uri="{BB962C8B-B14F-4D97-AF65-F5344CB8AC3E}">
        <p14:creationId xmlns:p14="http://schemas.microsoft.com/office/powerpoint/2010/main" val="269962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Run the Project</a:t>
            </a:r>
            <a:endParaRPr lang="en-US" dirty="0"/>
          </a:p>
        </p:txBody>
      </p:sp>
      <p:sp>
        <p:nvSpPr>
          <p:cNvPr id="3" name="Content Placeholder 2"/>
          <p:cNvSpPr>
            <a:spLocks noGrp="1"/>
          </p:cNvSpPr>
          <p:nvPr>
            <p:ph idx="1"/>
          </p:nvPr>
        </p:nvSpPr>
        <p:spPr>
          <a:xfrm>
            <a:off x="609600" y="1679713"/>
            <a:ext cx="10972800" cy="4641573"/>
          </a:xfrm>
        </p:spPr>
        <p:txBody>
          <a:bodyPr>
            <a:normAutofit/>
          </a:bodyPr>
          <a:lstStyle/>
          <a:p>
            <a:pPr>
              <a:lnSpc>
                <a:spcPct val="150000"/>
              </a:lnSpc>
            </a:pPr>
            <a:r>
              <a:rPr lang="en-US" sz="2400" dirty="0"/>
              <a:t>Start your tomcat server and hit </a:t>
            </a:r>
            <a:r>
              <a:rPr lang="en-US" sz="2400" dirty="0" err="1"/>
              <a:t>url</a:t>
            </a:r>
            <a:r>
              <a:rPr lang="en-US" sz="2400" dirty="0"/>
              <a:t> </a:t>
            </a:r>
            <a:r>
              <a:rPr lang="en-US" sz="2400" dirty="0">
                <a:hlinkClick r:id="rId3" tooltip="http://localhost:8080/MVCDemo/login.jsp"/>
              </a:rPr>
              <a:t>http://localhost:8080/MVCDemo/login.jsp.</a:t>
            </a:r>
            <a:endParaRPr lang="en-US" sz="2400" dirty="0"/>
          </a:p>
          <a:p>
            <a:pPr>
              <a:lnSpc>
                <a:spcPct val="150000"/>
              </a:lnSpc>
            </a:pPr>
            <a:r>
              <a:rPr lang="en-US" sz="2400" dirty="0"/>
              <a:t>You should be able to view this page</a:t>
            </a:r>
            <a:r>
              <a:rPr lang="en-US" sz="2400" dirty="0" smtClean="0"/>
              <a:t>.</a:t>
            </a:r>
          </a:p>
          <a:p>
            <a:pPr>
              <a:lnSpc>
                <a:spcPct val="150000"/>
              </a:lnSpc>
            </a:pPr>
            <a:endParaRPr lang="en-US" sz="2400" dirty="0"/>
          </a:p>
          <a:p>
            <a:pPr>
              <a:lnSpc>
                <a:spcPct val="150000"/>
              </a:lnSpc>
            </a:pPr>
            <a:endParaRPr lang="en-US" sz="2400" dirty="0" smtClean="0"/>
          </a:p>
          <a:p>
            <a:pPr>
              <a:lnSpc>
                <a:spcPct val="150000"/>
              </a:lnSpc>
            </a:pPr>
            <a:endParaRPr lang="en-US" sz="2400" dirty="0" smtClean="0"/>
          </a:p>
          <a:p>
            <a:pPr>
              <a:lnSpc>
                <a:spcPct val="150000"/>
              </a:lnSpc>
            </a:pPr>
            <a:r>
              <a:rPr lang="en-US" sz="2400" dirty="0"/>
              <a:t>Enter username as “</a:t>
            </a:r>
            <a:r>
              <a:rPr lang="en-US" sz="2400" dirty="0" err="1"/>
              <a:t>prasad</a:t>
            </a:r>
            <a:r>
              <a:rPr lang="en-US" sz="2400" dirty="0"/>
              <a:t>” and password as “password”. You will see the message “Welcome </a:t>
            </a:r>
            <a:r>
              <a:rPr lang="en-US" sz="2400" dirty="0" err="1"/>
              <a:t>prasad</a:t>
            </a:r>
            <a:r>
              <a:rPr lang="en-US" sz="2400" dirty="0"/>
              <a:t>”.</a:t>
            </a:r>
          </a:p>
          <a:p>
            <a:pPr>
              <a:lnSpc>
                <a:spcPct val="150000"/>
              </a:lnSpc>
            </a:pPr>
            <a:endParaRPr lang="en-US" sz="2400" dirty="0"/>
          </a:p>
        </p:txBody>
      </p:sp>
      <p:pic>
        <p:nvPicPr>
          <p:cNvPr id="24578" name="Picture 2" descr="loginFor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4148" y="3228974"/>
            <a:ext cx="4139774" cy="1117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50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Understanding the Project</a:t>
            </a:r>
            <a:endParaRPr lang="en-US" dirty="0"/>
          </a:p>
        </p:txBody>
      </p:sp>
      <p:pic>
        <p:nvPicPr>
          <p:cNvPr id="25604" name="Picture 4" descr="MVCFl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118" y="1679713"/>
            <a:ext cx="8007764" cy="4606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81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Java web or Java EE container</a:t>
            </a:r>
          </a:p>
        </p:txBody>
      </p:sp>
      <p:sp>
        <p:nvSpPr>
          <p:cNvPr id="3" name="Content Placeholder 2"/>
          <p:cNvSpPr>
            <a:spLocks noGrp="1"/>
          </p:cNvSpPr>
          <p:nvPr>
            <p:ph idx="1"/>
          </p:nvPr>
        </p:nvSpPr>
        <p:spPr>
          <a:xfrm>
            <a:off x="609600" y="1679713"/>
            <a:ext cx="4585252" cy="4641573"/>
          </a:xfrm>
        </p:spPr>
        <p:txBody>
          <a:bodyPr>
            <a:normAutofit lnSpcReduction="10000"/>
          </a:bodyPr>
          <a:lstStyle/>
          <a:p>
            <a:pPr>
              <a:lnSpc>
                <a:spcPct val="150000"/>
              </a:lnSpc>
            </a:pPr>
            <a:r>
              <a:rPr lang="en-US" sz="2000" dirty="0" smtClean="0"/>
              <a:t>In </a:t>
            </a:r>
            <a:r>
              <a:rPr lang="en-US" sz="2000" dirty="0"/>
              <a:t>general, Java distinguishes two containers: the web container and the Java EE container. Typical web containers in the Java world are Tomcat or Jetty. </a:t>
            </a:r>
            <a:endParaRPr lang="en-US" sz="2000" dirty="0" smtClean="0"/>
          </a:p>
          <a:p>
            <a:pPr>
              <a:lnSpc>
                <a:spcPct val="150000"/>
              </a:lnSpc>
            </a:pPr>
            <a:r>
              <a:rPr lang="en-US" sz="2000" dirty="0" smtClean="0"/>
              <a:t>A </a:t>
            </a:r>
            <a:r>
              <a:rPr lang="en-US" sz="2000" dirty="0"/>
              <a:t>web container supports the execution of Java servlets and </a:t>
            </a:r>
            <a:r>
              <a:rPr lang="en-US" sz="2000" dirty="0" err="1"/>
              <a:t>JavaServer</a:t>
            </a:r>
            <a:r>
              <a:rPr lang="en-US" sz="2000" dirty="0"/>
              <a:t> Pages. A Java EE container supports additional functionality, for example, distribution of server load</a:t>
            </a:r>
            <a:r>
              <a:rPr lang="en-US" sz="2000" dirty="0" smtClean="0"/>
              <a:t>.</a:t>
            </a:r>
            <a:endParaRPr lang="en-US" sz="2000" dirty="0"/>
          </a:p>
        </p:txBody>
      </p:sp>
      <p:pic>
        <p:nvPicPr>
          <p:cNvPr id="3074" name="Picture 2" descr="Gambar terka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1377" y="2136912"/>
            <a:ext cx="5561023" cy="3727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637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Understanding the Project</a:t>
            </a:r>
            <a:endParaRPr lang="en-US" dirty="0"/>
          </a:p>
        </p:txBody>
      </p:sp>
      <p:sp>
        <p:nvSpPr>
          <p:cNvPr id="3" name="Content Placeholder 2"/>
          <p:cNvSpPr>
            <a:spLocks noGrp="1"/>
          </p:cNvSpPr>
          <p:nvPr>
            <p:ph idx="1"/>
          </p:nvPr>
        </p:nvSpPr>
        <p:spPr>
          <a:xfrm>
            <a:off x="609600" y="1679713"/>
            <a:ext cx="10972800" cy="4641573"/>
          </a:xfrm>
        </p:spPr>
        <p:txBody>
          <a:bodyPr>
            <a:normAutofit lnSpcReduction="10000"/>
          </a:bodyPr>
          <a:lstStyle/>
          <a:p>
            <a:pPr marL="566928" indent="-457200">
              <a:lnSpc>
                <a:spcPct val="150000"/>
              </a:lnSpc>
              <a:buFont typeface="+mj-lt"/>
              <a:buAutoNum type="arabicPeriod"/>
            </a:pPr>
            <a:r>
              <a:rPr lang="en-US" sz="2000" dirty="0"/>
              <a:t>First, user visits </a:t>
            </a:r>
            <a:r>
              <a:rPr lang="en-US" sz="2000" dirty="0" err="1"/>
              <a:t>login.jsp</a:t>
            </a:r>
            <a:r>
              <a:rPr lang="en-US" sz="2000" dirty="0"/>
              <a:t> page and fills out data and submits form.</a:t>
            </a:r>
          </a:p>
          <a:p>
            <a:pPr marL="566928" indent="-457200">
              <a:lnSpc>
                <a:spcPct val="150000"/>
              </a:lnSpc>
              <a:buFont typeface="+mj-lt"/>
              <a:buAutoNum type="arabicPeriod"/>
            </a:pPr>
            <a:r>
              <a:rPr lang="en-US" sz="2000" dirty="0"/>
              <a:t>This causes </a:t>
            </a:r>
            <a:r>
              <a:rPr lang="en-US" sz="1600" dirty="0" err="1" smtClean="0">
                <a:latin typeface="Courier New" panose="02070309020205020404" pitchFamily="49" charset="0"/>
                <a:cs typeface="Courier New" panose="02070309020205020404" pitchFamily="49" charset="0"/>
              </a:rPr>
              <a:t>LoginController</a:t>
            </a:r>
            <a:r>
              <a:rPr lang="en-US" sz="2000" dirty="0"/>
              <a:t> </a:t>
            </a:r>
            <a:r>
              <a:rPr lang="en-US" sz="2000" dirty="0" smtClean="0"/>
              <a:t>to </a:t>
            </a:r>
            <a:r>
              <a:rPr lang="en-US" sz="2000" dirty="0"/>
              <a:t>be invoked because of </a:t>
            </a:r>
            <a:r>
              <a:rPr lang="en-US" sz="1600" dirty="0">
                <a:latin typeface="Courier New" panose="02070309020205020404" pitchFamily="49" charset="0"/>
                <a:cs typeface="Courier New" panose="02070309020205020404" pitchFamily="49" charset="0"/>
              </a:rPr>
              <a:t>form action="</a:t>
            </a:r>
            <a:r>
              <a:rPr lang="en-US" sz="1600" dirty="0" err="1">
                <a:latin typeface="Courier New" panose="02070309020205020404" pitchFamily="49" charset="0"/>
                <a:cs typeface="Courier New" panose="02070309020205020404" pitchFamily="49" charset="0"/>
              </a:rPr>
              <a:t>LoginController</a:t>
            </a:r>
            <a:r>
              <a:rPr lang="en-US" sz="1600" dirty="0" smtClean="0">
                <a:latin typeface="Courier New" panose="02070309020205020404" pitchFamily="49" charset="0"/>
                <a:cs typeface="Courier New" panose="02070309020205020404" pitchFamily="49" charset="0"/>
              </a:rPr>
              <a:t>"</a:t>
            </a:r>
            <a:r>
              <a:rPr lang="en-US" sz="2000" dirty="0" smtClean="0"/>
              <a:t>.</a:t>
            </a:r>
            <a:endParaRPr lang="en-US" sz="2000" dirty="0"/>
          </a:p>
          <a:p>
            <a:pPr marL="566928" indent="-457200">
              <a:lnSpc>
                <a:spcPct val="150000"/>
              </a:lnSpc>
              <a:buFont typeface="+mj-lt"/>
              <a:buAutoNum type="arabicPeriod"/>
            </a:pPr>
            <a:r>
              <a:rPr lang="en-US" sz="2000" dirty="0"/>
              <a:t>In </a:t>
            </a:r>
            <a:r>
              <a:rPr lang="en-US" sz="1600" dirty="0" err="1">
                <a:latin typeface="Courier New" panose="02070309020205020404" pitchFamily="49" charset="0"/>
                <a:cs typeface="Courier New" panose="02070309020205020404" pitchFamily="49" charset="0"/>
              </a:rPr>
              <a:t>LoginController</a:t>
            </a:r>
            <a:r>
              <a:rPr lang="en-US" sz="2000" dirty="0"/>
              <a:t> , following code causes the model to be invoked and set the </a:t>
            </a:r>
            <a:r>
              <a:rPr lang="en-US" sz="2000" dirty="0" err="1"/>
              <a:t>Userproperties</a:t>
            </a:r>
            <a:r>
              <a:rPr lang="en-US" sz="2000" dirty="0" smtClean="0"/>
              <a:t>.</a:t>
            </a:r>
          </a:p>
          <a:p>
            <a:pPr marL="923544" lvl="3" indent="0">
              <a:lnSpc>
                <a:spcPct val="150000"/>
              </a:lnSpc>
              <a:buNone/>
            </a:pPr>
            <a:r>
              <a:rPr lang="en-US" sz="1800" dirty="0">
                <a:latin typeface="Courier New" panose="02070309020205020404" pitchFamily="49" charset="0"/>
                <a:cs typeface="Courier New" panose="02070309020205020404" pitchFamily="49" charset="0"/>
              </a:rPr>
              <a:t>Authenticator </a:t>
            </a:r>
            <a:r>
              <a:rPr lang="en-US" sz="1800" dirty="0" err="1">
                <a:latin typeface="Courier New" panose="02070309020205020404" pitchFamily="49" charset="0"/>
                <a:cs typeface="Courier New" panose="02070309020205020404" pitchFamily="49" charset="0"/>
              </a:rPr>
              <a:t>authenticator</a:t>
            </a:r>
            <a:r>
              <a:rPr lang="en-US" sz="1800" dirty="0">
                <a:latin typeface="Courier New" panose="02070309020205020404" pitchFamily="49" charset="0"/>
                <a:cs typeface="Courier New" panose="02070309020205020404" pitchFamily="49" charset="0"/>
              </a:rPr>
              <a:t> = new Authenticator();</a:t>
            </a:r>
          </a:p>
          <a:p>
            <a:pPr marL="923544" lvl="3" indent="0">
              <a:lnSpc>
                <a:spcPct val="150000"/>
              </a:lnSpc>
              <a:buNone/>
            </a:pPr>
            <a:r>
              <a:rPr lang="en-US" sz="1800" dirty="0">
                <a:latin typeface="Courier New" panose="02070309020205020404" pitchFamily="49" charset="0"/>
                <a:cs typeface="Courier New" panose="02070309020205020404" pitchFamily="49" charset="0"/>
              </a:rPr>
              <a:t>String result = </a:t>
            </a:r>
            <a:r>
              <a:rPr lang="en-US" sz="1800" dirty="0" err="1">
                <a:latin typeface="Courier New" panose="02070309020205020404" pitchFamily="49" charset="0"/>
                <a:cs typeface="Courier New" panose="02070309020205020404" pitchFamily="49" charset="0"/>
              </a:rPr>
              <a:t>authenticator.authenticate</a:t>
            </a:r>
            <a:r>
              <a:rPr lang="en-US" sz="1800" dirty="0">
                <a:latin typeface="Courier New" panose="02070309020205020404" pitchFamily="49" charset="0"/>
                <a:cs typeface="Courier New" panose="02070309020205020404" pitchFamily="49" charset="0"/>
              </a:rPr>
              <a:t>(username, password</a:t>
            </a:r>
            <a:r>
              <a:rPr lang="en-US" sz="1800" dirty="0" smtClean="0">
                <a:latin typeface="Courier New" panose="02070309020205020404" pitchFamily="49" charset="0"/>
                <a:cs typeface="Courier New" panose="02070309020205020404" pitchFamily="49" charset="0"/>
              </a:rPr>
              <a:t>);</a:t>
            </a:r>
          </a:p>
          <a:p>
            <a:pPr marL="402336" lvl="1" indent="0">
              <a:lnSpc>
                <a:spcPct val="150000"/>
              </a:lnSpc>
              <a:buNone/>
            </a:pPr>
            <a:r>
              <a:rPr lang="en-US" sz="2000" dirty="0"/>
              <a:t> </a:t>
            </a:r>
            <a:r>
              <a:rPr lang="en-US" sz="2000" dirty="0" smtClean="0"/>
              <a:t>  and</a:t>
            </a:r>
            <a:r>
              <a:rPr lang="en-US" sz="2000" dirty="0"/>
              <a:t> </a:t>
            </a:r>
            <a:r>
              <a:rPr lang="en-US" sz="1800" dirty="0">
                <a:latin typeface="Courier New" panose="02070309020205020404" pitchFamily="49" charset="0"/>
                <a:cs typeface="Courier New" panose="02070309020205020404" pitchFamily="49" charset="0"/>
              </a:rPr>
              <a:t>User </a:t>
            </a:r>
            <a:r>
              <a:rPr lang="en-US" sz="1800" dirty="0" err="1">
                <a:latin typeface="Courier New" panose="02070309020205020404" pitchFamily="49" charset="0"/>
                <a:cs typeface="Courier New" panose="02070309020205020404" pitchFamily="49" charset="0"/>
              </a:rPr>
              <a:t>user</a:t>
            </a:r>
            <a:r>
              <a:rPr lang="en-US" sz="1800" dirty="0">
                <a:latin typeface="Courier New" panose="02070309020205020404" pitchFamily="49" charset="0"/>
                <a:cs typeface="Courier New" panose="02070309020205020404" pitchFamily="49" charset="0"/>
              </a:rPr>
              <a:t> = new User(username, password);</a:t>
            </a:r>
            <a:endParaRPr lang="en-US" sz="1800" dirty="0" smtClean="0">
              <a:latin typeface="Courier New" panose="02070309020205020404" pitchFamily="49" charset="0"/>
              <a:cs typeface="Courier New" panose="02070309020205020404" pitchFamily="49" charset="0"/>
            </a:endParaRPr>
          </a:p>
          <a:p>
            <a:pPr marL="566928" indent="-457200">
              <a:lnSpc>
                <a:spcPct val="150000"/>
              </a:lnSpc>
              <a:buFont typeface="+mj-lt"/>
              <a:buAutoNum type="arabicPeriod"/>
            </a:pPr>
            <a:r>
              <a:rPr lang="en-US" sz="1800" dirty="0" err="1">
                <a:latin typeface="Courier New" panose="02070309020205020404" pitchFamily="49" charset="0"/>
                <a:cs typeface="Courier New" panose="02070309020205020404" pitchFamily="49" charset="0"/>
              </a:rPr>
              <a:t>rd.forward</a:t>
            </a:r>
            <a:r>
              <a:rPr lang="en-US" sz="1800" dirty="0">
                <a:latin typeface="Courier New" panose="02070309020205020404" pitchFamily="49" charset="0"/>
                <a:cs typeface="Courier New" panose="02070309020205020404" pitchFamily="49" charset="0"/>
              </a:rPr>
              <a:t>(request, response);</a:t>
            </a:r>
            <a:r>
              <a:rPr lang="en-US" sz="2000" dirty="0"/>
              <a:t> causes the servlet to forward to </a:t>
            </a:r>
            <a:r>
              <a:rPr lang="en-US" sz="2000" dirty="0" err="1"/>
              <a:t>jsp</a:t>
            </a:r>
            <a:r>
              <a:rPr lang="en-US" sz="2000" dirty="0"/>
              <a:t> page</a:t>
            </a:r>
            <a:r>
              <a:rPr lang="en-US" sz="2000" dirty="0" smtClean="0"/>
              <a:t>.</a:t>
            </a:r>
          </a:p>
          <a:p>
            <a:pPr marL="566928" indent="-457200">
              <a:lnSpc>
                <a:spcPct val="150000"/>
              </a:lnSpc>
              <a:buFont typeface="+mj-lt"/>
              <a:buAutoNum type="arabicPeriod"/>
            </a:pPr>
            <a:r>
              <a:rPr lang="en-US" sz="2000" dirty="0" err="1"/>
              <a:t>success.jsp</a:t>
            </a:r>
            <a:r>
              <a:rPr lang="en-US" sz="2000" dirty="0"/>
              <a:t> page displays the username with expression language</a:t>
            </a:r>
            <a:r>
              <a:rPr lang="en-US" sz="1800" dirty="0"/>
              <a:t> </a:t>
            </a:r>
            <a:r>
              <a:rPr lang="en-US" sz="1800" dirty="0">
                <a:latin typeface="Courier New" panose="02070309020205020404" pitchFamily="49" charset="0"/>
                <a:cs typeface="Courier New" panose="02070309020205020404" pitchFamily="49" charset="0"/>
              </a:rPr>
              <a:t>Welcome${</a:t>
            </a:r>
            <a:r>
              <a:rPr lang="en-US" sz="1800" dirty="0" err="1">
                <a:latin typeface="Courier New" panose="02070309020205020404" pitchFamily="49" charset="0"/>
                <a:cs typeface="Courier New" panose="02070309020205020404" pitchFamily="49" charset="0"/>
              </a:rPr>
              <a:t>requestScope</a:t>
            </a:r>
            <a:r>
              <a:rPr lang="en-US" sz="1800" dirty="0">
                <a:latin typeface="Courier New" panose="02070309020205020404" pitchFamily="49" charset="0"/>
                <a:cs typeface="Courier New" panose="02070309020205020404" pitchFamily="49" charset="0"/>
              </a:rPr>
              <a:t>['user'].username}</a:t>
            </a:r>
            <a:r>
              <a:rPr lang="en-US" sz="1800" dirty="0"/>
              <a:t>.</a:t>
            </a:r>
          </a:p>
        </p:txBody>
      </p:sp>
    </p:spTree>
    <p:extLst>
      <p:ext uri="{BB962C8B-B14F-4D97-AF65-F5344CB8AC3E}">
        <p14:creationId xmlns:p14="http://schemas.microsoft.com/office/powerpoint/2010/main" val="82082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758"/>
            <a:ext cx="12192000" cy="6858000"/>
          </a:xfrm>
        </p:spPr>
      </p:pic>
    </p:spTree>
    <p:extLst>
      <p:ext uri="{BB962C8B-B14F-4D97-AF65-F5344CB8AC3E}">
        <p14:creationId xmlns:p14="http://schemas.microsoft.com/office/powerpoint/2010/main" val="201569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Java Web application</a:t>
            </a:r>
          </a:p>
        </p:txBody>
      </p:sp>
      <p:sp>
        <p:nvSpPr>
          <p:cNvPr id="3" name="Content Placeholder 2"/>
          <p:cNvSpPr>
            <a:spLocks noGrp="1"/>
          </p:cNvSpPr>
          <p:nvPr>
            <p:ph idx="1"/>
          </p:nvPr>
        </p:nvSpPr>
        <p:spPr>
          <a:xfrm>
            <a:off x="609600" y="1679713"/>
            <a:ext cx="10972800" cy="4641573"/>
          </a:xfrm>
        </p:spPr>
        <p:txBody>
          <a:bodyPr>
            <a:normAutofit/>
          </a:bodyPr>
          <a:lstStyle/>
          <a:p>
            <a:pPr>
              <a:lnSpc>
                <a:spcPct val="150000"/>
              </a:lnSpc>
            </a:pPr>
            <a:r>
              <a:rPr lang="en-US" sz="2400" dirty="0"/>
              <a:t>A Java web application is a collection of dynamic resources (such as Servlets, </a:t>
            </a:r>
            <a:r>
              <a:rPr lang="en-US" sz="2400" dirty="0" err="1"/>
              <a:t>JavaServer</a:t>
            </a:r>
            <a:r>
              <a:rPr lang="en-US" sz="2400" dirty="0"/>
              <a:t> Pages, Java classes and jars) and static resources (HTML pages and pictures). A Java web application can be deployed as a WAR (Web </a:t>
            </a:r>
            <a:r>
              <a:rPr lang="en-US" sz="2400" dirty="0" err="1"/>
              <a:t>ARchive</a:t>
            </a:r>
            <a:r>
              <a:rPr lang="en-US" sz="2400" dirty="0"/>
              <a:t>) file</a:t>
            </a:r>
            <a:r>
              <a:rPr lang="en-US" sz="2400" dirty="0" smtClean="0"/>
              <a:t>.</a:t>
            </a:r>
            <a:endParaRPr lang="en-US" sz="2400" dirty="0"/>
          </a:p>
          <a:p>
            <a:pPr>
              <a:lnSpc>
                <a:spcPct val="150000"/>
              </a:lnSpc>
            </a:pPr>
            <a:r>
              <a:rPr lang="en-US" sz="2400" dirty="0"/>
              <a:t>A WAR file is a zip file which contains the complete content of the corresponding web application.</a:t>
            </a:r>
          </a:p>
        </p:txBody>
      </p:sp>
    </p:spTree>
    <p:extLst>
      <p:ext uri="{BB962C8B-B14F-4D97-AF65-F5344CB8AC3E}">
        <p14:creationId xmlns:p14="http://schemas.microsoft.com/office/powerpoint/2010/main" val="172085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Java Web Standards</a:t>
            </a:r>
          </a:p>
        </p:txBody>
      </p:sp>
      <p:sp>
        <p:nvSpPr>
          <p:cNvPr id="3" name="Content Placeholder 2"/>
          <p:cNvSpPr>
            <a:spLocks noGrp="1"/>
          </p:cNvSpPr>
          <p:nvPr>
            <p:ph idx="1"/>
          </p:nvPr>
        </p:nvSpPr>
        <p:spPr>
          <a:xfrm>
            <a:off x="609600" y="1679713"/>
            <a:ext cx="10972800" cy="4641573"/>
          </a:xfrm>
        </p:spPr>
        <p:txBody>
          <a:bodyPr>
            <a:normAutofit fontScale="77500" lnSpcReduction="20000"/>
          </a:bodyPr>
          <a:lstStyle/>
          <a:p>
            <a:pPr marL="109728" indent="0">
              <a:lnSpc>
                <a:spcPct val="150000"/>
              </a:lnSpc>
              <a:buNone/>
            </a:pPr>
            <a:r>
              <a:rPr lang="en-US" sz="2200" dirty="0"/>
              <a:t>Standard Java technologies are defined via a standard process called the Java Community Process (JCP). The following technologies are </a:t>
            </a:r>
            <a:r>
              <a:rPr lang="en-US" sz="2200" dirty="0" smtClean="0"/>
              <a:t>defined </a:t>
            </a:r>
            <a:r>
              <a:rPr lang="en-US" sz="2200" dirty="0"/>
              <a:t>via the JCP</a:t>
            </a:r>
            <a:r>
              <a:rPr lang="en-US" sz="2200" dirty="0" smtClean="0"/>
              <a:t>.</a:t>
            </a:r>
          </a:p>
          <a:p>
            <a:pPr>
              <a:lnSpc>
                <a:spcPct val="150000"/>
              </a:lnSpc>
            </a:pPr>
            <a:r>
              <a:rPr lang="en-US" sz="2200" b="1" dirty="0" smtClean="0"/>
              <a:t>Servlet</a:t>
            </a:r>
            <a:endParaRPr lang="en-US" sz="2200" b="1" dirty="0"/>
          </a:p>
          <a:p>
            <a:pPr marL="402336" lvl="1" indent="0">
              <a:lnSpc>
                <a:spcPct val="150000"/>
              </a:lnSpc>
              <a:buNone/>
            </a:pPr>
            <a:r>
              <a:rPr lang="en-US" sz="2200" dirty="0"/>
              <a:t>A servlet is a Java class which extends "</a:t>
            </a:r>
            <a:r>
              <a:rPr lang="en-US" sz="2200" dirty="0" err="1"/>
              <a:t>HttpServlet</a:t>
            </a:r>
            <a:r>
              <a:rPr lang="en-US" sz="2200" dirty="0"/>
              <a:t>" and answers a HTTP request within a web container. The latest official version is Servlets 3.0 which is also part of Java EE 6.</a:t>
            </a:r>
          </a:p>
          <a:p>
            <a:pPr>
              <a:lnSpc>
                <a:spcPct val="150000"/>
              </a:lnSpc>
            </a:pPr>
            <a:r>
              <a:rPr lang="en-US" sz="2200" b="1" dirty="0" err="1"/>
              <a:t>JavaServer</a:t>
            </a:r>
            <a:r>
              <a:rPr lang="en-US" sz="2200" b="1" dirty="0"/>
              <a:t> Page</a:t>
            </a:r>
          </a:p>
          <a:p>
            <a:pPr marL="402336" lvl="1" indent="0">
              <a:lnSpc>
                <a:spcPct val="150000"/>
              </a:lnSpc>
              <a:buNone/>
            </a:pPr>
            <a:r>
              <a:rPr lang="en-US" sz="2200" dirty="0" err="1"/>
              <a:t>JavaServer</a:t>
            </a:r>
            <a:r>
              <a:rPr lang="en-US" sz="2200" dirty="0"/>
              <a:t> Pages (JSP) are files which contain HTML and Java code. The web </a:t>
            </a:r>
            <a:r>
              <a:rPr lang="en-US" sz="2200" dirty="0" err="1"/>
              <a:t>cotainer</a:t>
            </a:r>
            <a:r>
              <a:rPr lang="en-US" sz="2200" dirty="0"/>
              <a:t> compiles the JSP into a servlet at the first time the JSP is accessed.</a:t>
            </a:r>
          </a:p>
          <a:p>
            <a:pPr>
              <a:lnSpc>
                <a:spcPct val="150000"/>
              </a:lnSpc>
            </a:pPr>
            <a:r>
              <a:rPr lang="en-US" sz="2200" b="1" dirty="0" err="1"/>
              <a:t>JavaServer</a:t>
            </a:r>
            <a:r>
              <a:rPr lang="en-US" sz="2200" b="1" dirty="0"/>
              <a:t> Pages Standard Tag Library</a:t>
            </a:r>
          </a:p>
          <a:p>
            <a:pPr marL="402336" lvl="1" indent="0">
              <a:lnSpc>
                <a:spcPct val="150000"/>
              </a:lnSpc>
              <a:buNone/>
            </a:pPr>
            <a:r>
              <a:rPr lang="en-US" sz="2200" dirty="0"/>
              <a:t>The </a:t>
            </a:r>
            <a:r>
              <a:rPr lang="en-US" sz="2200" dirty="0" err="1"/>
              <a:t>JavaServer</a:t>
            </a:r>
            <a:r>
              <a:rPr lang="en-US" sz="2200" dirty="0"/>
              <a:t> Pages Standard Tag Library (JSTL) encapsulates the core functionality common to many Web applications as simple tags.</a:t>
            </a:r>
          </a:p>
        </p:txBody>
      </p:sp>
    </p:spTree>
    <p:extLst>
      <p:ext uri="{BB962C8B-B14F-4D97-AF65-F5344CB8AC3E}">
        <p14:creationId xmlns:p14="http://schemas.microsoft.com/office/powerpoint/2010/main" val="1246990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g2academy - ppt template - v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2academy - ppt template - v2.pptx" id="{247C483A-014F-4024-97F3-B2DFAA750441}" vid="{E604A4BF-980F-47FC-95AD-87C61B36EB38}"/>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g2academy - ppt template - v2</Template>
  <TotalTime>1062</TotalTime>
  <Words>3240</Words>
  <Application>Microsoft Office PowerPoint</Application>
  <PresentationFormat>Widescreen</PresentationFormat>
  <Paragraphs>744</Paragraphs>
  <Slides>71</Slides>
  <Notes>70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Calibri</vt:lpstr>
      <vt:lpstr>Calibri Light</vt:lpstr>
      <vt:lpstr>Courier New</vt:lpstr>
      <vt:lpstr>g2academy - ppt template - v2</vt:lpstr>
      <vt:lpstr>JAVA BOOTCAMP  DAY 14</vt:lpstr>
      <vt:lpstr>Servlet</vt:lpstr>
      <vt:lpstr>Web Development with Java</vt:lpstr>
      <vt:lpstr>Web development</vt:lpstr>
      <vt:lpstr>Server versus cloud deployment</vt:lpstr>
      <vt:lpstr>Java web or Java EE container</vt:lpstr>
      <vt:lpstr>Java web or Java EE container</vt:lpstr>
      <vt:lpstr>Java Web application</vt:lpstr>
      <vt:lpstr>Java Web Standards</vt:lpstr>
      <vt:lpstr>Eclipse Web Tool Platform</vt:lpstr>
      <vt:lpstr>Installation and configuration of Eclipse WTP</vt:lpstr>
      <vt:lpstr>Installation and configuration of Eclipse WTP</vt:lpstr>
      <vt:lpstr>Web server configuration &amp; Setting up runtime environments</vt:lpstr>
      <vt:lpstr>Web server configuration &amp; Setting up runtime environments</vt:lpstr>
      <vt:lpstr>Web server configuration &amp; Setting up runtime environments</vt:lpstr>
      <vt:lpstr>Web server configuration &amp; Setting up runtime environments</vt:lpstr>
      <vt:lpstr>Starting a web server</vt:lpstr>
      <vt:lpstr>Create and run a servlet</vt:lpstr>
      <vt:lpstr>Create and run a servlet</vt:lpstr>
      <vt:lpstr>Creating Data Access Object</vt:lpstr>
      <vt:lpstr>Creating Data Access Object</vt:lpstr>
      <vt:lpstr>Creating Data Access Object</vt:lpstr>
      <vt:lpstr>Creating the Servlet</vt:lpstr>
      <vt:lpstr>Creating the Servlet</vt:lpstr>
      <vt:lpstr>Creating the Servlet</vt:lpstr>
      <vt:lpstr>Creating the Servlet</vt:lpstr>
      <vt:lpstr>Deployment of the servlet</vt:lpstr>
      <vt:lpstr>Deployment of the servlet</vt:lpstr>
      <vt:lpstr>Validate the deployment</vt:lpstr>
      <vt:lpstr>HttpServletRequest Introduction</vt:lpstr>
      <vt:lpstr>HttpServletRequest Get Parameters</vt:lpstr>
      <vt:lpstr>HttpServletRequest Get Parameters</vt:lpstr>
      <vt:lpstr>HttpServletRequest Get Headers</vt:lpstr>
      <vt:lpstr>HttpServletRequest Get Session</vt:lpstr>
      <vt:lpstr>HttpServletRequest</vt:lpstr>
      <vt:lpstr>HttpServletResponse Introduction</vt:lpstr>
      <vt:lpstr>HttpServletResponse Write Characters in Response</vt:lpstr>
      <vt:lpstr>HttpServletResponse Write Bytes in Response</vt:lpstr>
      <vt:lpstr>HttpServletResponse Add Headers</vt:lpstr>
      <vt:lpstr>HttpServletResponse Redirect Request</vt:lpstr>
      <vt:lpstr>HttpServletResponse Set Content type/length</vt:lpstr>
      <vt:lpstr>HttpServletResponse Set HTTP Status Code</vt:lpstr>
      <vt:lpstr>HttpSession Introduction</vt:lpstr>
      <vt:lpstr>HttpSession Create Session</vt:lpstr>
      <vt:lpstr>HttpSession Get Existing Session</vt:lpstr>
      <vt:lpstr>HttpSession Configure Session Timeout</vt:lpstr>
      <vt:lpstr>HttpSession</vt:lpstr>
      <vt:lpstr>MVC using Servlet</vt:lpstr>
      <vt:lpstr>Design Patterns - MVC Pattern</vt:lpstr>
      <vt:lpstr>Implementation</vt:lpstr>
      <vt:lpstr>Step 1 - Create Model</vt:lpstr>
      <vt:lpstr>Step 2 - Create View</vt:lpstr>
      <vt:lpstr>Step 3 - Create Controller</vt:lpstr>
      <vt:lpstr>Step 4</vt:lpstr>
      <vt:lpstr>Step 5 - Verify the output</vt:lpstr>
      <vt:lpstr>MVC architecture with servlets and jsp</vt:lpstr>
      <vt:lpstr>MVC architecture with servlets and jsp</vt:lpstr>
      <vt:lpstr>MVC architecture with servlets and jsp</vt:lpstr>
      <vt:lpstr>MVC architecture with servlets and jsp</vt:lpstr>
      <vt:lpstr>LoginController.Java</vt:lpstr>
      <vt:lpstr>LoginController.Java</vt:lpstr>
      <vt:lpstr>Authenticator.java</vt:lpstr>
      <vt:lpstr>User.java</vt:lpstr>
      <vt:lpstr>error.jsp</vt:lpstr>
      <vt:lpstr>login.jsp</vt:lpstr>
      <vt:lpstr>success.jsp</vt:lpstr>
      <vt:lpstr>web.xml</vt:lpstr>
      <vt:lpstr>Run the Project</vt:lpstr>
      <vt:lpstr>Understanding the Project</vt:lpstr>
      <vt:lpstr>Understanding the Project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FUNDAMENTAL DAY 01</dc:title>
  <dc:creator>LDS</dc:creator>
  <cp:lastModifiedBy>Sugeng Hary</cp:lastModifiedBy>
  <cp:revision>122</cp:revision>
  <dcterms:created xsi:type="dcterms:W3CDTF">2017-08-02T08:53:38Z</dcterms:created>
  <dcterms:modified xsi:type="dcterms:W3CDTF">2020-07-07T08:28:01Z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