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57"/>
  </p:notesMasterIdLst>
  <p:handoutMasterIdLst>
    <p:handoutMasterId r:id="rId158"/>
  </p:handoutMasterIdLst>
  <p:sldIdLst>
    <p:sldId id="257" r:id="rId2"/>
    <p:sldId id="391" r:id="rId3"/>
    <p:sldId id="315" r:id="rId4"/>
    <p:sldId id="316" r:id="rId5"/>
    <p:sldId id="327" r:id="rId6"/>
    <p:sldId id="328" r:id="rId7"/>
    <p:sldId id="319" r:id="rId8"/>
    <p:sldId id="320" r:id="rId9"/>
    <p:sldId id="321" r:id="rId10"/>
    <p:sldId id="329" r:id="rId11"/>
    <p:sldId id="323" r:id="rId12"/>
    <p:sldId id="333" r:id="rId13"/>
    <p:sldId id="332" r:id="rId14"/>
    <p:sldId id="330" r:id="rId15"/>
    <p:sldId id="334" r:id="rId16"/>
    <p:sldId id="335" r:id="rId17"/>
    <p:sldId id="325" r:id="rId18"/>
    <p:sldId id="343" r:id="rId19"/>
    <p:sldId id="344" r:id="rId20"/>
    <p:sldId id="347" r:id="rId21"/>
    <p:sldId id="348" r:id="rId22"/>
    <p:sldId id="349" r:id="rId23"/>
    <p:sldId id="345" r:id="rId24"/>
    <p:sldId id="351" r:id="rId25"/>
    <p:sldId id="352" r:id="rId26"/>
    <p:sldId id="353" r:id="rId27"/>
    <p:sldId id="354" r:id="rId28"/>
    <p:sldId id="355" r:id="rId29"/>
    <p:sldId id="339" r:id="rId30"/>
    <p:sldId id="356" r:id="rId31"/>
    <p:sldId id="357" r:id="rId32"/>
    <p:sldId id="358" r:id="rId33"/>
    <p:sldId id="359" r:id="rId34"/>
    <p:sldId id="360" r:id="rId35"/>
    <p:sldId id="361" r:id="rId36"/>
    <p:sldId id="362" r:id="rId37"/>
    <p:sldId id="337" r:id="rId38"/>
    <p:sldId id="363" r:id="rId39"/>
    <p:sldId id="364" r:id="rId40"/>
    <p:sldId id="365" r:id="rId41"/>
    <p:sldId id="366" r:id="rId42"/>
    <p:sldId id="367" r:id="rId43"/>
    <p:sldId id="368" r:id="rId44"/>
    <p:sldId id="369" r:id="rId45"/>
    <p:sldId id="370" r:id="rId46"/>
    <p:sldId id="371" r:id="rId47"/>
    <p:sldId id="340" r:id="rId48"/>
    <p:sldId id="372" r:id="rId49"/>
    <p:sldId id="373" r:id="rId50"/>
    <p:sldId id="374" r:id="rId51"/>
    <p:sldId id="375" r:id="rId52"/>
    <p:sldId id="338" r:id="rId53"/>
    <p:sldId id="376" r:id="rId54"/>
    <p:sldId id="377" r:id="rId55"/>
    <p:sldId id="378" r:id="rId56"/>
    <p:sldId id="379" r:id="rId57"/>
    <p:sldId id="380" r:id="rId58"/>
    <p:sldId id="381" r:id="rId59"/>
    <p:sldId id="346" r:id="rId60"/>
    <p:sldId id="382" r:id="rId61"/>
    <p:sldId id="383" r:id="rId62"/>
    <p:sldId id="384" r:id="rId63"/>
    <p:sldId id="385" r:id="rId64"/>
    <p:sldId id="386" r:id="rId65"/>
    <p:sldId id="387" r:id="rId66"/>
    <p:sldId id="388" r:id="rId67"/>
    <p:sldId id="389" r:id="rId68"/>
    <p:sldId id="390" r:id="rId69"/>
    <p:sldId id="341" r:id="rId70"/>
    <p:sldId id="342" r:id="rId71"/>
    <p:sldId id="392" r:id="rId72"/>
    <p:sldId id="393" r:id="rId73"/>
    <p:sldId id="394" r:id="rId74"/>
    <p:sldId id="395" r:id="rId75"/>
    <p:sldId id="396" r:id="rId76"/>
    <p:sldId id="397" r:id="rId77"/>
    <p:sldId id="398" r:id="rId78"/>
    <p:sldId id="399" r:id="rId79"/>
    <p:sldId id="400" r:id="rId80"/>
    <p:sldId id="401" r:id="rId81"/>
    <p:sldId id="402" r:id="rId82"/>
    <p:sldId id="403" r:id="rId83"/>
    <p:sldId id="404" r:id="rId84"/>
    <p:sldId id="405" r:id="rId85"/>
    <p:sldId id="406" r:id="rId86"/>
    <p:sldId id="407" r:id="rId87"/>
    <p:sldId id="408" r:id="rId88"/>
    <p:sldId id="409" r:id="rId89"/>
    <p:sldId id="410" r:id="rId90"/>
    <p:sldId id="411" r:id="rId91"/>
    <p:sldId id="412" r:id="rId92"/>
    <p:sldId id="413" r:id="rId93"/>
    <p:sldId id="414" r:id="rId94"/>
    <p:sldId id="415" r:id="rId95"/>
    <p:sldId id="416" r:id="rId96"/>
    <p:sldId id="417" r:id="rId97"/>
    <p:sldId id="418" r:id="rId98"/>
    <p:sldId id="419" r:id="rId99"/>
    <p:sldId id="420" r:id="rId100"/>
    <p:sldId id="421" r:id="rId101"/>
    <p:sldId id="422" r:id="rId102"/>
    <p:sldId id="423" r:id="rId103"/>
    <p:sldId id="424" r:id="rId104"/>
    <p:sldId id="425" r:id="rId105"/>
    <p:sldId id="426" r:id="rId106"/>
    <p:sldId id="427" r:id="rId107"/>
    <p:sldId id="428" r:id="rId108"/>
    <p:sldId id="429" r:id="rId109"/>
    <p:sldId id="430" r:id="rId110"/>
    <p:sldId id="431" r:id="rId111"/>
    <p:sldId id="432" r:id="rId112"/>
    <p:sldId id="433" r:id="rId113"/>
    <p:sldId id="434" r:id="rId114"/>
    <p:sldId id="435" r:id="rId115"/>
    <p:sldId id="436" r:id="rId116"/>
    <p:sldId id="437" r:id="rId117"/>
    <p:sldId id="438" r:id="rId118"/>
    <p:sldId id="439" r:id="rId119"/>
    <p:sldId id="440" r:id="rId120"/>
    <p:sldId id="441" r:id="rId121"/>
    <p:sldId id="442" r:id="rId122"/>
    <p:sldId id="443" r:id="rId123"/>
    <p:sldId id="444" r:id="rId124"/>
    <p:sldId id="445" r:id="rId125"/>
    <p:sldId id="446" r:id="rId126"/>
    <p:sldId id="447" r:id="rId127"/>
    <p:sldId id="448" r:id="rId128"/>
    <p:sldId id="449" r:id="rId129"/>
    <p:sldId id="450" r:id="rId130"/>
    <p:sldId id="451" r:id="rId131"/>
    <p:sldId id="452" r:id="rId132"/>
    <p:sldId id="453" r:id="rId133"/>
    <p:sldId id="454" r:id="rId134"/>
    <p:sldId id="455" r:id="rId135"/>
    <p:sldId id="456" r:id="rId136"/>
    <p:sldId id="457" r:id="rId137"/>
    <p:sldId id="458" r:id="rId138"/>
    <p:sldId id="459" r:id="rId139"/>
    <p:sldId id="460" r:id="rId140"/>
    <p:sldId id="461" r:id="rId141"/>
    <p:sldId id="462" r:id="rId142"/>
    <p:sldId id="463" r:id="rId143"/>
    <p:sldId id="464" r:id="rId144"/>
    <p:sldId id="465" r:id="rId145"/>
    <p:sldId id="466" r:id="rId146"/>
    <p:sldId id="467" r:id="rId147"/>
    <p:sldId id="468" r:id="rId148"/>
    <p:sldId id="469" r:id="rId149"/>
    <p:sldId id="470" r:id="rId150"/>
    <p:sldId id="471" r:id="rId151"/>
    <p:sldId id="472" r:id="rId152"/>
    <p:sldId id="473" r:id="rId153"/>
    <p:sldId id="474" r:id="rId154"/>
    <p:sldId id="475" r:id="rId155"/>
    <p:sldId id="326" r:id="rId1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89911" autoAdjust="0"/>
  </p:normalViewPr>
  <p:slideViewPr>
    <p:cSldViewPr snapToGrid="0">
      <p:cViewPr varScale="1">
        <p:scale>
          <a:sx n="89" d="100"/>
          <a:sy n="89" d="100"/>
        </p:scale>
        <p:origin x="490" y="7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6/16/2020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6/16/2020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261201915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100</a:t>
            </a:fld>
            <a:endParaRPr lang="en-US" dirty="0"/>
          </a:p>
        </p:txBody>
      </p:sp>
    </p:spTree>
    <p:extLst>
      <p:ext uri="{BB962C8B-B14F-4D97-AF65-F5344CB8AC3E}">
        <p14:creationId xmlns:p14="http://schemas.microsoft.com/office/powerpoint/2010/main" val="330199326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101</a:t>
            </a:fld>
            <a:endParaRPr lang="en-US" dirty="0"/>
          </a:p>
        </p:txBody>
      </p:sp>
    </p:spTree>
    <p:extLst>
      <p:ext uri="{BB962C8B-B14F-4D97-AF65-F5344CB8AC3E}">
        <p14:creationId xmlns:p14="http://schemas.microsoft.com/office/powerpoint/2010/main" val="75857254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102</a:t>
            </a:fld>
            <a:endParaRPr lang="en-US" dirty="0"/>
          </a:p>
        </p:txBody>
      </p:sp>
    </p:spTree>
    <p:extLst>
      <p:ext uri="{BB962C8B-B14F-4D97-AF65-F5344CB8AC3E}">
        <p14:creationId xmlns:p14="http://schemas.microsoft.com/office/powerpoint/2010/main" val="417529350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103</a:t>
            </a:fld>
            <a:endParaRPr lang="en-US" dirty="0"/>
          </a:p>
        </p:txBody>
      </p:sp>
    </p:spTree>
    <p:extLst>
      <p:ext uri="{BB962C8B-B14F-4D97-AF65-F5344CB8AC3E}">
        <p14:creationId xmlns:p14="http://schemas.microsoft.com/office/powerpoint/2010/main" val="51089066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104</a:t>
            </a:fld>
            <a:endParaRPr lang="en-US" dirty="0"/>
          </a:p>
        </p:txBody>
      </p:sp>
    </p:spTree>
    <p:extLst>
      <p:ext uri="{BB962C8B-B14F-4D97-AF65-F5344CB8AC3E}">
        <p14:creationId xmlns:p14="http://schemas.microsoft.com/office/powerpoint/2010/main" val="41865546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105</a:t>
            </a:fld>
            <a:endParaRPr lang="en-US" dirty="0"/>
          </a:p>
        </p:txBody>
      </p:sp>
    </p:spTree>
    <p:extLst>
      <p:ext uri="{BB962C8B-B14F-4D97-AF65-F5344CB8AC3E}">
        <p14:creationId xmlns:p14="http://schemas.microsoft.com/office/powerpoint/2010/main" val="60930897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106</a:t>
            </a:fld>
            <a:endParaRPr lang="en-US" dirty="0"/>
          </a:p>
        </p:txBody>
      </p:sp>
    </p:spTree>
    <p:extLst>
      <p:ext uri="{BB962C8B-B14F-4D97-AF65-F5344CB8AC3E}">
        <p14:creationId xmlns:p14="http://schemas.microsoft.com/office/powerpoint/2010/main" val="125263848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107</a:t>
            </a:fld>
            <a:endParaRPr lang="en-US" dirty="0"/>
          </a:p>
        </p:txBody>
      </p:sp>
    </p:spTree>
    <p:extLst>
      <p:ext uri="{BB962C8B-B14F-4D97-AF65-F5344CB8AC3E}">
        <p14:creationId xmlns:p14="http://schemas.microsoft.com/office/powerpoint/2010/main" val="255774759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108</a:t>
            </a:fld>
            <a:endParaRPr lang="en-US" dirty="0"/>
          </a:p>
        </p:txBody>
      </p:sp>
    </p:spTree>
    <p:extLst>
      <p:ext uri="{BB962C8B-B14F-4D97-AF65-F5344CB8AC3E}">
        <p14:creationId xmlns:p14="http://schemas.microsoft.com/office/powerpoint/2010/main" val="318265198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109</a:t>
            </a:fld>
            <a:endParaRPr lang="en-US" dirty="0"/>
          </a:p>
        </p:txBody>
      </p:sp>
    </p:spTree>
    <p:extLst>
      <p:ext uri="{BB962C8B-B14F-4D97-AF65-F5344CB8AC3E}">
        <p14:creationId xmlns:p14="http://schemas.microsoft.com/office/powerpoint/2010/main" val="38289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5288251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110</a:t>
            </a:fld>
            <a:endParaRPr lang="en-US" dirty="0"/>
          </a:p>
        </p:txBody>
      </p:sp>
    </p:spTree>
    <p:extLst>
      <p:ext uri="{BB962C8B-B14F-4D97-AF65-F5344CB8AC3E}">
        <p14:creationId xmlns:p14="http://schemas.microsoft.com/office/powerpoint/2010/main" val="209856342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111</a:t>
            </a:fld>
            <a:endParaRPr lang="en-US" dirty="0"/>
          </a:p>
        </p:txBody>
      </p:sp>
    </p:spTree>
    <p:extLst>
      <p:ext uri="{BB962C8B-B14F-4D97-AF65-F5344CB8AC3E}">
        <p14:creationId xmlns:p14="http://schemas.microsoft.com/office/powerpoint/2010/main" val="147560879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112</a:t>
            </a:fld>
            <a:endParaRPr lang="en-US" dirty="0"/>
          </a:p>
        </p:txBody>
      </p:sp>
    </p:spTree>
    <p:extLst>
      <p:ext uri="{BB962C8B-B14F-4D97-AF65-F5344CB8AC3E}">
        <p14:creationId xmlns:p14="http://schemas.microsoft.com/office/powerpoint/2010/main" val="419514918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113</a:t>
            </a:fld>
            <a:endParaRPr lang="en-US" dirty="0"/>
          </a:p>
        </p:txBody>
      </p:sp>
    </p:spTree>
    <p:extLst>
      <p:ext uri="{BB962C8B-B14F-4D97-AF65-F5344CB8AC3E}">
        <p14:creationId xmlns:p14="http://schemas.microsoft.com/office/powerpoint/2010/main" val="378352242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114</a:t>
            </a:fld>
            <a:endParaRPr lang="en-US" dirty="0"/>
          </a:p>
        </p:txBody>
      </p:sp>
    </p:spTree>
    <p:extLst>
      <p:ext uri="{BB962C8B-B14F-4D97-AF65-F5344CB8AC3E}">
        <p14:creationId xmlns:p14="http://schemas.microsoft.com/office/powerpoint/2010/main" val="329372749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115</a:t>
            </a:fld>
            <a:endParaRPr lang="en-US" dirty="0"/>
          </a:p>
        </p:txBody>
      </p:sp>
    </p:spTree>
    <p:extLst>
      <p:ext uri="{BB962C8B-B14F-4D97-AF65-F5344CB8AC3E}">
        <p14:creationId xmlns:p14="http://schemas.microsoft.com/office/powerpoint/2010/main" val="386206958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116</a:t>
            </a:fld>
            <a:endParaRPr lang="en-US" dirty="0"/>
          </a:p>
        </p:txBody>
      </p:sp>
    </p:spTree>
    <p:extLst>
      <p:ext uri="{BB962C8B-B14F-4D97-AF65-F5344CB8AC3E}">
        <p14:creationId xmlns:p14="http://schemas.microsoft.com/office/powerpoint/2010/main" val="201112349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117</a:t>
            </a:fld>
            <a:endParaRPr lang="en-US" dirty="0"/>
          </a:p>
        </p:txBody>
      </p:sp>
    </p:spTree>
    <p:extLst>
      <p:ext uri="{BB962C8B-B14F-4D97-AF65-F5344CB8AC3E}">
        <p14:creationId xmlns:p14="http://schemas.microsoft.com/office/powerpoint/2010/main" val="429382755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118</a:t>
            </a:fld>
            <a:endParaRPr lang="en-US" dirty="0"/>
          </a:p>
        </p:txBody>
      </p:sp>
    </p:spTree>
    <p:extLst>
      <p:ext uri="{BB962C8B-B14F-4D97-AF65-F5344CB8AC3E}">
        <p14:creationId xmlns:p14="http://schemas.microsoft.com/office/powerpoint/2010/main" val="237187209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119</a:t>
            </a:fld>
            <a:endParaRPr lang="en-US" dirty="0"/>
          </a:p>
        </p:txBody>
      </p:sp>
    </p:spTree>
    <p:extLst>
      <p:ext uri="{BB962C8B-B14F-4D97-AF65-F5344CB8AC3E}">
        <p14:creationId xmlns:p14="http://schemas.microsoft.com/office/powerpoint/2010/main" val="444555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145689890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120</a:t>
            </a:fld>
            <a:endParaRPr lang="en-US" dirty="0"/>
          </a:p>
        </p:txBody>
      </p:sp>
    </p:spTree>
    <p:extLst>
      <p:ext uri="{BB962C8B-B14F-4D97-AF65-F5344CB8AC3E}">
        <p14:creationId xmlns:p14="http://schemas.microsoft.com/office/powerpoint/2010/main" val="164280527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121</a:t>
            </a:fld>
            <a:endParaRPr lang="en-US" dirty="0"/>
          </a:p>
        </p:txBody>
      </p:sp>
    </p:spTree>
    <p:extLst>
      <p:ext uri="{BB962C8B-B14F-4D97-AF65-F5344CB8AC3E}">
        <p14:creationId xmlns:p14="http://schemas.microsoft.com/office/powerpoint/2010/main" val="124751155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122</a:t>
            </a:fld>
            <a:endParaRPr lang="en-US" dirty="0"/>
          </a:p>
        </p:txBody>
      </p:sp>
    </p:spTree>
    <p:extLst>
      <p:ext uri="{BB962C8B-B14F-4D97-AF65-F5344CB8AC3E}">
        <p14:creationId xmlns:p14="http://schemas.microsoft.com/office/powerpoint/2010/main" val="367744035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123</a:t>
            </a:fld>
            <a:endParaRPr lang="en-US" dirty="0"/>
          </a:p>
        </p:txBody>
      </p:sp>
    </p:spTree>
    <p:extLst>
      <p:ext uri="{BB962C8B-B14F-4D97-AF65-F5344CB8AC3E}">
        <p14:creationId xmlns:p14="http://schemas.microsoft.com/office/powerpoint/2010/main" val="236150688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124</a:t>
            </a:fld>
            <a:endParaRPr lang="en-US" dirty="0"/>
          </a:p>
        </p:txBody>
      </p:sp>
    </p:spTree>
    <p:extLst>
      <p:ext uri="{BB962C8B-B14F-4D97-AF65-F5344CB8AC3E}">
        <p14:creationId xmlns:p14="http://schemas.microsoft.com/office/powerpoint/2010/main" val="359134109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125</a:t>
            </a:fld>
            <a:endParaRPr lang="en-US" dirty="0"/>
          </a:p>
        </p:txBody>
      </p:sp>
    </p:spTree>
    <p:extLst>
      <p:ext uri="{BB962C8B-B14F-4D97-AF65-F5344CB8AC3E}">
        <p14:creationId xmlns:p14="http://schemas.microsoft.com/office/powerpoint/2010/main" val="147643574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126</a:t>
            </a:fld>
            <a:endParaRPr lang="en-US" dirty="0"/>
          </a:p>
        </p:txBody>
      </p:sp>
    </p:spTree>
    <p:extLst>
      <p:ext uri="{BB962C8B-B14F-4D97-AF65-F5344CB8AC3E}">
        <p14:creationId xmlns:p14="http://schemas.microsoft.com/office/powerpoint/2010/main" val="362875559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127</a:t>
            </a:fld>
            <a:endParaRPr lang="en-US" dirty="0"/>
          </a:p>
        </p:txBody>
      </p:sp>
    </p:spTree>
    <p:extLst>
      <p:ext uri="{BB962C8B-B14F-4D97-AF65-F5344CB8AC3E}">
        <p14:creationId xmlns:p14="http://schemas.microsoft.com/office/powerpoint/2010/main" val="305560194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128</a:t>
            </a:fld>
            <a:endParaRPr lang="en-US" dirty="0"/>
          </a:p>
        </p:txBody>
      </p:sp>
    </p:spTree>
    <p:extLst>
      <p:ext uri="{BB962C8B-B14F-4D97-AF65-F5344CB8AC3E}">
        <p14:creationId xmlns:p14="http://schemas.microsoft.com/office/powerpoint/2010/main" val="113861657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129</a:t>
            </a:fld>
            <a:endParaRPr lang="en-US" dirty="0"/>
          </a:p>
        </p:txBody>
      </p:sp>
    </p:spTree>
    <p:extLst>
      <p:ext uri="{BB962C8B-B14F-4D97-AF65-F5344CB8AC3E}">
        <p14:creationId xmlns:p14="http://schemas.microsoft.com/office/powerpoint/2010/main" val="1719842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413441762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130</a:t>
            </a:fld>
            <a:endParaRPr lang="en-US" dirty="0"/>
          </a:p>
        </p:txBody>
      </p:sp>
    </p:spTree>
    <p:extLst>
      <p:ext uri="{BB962C8B-B14F-4D97-AF65-F5344CB8AC3E}">
        <p14:creationId xmlns:p14="http://schemas.microsoft.com/office/powerpoint/2010/main" val="290758973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131</a:t>
            </a:fld>
            <a:endParaRPr lang="en-US" dirty="0"/>
          </a:p>
        </p:txBody>
      </p:sp>
    </p:spTree>
    <p:extLst>
      <p:ext uri="{BB962C8B-B14F-4D97-AF65-F5344CB8AC3E}">
        <p14:creationId xmlns:p14="http://schemas.microsoft.com/office/powerpoint/2010/main" val="318178161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132</a:t>
            </a:fld>
            <a:endParaRPr lang="en-US" dirty="0"/>
          </a:p>
        </p:txBody>
      </p:sp>
    </p:spTree>
    <p:extLst>
      <p:ext uri="{BB962C8B-B14F-4D97-AF65-F5344CB8AC3E}">
        <p14:creationId xmlns:p14="http://schemas.microsoft.com/office/powerpoint/2010/main" val="223181769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133</a:t>
            </a:fld>
            <a:endParaRPr lang="en-US" dirty="0"/>
          </a:p>
        </p:txBody>
      </p:sp>
    </p:spTree>
    <p:extLst>
      <p:ext uri="{BB962C8B-B14F-4D97-AF65-F5344CB8AC3E}">
        <p14:creationId xmlns:p14="http://schemas.microsoft.com/office/powerpoint/2010/main" val="388218957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134</a:t>
            </a:fld>
            <a:endParaRPr lang="en-US" dirty="0"/>
          </a:p>
        </p:txBody>
      </p:sp>
    </p:spTree>
    <p:extLst>
      <p:ext uri="{BB962C8B-B14F-4D97-AF65-F5344CB8AC3E}">
        <p14:creationId xmlns:p14="http://schemas.microsoft.com/office/powerpoint/2010/main" val="211973611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135</a:t>
            </a:fld>
            <a:endParaRPr lang="en-US" dirty="0"/>
          </a:p>
        </p:txBody>
      </p:sp>
    </p:spTree>
    <p:extLst>
      <p:ext uri="{BB962C8B-B14F-4D97-AF65-F5344CB8AC3E}">
        <p14:creationId xmlns:p14="http://schemas.microsoft.com/office/powerpoint/2010/main" val="355382689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136</a:t>
            </a:fld>
            <a:endParaRPr lang="en-US" dirty="0"/>
          </a:p>
        </p:txBody>
      </p:sp>
    </p:spTree>
    <p:extLst>
      <p:ext uri="{BB962C8B-B14F-4D97-AF65-F5344CB8AC3E}">
        <p14:creationId xmlns:p14="http://schemas.microsoft.com/office/powerpoint/2010/main" val="83263461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137</a:t>
            </a:fld>
            <a:endParaRPr lang="en-US" dirty="0"/>
          </a:p>
        </p:txBody>
      </p:sp>
    </p:spTree>
    <p:extLst>
      <p:ext uri="{BB962C8B-B14F-4D97-AF65-F5344CB8AC3E}">
        <p14:creationId xmlns:p14="http://schemas.microsoft.com/office/powerpoint/2010/main" val="238701331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138</a:t>
            </a:fld>
            <a:endParaRPr lang="en-US" dirty="0"/>
          </a:p>
        </p:txBody>
      </p:sp>
    </p:spTree>
    <p:extLst>
      <p:ext uri="{BB962C8B-B14F-4D97-AF65-F5344CB8AC3E}">
        <p14:creationId xmlns:p14="http://schemas.microsoft.com/office/powerpoint/2010/main" val="7663245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139</a:t>
            </a:fld>
            <a:endParaRPr lang="en-US" dirty="0"/>
          </a:p>
        </p:txBody>
      </p:sp>
    </p:spTree>
    <p:extLst>
      <p:ext uri="{BB962C8B-B14F-4D97-AF65-F5344CB8AC3E}">
        <p14:creationId xmlns:p14="http://schemas.microsoft.com/office/powerpoint/2010/main" val="178862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1456332297"/>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140</a:t>
            </a:fld>
            <a:endParaRPr lang="en-US" dirty="0"/>
          </a:p>
        </p:txBody>
      </p:sp>
    </p:spTree>
    <p:extLst>
      <p:ext uri="{BB962C8B-B14F-4D97-AF65-F5344CB8AC3E}">
        <p14:creationId xmlns:p14="http://schemas.microsoft.com/office/powerpoint/2010/main" val="321788878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141</a:t>
            </a:fld>
            <a:endParaRPr lang="en-US" dirty="0"/>
          </a:p>
        </p:txBody>
      </p:sp>
    </p:spTree>
    <p:extLst>
      <p:ext uri="{BB962C8B-B14F-4D97-AF65-F5344CB8AC3E}">
        <p14:creationId xmlns:p14="http://schemas.microsoft.com/office/powerpoint/2010/main" val="54920674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142</a:t>
            </a:fld>
            <a:endParaRPr lang="en-US" dirty="0"/>
          </a:p>
        </p:txBody>
      </p:sp>
    </p:spTree>
    <p:extLst>
      <p:ext uri="{BB962C8B-B14F-4D97-AF65-F5344CB8AC3E}">
        <p14:creationId xmlns:p14="http://schemas.microsoft.com/office/powerpoint/2010/main" val="2330894012"/>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143</a:t>
            </a:fld>
            <a:endParaRPr lang="en-US" dirty="0"/>
          </a:p>
        </p:txBody>
      </p:sp>
    </p:spTree>
    <p:extLst>
      <p:ext uri="{BB962C8B-B14F-4D97-AF65-F5344CB8AC3E}">
        <p14:creationId xmlns:p14="http://schemas.microsoft.com/office/powerpoint/2010/main" val="1000746265"/>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144</a:t>
            </a:fld>
            <a:endParaRPr lang="en-US" dirty="0"/>
          </a:p>
        </p:txBody>
      </p:sp>
    </p:spTree>
    <p:extLst>
      <p:ext uri="{BB962C8B-B14F-4D97-AF65-F5344CB8AC3E}">
        <p14:creationId xmlns:p14="http://schemas.microsoft.com/office/powerpoint/2010/main" val="84338222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145</a:t>
            </a:fld>
            <a:endParaRPr lang="en-US" dirty="0"/>
          </a:p>
        </p:txBody>
      </p:sp>
    </p:spTree>
    <p:extLst>
      <p:ext uri="{BB962C8B-B14F-4D97-AF65-F5344CB8AC3E}">
        <p14:creationId xmlns:p14="http://schemas.microsoft.com/office/powerpoint/2010/main" val="146310485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146</a:t>
            </a:fld>
            <a:endParaRPr lang="en-US" dirty="0"/>
          </a:p>
        </p:txBody>
      </p:sp>
    </p:spTree>
    <p:extLst>
      <p:ext uri="{BB962C8B-B14F-4D97-AF65-F5344CB8AC3E}">
        <p14:creationId xmlns:p14="http://schemas.microsoft.com/office/powerpoint/2010/main" val="63891539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147</a:t>
            </a:fld>
            <a:endParaRPr lang="en-US" dirty="0"/>
          </a:p>
        </p:txBody>
      </p:sp>
    </p:spTree>
    <p:extLst>
      <p:ext uri="{BB962C8B-B14F-4D97-AF65-F5344CB8AC3E}">
        <p14:creationId xmlns:p14="http://schemas.microsoft.com/office/powerpoint/2010/main" val="86322000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148</a:t>
            </a:fld>
            <a:endParaRPr lang="en-US" dirty="0"/>
          </a:p>
        </p:txBody>
      </p:sp>
    </p:spTree>
    <p:extLst>
      <p:ext uri="{BB962C8B-B14F-4D97-AF65-F5344CB8AC3E}">
        <p14:creationId xmlns:p14="http://schemas.microsoft.com/office/powerpoint/2010/main" val="206823388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149</a:t>
            </a:fld>
            <a:endParaRPr lang="en-US" dirty="0"/>
          </a:p>
        </p:txBody>
      </p:sp>
    </p:spTree>
    <p:extLst>
      <p:ext uri="{BB962C8B-B14F-4D97-AF65-F5344CB8AC3E}">
        <p14:creationId xmlns:p14="http://schemas.microsoft.com/office/powerpoint/2010/main" val="3912543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185486884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150</a:t>
            </a:fld>
            <a:endParaRPr lang="en-US" dirty="0"/>
          </a:p>
        </p:txBody>
      </p:sp>
    </p:spTree>
    <p:extLst>
      <p:ext uri="{BB962C8B-B14F-4D97-AF65-F5344CB8AC3E}">
        <p14:creationId xmlns:p14="http://schemas.microsoft.com/office/powerpoint/2010/main" val="779157967"/>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151</a:t>
            </a:fld>
            <a:endParaRPr lang="en-US" dirty="0"/>
          </a:p>
        </p:txBody>
      </p:sp>
    </p:spTree>
    <p:extLst>
      <p:ext uri="{BB962C8B-B14F-4D97-AF65-F5344CB8AC3E}">
        <p14:creationId xmlns:p14="http://schemas.microsoft.com/office/powerpoint/2010/main" val="1566382672"/>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152</a:t>
            </a:fld>
            <a:endParaRPr lang="en-US" dirty="0"/>
          </a:p>
        </p:txBody>
      </p:sp>
    </p:spTree>
    <p:extLst>
      <p:ext uri="{BB962C8B-B14F-4D97-AF65-F5344CB8AC3E}">
        <p14:creationId xmlns:p14="http://schemas.microsoft.com/office/powerpoint/2010/main" val="75039385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153</a:t>
            </a:fld>
            <a:endParaRPr lang="en-US" dirty="0"/>
          </a:p>
        </p:txBody>
      </p:sp>
    </p:spTree>
    <p:extLst>
      <p:ext uri="{BB962C8B-B14F-4D97-AF65-F5344CB8AC3E}">
        <p14:creationId xmlns:p14="http://schemas.microsoft.com/office/powerpoint/2010/main" val="33142643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154</a:t>
            </a:fld>
            <a:endParaRPr lang="en-US" dirty="0"/>
          </a:p>
        </p:txBody>
      </p:sp>
    </p:spTree>
    <p:extLst>
      <p:ext uri="{BB962C8B-B14F-4D97-AF65-F5344CB8AC3E}">
        <p14:creationId xmlns:p14="http://schemas.microsoft.com/office/powerpoint/2010/main" val="569134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2261742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43619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335005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3745371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257049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3177487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1446036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4122997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628469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3849991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1092046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332549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92285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616886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3566108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2328908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33948095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763006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627841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10329362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5204864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4410224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19665928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30095182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10294915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2441490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11044589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846955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36354614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32516207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35960479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41833433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24302497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21142895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18508792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13134277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dirty="0"/>
          </a:p>
        </p:txBody>
      </p:sp>
    </p:spTree>
    <p:extLst>
      <p:ext uri="{BB962C8B-B14F-4D97-AF65-F5344CB8AC3E}">
        <p14:creationId xmlns:p14="http://schemas.microsoft.com/office/powerpoint/2010/main" val="2902589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29828088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dirty="0"/>
          </a:p>
        </p:txBody>
      </p:sp>
    </p:spTree>
    <p:extLst>
      <p:ext uri="{BB962C8B-B14F-4D97-AF65-F5344CB8AC3E}">
        <p14:creationId xmlns:p14="http://schemas.microsoft.com/office/powerpoint/2010/main" val="3666367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dirty="0"/>
          </a:p>
        </p:txBody>
      </p:sp>
    </p:spTree>
    <p:extLst>
      <p:ext uri="{BB962C8B-B14F-4D97-AF65-F5344CB8AC3E}">
        <p14:creationId xmlns:p14="http://schemas.microsoft.com/office/powerpoint/2010/main" val="28097659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52</a:t>
            </a:fld>
            <a:endParaRPr lang="en-US" dirty="0"/>
          </a:p>
        </p:txBody>
      </p:sp>
    </p:spTree>
    <p:extLst>
      <p:ext uri="{BB962C8B-B14F-4D97-AF65-F5344CB8AC3E}">
        <p14:creationId xmlns:p14="http://schemas.microsoft.com/office/powerpoint/2010/main" val="31612323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53</a:t>
            </a:fld>
            <a:endParaRPr lang="en-US" dirty="0"/>
          </a:p>
        </p:txBody>
      </p:sp>
    </p:spTree>
    <p:extLst>
      <p:ext uri="{BB962C8B-B14F-4D97-AF65-F5344CB8AC3E}">
        <p14:creationId xmlns:p14="http://schemas.microsoft.com/office/powerpoint/2010/main" val="8083610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54</a:t>
            </a:fld>
            <a:endParaRPr lang="en-US" dirty="0"/>
          </a:p>
        </p:txBody>
      </p:sp>
    </p:spTree>
    <p:extLst>
      <p:ext uri="{BB962C8B-B14F-4D97-AF65-F5344CB8AC3E}">
        <p14:creationId xmlns:p14="http://schemas.microsoft.com/office/powerpoint/2010/main" val="27697413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55</a:t>
            </a:fld>
            <a:endParaRPr lang="en-US" dirty="0"/>
          </a:p>
        </p:txBody>
      </p:sp>
    </p:spTree>
    <p:extLst>
      <p:ext uri="{BB962C8B-B14F-4D97-AF65-F5344CB8AC3E}">
        <p14:creationId xmlns:p14="http://schemas.microsoft.com/office/powerpoint/2010/main" val="8732687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56</a:t>
            </a:fld>
            <a:endParaRPr lang="en-US" dirty="0"/>
          </a:p>
        </p:txBody>
      </p:sp>
    </p:spTree>
    <p:extLst>
      <p:ext uri="{BB962C8B-B14F-4D97-AF65-F5344CB8AC3E}">
        <p14:creationId xmlns:p14="http://schemas.microsoft.com/office/powerpoint/2010/main" val="26630831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57</a:t>
            </a:fld>
            <a:endParaRPr lang="en-US" dirty="0"/>
          </a:p>
        </p:txBody>
      </p:sp>
    </p:spTree>
    <p:extLst>
      <p:ext uri="{BB962C8B-B14F-4D97-AF65-F5344CB8AC3E}">
        <p14:creationId xmlns:p14="http://schemas.microsoft.com/office/powerpoint/2010/main" val="38331694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58</a:t>
            </a:fld>
            <a:endParaRPr lang="en-US" dirty="0"/>
          </a:p>
        </p:txBody>
      </p:sp>
    </p:spTree>
    <p:extLst>
      <p:ext uri="{BB962C8B-B14F-4D97-AF65-F5344CB8AC3E}">
        <p14:creationId xmlns:p14="http://schemas.microsoft.com/office/powerpoint/2010/main" val="2513297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59</a:t>
            </a:fld>
            <a:endParaRPr lang="en-US" dirty="0"/>
          </a:p>
        </p:txBody>
      </p:sp>
    </p:spTree>
    <p:extLst>
      <p:ext uri="{BB962C8B-B14F-4D97-AF65-F5344CB8AC3E}">
        <p14:creationId xmlns:p14="http://schemas.microsoft.com/office/powerpoint/2010/main" val="2764363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28068760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60</a:t>
            </a:fld>
            <a:endParaRPr lang="en-US" dirty="0"/>
          </a:p>
        </p:txBody>
      </p:sp>
    </p:spTree>
    <p:extLst>
      <p:ext uri="{BB962C8B-B14F-4D97-AF65-F5344CB8AC3E}">
        <p14:creationId xmlns:p14="http://schemas.microsoft.com/office/powerpoint/2010/main" val="20308162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61</a:t>
            </a:fld>
            <a:endParaRPr lang="en-US" dirty="0"/>
          </a:p>
        </p:txBody>
      </p:sp>
    </p:spTree>
    <p:extLst>
      <p:ext uri="{BB962C8B-B14F-4D97-AF65-F5344CB8AC3E}">
        <p14:creationId xmlns:p14="http://schemas.microsoft.com/office/powerpoint/2010/main" val="35307728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62</a:t>
            </a:fld>
            <a:endParaRPr lang="en-US" dirty="0"/>
          </a:p>
        </p:txBody>
      </p:sp>
    </p:spTree>
    <p:extLst>
      <p:ext uri="{BB962C8B-B14F-4D97-AF65-F5344CB8AC3E}">
        <p14:creationId xmlns:p14="http://schemas.microsoft.com/office/powerpoint/2010/main" val="26944131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63</a:t>
            </a:fld>
            <a:endParaRPr lang="en-US" dirty="0"/>
          </a:p>
        </p:txBody>
      </p:sp>
    </p:spTree>
    <p:extLst>
      <p:ext uri="{BB962C8B-B14F-4D97-AF65-F5344CB8AC3E}">
        <p14:creationId xmlns:p14="http://schemas.microsoft.com/office/powerpoint/2010/main" val="38049230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64</a:t>
            </a:fld>
            <a:endParaRPr lang="en-US" dirty="0"/>
          </a:p>
        </p:txBody>
      </p:sp>
    </p:spTree>
    <p:extLst>
      <p:ext uri="{BB962C8B-B14F-4D97-AF65-F5344CB8AC3E}">
        <p14:creationId xmlns:p14="http://schemas.microsoft.com/office/powerpoint/2010/main" val="8923689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65</a:t>
            </a:fld>
            <a:endParaRPr lang="en-US" dirty="0"/>
          </a:p>
        </p:txBody>
      </p:sp>
    </p:spTree>
    <p:extLst>
      <p:ext uri="{BB962C8B-B14F-4D97-AF65-F5344CB8AC3E}">
        <p14:creationId xmlns:p14="http://schemas.microsoft.com/office/powerpoint/2010/main" val="3763508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66</a:t>
            </a:fld>
            <a:endParaRPr lang="en-US" dirty="0"/>
          </a:p>
        </p:txBody>
      </p:sp>
    </p:spTree>
    <p:extLst>
      <p:ext uri="{BB962C8B-B14F-4D97-AF65-F5344CB8AC3E}">
        <p14:creationId xmlns:p14="http://schemas.microsoft.com/office/powerpoint/2010/main" val="174674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67</a:t>
            </a:fld>
            <a:endParaRPr lang="en-US" dirty="0"/>
          </a:p>
        </p:txBody>
      </p:sp>
    </p:spTree>
    <p:extLst>
      <p:ext uri="{BB962C8B-B14F-4D97-AF65-F5344CB8AC3E}">
        <p14:creationId xmlns:p14="http://schemas.microsoft.com/office/powerpoint/2010/main" val="29721774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68</a:t>
            </a:fld>
            <a:endParaRPr lang="en-US" dirty="0"/>
          </a:p>
        </p:txBody>
      </p:sp>
    </p:spTree>
    <p:extLst>
      <p:ext uri="{BB962C8B-B14F-4D97-AF65-F5344CB8AC3E}">
        <p14:creationId xmlns:p14="http://schemas.microsoft.com/office/powerpoint/2010/main" val="18280876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69</a:t>
            </a:fld>
            <a:endParaRPr lang="en-US" dirty="0"/>
          </a:p>
        </p:txBody>
      </p:sp>
    </p:spTree>
    <p:extLst>
      <p:ext uri="{BB962C8B-B14F-4D97-AF65-F5344CB8AC3E}">
        <p14:creationId xmlns:p14="http://schemas.microsoft.com/office/powerpoint/2010/main" val="545295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9748122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objectives</a:t>
            </a:r>
          </a:p>
          <a:p>
            <a:pPr marL="0" indent="0">
              <a:buFont typeface="Arial" panose="020B0604020202020204" pitchFamily="34" charset="0"/>
              <a:buNone/>
            </a:pPr>
            <a:r>
              <a:rPr lang="en-US" dirty="0"/>
              <a:t>At the end of this lesson, you will be able to:</a:t>
            </a:r>
          </a:p>
          <a:p>
            <a:pPr marL="171450" indent="-171450">
              <a:buFont typeface="Arial" panose="020B0604020202020204" pitchFamily="34" charset="0"/>
              <a:buChar char="•"/>
            </a:pPr>
            <a:r>
              <a:rPr lang="en-US" dirty="0"/>
              <a:t>Save files to the team Web server.</a:t>
            </a:r>
          </a:p>
          <a:p>
            <a:pPr marL="171450" indent="-171450">
              <a:buFont typeface="Arial" panose="020B0604020202020204" pitchFamily="34" charset="0"/>
              <a:buChar char="•"/>
            </a:pPr>
            <a:r>
              <a:rPr lang="en-US" dirty="0"/>
              <a:t>Move files to different locations on the team Web server.</a:t>
            </a:r>
          </a:p>
          <a:p>
            <a:pPr marL="171450" indent="-171450">
              <a:buFont typeface="Arial" panose="020B0604020202020204" pitchFamily="34" charset="0"/>
              <a:buChar char="•"/>
            </a:pPr>
            <a:r>
              <a:rPr lang="en-US" dirty="0"/>
              <a:t>Share files on the team Web server.</a:t>
            </a:r>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70</a:t>
            </a:fld>
            <a:endParaRPr lang="en-US" dirty="0"/>
          </a:p>
        </p:txBody>
      </p:sp>
    </p:spTree>
    <p:extLst>
      <p:ext uri="{BB962C8B-B14F-4D97-AF65-F5344CB8AC3E}">
        <p14:creationId xmlns:p14="http://schemas.microsoft.com/office/powerpoint/2010/main" val="396348074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71</a:t>
            </a:fld>
            <a:endParaRPr lang="en-US" dirty="0"/>
          </a:p>
        </p:txBody>
      </p:sp>
    </p:spTree>
    <p:extLst>
      <p:ext uri="{BB962C8B-B14F-4D97-AF65-F5344CB8AC3E}">
        <p14:creationId xmlns:p14="http://schemas.microsoft.com/office/powerpoint/2010/main" val="341454877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72</a:t>
            </a:fld>
            <a:endParaRPr lang="en-US" dirty="0"/>
          </a:p>
        </p:txBody>
      </p:sp>
    </p:spTree>
    <p:extLst>
      <p:ext uri="{BB962C8B-B14F-4D97-AF65-F5344CB8AC3E}">
        <p14:creationId xmlns:p14="http://schemas.microsoft.com/office/powerpoint/2010/main" val="366046958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73</a:t>
            </a:fld>
            <a:endParaRPr lang="en-US" dirty="0"/>
          </a:p>
        </p:txBody>
      </p:sp>
    </p:spTree>
    <p:extLst>
      <p:ext uri="{BB962C8B-B14F-4D97-AF65-F5344CB8AC3E}">
        <p14:creationId xmlns:p14="http://schemas.microsoft.com/office/powerpoint/2010/main" val="10567286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74</a:t>
            </a:fld>
            <a:endParaRPr lang="en-US" dirty="0"/>
          </a:p>
        </p:txBody>
      </p:sp>
    </p:spTree>
    <p:extLst>
      <p:ext uri="{BB962C8B-B14F-4D97-AF65-F5344CB8AC3E}">
        <p14:creationId xmlns:p14="http://schemas.microsoft.com/office/powerpoint/2010/main" val="20184461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75</a:t>
            </a:fld>
            <a:endParaRPr lang="en-US" dirty="0"/>
          </a:p>
        </p:txBody>
      </p:sp>
    </p:spTree>
    <p:extLst>
      <p:ext uri="{BB962C8B-B14F-4D97-AF65-F5344CB8AC3E}">
        <p14:creationId xmlns:p14="http://schemas.microsoft.com/office/powerpoint/2010/main" val="207305816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76</a:t>
            </a:fld>
            <a:endParaRPr lang="en-US" dirty="0"/>
          </a:p>
        </p:txBody>
      </p:sp>
    </p:spTree>
    <p:extLst>
      <p:ext uri="{BB962C8B-B14F-4D97-AF65-F5344CB8AC3E}">
        <p14:creationId xmlns:p14="http://schemas.microsoft.com/office/powerpoint/2010/main" val="6401919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77</a:t>
            </a:fld>
            <a:endParaRPr lang="en-US" dirty="0"/>
          </a:p>
        </p:txBody>
      </p:sp>
    </p:spTree>
    <p:extLst>
      <p:ext uri="{BB962C8B-B14F-4D97-AF65-F5344CB8AC3E}">
        <p14:creationId xmlns:p14="http://schemas.microsoft.com/office/powerpoint/2010/main" val="329835830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78</a:t>
            </a:fld>
            <a:endParaRPr lang="en-US" dirty="0"/>
          </a:p>
        </p:txBody>
      </p:sp>
    </p:spTree>
    <p:extLst>
      <p:ext uri="{BB962C8B-B14F-4D97-AF65-F5344CB8AC3E}">
        <p14:creationId xmlns:p14="http://schemas.microsoft.com/office/powerpoint/2010/main" val="386753662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79</a:t>
            </a:fld>
            <a:endParaRPr lang="en-US" dirty="0"/>
          </a:p>
        </p:txBody>
      </p:sp>
    </p:spTree>
    <p:extLst>
      <p:ext uri="{BB962C8B-B14F-4D97-AF65-F5344CB8AC3E}">
        <p14:creationId xmlns:p14="http://schemas.microsoft.com/office/powerpoint/2010/main" val="395097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18913782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80</a:t>
            </a:fld>
            <a:endParaRPr lang="en-US" dirty="0"/>
          </a:p>
        </p:txBody>
      </p:sp>
    </p:spTree>
    <p:extLst>
      <p:ext uri="{BB962C8B-B14F-4D97-AF65-F5344CB8AC3E}">
        <p14:creationId xmlns:p14="http://schemas.microsoft.com/office/powerpoint/2010/main" val="69185125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81</a:t>
            </a:fld>
            <a:endParaRPr lang="en-US" dirty="0"/>
          </a:p>
        </p:txBody>
      </p:sp>
    </p:spTree>
    <p:extLst>
      <p:ext uri="{BB962C8B-B14F-4D97-AF65-F5344CB8AC3E}">
        <p14:creationId xmlns:p14="http://schemas.microsoft.com/office/powerpoint/2010/main" val="315744786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82</a:t>
            </a:fld>
            <a:endParaRPr lang="en-US" dirty="0"/>
          </a:p>
        </p:txBody>
      </p:sp>
    </p:spTree>
    <p:extLst>
      <p:ext uri="{BB962C8B-B14F-4D97-AF65-F5344CB8AC3E}">
        <p14:creationId xmlns:p14="http://schemas.microsoft.com/office/powerpoint/2010/main" val="364887946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83</a:t>
            </a:fld>
            <a:endParaRPr lang="en-US" dirty="0"/>
          </a:p>
        </p:txBody>
      </p:sp>
    </p:spTree>
    <p:extLst>
      <p:ext uri="{BB962C8B-B14F-4D97-AF65-F5344CB8AC3E}">
        <p14:creationId xmlns:p14="http://schemas.microsoft.com/office/powerpoint/2010/main" val="73564874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84</a:t>
            </a:fld>
            <a:endParaRPr lang="en-US" dirty="0"/>
          </a:p>
        </p:txBody>
      </p:sp>
    </p:spTree>
    <p:extLst>
      <p:ext uri="{BB962C8B-B14F-4D97-AF65-F5344CB8AC3E}">
        <p14:creationId xmlns:p14="http://schemas.microsoft.com/office/powerpoint/2010/main" val="205758677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85</a:t>
            </a:fld>
            <a:endParaRPr lang="en-US" dirty="0"/>
          </a:p>
        </p:txBody>
      </p:sp>
    </p:spTree>
    <p:extLst>
      <p:ext uri="{BB962C8B-B14F-4D97-AF65-F5344CB8AC3E}">
        <p14:creationId xmlns:p14="http://schemas.microsoft.com/office/powerpoint/2010/main" val="23360014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86</a:t>
            </a:fld>
            <a:endParaRPr lang="en-US" dirty="0"/>
          </a:p>
        </p:txBody>
      </p:sp>
    </p:spTree>
    <p:extLst>
      <p:ext uri="{BB962C8B-B14F-4D97-AF65-F5344CB8AC3E}">
        <p14:creationId xmlns:p14="http://schemas.microsoft.com/office/powerpoint/2010/main" val="257950670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87</a:t>
            </a:fld>
            <a:endParaRPr lang="en-US" dirty="0"/>
          </a:p>
        </p:txBody>
      </p:sp>
    </p:spTree>
    <p:extLst>
      <p:ext uri="{BB962C8B-B14F-4D97-AF65-F5344CB8AC3E}">
        <p14:creationId xmlns:p14="http://schemas.microsoft.com/office/powerpoint/2010/main" val="155430512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88</a:t>
            </a:fld>
            <a:endParaRPr lang="en-US" dirty="0"/>
          </a:p>
        </p:txBody>
      </p:sp>
    </p:spTree>
    <p:extLst>
      <p:ext uri="{BB962C8B-B14F-4D97-AF65-F5344CB8AC3E}">
        <p14:creationId xmlns:p14="http://schemas.microsoft.com/office/powerpoint/2010/main" val="224110855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89</a:t>
            </a:fld>
            <a:endParaRPr lang="en-US" dirty="0"/>
          </a:p>
        </p:txBody>
      </p:sp>
    </p:spTree>
    <p:extLst>
      <p:ext uri="{BB962C8B-B14F-4D97-AF65-F5344CB8AC3E}">
        <p14:creationId xmlns:p14="http://schemas.microsoft.com/office/powerpoint/2010/main" val="87990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270951165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90</a:t>
            </a:fld>
            <a:endParaRPr lang="en-US" dirty="0"/>
          </a:p>
        </p:txBody>
      </p:sp>
    </p:spTree>
    <p:extLst>
      <p:ext uri="{BB962C8B-B14F-4D97-AF65-F5344CB8AC3E}">
        <p14:creationId xmlns:p14="http://schemas.microsoft.com/office/powerpoint/2010/main" val="187203257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91</a:t>
            </a:fld>
            <a:endParaRPr lang="en-US" dirty="0"/>
          </a:p>
        </p:txBody>
      </p:sp>
    </p:spTree>
    <p:extLst>
      <p:ext uri="{BB962C8B-B14F-4D97-AF65-F5344CB8AC3E}">
        <p14:creationId xmlns:p14="http://schemas.microsoft.com/office/powerpoint/2010/main" val="11233159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92</a:t>
            </a:fld>
            <a:endParaRPr lang="en-US" dirty="0"/>
          </a:p>
        </p:txBody>
      </p:sp>
    </p:spTree>
    <p:extLst>
      <p:ext uri="{BB962C8B-B14F-4D97-AF65-F5344CB8AC3E}">
        <p14:creationId xmlns:p14="http://schemas.microsoft.com/office/powerpoint/2010/main" val="263211394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93</a:t>
            </a:fld>
            <a:endParaRPr lang="en-US" dirty="0"/>
          </a:p>
        </p:txBody>
      </p:sp>
    </p:spTree>
    <p:extLst>
      <p:ext uri="{BB962C8B-B14F-4D97-AF65-F5344CB8AC3E}">
        <p14:creationId xmlns:p14="http://schemas.microsoft.com/office/powerpoint/2010/main" val="284081765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94</a:t>
            </a:fld>
            <a:endParaRPr lang="en-US" dirty="0"/>
          </a:p>
        </p:txBody>
      </p:sp>
    </p:spTree>
    <p:extLst>
      <p:ext uri="{BB962C8B-B14F-4D97-AF65-F5344CB8AC3E}">
        <p14:creationId xmlns:p14="http://schemas.microsoft.com/office/powerpoint/2010/main" val="33394489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95</a:t>
            </a:fld>
            <a:endParaRPr lang="en-US" dirty="0"/>
          </a:p>
        </p:txBody>
      </p:sp>
    </p:spTree>
    <p:extLst>
      <p:ext uri="{BB962C8B-B14F-4D97-AF65-F5344CB8AC3E}">
        <p14:creationId xmlns:p14="http://schemas.microsoft.com/office/powerpoint/2010/main" val="60390721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96</a:t>
            </a:fld>
            <a:endParaRPr lang="en-US" dirty="0"/>
          </a:p>
        </p:txBody>
      </p:sp>
    </p:spTree>
    <p:extLst>
      <p:ext uri="{BB962C8B-B14F-4D97-AF65-F5344CB8AC3E}">
        <p14:creationId xmlns:p14="http://schemas.microsoft.com/office/powerpoint/2010/main" val="108155590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97</a:t>
            </a:fld>
            <a:endParaRPr lang="en-US" dirty="0"/>
          </a:p>
        </p:txBody>
      </p:sp>
    </p:spTree>
    <p:extLst>
      <p:ext uri="{BB962C8B-B14F-4D97-AF65-F5344CB8AC3E}">
        <p14:creationId xmlns:p14="http://schemas.microsoft.com/office/powerpoint/2010/main" val="297944168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98</a:t>
            </a:fld>
            <a:endParaRPr lang="en-US" dirty="0"/>
          </a:p>
        </p:txBody>
      </p:sp>
    </p:spTree>
    <p:extLst>
      <p:ext uri="{BB962C8B-B14F-4D97-AF65-F5344CB8AC3E}">
        <p14:creationId xmlns:p14="http://schemas.microsoft.com/office/powerpoint/2010/main" val="360667588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99</a:t>
            </a:fld>
            <a:endParaRPr lang="en-US" dirty="0"/>
          </a:p>
        </p:txBody>
      </p:sp>
    </p:spTree>
    <p:extLst>
      <p:ext uri="{BB962C8B-B14F-4D97-AF65-F5344CB8AC3E}">
        <p14:creationId xmlns:p14="http://schemas.microsoft.com/office/powerpoint/2010/main" val="40646340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 y="38637"/>
            <a:ext cx="12179121" cy="68072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08F12-96AD-4ED4-8132-A78F5E42C1F5}" type="datetime1">
              <a:rPr lang="en-US" smtClean="0"/>
              <a:pPr/>
              <a:t>6/16/2020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9470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FA170-8299-44AD-AEEF-FC686C3D7804}" type="datetime1">
              <a:rPr lang="en-US" smtClean="0"/>
              <a:t>6/16/2020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6456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1763A-68EC-4ECD-9620-D9FE9CDDD622}" type="datetime1">
              <a:rPr lang="en-US" smtClean="0"/>
              <a:t>6/16/2020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8619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8BEDD-6160-49BB-B372-861DE7DE9BA5}" type="datetime1">
              <a:rPr lang="en-US" smtClean="0"/>
              <a:t>6/16/2020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2267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6/16/2020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290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CA159C-B6E0-4F10-9F4A-2FA57003B139}" type="datetime1">
              <a:rPr lang="en-US" smtClean="0"/>
              <a:t>6/16/2020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3285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0CBBB-D1D1-4386-A5E9-07F3477B78F3}" type="datetime1">
              <a:rPr lang="en-US" smtClean="0"/>
              <a:t>6/16/2020</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6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4CAD8-0EA7-4615-B69B-B2F199EF3A93}" type="datetime1">
              <a:rPr lang="en-US" smtClean="0"/>
              <a:t>6/16/2020</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8147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6/16/2020</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5567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17D9B-D4D3-4E23-88DF-2E354FA43196}" type="datetime1">
              <a:rPr lang="en-US" smtClean="0"/>
              <a:t>6/16/2020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5781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6/16/2020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251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84" y="12520"/>
            <a:ext cx="12180016" cy="6879335"/>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6/16/2020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7452934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9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JAVA BOOTCAMP </a:t>
            </a:r>
            <a:r>
              <a:rPr lang="en-US" smtClean="0"/>
              <a:t/>
            </a:r>
            <a:br>
              <a:rPr lang="en-US" smtClean="0"/>
            </a:br>
            <a:r>
              <a:rPr lang="en-US" smtClean="0"/>
              <a:t>DAY </a:t>
            </a:r>
            <a:r>
              <a:rPr lang="en-US" dirty="0"/>
              <a:t>01</a:t>
            </a:r>
          </a:p>
        </p:txBody>
      </p:sp>
      <p:sp>
        <p:nvSpPr>
          <p:cNvPr id="3" name="Subtitle 2"/>
          <p:cNvSpPr>
            <a:spLocks noGrp="1"/>
          </p:cNvSpPr>
          <p:nvPr>
            <p:ph type="subTitle" idx="1"/>
          </p:nvPr>
        </p:nvSpPr>
        <p:spPr/>
        <p:txBody>
          <a:bodyPr/>
          <a:lstStyle/>
          <a:p>
            <a:r>
              <a:rPr lang="en-US" dirty="0"/>
              <a:t>Presented by</a:t>
            </a:r>
          </a:p>
          <a:p>
            <a:r>
              <a:rPr lang="en-US" dirty="0" smtClean="0"/>
              <a:t>G2Academy</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Phase 3: Design</a:t>
            </a:r>
            <a:r>
              <a:rPr lang="en-ID" b="1" dirty="0" smtClean="0"/>
              <a:t>: </a:t>
            </a:r>
            <a:r>
              <a:rPr lang="en-ID" dirty="0"/>
              <a:t>Low-Level Design(LLD)</a:t>
            </a:r>
            <a:endParaRPr lang="en-US" dirty="0"/>
          </a:p>
        </p:txBody>
      </p:sp>
      <p:sp>
        <p:nvSpPr>
          <p:cNvPr id="3" name="Content Placeholder 2"/>
          <p:cNvSpPr>
            <a:spLocks noGrp="1"/>
          </p:cNvSpPr>
          <p:nvPr>
            <p:ph idx="1"/>
          </p:nvPr>
        </p:nvSpPr>
        <p:spPr/>
        <p:txBody>
          <a:bodyPr>
            <a:normAutofit/>
          </a:bodyPr>
          <a:lstStyle/>
          <a:p>
            <a:r>
              <a:rPr lang="en-US" dirty="0"/>
              <a:t>Functional logic of the modules</a:t>
            </a:r>
          </a:p>
          <a:p>
            <a:r>
              <a:rPr lang="en-US" dirty="0"/>
              <a:t>Database tables, which include type and size</a:t>
            </a:r>
          </a:p>
          <a:p>
            <a:r>
              <a:rPr lang="en-US" dirty="0"/>
              <a:t>Complete detail of the interface</a:t>
            </a:r>
          </a:p>
          <a:p>
            <a:r>
              <a:rPr lang="en-US" dirty="0"/>
              <a:t>Addresses all types of dependency issues</a:t>
            </a:r>
          </a:p>
          <a:p>
            <a:r>
              <a:rPr lang="en-US" dirty="0"/>
              <a:t>Listing of error messages</a:t>
            </a:r>
          </a:p>
          <a:p>
            <a:r>
              <a:rPr lang="en-US" dirty="0"/>
              <a:t>Complete input and outputs for every module</a:t>
            </a:r>
          </a:p>
        </p:txBody>
      </p:sp>
    </p:spTree>
    <p:extLst>
      <p:ext uri="{BB962C8B-B14F-4D97-AF65-F5344CB8AC3E}">
        <p14:creationId xmlns:p14="http://schemas.microsoft.com/office/powerpoint/2010/main" val="294726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a:t>
            </a:r>
            <a:r>
              <a:rPr lang="en-ID" b="1" dirty="0" smtClean="0"/>
              <a:t>Architecture</a:t>
            </a:r>
            <a:endParaRPr lang="en-ID" b="1" dirty="0"/>
          </a:p>
        </p:txBody>
      </p:sp>
      <p:sp>
        <p:nvSpPr>
          <p:cNvPr id="3" name="Content Placeholder 2"/>
          <p:cNvSpPr>
            <a:spLocks noGrp="1"/>
          </p:cNvSpPr>
          <p:nvPr>
            <p:ph idx="1"/>
          </p:nvPr>
        </p:nvSpPr>
        <p:spPr/>
        <p:txBody>
          <a:bodyPr>
            <a:normAutofit lnSpcReduction="10000"/>
          </a:bodyPr>
          <a:lstStyle/>
          <a:p>
            <a:pPr algn="just"/>
            <a:r>
              <a:rPr lang="en-US" sz="2600" dirty="0"/>
              <a:t>Software architecture provides a basic design of a complete software system. </a:t>
            </a:r>
            <a:endParaRPr lang="en-US" sz="2600" dirty="0" smtClean="0"/>
          </a:p>
          <a:p>
            <a:pPr algn="just"/>
            <a:r>
              <a:rPr lang="en-US" sz="2600" dirty="0" smtClean="0"/>
              <a:t>It </a:t>
            </a:r>
            <a:r>
              <a:rPr lang="en-US" sz="2600" dirty="0"/>
              <a:t>defines the elements included in the system, the functions each element has, and how each element relates to one another. In short, it is a big picture or overall structure of the whole system, how everything works together.</a:t>
            </a:r>
          </a:p>
          <a:p>
            <a:pPr algn="just"/>
            <a:r>
              <a:rPr lang="en-US" sz="2600" dirty="0"/>
              <a:t>To form an architecture, the software architect will take several factors into consideration</a:t>
            </a:r>
            <a:r>
              <a:rPr lang="en-US" sz="2600" dirty="0" smtClean="0"/>
              <a:t>:</a:t>
            </a:r>
          </a:p>
          <a:p>
            <a:pPr lvl="1" algn="just"/>
            <a:r>
              <a:rPr lang="en-US" dirty="0"/>
              <a:t>What will the system be used for?</a:t>
            </a:r>
          </a:p>
          <a:p>
            <a:pPr lvl="1" algn="just"/>
            <a:r>
              <a:rPr lang="en-US" dirty="0"/>
              <a:t>Who will be using the system?</a:t>
            </a:r>
          </a:p>
          <a:p>
            <a:pPr lvl="1" algn="just"/>
            <a:r>
              <a:rPr lang="en-US" dirty="0"/>
              <a:t>What quality matters to them?</a:t>
            </a:r>
          </a:p>
          <a:p>
            <a:pPr lvl="1" algn="just"/>
            <a:r>
              <a:rPr lang="en-US" dirty="0"/>
              <a:t>Where will the system run</a:t>
            </a:r>
            <a:r>
              <a:rPr lang="en-US" dirty="0" smtClean="0"/>
              <a:t>?</a:t>
            </a:r>
            <a:endParaRPr lang="en-US" dirty="0"/>
          </a:p>
        </p:txBody>
      </p:sp>
    </p:spTree>
    <p:extLst>
      <p:ext uri="{BB962C8B-B14F-4D97-AF65-F5344CB8AC3E}">
        <p14:creationId xmlns:p14="http://schemas.microsoft.com/office/powerpoint/2010/main" val="28868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a:t>
            </a:r>
            <a:r>
              <a:rPr lang="en-ID" b="1" dirty="0" smtClean="0"/>
              <a:t>Architecture</a:t>
            </a:r>
            <a:endParaRPr lang="en-ID" b="1" dirty="0"/>
          </a:p>
        </p:txBody>
      </p:sp>
      <p:sp>
        <p:nvSpPr>
          <p:cNvPr id="3" name="Content Placeholder 2"/>
          <p:cNvSpPr>
            <a:spLocks noGrp="1"/>
          </p:cNvSpPr>
          <p:nvPr>
            <p:ph idx="1"/>
          </p:nvPr>
        </p:nvSpPr>
        <p:spPr/>
        <p:txBody>
          <a:bodyPr>
            <a:normAutofit lnSpcReduction="10000"/>
          </a:bodyPr>
          <a:lstStyle/>
          <a:p>
            <a:pPr algn="just"/>
            <a:r>
              <a:rPr lang="en-US" sz="2400" dirty="0"/>
              <a:t>The architect plans the structure of the system to meet the needs like these. It is essential to have proper software architecture, mainly for a large software system. Having a clear design of a complete system as a starting point provides a solid basis for developers to follow.</a:t>
            </a:r>
          </a:p>
          <a:p>
            <a:pPr algn="just"/>
            <a:r>
              <a:rPr lang="en-US" sz="2400" dirty="0"/>
              <a:t>Each developer will know what needs to be implemented and how things relate to meet the desired needs efficiently. One of the main advantages of software architecture is that it provides high productivity to the software team. </a:t>
            </a:r>
            <a:endParaRPr lang="en-US" sz="2400" dirty="0" smtClean="0"/>
          </a:p>
          <a:p>
            <a:pPr algn="just"/>
            <a:r>
              <a:rPr lang="en-US" sz="2400" dirty="0" smtClean="0"/>
              <a:t>The </a:t>
            </a:r>
            <a:r>
              <a:rPr lang="en-US" sz="2400" dirty="0"/>
              <a:t>software development becomes more effective as it comes up with an explained structure in place to coordinate work, implement individual features, or ground discussions on potential issues. </a:t>
            </a:r>
            <a:endParaRPr lang="en-US" sz="2400" dirty="0" smtClean="0"/>
          </a:p>
          <a:p>
            <a:pPr algn="just"/>
            <a:r>
              <a:rPr lang="en-US" sz="2400" dirty="0" smtClean="0"/>
              <a:t>With </a:t>
            </a:r>
            <a:r>
              <a:rPr lang="en-US" sz="2400" dirty="0"/>
              <a:t>a lucid architecture, it is easier to know where the key responsibilities are residing in the system and where to make changes to add new requirements or simply fixing the failures.</a:t>
            </a:r>
          </a:p>
        </p:txBody>
      </p:sp>
    </p:spTree>
    <p:extLst>
      <p:ext uri="{BB962C8B-B14F-4D97-AF65-F5344CB8AC3E}">
        <p14:creationId xmlns:p14="http://schemas.microsoft.com/office/powerpoint/2010/main" val="63092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a:t>
            </a:r>
            <a:r>
              <a:rPr lang="en-ID" b="1" dirty="0" smtClean="0"/>
              <a:t>Architecture</a:t>
            </a:r>
            <a:endParaRPr lang="en-ID" b="1" dirty="0"/>
          </a:p>
        </p:txBody>
      </p:sp>
      <p:sp>
        <p:nvSpPr>
          <p:cNvPr id="3" name="Content Placeholder 2"/>
          <p:cNvSpPr>
            <a:spLocks noGrp="1"/>
          </p:cNvSpPr>
          <p:nvPr>
            <p:ph idx="1"/>
          </p:nvPr>
        </p:nvSpPr>
        <p:spPr/>
        <p:txBody>
          <a:bodyPr>
            <a:normAutofit fontScale="92500" lnSpcReduction="10000"/>
          </a:bodyPr>
          <a:lstStyle/>
          <a:p>
            <a:pPr algn="just"/>
            <a:r>
              <a:rPr lang="en-US" sz="2400" dirty="0"/>
              <a:t>In addition, a clear architecture will help to achieve quality in the software with a well-designed structure using principles like separation of concerns; the system becomes easier to maintain, reuse, and adapt. </a:t>
            </a:r>
            <a:endParaRPr lang="en-US" sz="2400" dirty="0" smtClean="0"/>
          </a:p>
          <a:p>
            <a:pPr algn="just"/>
            <a:r>
              <a:rPr lang="en-US" sz="2400" dirty="0" smtClean="0"/>
              <a:t>The </a:t>
            </a:r>
            <a:r>
              <a:rPr lang="en-US" sz="2400" dirty="0"/>
              <a:t>software architecture is useful to people such as software developers, the project manager, the client, and the end-user. </a:t>
            </a:r>
            <a:endParaRPr lang="en-US" sz="2400" dirty="0" smtClean="0"/>
          </a:p>
          <a:p>
            <a:pPr algn="just"/>
            <a:r>
              <a:rPr lang="en-US" sz="2400" dirty="0" smtClean="0"/>
              <a:t>Each </a:t>
            </a:r>
            <a:r>
              <a:rPr lang="en-US" sz="2400" dirty="0"/>
              <a:t>one will have different perspectives to view the system and will bring different agendas to a project. Also, it provides a collection of several views. It can be best understood as a collection of five views:</a:t>
            </a:r>
          </a:p>
          <a:p>
            <a:pPr lvl="1" algn="just"/>
            <a:r>
              <a:rPr lang="en-US" sz="2200" dirty="0"/>
              <a:t>Use case view</a:t>
            </a:r>
          </a:p>
          <a:p>
            <a:pPr lvl="1" algn="just"/>
            <a:r>
              <a:rPr lang="en-US" sz="2200" dirty="0"/>
              <a:t>Design view</a:t>
            </a:r>
          </a:p>
          <a:p>
            <a:pPr lvl="1" algn="just"/>
            <a:r>
              <a:rPr lang="en-US" sz="2200" dirty="0"/>
              <a:t>Implementation view</a:t>
            </a:r>
          </a:p>
          <a:p>
            <a:pPr lvl="1" algn="just"/>
            <a:r>
              <a:rPr lang="en-US" sz="2200" dirty="0"/>
              <a:t>Process view</a:t>
            </a:r>
          </a:p>
          <a:p>
            <a:pPr lvl="1" algn="just"/>
            <a:r>
              <a:rPr lang="en-US" sz="2200" dirty="0"/>
              <a:t>Development view</a:t>
            </a:r>
          </a:p>
        </p:txBody>
      </p:sp>
    </p:spTree>
    <p:extLst>
      <p:ext uri="{BB962C8B-B14F-4D97-AF65-F5344CB8AC3E}">
        <p14:creationId xmlns:p14="http://schemas.microsoft.com/office/powerpoint/2010/main" val="115107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a:t>
            </a:r>
            <a:r>
              <a:rPr lang="en-ID" b="1" dirty="0" smtClean="0"/>
              <a:t>Architecture</a:t>
            </a:r>
            <a:endParaRPr lang="en-ID" b="1" dirty="0"/>
          </a:p>
        </p:txBody>
      </p:sp>
      <p:pic>
        <p:nvPicPr>
          <p:cNvPr id="5" name="Picture 4"/>
          <p:cNvPicPr>
            <a:picLocks noChangeAspect="1"/>
          </p:cNvPicPr>
          <p:nvPr/>
        </p:nvPicPr>
        <p:blipFill>
          <a:blip r:embed="rId3"/>
          <a:stretch>
            <a:fillRect/>
          </a:stretch>
        </p:blipFill>
        <p:spPr>
          <a:xfrm>
            <a:off x="3238500" y="1690688"/>
            <a:ext cx="5715000" cy="4762500"/>
          </a:xfrm>
          <a:prstGeom prst="rect">
            <a:avLst/>
          </a:prstGeom>
        </p:spPr>
      </p:pic>
    </p:spTree>
    <p:extLst>
      <p:ext uri="{BB962C8B-B14F-4D97-AF65-F5344CB8AC3E}">
        <p14:creationId xmlns:p14="http://schemas.microsoft.com/office/powerpoint/2010/main" val="258745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a:t>
            </a:r>
            <a:r>
              <a:rPr lang="en-ID" b="1" dirty="0" smtClean="0"/>
              <a:t>Architecture</a:t>
            </a:r>
            <a:endParaRPr lang="en-ID" b="1" dirty="0"/>
          </a:p>
        </p:txBody>
      </p:sp>
      <p:sp>
        <p:nvSpPr>
          <p:cNvPr id="3" name="Content Placeholder 2"/>
          <p:cNvSpPr>
            <a:spLocks noGrp="1"/>
          </p:cNvSpPr>
          <p:nvPr>
            <p:ph idx="1"/>
          </p:nvPr>
        </p:nvSpPr>
        <p:spPr/>
        <p:txBody>
          <a:bodyPr>
            <a:normAutofit/>
          </a:bodyPr>
          <a:lstStyle/>
          <a:p>
            <a:pPr marL="0" indent="0" algn="just">
              <a:buNone/>
            </a:pPr>
            <a:r>
              <a:rPr lang="en-US" sz="2400" dirty="0"/>
              <a:t>Use case view</a:t>
            </a:r>
          </a:p>
          <a:p>
            <a:pPr lvl="1" algn="just"/>
            <a:r>
              <a:rPr lang="en-US" sz="2000" dirty="0"/>
              <a:t>It is a view that shows the functionality of the system as perceived by external actors.</a:t>
            </a:r>
          </a:p>
          <a:p>
            <a:pPr lvl="1" algn="just"/>
            <a:r>
              <a:rPr lang="en-US" sz="2000" dirty="0"/>
              <a:t>It reveals the requirements of the system.</a:t>
            </a:r>
          </a:p>
          <a:p>
            <a:pPr lvl="1" algn="just"/>
            <a:r>
              <a:rPr lang="en-US" sz="2000" dirty="0"/>
              <a:t>With UML, it is easy to capture the static aspects of this view in the use case diagrams, whereas </a:t>
            </a:r>
            <a:r>
              <a:rPr lang="en-US" sz="2000" dirty="0" err="1"/>
              <a:t>it?s</a:t>
            </a:r>
            <a:r>
              <a:rPr lang="en-US" sz="2000" dirty="0"/>
              <a:t> dynamic aspects are captured in interaction diagrams, state chart diagrams, and activity diagrams.</a:t>
            </a:r>
          </a:p>
          <a:p>
            <a:pPr marL="0" indent="0" algn="just">
              <a:buNone/>
            </a:pPr>
            <a:r>
              <a:rPr lang="en-US" sz="2400" dirty="0"/>
              <a:t>Design View</a:t>
            </a:r>
          </a:p>
          <a:p>
            <a:pPr lvl="1" algn="just"/>
            <a:r>
              <a:rPr lang="en-US" sz="2000" dirty="0"/>
              <a:t>It is a view that shows how the functionality is designed inside the system in terms of static structure and dynamic behavior.</a:t>
            </a:r>
          </a:p>
          <a:p>
            <a:pPr lvl="1" algn="just"/>
            <a:r>
              <a:rPr lang="en-US" sz="2000" dirty="0"/>
              <a:t>It captures the vocabulary of the problem space and solution space.</a:t>
            </a:r>
          </a:p>
          <a:p>
            <a:pPr lvl="1" algn="just"/>
            <a:r>
              <a:rPr lang="en-US" sz="2000" dirty="0"/>
              <a:t>With UML, it represents the static aspects of this view in class and object diagrams, whereas its dynamic aspects are captured in interaction diagrams, state chart diagrams, and activity diagrams.</a:t>
            </a:r>
          </a:p>
        </p:txBody>
      </p:sp>
    </p:spTree>
    <p:extLst>
      <p:ext uri="{BB962C8B-B14F-4D97-AF65-F5344CB8AC3E}">
        <p14:creationId xmlns:p14="http://schemas.microsoft.com/office/powerpoint/2010/main" val="264615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a:t>
            </a:r>
            <a:r>
              <a:rPr lang="en-ID" b="1" dirty="0" smtClean="0"/>
              <a:t>Architecture</a:t>
            </a:r>
            <a:endParaRPr lang="en-ID" b="1" dirty="0"/>
          </a:p>
        </p:txBody>
      </p:sp>
      <p:sp>
        <p:nvSpPr>
          <p:cNvPr id="3" name="Content Placeholder 2"/>
          <p:cNvSpPr>
            <a:spLocks noGrp="1"/>
          </p:cNvSpPr>
          <p:nvPr>
            <p:ph idx="1"/>
          </p:nvPr>
        </p:nvSpPr>
        <p:spPr/>
        <p:txBody>
          <a:bodyPr>
            <a:normAutofit/>
          </a:bodyPr>
          <a:lstStyle/>
          <a:p>
            <a:pPr marL="0" indent="0" algn="just">
              <a:buNone/>
            </a:pPr>
            <a:r>
              <a:rPr lang="en-US" sz="2400" dirty="0"/>
              <a:t>Implementation View</a:t>
            </a:r>
          </a:p>
          <a:p>
            <a:pPr lvl="1" algn="just"/>
            <a:r>
              <a:rPr lang="en-US" sz="2000" dirty="0"/>
              <a:t>It is the view that represents the organization of the core components and files.</a:t>
            </a:r>
          </a:p>
          <a:p>
            <a:pPr lvl="1" algn="just"/>
            <a:r>
              <a:rPr lang="en-US" sz="2000" dirty="0"/>
              <a:t>It primarily addresses the configuration management of the </a:t>
            </a:r>
            <a:r>
              <a:rPr lang="en-US" sz="2000" dirty="0" err="1"/>
              <a:t>system?s</a:t>
            </a:r>
            <a:r>
              <a:rPr lang="en-US" sz="2000" dirty="0"/>
              <a:t> releases.</a:t>
            </a:r>
          </a:p>
          <a:p>
            <a:pPr lvl="1" algn="just"/>
            <a:r>
              <a:rPr lang="en-US" sz="2000" dirty="0"/>
              <a:t>With UML, its static aspects are expressed in component diagrams, and the dynamic aspects are captured in interaction diagrams, state chart diagrams, and activity diagrams.</a:t>
            </a:r>
          </a:p>
          <a:p>
            <a:pPr marL="0" indent="0" algn="just">
              <a:buNone/>
            </a:pPr>
            <a:r>
              <a:rPr lang="en-US" sz="2400" dirty="0"/>
              <a:t>Process View</a:t>
            </a:r>
          </a:p>
          <a:p>
            <a:pPr lvl="1" algn="just"/>
            <a:r>
              <a:rPr lang="en-US" sz="2000" dirty="0"/>
              <a:t>It is the view that demonstrates the concurrency of the system.</a:t>
            </a:r>
          </a:p>
          <a:p>
            <a:pPr lvl="1" algn="just"/>
            <a:r>
              <a:rPr lang="en-US" sz="2000" dirty="0"/>
              <a:t>It incorporates the threads and processes that make concurrent system and synchronized mechanisms.</a:t>
            </a:r>
          </a:p>
          <a:p>
            <a:pPr lvl="1" algn="just"/>
            <a:r>
              <a:rPr lang="en-US" sz="2000" dirty="0"/>
              <a:t>It primarily addresses the system's scalability, throughput, and performance.</a:t>
            </a:r>
          </a:p>
          <a:p>
            <a:pPr lvl="1" algn="just"/>
            <a:r>
              <a:rPr lang="en-US" sz="2000" dirty="0"/>
              <a:t>Its static and dynamic aspects are expressed the same way as the design view but focus more on the active classes that represent these threads and processes.</a:t>
            </a:r>
          </a:p>
        </p:txBody>
      </p:sp>
    </p:spTree>
    <p:extLst>
      <p:ext uri="{BB962C8B-B14F-4D97-AF65-F5344CB8AC3E}">
        <p14:creationId xmlns:p14="http://schemas.microsoft.com/office/powerpoint/2010/main" val="138193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a:t>
            </a:r>
            <a:r>
              <a:rPr lang="en-ID" b="1" dirty="0" smtClean="0"/>
              <a:t>Architecture</a:t>
            </a:r>
            <a:endParaRPr lang="en-ID" b="1" dirty="0"/>
          </a:p>
        </p:txBody>
      </p:sp>
      <p:sp>
        <p:nvSpPr>
          <p:cNvPr id="3" name="Content Placeholder 2"/>
          <p:cNvSpPr>
            <a:spLocks noGrp="1"/>
          </p:cNvSpPr>
          <p:nvPr>
            <p:ph idx="1"/>
          </p:nvPr>
        </p:nvSpPr>
        <p:spPr/>
        <p:txBody>
          <a:bodyPr>
            <a:normAutofit/>
          </a:bodyPr>
          <a:lstStyle/>
          <a:p>
            <a:pPr marL="0" indent="0">
              <a:buNone/>
            </a:pPr>
            <a:r>
              <a:rPr lang="en-US" sz="2400" dirty="0"/>
              <a:t>Deployment View</a:t>
            </a:r>
          </a:p>
          <a:p>
            <a:pPr lvl="1" algn="just"/>
            <a:r>
              <a:rPr lang="en-US" sz="2000" dirty="0"/>
              <a:t>It is the view that shows the deployment of the system in terms of physical architecture.</a:t>
            </a:r>
          </a:p>
          <a:p>
            <a:pPr lvl="1" algn="just"/>
            <a:r>
              <a:rPr lang="en-US" sz="2000" dirty="0"/>
              <a:t>It includes the nodes, which form the system hardware topology where the system will be executed.</a:t>
            </a:r>
          </a:p>
          <a:p>
            <a:pPr lvl="1" algn="just"/>
            <a:r>
              <a:rPr lang="en-US" sz="2000" dirty="0"/>
              <a:t>It primarily addresses the distribution, delivery, and installation of the parts that build the physical system.</a:t>
            </a:r>
          </a:p>
        </p:txBody>
      </p:sp>
    </p:spTree>
    <p:extLst>
      <p:ext uri="{BB962C8B-B14F-4D97-AF65-F5344CB8AC3E}">
        <p14:creationId xmlns:p14="http://schemas.microsoft.com/office/powerpoint/2010/main" val="275054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UML-Diagrams</a:t>
            </a:r>
          </a:p>
        </p:txBody>
      </p:sp>
      <p:sp>
        <p:nvSpPr>
          <p:cNvPr id="3" name="Content Placeholder 2"/>
          <p:cNvSpPr>
            <a:spLocks noGrp="1"/>
          </p:cNvSpPr>
          <p:nvPr>
            <p:ph idx="1"/>
          </p:nvPr>
        </p:nvSpPr>
        <p:spPr>
          <a:xfrm>
            <a:off x="838200" y="1825625"/>
            <a:ext cx="4734464" cy="4351338"/>
          </a:xfrm>
        </p:spPr>
        <p:txBody>
          <a:bodyPr>
            <a:normAutofit/>
          </a:bodyPr>
          <a:lstStyle/>
          <a:p>
            <a:pPr marL="0" indent="0" algn="just">
              <a:buNone/>
            </a:pPr>
            <a:r>
              <a:rPr lang="en-US" sz="2000" dirty="0"/>
              <a:t>The UML diagrams are categorized into </a:t>
            </a:r>
            <a:r>
              <a:rPr lang="en-US" sz="2000" b="1" dirty="0"/>
              <a:t>structural diagrams, behavioral diagrams,</a:t>
            </a:r>
            <a:r>
              <a:rPr lang="en-US" sz="2000" dirty="0"/>
              <a:t> and also interaction </a:t>
            </a:r>
            <a:r>
              <a:rPr lang="en-US" sz="2000" b="1" dirty="0"/>
              <a:t>overview diagrams.</a:t>
            </a:r>
            <a:r>
              <a:rPr lang="en-US" sz="2000" dirty="0"/>
              <a:t> The diagrams are hierarchically classified in the following figure:</a:t>
            </a:r>
            <a:endParaRPr lang="en-US" sz="1800" dirty="0"/>
          </a:p>
        </p:txBody>
      </p:sp>
      <p:pic>
        <p:nvPicPr>
          <p:cNvPr id="5" name="Picture 4"/>
          <p:cNvPicPr>
            <a:picLocks noChangeAspect="1"/>
          </p:cNvPicPr>
          <p:nvPr/>
        </p:nvPicPr>
        <p:blipFill>
          <a:blip r:embed="rId3"/>
          <a:stretch>
            <a:fillRect/>
          </a:stretch>
        </p:blipFill>
        <p:spPr>
          <a:xfrm>
            <a:off x="5874589" y="1002027"/>
            <a:ext cx="5846032" cy="5008100"/>
          </a:xfrm>
          <a:prstGeom prst="rect">
            <a:avLst/>
          </a:prstGeom>
        </p:spPr>
      </p:pic>
    </p:spTree>
    <p:extLst>
      <p:ext uri="{BB962C8B-B14F-4D97-AF65-F5344CB8AC3E}">
        <p14:creationId xmlns:p14="http://schemas.microsoft.com/office/powerpoint/2010/main" val="146560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Structural Diagrams</a:t>
            </a:r>
          </a:p>
        </p:txBody>
      </p:sp>
      <p:sp>
        <p:nvSpPr>
          <p:cNvPr id="3" name="Content Placeholder 2"/>
          <p:cNvSpPr>
            <a:spLocks noGrp="1"/>
          </p:cNvSpPr>
          <p:nvPr>
            <p:ph idx="1"/>
          </p:nvPr>
        </p:nvSpPr>
        <p:spPr/>
        <p:txBody>
          <a:bodyPr>
            <a:normAutofit/>
          </a:bodyPr>
          <a:lstStyle/>
          <a:p>
            <a:pPr marL="0" indent="0" algn="just">
              <a:buNone/>
            </a:pPr>
            <a:r>
              <a:rPr lang="en-US" sz="2400" dirty="0"/>
              <a:t>Structural diagrams depict a static view or structure of a system. It is widely used in the documentation of software architecture. It embraces class diagrams, composite structure diagrams, component diagrams, deployment diagrams, object diagrams, and package diagrams. It presents an outline for the system. It stresses the elements to be present that are to be modeled.</a:t>
            </a:r>
          </a:p>
          <a:p>
            <a:pPr lvl="1" algn="just"/>
            <a:r>
              <a:rPr lang="en-US" sz="2000" b="1" dirty="0"/>
              <a:t>Class Diagram:</a:t>
            </a:r>
            <a:r>
              <a:rPr lang="en-US" sz="2000" dirty="0"/>
              <a:t> Class diagrams are one of the most widely used diagrams. It is the backbone of all the object-oriented software systems. It depicts the static structure of the system. It displays the system's class, attributes, and methods. It is helpful in recognizing the relation between different objects as well as classes.</a:t>
            </a:r>
          </a:p>
          <a:p>
            <a:pPr lvl="1" algn="just"/>
            <a:r>
              <a:rPr lang="en-US" sz="2000" b="1" dirty="0"/>
              <a:t>Composite Structure Diagram:</a:t>
            </a:r>
            <a:r>
              <a:rPr lang="en-US" sz="2000" dirty="0"/>
              <a:t> The composite structure diagrams show parts within the class. It displays the relationship between the parts and their configuration that ascertain the behavior of the class. It makes full use of ports, parts, and connectors to portray the internal structure of a structured classifier. It is similar to class diagrams, just the fact it represents individual parts in a detailed manner when compared with class diagrams</a:t>
            </a:r>
            <a:r>
              <a:rPr lang="en-US" sz="2000" dirty="0" smtClean="0"/>
              <a:t>.</a:t>
            </a:r>
            <a:endParaRPr lang="en-US" sz="2000" dirty="0"/>
          </a:p>
        </p:txBody>
      </p:sp>
    </p:spTree>
    <p:extLst>
      <p:ext uri="{BB962C8B-B14F-4D97-AF65-F5344CB8AC3E}">
        <p14:creationId xmlns:p14="http://schemas.microsoft.com/office/powerpoint/2010/main" val="7300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Structural Diagrams</a:t>
            </a:r>
          </a:p>
        </p:txBody>
      </p:sp>
      <p:sp>
        <p:nvSpPr>
          <p:cNvPr id="3" name="Content Placeholder 2"/>
          <p:cNvSpPr>
            <a:spLocks noGrp="1"/>
          </p:cNvSpPr>
          <p:nvPr>
            <p:ph idx="1"/>
          </p:nvPr>
        </p:nvSpPr>
        <p:spPr/>
        <p:txBody>
          <a:bodyPr>
            <a:normAutofit/>
          </a:bodyPr>
          <a:lstStyle/>
          <a:p>
            <a:pPr lvl="1" algn="just"/>
            <a:r>
              <a:rPr lang="en-US" sz="2000" b="1" dirty="0" smtClean="0"/>
              <a:t>Object </a:t>
            </a:r>
            <a:r>
              <a:rPr lang="en-US" sz="2000" b="1" dirty="0"/>
              <a:t>Diagram:</a:t>
            </a:r>
            <a:r>
              <a:rPr lang="en-US" sz="2000" dirty="0"/>
              <a:t> It describes the static structure of a system at a particular point in time. It can be used to test the accuracy of class diagrams. It represents distinct instances of classes and the relationship between them at a time.</a:t>
            </a:r>
          </a:p>
          <a:p>
            <a:pPr lvl="1" algn="just"/>
            <a:r>
              <a:rPr lang="en-US" sz="2000" b="1" dirty="0"/>
              <a:t>Component Diagram:</a:t>
            </a:r>
            <a:r>
              <a:rPr lang="en-US" sz="2000" dirty="0"/>
              <a:t> It portrays the organization of the physical components within the system. It is used for modeling execution details. It determines whether the desired functional requirements have been considered by the planned development or not, as it depicts the structural relationships between the elements of a software system.</a:t>
            </a:r>
          </a:p>
          <a:p>
            <a:pPr lvl="1" algn="just"/>
            <a:r>
              <a:rPr lang="en-US" sz="2000" b="1" dirty="0"/>
              <a:t>Deployment Diagram:</a:t>
            </a:r>
            <a:r>
              <a:rPr lang="en-US" sz="2000" dirty="0"/>
              <a:t> It presents the system's software and its hardware by telling what the existing physical components are and what software components are running on them. It produces information about system software. It is incorporated whenever software is used, distributed, or deployed across multiple machines with dissimilar configurations.</a:t>
            </a:r>
          </a:p>
          <a:p>
            <a:pPr lvl="1" algn="just"/>
            <a:r>
              <a:rPr lang="en-US" sz="2000" b="1" dirty="0"/>
              <a:t>Package Diagram:</a:t>
            </a:r>
            <a:r>
              <a:rPr lang="en-US" sz="2000" dirty="0"/>
              <a:t> It is used to illustrate how the packages and their elements are organized. It shows the dependencies between distinct packages. It manages UML diagrams by making it easily understandable. It is used for organizing the class and use case diagrams.</a:t>
            </a:r>
          </a:p>
        </p:txBody>
      </p:sp>
    </p:spTree>
    <p:extLst>
      <p:ext uri="{BB962C8B-B14F-4D97-AF65-F5344CB8AC3E}">
        <p14:creationId xmlns:p14="http://schemas.microsoft.com/office/powerpoint/2010/main" val="60297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Phase 4: Coding:</a:t>
            </a:r>
          </a:p>
        </p:txBody>
      </p:sp>
      <p:sp>
        <p:nvSpPr>
          <p:cNvPr id="3" name="Content Placeholder 2"/>
          <p:cNvSpPr>
            <a:spLocks noGrp="1"/>
          </p:cNvSpPr>
          <p:nvPr>
            <p:ph idx="1"/>
          </p:nvPr>
        </p:nvSpPr>
        <p:spPr>
          <a:xfrm>
            <a:off x="838200" y="1825625"/>
            <a:ext cx="10693399" cy="4351338"/>
          </a:xfrm>
        </p:spPr>
        <p:txBody>
          <a:bodyPr>
            <a:normAutofit/>
          </a:bodyPr>
          <a:lstStyle/>
          <a:p>
            <a:pPr algn="just"/>
            <a:r>
              <a:rPr lang="en-US" dirty="0"/>
              <a:t>Once the system design phase is over, the next phase is coding. In this phase, developers start build the entire system by writing code using the chosen programming language. </a:t>
            </a:r>
            <a:endParaRPr lang="en-US" dirty="0" smtClean="0"/>
          </a:p>
          <a:p>
            <a:pPr algn="just"/>
            <a:r>
              <a:rPr lang="en-US" dirty="0" smtClean="0"/>
              <a:t>In </a:t>
            </a:r>
            <a:r>
              <a:rPr lang="en-US" dirty="0"/>
              <a:t>the coding phase, tasks are divided into units or modules and assigned to the various developers. It is the longest phase of the Software Development Life Cycle process.</a:t>
            </a:r>
          </a:p>
          <a:p>
            <a:pPr algn="just"/>
            <a:r>
              <a:rPr lang="en-US" dirty="0"/>
              <a:t>In this phase, Developer needs to follow certain predefined coding guidelines. They also need to use programming tools like compiler, interpreters, debugger to generate and implement the code.</a:t>
            </a:r>
          </a:p>
        </p:txBody>
      </p:sp>
    </p:spTree>
    <p:extLst>
      <p:ext uri="{BB962C8B-B14F-4D97-AF65-F5344CB8AC3E}">
        <p14:creationId xmlns:p14="http://schemas.microsoft.com/office/powerpoint/2010/main" val="133722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err="1"/>
              <a:t>Behavioral</a:t>
            </a:r>
            <a:r>
              <a:rPr lang="en-ID" b="1" dirty="0"/>
              <a:t> Diagrams</a:t>
            </a:r>
          </a:p>
        </p:txBody>
      </p:sp>
      <p:sp>
        <p:nvSpPr>
          <p:cNvPr id="3" name="Content Placeholder 2"/>
          <p:cNvSpPr>
            <a:spLocks noGrp="1"/>
          </p:cNvSpPr>
          <p:nvPr>
            <p:ph idx="1"/>
          </p:nvPr>
        </p:nvSpPr>
        <p:spPr/>
        <p:txBody>
          <a:bodyPr>
            <a:normAutofit/>
          </a:bodyPr>
          <a:lstStyle/>
          <a:p>
            <a:pPr marL="0" indent="0" algn="just">
              <a:buNone/>
            </a:pPr>
            <a:r>
              <a:rPr lang="en-US" sz="2400" dirty="0"/>
              <a:t>Behavioral diagrams portray a dynamic view of a system or the behavior of a system, which describes the functioning of the system. It includes use case diagrams, state diagrams, and activity diagrams. It defines the interaction within the system</a:t>
            </a:r>
            <a:r>
              <a:rPr lang="en-US" sz="2400" dirty="0" smtClean="0"/>
              <a:t>.</a:t>
            </a:r>
          </a:p>
          <a:p>
            <a:pPr lvl="1" algn="just"/>
            <a:r>
              <a:rPr lang="en-US" sz="2000" b="1" dirty="0"/>
              <a:t>State Machine Diagram:</a:t>
            </a:r>
            <a:r>
              <a:rPr lang="en-US" sz="2000" dirty="0"/>
              <a:t> It is a behavioral diagram. it portrays the system's behavior utilizing finite state transitions. It is also known as the </a:t>
            </a:r>
            <a:r>
              <a:rPr lang="en-US" sz="2000" b="1" dirty="0"/>
              <a:t>State-charts</a:t>
            </a:r>
            <a:r>
              <a:rPr lang="en-US" sz="2000" dirty="0"/>
              <a:t> diagram. It models the dynamic behavior of a class in response to external stimuli.</a:t>
            </a:r>
          </a:p>
          <a:p>
            <a:pPr lvl="1" algn="just"/>
            <a:r>
              <a:rPr lang="en-US" sz="2000" b="1" dirty="0"/>
              <a:t>Activity Diagram:</a:t>
            </a:r>
            <a:r>
              <a:rPr lang="en-US" sz="2000" dirty="0"/>
              <a:t> It models the flow of control from one activity to the other. With the help of an activity diagram, we can model sequential and concurrent activities. It visually depicts the workflow as well as what causes an event to occur.</a:t>
            </a:r>
          </a:p>
          <a:p>
            <a:pPr lvl="1" algn="just"/>
            <a:r>
              <a:rPr lang="en-US" sz="2000" b="1" dirty="0"/>
              <a:t>Use Case Diagram:</a:t>
            </a:r>
            <a:r>
              <a:rPr lang="en-US" sz="2000" dirty="0"/>
              <a:t> It represents the functionality of a system by utilizing actors and use cases. It encapsulates the functional requirement of a system and its association with actors. It portrays the use case view of a system.</a:t>
            </a:r>
          </a:p>
          <a:p>
            <a:pPr marL="0" indent="0" algn="just">
              <a:buNone/>
            </a:pPr>
            <a:endParaRPr lang="en-US" sz="2400" dirty="0"/>
          </a:p>
        </p:txBody>
      </p:sp>
    </p:spTree>
    <p:extLst>
      <p:ext uri="{BB962C8B-B14F-4D97-AF65-F5344CB8AC3E}">
        <p14:creationId xmlns:p14="http://schemas.microsoft.com/office/powerpoint/2010/main" val="141463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Interaction Diagrams</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sz="2400" dirty="0"/>
              <a:t>Interaction diagrams are a subclass of behavioral diagrams that give emphasis to object interactions and also depicts the flow between various use case elements of a system. In simple words, it shows how objects interact with each other and how the data flows within them. It consists of communication, interaction overview, sequence, and timing diagrams.</a:t>
            </a:r>
          </a:p>
          <a:p>
            <a:pPr lvl="1" algn="just"/>
            <a:r>
              <a:rPr lang="en-US" sz="2200" b="1" dirty="0"/>
              <a:t>Sequence Diagram:</a:t>
            </a:r>
            <a:r>
              <a:rPr lang="en-US" sz="2200" dirty="0"/>
              <a:t> It shows the interactions between the objects in terms of messages exchanged over time. It delineates in what order and how the object functions are in a system.</a:t>
            </a:r>
          </a:p>
          <a:p>
            <a:pPr lvl="1" algn="just"/>
            <a:r>
              <a:rPr lang="en-US" sz="2200" b="1" dirty="0"/>
              <a:t>Communication Diagram:</a:t>
            </a:r>
            <a:r>
              <a:rPr lang="en-US" sz="2200" dirty="0"/>
              <a:t> It shows the interchange of sequence messages between the objects. It focuses on objects and their relations. It describes the static and dynamic behavior of a system.</a:t>
            </a:r>
          </a:p>
          <a:p>
            <a:pPr lvl="1" algn="just"/>
            <a:r>
              <a:rPr lang="en-US" sz="2200" b="1" dirty="0"/>
              <a:t>Timing Diagram:</a:t>
            </a:r>
            <a:r>
              <a:rPr lang="en-US" sz="2200" dirty="0"/>
              <a:t> It is a special kind of sequence diagram used to depict the object's behavior over a specific period of time. It governs the change in state and object behavior by showing the time and duration constraints.</a:t>
            </a:r>
          </a:p>
          <a:p>
            <a:pPr lvl="1" algn="just"/>
            <a:r>
              <a:rPr lang="en-US" sz="2200" b="1" dirty="0"/>
              <a:t>Interaction Overview diagram:</a:t>
            </a:r>
            <a:r>
              <a:rPr lang="en-US" sz="2200" dirty="0"/>
              <a:t> It is a mixture of activity and sequence diagram that depicts a sequence of actions to simplify the complex interactions into simple interactions.</a:t>
            </a:r>
          </a:p>
        </p:txBody>
      </p:sp>
    </p:spTree>
    <p:extLst>
      <p:ext uri="{BB962C8B-B14F-4D97-AF65-F5344CB8AC3E}">
        <p14:creationId xmlns:p14="http://schemas.microsoft.com/office/powerpoint/2010/main" val="409986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Class Diagram</a:t>
            </a:r>
          </a:p>
        </p:txBody>
      </p:sp>
      <p:sp>
        <p:nvSpPr>
          <p:cNvPr id="3" name="Content Placeholder 2"/>
          <p:cNvSpPr>
            <a:spLocks noGrp="1"/>
          </p:cNvSpPr>
          <p:nvPr>
            <p:ph idx="1"/>
          </p:nvPr>
        </p:nvSpPr>
        <p:spPr/>
        <p:txBody>
          <a:bodyPr>
            <a:normAutofit/>
          </a:bodyPr>
          <a:lstStyle/>
          <a:p>
            <a:pPr algn="just"/>
            <a:r>
              <a:rPr lang="en-US" sz="2400" dirty="0"/>
              <a:t>The class diagram depicts a static view of an application. It represents the types of objects residing in the system and the relationships between them. A class consists of its objects, and also it may inherit from other classes. A class diagram is used to visualize, describe, document various different aspects of the system, and also construct executable software code.</a:t>
            </a:r>
          </a:p>
          <a:p>
            <a:pPr algn="just"/>
            <a:r>
              <a:rPr lang="en-US" sz="2400" dirty="0"/>
              <a:t>It shows the attributes, classes, functions, and relationships to give an overview of the software system. It constitutes class names, attributes, and functions in a separate compartment that helps in software development. Since it is a collection of classes, interfaces, associations, collaborations, and constraints, it is termed as a structural diagram.</a:t>
            </a:r>
          </a:p>
        </p:txBody>
      </p:sp>
    </p:spTree>
    <p:extLst>
      <p:ext uri="{BB962C8B-B14F-4D97-AF65-F5344CB8AC3E}">
        <p14:creationId xmlns:p14="http://schemas.microsoft.com/office/powerpoint/2010/main" val="15517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Purpose of Class Diagrams</a:t>
            </a:r>
          </a:p>
        </p:txBody>
      </p:sp>
      <p:sp>
        <p:nvSpPr>
          <p:cNvPr id="3" name="Content Placeholder 2"/>
          <p:cNvSpPr>
            <a:spLocks noGrp="1"/>
          </p:cNvSpPr>
          <p:nvPr>
            <p:ph idx="1"/>
          </p:nvPr>
        </p:nvSpPr>
        <p:spPr/>
        <p:txBody>
          <a:bodyPr>
            <a:normAutofit/>
          </a:bodyPr>
          <a:lstStyle/>
          <a:p>
            <a:pPr marL="0" indent="0" algn="just">
              <a:buNone/>
            </a:pPr>
            <a:r>
              <a:rPr lang="en-US" sz="2400" dirty="0"/>
              <a:t>The main purpose of class diagrams is to build a static view of an application. It is the only diagram that is widely used for construction, and it can be mapped with object-oriented languages. </a:t>
            </a:r>
            <a:endParaRPr lang="en-US" sz="2400" dirty="0" smtClean="0"/>
          </a:p>
          <a:p>
            <a:pPr marL="0" indent="0" algn="just">
              <a:buNone/>
            </a:pPr>
            <a:r>
              <a:rPr lang="en-US" sz="2400" dirty="0" smtClean="0"/>
              <a:t>It </a:t>
            </a:r>
            <a:r>
              <a:rPr lang="en-US" sz="2400" dirty="0"/>
              <a:t>is one of the most popular UML diagrams. Following are the purpose of class diagrams given below</a:t>
            </a:r>
            <a:r>
              <a:rPr lang="en-US" sz="2400" dirty="0" smtClean="0"/>
              <a:t>:</a:t>
            </a:r>
          </a:p>
          <a:p>
            <a:pPr lvl="1"/>
            <a:r>
              <a:rPr lang="en-US" dirty="0"/>
              <a:t>It analyses and designs a static view of an application.</a:t>
            </a:r>
          </a:p>
          <a:p>
            <a:pPr lvl="1"/>
            <a:r>
              <a:rPr lang="en-US" dirty="0"/>
              <a:t>It describes the major responsibilities of a system.</a:t>
            </a:r>
          </a:p>
          <a:p>
            <a:pPr lvl="1"/>
            <a:r>
              <a:rPr lang="en-US" dirty="0"/>
              <a:t>It is a base for component and deployment diagrams.</a:t>
            </a:r>
          </a:p>
          <a:p>
            <a:pPr lvl="1"/>
            <a:r>
              <a:rPr lang="en-US" dirty="0"/>
              <a:t>It incorporates forward and reverse engineering.</a:t>
            </a:r>
          </a:p>
          <a:p>
            <a:pPr algn="just"/>
            <a:endParaRPr lang="en-US" sz="2400" dirty="0"/>
          </a:p>
        </p:txBody>
      </p:sp>
    </p:spTree>
    <p:extLst>
      <p:ext uri="{BB962C8B-B14F-4D97-AF65-F5344CB8AC3E}">
        <p14:creationId xmlns:p14="http://schemas.microsoft.com/office/powerpoint/2010/main" val="381022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Benefits of Class Diagrams</a:t>
            </a:r>
          </a:p>
        </p:txBody>
      </p:sp>
      <p:sp>
        <p:nvSpPr>
          <p:cNvPr id="3" name="Content Placeholder 2"/>
          <p:cNvSpPr>
            <a:spLocks noGrp="1"/>
          </p:cNvSpPr>
          <p:nvPr>
            <p:ph idx="1"/>
          </p:nvPr>
        </p:nvSpPr>
        <p:spPr/>
        <p:txBody>
          <a:bodyPr>
            <a:normAutofit/>
          </a:bodyPr>
          <a:lstStyle/>
          <a:p>
            <a:pPr algn="just"/>
            <a:r>
              <a:rPr lang="en-US" sz="2400" dirty="0"/>
              <a:t>It can represent the object model for complex systems.</a:t>
            </a:r>
          </a:p>
          <a:p>
            <a:pPr algn="just"/>
            <a:r>
              <a:rPr lang="en-US" sz="2400" dirty="0"/>
              <a:t>It reduces the maintenance time by providing an overview of how an application is structured before coding.</a:t>
            </a:r>
          </a:p>
          <a:p>
            <a:pPr algn="just"/>
            <a:r>
              <a:rPr lang="en-US" sz="2400" dirty="0"/>
              <a:t>It provides a general schematic of an application for better understanding.</a:t>
            </a:r>
          </a:p>
          <a:p>
            <a:pPr algn="just"/>
            <a:r>
              <a:rPr lang="en-US" sz="2400" dirty="0"/>
              <a:t>It represents a detailed chart by highlighting the desired code, which is to be programmed.</a:t>
            </a:r>
          </a:p>
          <a:p>
            <a:pPr algn="just"/>
            <a:r>
              <a:rPr lang="en-US" sz="2400" dirty="0"/>
              <a:t>It is helpful for the stakeholders and the developers.</a:t>
            </a:r>
          </a:p>
        </p:txBody>
      </p:sp>
    </p:spTree>
    <p:extLst>
      <p:ext uri="{BB962C8B-B14F-4D97-AF65-F5344CB8AC3E}">
        <p14:creationId xmlns:p14="http://schemas.microsoft.com/office/powerpoint/2010/main" val="95088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Vital components of a Class Diagram</a:t>
            </a:r>
          </a:p>
        </p:txBody>
      </p:sp>
      <p:sp>
        <p:nvSpPr>
          <p:cNvPr id="3" name="Content Placeholder 2"/>
          <p:cNvSpPr>
            <a:spLocks noGrp="1"/>
          </p:cNvSpPr>
          <p:nvPr>
            <p:ph idx="1"/>
          </p:nvPr>
        </p:nvSpPr>
        <p:spPr/>
        <p:txBody>
          <a:bodyPr>
            <a:normAutofit fontScale="85000" lnSpcReduction="20000"/>
          </a:bodyPr>
          <a:lstStyle/>
          <a:p>
            <a:pPr algn="just"/>
            <a:r>
              <a:rPr lang="en-US" sz="2600" b="1" dirty="0"/>
              <a:t>Upper Section:</a:t>
            </a:r>
            <a:r>
              <a:rPr lang="en-US" sz="2600" dirty="0"/>
              <a:t> The upper section encompasses the name of the class. A class is a representation of similar objects that shares the same relationships, attributes, operations, and semantics. Some of the following rules that should be taken into account while representing a class are given below:</a:t>
            </a:r>
          </a:p>
          <a:p>
            <a:pPr lvl="1" algn="just">
              <a:buFont typeface="Wingdings" panose="05000000000000000000" pitchFamily="2" charset="2"/>
              <a:buChar char="§"/>
            </a:pPr>
            <a:r>
              <a:rPr lang="en-US" dirty="0"/>
              <a:t>Capitalize the initial letter of the class name.</a:t>
            </a:r>
          </a:p>
          <a:p>
            <a:pPr lvl="1" algn="just">
              <a:buFont typeface="Wingdings" panose="05000000000000000000" pitchFamily="2" charset="2"/>
              <a:buChar char="§"/>
            </a:pPr>
            <a:r>
              <a:rPr lang="en-US" dirty="0"/>
              <a:t>Place the class name in the center of the upper section.</a:t>
            </a:r>
          </a:p>
          <a:p>
            <a:pPr lvl="1" algn="just">
              <a:buFont typeface="Wingdings" panose="05000000000000000000" pitchFamily="2" charset="2"/>
              <a:buChar char="§"/>
            </a:pPr>
            <a:r>
              <a:rPr lang="en-US" dirty="0"/>
              <a:t>A class name must be written in bold format.</a:t>
            </a:r>
          </a:p>
          <a:p>
            <a:pPr lvl="1" algn="just">
              <a:buFont typeface="Wingdings" panose="05000000000000000000" pitchFamily="2" charset="2"/>
              <a:buChar char="§"/>
            </a:pPr>
            <a:r>
              <a:rPr lang="en-US" dirty="0"/>
              <a:t>The name of the abstract class should be written in italics format.</a:t>
            </a:r>
          </a:p>
          <a:p>
            <a:pPr algn="just"/>
            <a:r>
              <a:rPr lang="en-US" sz="2600" b="1" dirty="0"/>
              <a:t>Middle Section:</a:t>
            </a:r>
            <a:r>
              <a:rPr lang="en-US" sz="2600" dirty="0"/>
              <a:t> The middle section constitutes the attributes, which describe the quality of the class. The attributes have the following characteristics:</a:t>
            </a:r>
          </a:p>
          <a:p>
            <a:pPr lvl="1" algn="just">
              <a:buFont typeface="Wingdings" panose="05000000000000000000" pitchFamily="2" charset="2"/>
              <a:buChar char="§"/>
            </a:pPr>
            <a:r>
              <a:rPr lang="en-US" dirty="0"/>
              <a:t>The attributes are written along with its visibility factors, which are public (+), private (-), protected (#), and package (~).</a:t>
            </a:r>
          </a:p>
          <a:p>
            <a:pPr lvl="1" algn="just">
              <a:buFont typeface="Wingdings" panose="05000000000000000000" pitchFamily="2" charset="2"/>
              <a:buChar char="§"/>
            </a:pPr>
            <a:r>
              <a:rPr lang="en-US" dirty="0"/>
              <a:t>The accessibility of an attribute class is illustrated by the visibility factors.</a:t>
            </a:r>
          </a:p>
          <a:p>
            <a:pPr lvl="1" algn="just">
              <a:buFont typeface="Wingdings" panose="05000000000000000000" pitchFamily="2" charset="2"/>
              <a:buChar char="§"/>
            </a:pPr>
            <a:r>
              <a:rPr lang="en-US" dirty="0"/>
              <a:t>A meaningful name should be assigned to the attribute, which will explain its usage inside the class.</a:t>
            </a:r>
          </a:p>
        </p:txBody>
      </p:sp>
    </p:spTree>
    <p:extLst>
      <p:ext uri="{BB962C8B-B14F-4D97-AF65-F5344CB8AC3E}">
        <p14:creationId xmlns:p14="http://schemas.microsoft.com/office/powerpoint/2010/main" val="91553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Vital components of a Class Diagram</a:t>
            </a:r>
          </a:p>
        </p:txBody>
      </p:sp>
      <p:sp>
        <p:nvSpPr>
          <p:cNvPr id="3" name="Content Placeholder 2"/>
          <p:cNvSpPr>
            <a:spLocks noGrp="1"/>
          </p:cNvSpPr>
          <p:nvPr>
            <p:ph idx="1"/>
          </p:nvPr>
        </p:nvSpPr>
        <p:spPr/>
        <p:txBody>
          <a:bodyPr>
            <a:normAutofit/>
          </a:bodyPr>
          <a:lstStyle/>
          <a:p>
            <a:pPr algn="just"/>
            <a:r>
              <a:rPr lang="en-US" sz="2200" b="1" dirty="0"/>
              <a:t>Lower Section:</a:t>
            </a:r>
            <a:r>
              <a:rPr lang="en-US" sz="2200" dirty="0"/>
              <a:t> The lower section contain methods or operations. The methods are represented in the form of a list, where each method is written in a single line. It demonstrates how a class interacts with data.</a:t>
            </a:r>
          </a:p>
        </p:txBody>
      </p:sp>
      <p:pic>
        <p:nvPicPr>
          <p:cNvPr id="4" name="Picture 3"/>
          <p:cNvPicPr>
            <a:picLocks noChangeAspect="1"/>
          </p:cNvPicPr>
          <p:nvPr/>
        </p:nvPicPr>
        <p:blipFill>
          <a:blip r:embed="rId3"/>
          <a:stretch>
            <a:fillRect/>
          </a:stretch>
        </p:blipFill>
        <p:spPr>
          <a:xfrm>
            <a:off x="4779033" y="3022543"/>
            <a:ext cx="2646063" cy="3154420"/>
          </a:xfrm>
          <a:prstGeom prst="rect">
            <a:avLst/>
          </a:prstGeom>
        </p:spPr>
      </p:pic>
    </p:spTree>
    <p:extLst>
      <p:ext uri="{BB962C8B-B14F-4D97-AF65-F5344CB8AC3E}">
        <p14:creationId xmlns:p14="http://schemas.microsoft.com/office/powerpoint/2010/main" val="74285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Relationships</a:t>
            </a:r>
          </a:p>
        </p:txBody>
      </p:sp>
      <p:sp>
        <p:nvSpPr>
          <p:cNvPr id="3" name="Content Placeholder 2"/>
          <p:cNvSpPr>
            <a:spLocks noGrp="1"/>
          </p:cNvSpPr>
          <p:nvPr>
            <p:ph idx="1"/>
          </p:nvPr>
        </p:nvSpPr>
        <p:spPr/>
        <p:txBody>
          <a:bodyPr>
            <a:normAutofit/>
          </a:bodyPr>
          <a:lstStyle/>
          <a:p>
            <a:pPr marL="0" indent="0" algn="just">
              <a:buNone/>
            </a:pPr>
            <a:r>
              <a:rPr lang="en-US" sz="2400" dirty="0"/>
              <a:t>In UML, relationships are of three types:</a:t>
            </a:r>
            <a:endParaRPr lang="en-US" sz="2400" b="1" dirty="0" smtClean="0"/>
          </a:p>
          <a:p>
            <a:pPr marL="457200" indent="-457200" algn="just">
              <a:buFont typeface="+mj-lt"/>
              <a:buAutoNum type="arabicPeriod"/>
            </a:pPr>
            <a:r>
              <a:rPr lang="en-US" sz="2000" b="1" dirty="0" smtClean="0"/>
              <a:t>Dependency</a:t>
            </a:r>
            <a:r>
              <a:rPr lang="en-US" sz="2000" b="1" dirty="0"/>
              <a:t>:</a:t>
            </a:r>
            <a:r>
              <a:rPr lang="en-US" sz="2000" dirty="0"/>
              <a:t> A dependency is a semantic relationship between two or more classes where a change in one class cause changes in another class. It forms a weaker relationship.</a:t>
            </a:r>
            <a:br>
              <a:rPr lang="en-US" sz="2000" dirty="0"/>
            </a:br>
            <a:r>
              <a:rPr lang="en-US" sz="2000" dirty="0"/>
              <a:t>In the following example, </a:t>
            </a:r>
            <a:r>
              <a:rPr lang="en-US" sz="2000" dirty="0" err="1"/>
              <a:t>Student_Name</a:t>
            </a:r>
            <a:r>
              <a:rPr lang="en-US" sz="2000" dirty="0"/>
              <a:t> is dependent on the </a:t>
            </a:r>
            <a:r>
              <a:rPr lang="en-US" sz="2000" dirty="0" err="1"/>
              <a:t>Student_Id</a:t>
            </a:r>
            <a:r>
              <a:rPr lang="en-US" sz="2000" dirty="0"/>
              <a:t>.</a:t>
            </a:r>
          </a:p>
        </p:txBody>
      </p:sp>
      <p:pic>
        <p:nvPicPr>
          <p:cNvPr id="5" name="Picture 4"/>
          <p:cNvPicPr>
            <a:picLocks noChangeAspect="1"/>
          </p:cNvPicPr>
          <p:nvPr/>
        </p:nvPicPr>
        <p:blipFill>
          <a:blip r:embed="rId3"/>
          <a:stretch>
            <a:fillRect/>
          </a:stretch>
        </p:blipFill>
        <p:spPr>
          <a:xfrm>
            <a:off x="2883752" y="3617059"/>
            <a:ext cx="6424496" cy="1092964"/>
          </a:xfrm>
          <a:prstGeom prst="rect">
            <a:avLst/>
          </a:prstGeom>
        </p:spPr>
      </p:pic>
    </p:spTree>
    <p:extLst>
      <p:ext uri="{BB962C8B-B14F-4D97-AF65-F5344CB8AC3E}">
        <p14:creationId xmlns:p14="http://schemas.microsoft.com/office/powerpoint/2010/main" val="155099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Relationships</a:t>
            </a:r>
          </a:p>
        </p:txBody>
      </p:sp>
      <p:sp>
        <p:nvSpPr>
          <p:cNvPr id="3" name="Content Placeholder 2"/>
          <p:cNvSpPr>
            <a:spLocks noGrp="1"/>
          </p:cNvSpPr>
          <p:nvPr>
            <p:ph idx="1"/>
          </p:nvPr>
        </p:nvSpPr>
        <p:spPr/>
        <p:txBody>
          <a:bodyPr>
            <a:normAutofit/>
          </a:bodyPr>
          <a:lstStyle/>
          <a:p>
            <a:pPr marL="457200" indent="-457200" algn="just">
              <a:buFont typeface="+mj-lt"/>
              <a:buAutoNum type="arabicPeriod" startAt="2"/>
            </a:pPr>
            <a:r>
              <a:rPr lang="en-US" sz="2000" b="1" dirty="0" smtClean="0"/>
              <a:t>Generalization</a:t>
            </a:r>
            <a:r>
              <a:rPr lang="en-US" sz="2000" b="1" dirty="0"/>
              <a:t>:</a:t>
            </a:r>
            <a:r>
              <a:rPr lang="en-US" sz="2000" dirty="0"/>
              <a:t> A generalization is a relationship between a parent class (superclass) and a child class (subclass). In this, the child class is inherited from the parent class.</a:t>
            </a:r>
            <a:br>
              <a:rPr lang="en-US" sz="2000" dirty="0"/>
            </a:br>
            <a:r>
              <a:rPr lang="en-US" sz="2000" dirty="0"/>
              <a:t>For example, The Current Account, Saving Account, and Credit Account are the generalized form of Bank Account.</a:t>
            </a:r>
          </a:p>
        </p:txBody>
      </p:sp>
      <p:pic>
        <p:nvPicPr>
          <p:cNvPr id="6" name="Picture 5"/>
          <p:cNvPicPr>
            <a:picLocks noChangeAspect="1"/>
          </p:cNvPicPr>
          <p:nvPr/>
        </p:nvPicPr>
        <p:blipFill>
          <a:blip r:embed="rId3"/>
          <a:stretch>
            <a:fillRect/>
          </a:stretch>
        </p:blipFill>
        <p:spPr>
          <a:xfrm>
            <a:off x="3419475" y="3346151"/>
            <a:ext cx="5353050" cy="2305050"/>
          </a:xfrm>
          <a:prstGeom prst="rect">
            <a:avLst/>
          </a:prstGeom>
        </p:spPr>
      </p:pic>
    </p:spTree>
    <p:extLst>
      <p:ext uri="{BB962C8B-B14F-4D97-AF65-F5344CB8AC3E}">
        <p14:creationId xmlns:p14="http://schemas.microsoft.com/office/powerpoint/2010/main" val="316988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Relationships</a:t>
            </a:r>
          </a:p>
        </p:txBody>
      </p:sp>
      <p:sp>
        <p:nvSpPr>
          <p:cNvPr id="3" name="Content Placeholder 2"/>
          <p:cNvSpPr>
            <a:spLocks noGrp="1"/>
          </p:cNvSpPr>
          <p:nvPr>
            <p:ph idx="1"/>
          </p:nvPr>
        </p:nvSpPr>
        <p:spPr/>
        <p:txBody>
          <a:bodyPr>
            <a:normAutofit/>
          </a:bodyPr>
          <a:lstStyle/>
          <a:p>
            <a:pPr marL="457200" indent="-457200" algn="just">
              <a:buFont typeface="+mj-lt"/>
              <a:buAutoNum type="arabicPeriod" startAt="3"/>
            </a:pPr>
            <a:r>
              <a:rPr lang="en-US" sz="2400" b="1" dirty="0"/>
              <a:t>Association:</a:t>
            </a:r>
            <a:r>
              <a:rPr lang="en-US" sz="2400" dirty="0"/>
              <a:t> It describes a static or physical connection between two or more objects. It depicts how many objects are there in the relationship.</a:t>
            </a:r>
            <a:br>
              <a:rPr lang="en-US" sz="2400" dirty="0"/>
            </a:br>
            <a:r>
              <a:rPr lang="en-US" sz="2400" dirty="0" smtClean="0"/>
              <a:t>For </a:t>
            </a:r>
            <a:r>
              <a:rPr lang="en-US" sz="2400" dirty="0"/>
              <a:t>example, a department is associated with the college.</a:t>
            </a:r>
          </a:p>
        </p:txBody>
      </p:sp>
      <p:pic>
        <p:nvPicPr>
          <p:cNvPr id="4" name="Picture 3"/>
          <p:cNvPicPr>
            <a:picLocks noChangeAspect="1"/>
          </p:cNvPicPr>
          <p:nvPr/>
        </p:nvPicPr>
        <p:blipFill>
          <a:blip r:embed="rId3"/>
          <a:stretch>
            <a:fillRect/>
          </a:stretch>
        </p:blipFill>
        <p:spPr>
          <a:xfrm>
            <a:off x="2841678" y="3804248"/>
            <a:ext cx="6508643" cy="1107280"/>
          </a:xfrm>
          <a:prstGeom prst="rect">
            <a:avLst/>
          </a:prstGeom>
        </p:spPr>
      </p:pic>
    </p:spTree>
    <p:extLst>
      <p:ext uri="{BB962C8B-B14F-4D97-AF65-F5344CB8AC3E}">
        <p14:creationId xmlns:p14="http://schemas.microsoft.com/office/powerpoint/2010/main" val="923868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425700" y="1456266"/>
            <a:ext cx="7340600" cy="4893734"/>
          </a:xfrm>
          <a:prstGeom prst="rect">
            <a:avLst/>
          </a:prstGeom>
        </p:spPr>
      </p:pic>
      <p:sp>
        <p:nvSpPr>
          <p:cNvPr id="2" name="Title 1"/>
          <p:cNvSpPr>
            <a:spLocks noGrp="1"/>
          </p:cNvSpPr>
          <p:nvPr>
            <p:ph type="title"/>
          </p:nvPr>
        </p:nvSpPr>
        <p:spPr/>
        <p:txBody>
          <a:bodyPr>
            <a:normAutofit/>
          </a:bodyPr>
          <a:lstStyle/>
          <a:p>
            <a:r>
              <a:rPr lang="en-ID" b="1" dirty="0"/>
              <a:t>Phase 4: Coding:</a:t>
            </a:r>
          </a:p>
        </p:txBody>
      </p:sp>
    </p:spTree>
    <p:extLst>
      <p:ext uri="{BB962C8B-B14F-4D97-AF65-F5344CB8AC3E}">
        <p14:creationId xmlns:p14="http://schemas.microsoft.com/office/powerpoint/2010/main" val="385812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Relationships</a:t>
            </a:r>
          </a:p>
        </p:txBody>
      </p:sp>
      <p:sp>
        <p:nvSpPr>
          <p:cNvPr id="3" name="Content Placeholder 2"/>
          <p:cNvSpPr>
            <a:spLocks noGrp="1"/>
          </p:cNvSpPr>
          <p:nvPr>
            <p:ph idx="1"/>
          </p:nvPr>
        </p:nvSpPr>
        <p:spPr>
          <a:xfrm>
            <a:off x="838200" y="1825625"/>
            <a:ext cx="8038381" cy="4351338"/>
          </a:xfrm>
        </p:spPr>
        <p:txBody>
          <a:bodyPr>
            <a:normAutofit/>
          </a:bodyPr>
          <a:lstStyle/>
          <a:p>
            <a:pPr algn="just"/>
            <a:r>
              <a:rPr lang="en-US" sz="2400" b="1" dirty="0"/>
              <a:t>Multiplicity:</a:t>
            </a:r>
            <a:r>
              <a:rPr lang="en-US" sz="2400" dirty="0"/>
              <a:t> It defines a specific range of allowable instances of attributes. In case if a range is not specified, one is considered as a default multiplicity.</a:t>
            </a:r>
          </a:p>
          <a:p>
            <a:pPr algn="just"/>
            <a:r>
              <a:rPr lang="en-US" sz="2400" dirty="0"/>
              <a:t>For example, multiple patients are admitted to one hospital.</a:t>
            </a:r>
          </a:p>
        </p:txBody>
      </p:sp>
      <p:pic>
        <p:nvPicPr>
          <p:cNvPr id="5" name="Picture 4"/>
          <p:cNvPicPr>
            <a:picLocks noChangeAspect="1"/>
          </p:cNvPicPr>
          <p:nvPr/>
        </p:nvPicPr>
        <p:blipFill>
          <a:blip r:embed="rId3"/>
          <a:stretch>
            <a:fillRect/>
          </a:stretch>
        </p:blipFill>
        <p:spPr>
          <a:xfrm>
            <a:off x="9273396" y="1933732"/>
            <a:ext cx="2080404" cy="4135124"/>
          </a:xfrm>
          <a:prstGeom prst="rect">
            <a:avLst/>
          </a:prstGeom>
        </p:spPr>
      </p:pic>
    </p:spTree>
    <p:extLst>
      <p:ext uri="{BB962C8B-B14F-4D97-AF65-F5344CB8AC3E}">
        <p14:creationId xmlns:p14="http://schemas.microsoft.com/office/powerpoint/2010/main" val="224378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Relationships</a:t>
            </a:r>
          </a:p>
        </p:txBody>
      </p:sp>
      <p:sp>
        <p:nvSpPr>
          <p:cNvPr id="3" name="Content Placeholder 2"/>
          <p:cNvSpPr>
            <a:spLocks noGrp="1"/>
          </p:cNvSpPr>
          <p:nvPr>
            <p:ph idx="1"/>
          </p:nvPr>
        </p:nvSpPr>
        <p:spPr/>
        <p:txBody>
          <a:bodyPr>
            <a:normAutofit/>
          </a:bodyPr>
          <a:lstStyle/>
          <a:p>
            <a:pPr algn="just"/>
            <a:r>
              <a:rPr lang="en-US" sz="2400" b="1" dirty="0"/>
              <a:t>Aggregation:</a:t>
            </a:r>
            <a:r>
              <a:rPr lang="en-US" sz="2400" dirty="0"/>
              <a:t> An aggregation is a subset of association, which represents has a relationship. It is more specific then association. It defines a part-whole or part-of relationship. In this kind of relationship, the child class can exist independently of its parent class.</a:t>
            </a:r>
          </a:p>
          <a:p>
            <a:pPr algn="just"/>
            <a:r>
              <a:rPr lang="en-US" sz="2400" dirty="0"/>
              <a:t>The company encompasses a number of employees, and even if one employee resigns, the company still exists.</a:t>
            </a:r>
          </a:p>
        </p:txBody>
      </p:sp>
      <p:pic>
        <p:nvPicPr>
          <p:cNvPr id="5" name="Picture 4"/>
          <p:cNvPicPr>
            <a:picLocks noChangeAspect="1"/>
          </p:cNvPicPr>
          <p:nvPr/>
        </p:nvPicPr>
        <p:blipFill>
          <a:blip r:embed="rId3"/>
          <a:stretch>
            <a:fillRect/>
          </a:stretch>
        </p:blipFill>
        <p:spPr>
          <a:xfrm>
            <a:off x="2752507" y="4548098"/>
            <a:ext cx="6686986" cy="1050446"/>
          </a:xfrm>
          <a:prstGeom prst="rect">
            <a:avLst/>
          </a:prstGeom>
        </p:spPr>
      </p:pic>
    </p:spTree>
    <p:extLst>
      <p:ext uri="{BB962C8B-B14F-4D97-AF65-F5344CB8AC3E}">
        <p14:creationId xmlns:p14="http://schemas.microsoft.com/office/powerpoint/2010/main" val="52822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Relationships</a:t>
            </a:r>
          </a:p>
        </p:txBody>
      </p:sp>
      <p:sp>
        <p:nvSpPr>
          <p:cNvPr id="3" name="Content Placeholder 2"/>
          <p:cNvSpPr>
            <a:spLocks noGrp="1"/>
          </p:cNvSpPr>
          <p:nvPr>
            <p:ph idx="1"/>
          </p:nvPr>
        </p:nvSpPr>
        <p:spPr/>
        <p:txBody>
          <a:bodyPr>
            <a:normAutofit/>
          </a:bodyPr>
          <a:lstStyle/>
          <a:p>
            <a:pPr algn="just"/>
            <a:r>
              <a:rPr lang="en-US" sz="2400" b="1" dirty="0"/>
              <a:t>Composition:</a:t>
            </a:r>
            <a:r>
              <a:rPr lang="en-US" sz="2400" dirty="0"/>
              <a:t> The composition is a subset of aggregation. It portrays the dependency between the parent and its child, which means if one part is deleted, then the other part also gets discarded. It represents a whole-part relationship.</a:t>
            </a:r>
          </a:p>
          <a:p>
            <a:pPr algn="just"/>
            <a:r>
              <a:rPr lang="en-US" sz="2400" dirty="0"/>
              <a:t>A contact book consists of multiple contacts, and if you delete the contact book, all the contacts will be lost.</a:t>
            </a:r>
          </a:p>
        </p:txBody>
      </p:sp>
      <p:pic>
        <p:nvPicPr>
          <p:cNvPr id="4" name="Picture 3"/>
          <p:cNvPicPr>
            <a:picLocks noChangeAspect="1"/>
          </p:cNvPicPr>
          <p:nvPr/>
        </p:nvPicPr>
        <p:blipFill>
          <a:blip r:embed="rId3"/>
          <a:stretch>
            <a:fillRect/>
          </a:stretch>
        </p:blipFill>
        <p:spPr>
          <a:xfrm>
            <a:off x="2584984" y="4343025"/>
            <a:ext cx="7022032" cy="1024567"/>
          </a:xfrm>
          <a:prstGeom prst="rect">
            <a:avLst/>
          </a:prstGeom>
        </p:spPr>
      </p:pic>
    </p:spTree>
    <p:extLst>
      <p:ext uri="{BB962C8B-B14F-4D97-AF65-F5344CB8AC3E}">
        <p14:creationId xmlns:p14="http://schemas.microsoft.com/office/powerpoint/2010/main" val="3921116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972800" cy="723900"/>
          </a:xfrm>
        </p:spPr>
        <p:txBody>
          <a:bodyPr/>
          <a:lstStyle/>
          <a:p>
            <a:r>
              <a:rPr lang="en-ID" b="1" dirty="0"/>
              <a:t>Abstract Classes</a:t>
            </a:r>
          </a:p>
        </p:txBody>
      </p:sp>
      <p:sp>
        <p:nvSpPr>
          <p:cNvPr id="3" name="Content Placeholder 2"/>
          <p:cNvSpPr>
            <a:spLocks noGrp="1"/>
          </p:cNvSpPr>
          <p:nvPr>
            <p:ph idx="1"/>
          </p:nvPr>
        </p:nvSpPr>
        <p:spPr>
          <a:xfrm>
            <a:off x="609599" y="1765299"/>
            <a:ext cx="6619337" cy="4299071"/>
          </a:xfrm>
        </p:spPr>
        <p:txBody>
          <a:bodyPr>
            <a:normAutofit fontScale="77500" lnSpcReduction="20000"/>
          </a:bodyPr>
          <a:lstStyle/>
          <a:p>
            <a:pPr algn="just"/>
            <a:r>
              <a:rPr lang="en-US" dirty="0"/>
              <a:t>In the abstract class, no objects can be a direct entity of the abstract class. The abstract class can neither be declared nor be instantiated. </a:t>
            </a:r>
            <a:endParaRPr lang="en-US" dirty="0" smtClean="0"/>
          </a:p>
          <a:p>
            <a:pPr algn="just"/>
            <a:r>
              <a:rPr lang="en-US" dirty="0" smtClean="0"/>
              <a:t>It </a:t>
            </a:r>
            <a:r>
              <a:rPr lang="en-US" dirty="0"/>
              <a:t>is used to find the functionalities across the classes. The notation of the abstract class is similar to that of class; the only difference is that the name of the class is written in italics. </a:t>
            </a:r>
            <a:endParaRPr lang="en-US" dirty="0" smtClean="0"/>
          </a:p>
          <a:p>
            <a:pPr algn="just"/>
            <a:r>
              <a:rPr lang="en-US" dirty="0" smtClean="0"/>
              <a:t>Since </a:t>
            </a:r>
            <a:r>
              <a:rPr lang="en-US" dirty="0"/>
              <a:t>it does not involve any implementation for a given function, it is best to use the abstract class with multiple objects.</a:t>
            </a:r>
          </a:p>
          <a:p>
            <a:pPr algn="just"/>
            <a:r>
              <a:rPr lang="en-US" dirty="0"/>
              <a:t>Let us assume that we have an abstract class named </a:t>
            </a:r>
            <a:r>
              <a:rPr lang="en-US" b="1" dirty="0"/>
              <a:t>displacement</a:t>
            </a:r>
            <a:r>
              <a:rPr lang="en-US" dirty="0"/>
              <a:t> with a method declared inside it, and that method will be called as a </a:t>
            </a:r>
            <a:r>
              <a:rPr lang="en-US" b="1" dirty="0"/>
              <a:t>drive ()</a:t>
            </a:r>
            <a:r>
              <a:rPr lang="en-US" dirty="0"/>
              <a:t>. Now, this abstract class method can be implemented by any object, for example, car, bike, scooter, cycle, etc</a:t>
            </a:r>
            <a:r>
              <a:rPr lang="en-US" dirty="0" smtClean="0"/>
              <a:t>.</a:t>
            </a:r>
            <a:r>
              <a:rPr lang="en-US" dirty="0"/>
              <a:t/>
            </a:r>
            <a:br>
              <a:rPr lang="en-US" dirty="0"/>
            </a:br>
            <a:endParaRPr lang="en-US" dirty="0"/>
          </a:p>
        </p:txBody>
      </p:sp>
      <p:pic>
        <p:nvPicPr>
          <p:cNvPr id="13314" name="Picture 2" descr="UML Clas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0880" y="1765299"/>
            <a:ext cx="2972343" cy="2936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8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draw a Class Diagram?</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sz="2400" dirty="0"/>
              <a:t>The class diagram is used most widely to construct software applications. It not only represents a static view of the system but also all the major aspects of an application. A collection of class diagrams as a whole represents a system.</a:t>
            </a:r>
          </a:p>
          <a:p>
            <a:pPr marL="0" indent="0" algn="just">
              <a:buNone/>
            </a:pPr>
            <a:r>
              <a:rPr lang="en-US" sz="2400" dirty="0"/>
              <a:t>Some key points that are needed to keep in mind while drawing a class diagram are given below:</a:t>
            </a:r>
          </a:p>
          <a:p>
            <a:pPr lvl="1" algn="just"/>
            <a:r>
              <a:rPr lang="en-US" sz="2200" dirty="0"/>
              <a:t>To describe a complete aspect of the system, it is suggested to give a meaningful name to the class diagram.</a:t>
            </a:r>
          </a:p>
          <a:p>
            <a:pPr lvl="1" algn="just"/>
            <a:r>
              <a:rPr lang="en-US" sz="2200" dirty="0"/>
              <a:t>The objects and their relationships should be acknowledged in advance.</a:t>
            </a:r>
          </a:p>
          <a:p>
            <a:pPr lvl="1" algn="just"/>
            <a:r>
              <a:rPr lang="en-US" sz="2200" dirty="0"/>
              <a:t>The attributes and methods (responsibilities) of each class must be known.</a:t>
            </a:r>
          </a:p>
          <a:p>
            <a:pPr lvl="1" algn="just"/>
            <a:r>
              <a:rPr lang="en-US" sz="2200" dirty="0"/>
              <a:t>A minimum number of desired properties should be specified as more number of the unwanted property will lead to a complex diagram.</a:t>
            </a:r>
          </a:p>
          <a:p>
            <a:pPr lvl="1" algn="just"/>
            <a:r>
              <a:rPr lang="en-US" sz="2200" dirty="0"/>
              <a:t>Notes can be used as and when required by the developer to describe the aspects of a diagram.</a:t>
            </a:r>
          </a:p>
          <a:p>
            <a:pPr lvl="1" algn="just"/>
            <a:r>
              <a:rPr lang="en-US" sz="2200" dirty="0"/>
              <a:t>The diagrams should be redrawn and reworked as many times to make it correct before producing its final version.</a:t>
            </a:r>
          </a:p>
        </p:txBody>
      </p:sp>
    </p:spTree>
    <p:extLst>
      <p:ext uri="{BB962C8B-B14F-4D97-AF65-F5344CB8AC3E}">
        <p14:creationId xmlns:p14="http://schemas.microsoft.com/office/powerpoint/2010/main" val="36985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Class Diagram Example</a:t>
            </a:r>
          </a:p>
        </p:txBody>
      </p:sp>
      <p:sp>
        <p:nvSpPr>
          <p:cNvPr id="3" name="Content Placeholder 2"/>
          <p:cNvSpPr>
            <a:spLocks noGrp="1"/>
          </p:cNvSpPr>
          <p:nvPr>
            <p:ph idx="1"/>
          </p:nvPr>
        </p:nvSpPr>
        <p:spPr/>
        <p:txBody>
          <a:bodyPr>
            <a:normAutofit/>
          </a:bodyPr>
          <a:lstStyle/>
          <a:p>
            <a:pPr marL="0" indent="0" algn="just">
              <a:buNone/>
            </a:pPr>
            <a:r>
              <a:rPr lang="en-US" sz="2400" dirty="0"/>
              <a:t>A class diagram describing the sales order system is given below.</a:t>
            </a:r>
            <a:endParaRPr lang="en-US" sz="2200" dirty="0"/>
          </a:p>
        </p:txBody>
      </p:sp>
      <p:pic>
        <p:nvPicPr>
          <p:cNvPr id="5" name="Picture 4"/>
          <p:cNvPicPr>
            <a:picLocks noChangeAspect="1"/>
          </p:cNvPicPr>
          <p:nvPr/>
        </p:nvPicPr>
        <p:blipFill>
          <a:blip r:embed="rId3"/>
          <a:stretch>
            <a:fillRect/>
          </a:stretch>
        </p:blipFill>
        <p:spPr>
          <a:xfrm>
            <a:off x="3012525" y="2179213"/>
            <a:ext cx="6160400" cy="4402742"/>
          </a:xfrm>
          <a:prstGeom prst="rect">
            <a:avLst/>
          </a:prstGeom>
        </p:spPr>
      </p:pic>
    </p:spTree>
    <p:extLst>
      <p:ext uri="{BB962C8B-B14F-4D97-AF65-F5344CB8AC3E}">
        <p14:creationId xmlns:p14="http://schemas.microsoft.com/office/powerpoint/2010/main" val="38627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Usage of Class diagrams</a:t>
            </a:r>
          </a:p>
        </p:txBody>
      </p:sp>
      <p:sp>
        <p:nvSpPr>
          <p:cNvPr id="3" name="Content Placeholder 2"/>
          <p:cNvSpPr>
            <a:spLocks noGrp="1"/>
          </p:cNvSpPr>
          <p:nvPr>
            <p:ph idx="1"/>
          </p:nvPr>
        </p:nvSpPr>
        <p:spPr/>
        <p:txBody>
          <a:bodyPr>
            <a:normAutofit lnSpcReduction="10000"/>
          </a:bodyPr>
          <a:lstStyle/>
          <a:p>
            <a:pPr algn="just"/>
            <a:r>
              <a:rPr lang="en-US" sz="2400" dirty="0"/>
              <a:t>The class diagram is used to represent a static view of the system. </a:t>
            </a:r>
            <a:endParaRPr lang="en-US" sz="2400" dirty="0" smtClean="0"/>
          </a:p>
          <a:p>
            <a:pPr algn="just"/>
            <a:r>
              <a:rPr lang="en-US" sz="2400" dirty="0" smtClean="0"/>
              <a:t>It </a:t>
            </a:r>
            <a:r>
              <a:rPr lang="en-US" sz="2400" dirty="0"/>
              <a:t>plays an essential role in the establishment of the component and deployment diagrams. </a:t>
            </a:r>
            <a:endParaRPr lang="en-US" sz="2400" dirty="0" smtClean="0"/>
          </a:p>
          <a:p>
            <a:pPr algn="just"/>
            <a:r>
              <a:rPr lang="en-US" sz="2400" dirty="0" smtClean="0"/>
              <a:t>It </a:t>
            </a:r>
            <a:r>
              <a:rPr lang="en-US" sz="2400" dirty="0"/>
              <a:t>helps to construct an executable code to perform forward and backward engineering for any system, or we can say it is mainly used for construction. </a:t>
            </a:r>
            <a:endParaRPr lang="en-US" sz="2400" dirty="0" smtClean="0"/>
          </a:p>
          <a:p>
            <a:pPr algn="just"/>
            <a:r>
              <a:rPr lang="en-US" sz="2400" dirty="0" smtClean="0"/>
              <a:t>It </a:t>
            </a:r>
            <a:r>
              <a:rPr lang="en-US" sz="2400" dirty="0"/>
              <a:t>represents the mapping with object-oriented languages that are C++, Java, etc. </a:t>
            </a:r>
            <a:endParaRPr lang="en-US" sz="2400" dirty="0" smtClean="0"/>
          </a:p>
          <a:p>
            <a:pPr algn="just"/>
            <a:r>
              <a:rPr lang="en-US" sz="2400" dirty="0" smtClean="0"/>
              <a:t>Class </a:t>
            </a:r>
            <a:r>
              <a:rPr lang="en-US" sz="2400" dirty="0"/>
              <a:t>diagrams can be used for the following purposes:</a:t>
            </a:r>
          </a:p>
          <a:p>
            <a:pPr lvl="1" algn="just">
              <a:buFont typeface="Wingdings" panose="05000000000000000000" pitchFamily="2" charset="2"/>
              <a:buChar char="§"/>
            </a:pPr>
            <a:r>
              <a:rPr lang="en-US" sz="2200" dirty="0"/>
              <a:t>To describe the static view of a system.</a:t>
            </a:r>
          </a:p>
          <a:p>
            <a:pPr lvl="1" algn="just">
              <a:buFont typeface="Wingdings" panose="05000000000000000000" pitchFamily="2" charset="2"/>
              <a:buChar char="§"/>
            </a:pPr>
            <a:r>
              <a:rPr lang="en-US" sz="2200" dirty="0"/>
              <a:t>To show the collaboration among every instance in the static view.</a:t>
            </a:r>
          </a:p>
          <a:p>
            <a:pPr lvl="1" algn="just">
              <a:buFont typeface="Wingdings" panose="05000000000000000000" pitchFamily="2" charset="2"/>
              <a:buChar char="§"/>
            </a:pPr>
            <a:r>
              <a:rPr lang="en-US" sz="2200" dirty="0"/>
              <a:t>To describe the functionalities performed by the system.</a:t>
            </a:r>
          </a:p>
          <a:p>
            <a:pPr lvl="1" algn="just">
              <a:buFont typeface="Wingdings" panose="05000000000000000000" pitchFamily="2" charset="2"/>
              <a:buChar char="§"/>
            </a:pPr>
            <a:r>
              <a:rPr lang="en-US" sz="2200" dirty="0"/>
              <a:t>To construct the software application using object-oriented languages.</a:t>
            </a:r>
          </a:p>
        </p:txBody>
      </p:sp>
    </p:spTree>
    <p:extLst>
      <p:ext uri="{BB962C8B-B14F-4D97-AF65-F5344CB8AC3E}">
        <p14:creationId xmlns:p14="http://schemas.microsoft.com/office/powerpoint/2010/main" val="9853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Object Diagram</a:t>
            </a:r>
          </a:p>
        </p:txBody>
      </p:sp>
      <p:sp>
        <p:nvSpPr>
          <p:cNvPr id="3" name="Content Placeholder 2"/>
          <p:cNvSpPr>
            <a:spLocks noGrp="1"/>
          </p:cNvSpPr>
          <p:nvPr>
            <p:ph idx="1"/>
          </p:nvPr>
        </p:nvSpPr>
        <p:spPr/>
        <p:txBody>
          <a:bodyPr>
            <a:normAutofit/>
          </a:bodyPr>
          <a:lstStyle/>
          <a:p>
            <a:pPr algn="just"/>
            <a:r>
              <a:rPr lang="en-US" sz="2200" dirty="0"/>
              <a:t>Object diagrams are dependent on the class diagram as they are derived from the class diagram. It represents an instance of a class diagram. The objects help in portraying a static view of an object-oriented system at a specific instant.</a:t>
            </a:r>
          </a:p>
          <a:p>
            <a:pPr algn="just"/>
            <a:r>
              <a:rPr lang="en-US" sz="2200" dirty="0"/>
              <a:t>Both the object and class diagram are similar to some extent; the only difference is that the class diagram provides an abstract view of a system. It helps in visualizing a particular functionality of a system</a:t>
            </a:r>
            <a:r>
              <a:rPr lang="en-US" sz="2200" dirty="0" smtClean="0"/>
              <a:t>.</a:t>
            </a:r>
          </a:p>
          <a:p>
            <a:pPr algn="just"/>
            <a:r>
              <a:rPr lang="en-US" sz="2200" dirty="0"/>
              <a:t>Notation of an Object </a:t>
            </a:r>
            <a:r>
              <a:rPr lang="en-US" sz="2200" dirty="0" smtClean="0"/>
              <a:t>Diagram</a:t>
            </a:r>
            <a:r>
              <a:rPr lang="en-US" sz="2200" dirty="0"/>
              <a:t> </a:t>
            </a:r>
            <a:r>
              <a:rPr lang="en-US" sz="2200" dirty="0" smtClean="0"/>
              <a:t>:</a:t>
            </a:r>
            <a:endParaRPr lang="en-US" sz="2200" dirty="0"/>
          </a:p>
        </p:txBody>
      </p:sp>
      <p:pic>
        <p:nvPicPr>
          <p:cNvPr id="4" name="Picture 3"/>
          <p:cNvPicPr>
            <a:picLocks noChangeAspect="1"/>
          </p:cNvPicPr>
          <p:nvPr/>
        </p:nvPicPr>
        <p:blipFill>
          <a:blip r:embed="rId3"/>
          <a:stretch>
            <a:fillRect/>
          </a:stretch>
        </p:blipFill>
        <p:spPr>
          <a:xfrm>
            <a:off x="5017789" y="3867925"/>
            <a:ext cx="2323291" cy="2309038"/>
          </a:xfrm>
          <a:prstGeom prst="rect">
            <a:avLst/>
          </a:prstGeom>
        </p:spPr>
      </p:pic>
    </p:spTree>
    <p:extLst>
      <p:ext uri="{BB962C8B-B14F-4D97-AF65-F5344CB8AC3E}">
        <p14:creationId xmlns:p14="http://schemas.microsoft.com/office/powerpoint/2010/main" val="326384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Purpose of Object Diagram</a:t>
            </a:r>
          </a:p>
        </p:txBody>
      </p:sp>
      <p:sp>
        <p:nvSpPr>
          <p:cNvPr id="3" name="Content Placeholder 2"/>
          <p:cNvSpPr>
            <a:spLocks noGrp="1"/>
          </p:cNvSpPr>
          <p:nvPr>
            <p:ph idx="1"/>
          </p:nvPr>
        </p:nvSpPr>
        <p:spPr/>
        <p:txBody>
          <a:bodyPr>
            <a:normAutofit/>
          </a:bodyPr>
          <a:lstStyle/>
          <a:p>
            <a:pPr algn="just"/>
            <a:r>
              <a:rPr lang="en-US" sz="2400" dirty="0"/>
              <a:t>The object diagram holds the same purpose as that of a class diagram. The class diagram provides an abstract view which comprises of classes and their relationships, whereas the object diagram represents an instance at a particular point of time</a:t>
            </a:r>
            <a:r>
              <a:rPr lang="en-US" sz="2400" dirty="0" smtClean="0"/>
              <a:t>.</a:t>
            </a:r>
          </a:p>
          <a:p>
            <a:r>
              <a:rPr lang="en-US" sz="2400" dirty="0"/>
              <a:t>The object diagram is actually similar to the concrete (actual) system behavior. The main purpose is to depict a static view of a system.</a:t>
            </a:r>
          </a:p>
          <a:p>
            <a:r>
              <a:rPr lang="en-US" sz="2400" dirty="0"/>
              <a:t>Following are the purposes enlisted below:</a:t>
            </a:r>
          </a:p>
          <a:p>
            <a:pPr lvl="1">
              <a:buFont typeface="Wingdings" panose="05000000000000000000" pitchFamily="2" charset="2"/>
              <a:buChar char="§"/>
            </a:pPr>
            <a:r>
              <a:rPr lang="en-US" dirty="0"/>
              <a:t>It is used to perform forward and reverse engineering.</a:t>
            </a:r>
          </a:p>
          <a:p>
            <a:pPr lvl="1">
              <a:buFont typeface="Wingdings" panose="05000000000000000000" pitchFamily="2" charset="2"/>
              <a:buChar char="§"/>
            </a:pPr>
            <a:r>
              <a:rPr lang="en-US" dirty="0"/>
              <a:t>It is used to understand object behavior and their relationships practically.</a:t>
            </a:r>
          </a:p>
          <a:p>
            <a:pPr lvl="1">
              <a:buFont typeface="Wingdings" panose="05000000000000000000" pitchFamily="2" charset="2"/>
              <a:buChar char="§"/>
            </a:pPr>
            <a:r>
              <a:rPr lang="en-US" dirty="0"/>
              <a:t>It is used to get a static view of a system.</a:t>
            </a:r>
          </a:p>
          <a:p>
            <a:pPr lvl="1">
              <a:buFont typeface="Wingdings" panose="05000000000000000000" pitchFamily="2" charset="2"/>
              <a:buChar char="§"/>
            </a:pPr>
            <a:r>
              <a:rPr lang="en-US" dirty="0"/>
              <a:t>It is used to represent an instance of a system.</a:t>
            </a:r>
          </a:p>
          <a:p>
            <a:pPr algn="just"/>
            <a:endParaRPr lang="en-US" sz="2200" dirty="0"/>
          </a:p>
        </p:txBody>
      </p:sp>
    </p:spTree>
    <p:extLst>
      <p:ext uri="{BB962C8B-B14F-4D97-AF65-F5344CB8AC3E}">
        <p14:creationId xmlns:p14="http://schemas.microsoft.com/office/powerpoint/2010/main" val="200293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Example of Object Diagram</a:t>
            </a:r>
          </a:p>
        </p:txBody>
      </p:sp>
      <p:pic>
        <p:nvPicPr>
          <p:cNvPr id="5" name="Picture 4"/>
          <p:cNvPicPr>
            <a:picLocks noChangeAspect="1"/>
          </p:cNvPicPr>
          <p:nvPr/>
        </p:nvPicPr>
        <p:blipFill>
          <a:blip r:embed="rId3"/>
          <a:stretch>
            <a:fillRect/>
          </a:stretch>
        </p:blipFill>
        <p:spPr>
          <a:xfrm>
            <a:off x="2794205" y="2588463"/>
            <a:ext cx="6603590" cy="2414857"/>
          </a:xfrm>
          <a:prstGeom prst="rect">
            <a:avLst/>
          </a:prstGeom>
        </p:spPr>
      </p:pic>
    </p:spTree>
    <p:extLst>
      <p:ext uri="{BB962C8B-B14F-4D97-AF65-F5344CB8AC3E}">
        <p14:creationId xmlns:p14="http://schemas.microsoft.com/office/powerpoint/2010/main" val="290194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Phase 4: Coding:</a:t>
            </a:r>
          </a:p>
        </p:txBody>
      </p:sp>
      <p:pic>
        <p:nvPicPr>
          <p:cNvPr id="6146" name="Picture 2" descr="https://www3.ntu.edu.sg/home/ehchua/programming/java/images/programming_steps.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93818" y="2129896"/>
            <a:ext cx="5102182" cy="32538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6636397" y="1578505"/>
            <a:ext cx="4509967" cy="4356628"/>
          </a:xfrm>
          <a:prstGeom prst="rect">
            <a:avLst/>
          </a:prstGeom>
        </p:spPr>
      </p:pic>
    </p:spTree>
    <p:extLst>
      <p:ext uri="{BB962C8B-B14F-4D97-AF65-F5344CB8AC3E}">
        <p14:creationId xmlns:p14="http://schemas.microsoft.com/office/powerpoint/2010/main" val="304920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draw an Object Diagram?</a:t>
            </a:r>
          </a:p>
        </p:txBody>
      </p:sp>
      <p:sp>
        <p:nvSpPr>
          <p:cNvPr id="3" name="Content Placeholder 2"/>
          <p:cNvSpPr>
            <a:spLocks noGrp="1"/>
          </p:cNvSpPr>
          <p:nvPr>
            <p:ph idx="1"/>
          </p:nvPr>
        </p:nvSpPr>
        <p:spPr/>
        <p:txBody>
          <a:bodyPr>
            <a:normAutofit/>
          </a:bodyPr>
          <a:lstStyle/>
          <a:p>
            <a:pPr algn="just"/>
            <a:r>
              <a:rPr lang="en-US" dirty="0"/>
              <a:t>All the objects present in the system should be examined before start drawing the object diagram.</a:t>
            </a:r>
          </a:p>
          <a:p>
            <a:pPr algn="just"/>
            <a:r>
              <a:rPr lang="en-US" dirty="0"/>
              <a:t>Before creating the object diagram, the relation between the objects must be acknowledged.</a:t>
            </a:r>
          </a:p>
          <a:p>
            <a:pPr algn="just"/>
            <a:r>
              <a:rPr lang="en-US" dirty="0"/>
              <a:t>The association relationship among the entities must be cleared already.</a:t>
            </a:r>
          </a:p>
          <a:p>
            <a:pPr algn="just"/>
            <a:r>
              <a:rPr lang="en-US" dirty="0"/>
              <a:t>To represent the functionality of an object, a proper meaningful name should be assigned.</a:t>
            </a:r>
          </a:p>
          <a:p>
            <a:pPr algn="just"/>
            <a:r>
              <a:rPr lang="en-US" dirty="0"/>
              <a:t>The objects are to be examined to understand its functionality.</a:t>
            </a:r>
          </a:p>
        </p:txBody>
      </p:sp>
    </p:spTree>
    <p:extLst>
      <p:ext uri="{BB962C8B-B14F-4D97-AF65-F5344CB8AC3E}">
        <p14:creationId xmlns:p14="http://schemas.microsoft.com/office/powerpoint/2010/main" val="72230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Applications of Object diagrams</a:t>
            </a:r>
          </a:p>
        </p:txBody>
      </p:sp>
      <p:sp>
        <p:nvSpPr>
          <p:cNvPr id="3" name="Content Placeholder 2"/>
          <p:cNvSpPr>
            <a:spLocks noGrp="1"/>
          </p:cNvSpPr>
          <p:nvPr>
            <p:ph idx="1"/>
          </p:nvPr>
        </p:nvSpPr>
        <p:spPr/>
        <p:txBody>
          <a:bodyPr>
            <a:normAutofit/>
          </a:bodyPr>
          <a:lstStyle/>
          <a:p>
            <a:pPr marL="0" indent="0" algn="just">
              <a:buNone/>
            </a:pPr>
            <a:r>
              <a:rPr lang="en-US" sz="3200" dirty="0"/>
              <a:t>The following are the application areas where the object diagrams can be used.</a:t>
            </a:r>
          </a:p>
          <a:p>
            <a:pPr lvl="1" algn="just"/>
            <a:r>
              <a:rPr lang="en-US" sz="2800" dirty="0"/>
              <a:t>To build a prototype of a system.</a:t>
            </a:r>
          </a:p>
          <a:p>
            <a:pPr lvl="1" algn="just"/>
            <a:r>
              <a:rPr lang="en-US" sz="2800" dirty="0"/>
              <a:t>To model complex data structures.</a:t>
            </a:r>
          </a:p>
          <a:p>
            <a:pPr lvl="1" algn="just"/>
            <a:r>
              <a:rPr lang="en-US" sz="2800" dirty="0"/>
              <a:t>To perceive the system from a practical perspective.</a:t>
            </a:r>
          </a:p>
          <a:p>
            <a:pPr lvl="1" algn="just"/>
            <a:r>
              <a:rPr lang="en-US" sz="2800" dirty="0"/>
              <a:t>Reverse engineering.</a:t>
            </a:r>
          </a:p>
        </p:txBody>
      </p:sp>
    </p:spTree>
    <p:extLst>
      <p:ext uri="{BB962C8B-B14F-4D97-AF65-F5344CB8AC3E}">
        <p14:creationId xmlns:p14="http://schemas.microsoft.com/office/powerpoint/2010/main" val="390968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Class vs. Object diagram</a:t>
            </a:r>
          </a:p>
        </p:txBody>
      </p:sp>
      <p:pic>
        <p:nvPicPr>
          <p:cNvPr id="5" name="Picture 4"/>
          <p:cNvPicPr>
            <a:picLocks noChangeAspect="1"/>
          </p:cNvPicPr>
          <p:nvPr/>
        </p:nvPicPr>
        <p:blipFill>
          <a:blip r:embed="rId3"/>
          <a:stretch>
            <a:fillRect/>
          </a:stretch>
        </p:blipFill>
        <p:spPr>
          <a:xfrm>
            <a:off x="605957" y="2321567"/>
            <a:ext cx="10980086" cy="2371203"/>
          </a:xfrm>
          <a:prstGeom prst="rect">
            <a:avLst/>
          </a:prstGeom>
        </p:spPr>
      </p:pic>
    </p:spTree>
    <p:extLst>
      <p:ext uri="{BB962C8B-B14F-4D97-AF65-F5344CB8AC3E}">
        <p14:creationId xmlns:p14="http://schemas.microsoft.com/office/powerpoint/2010/main" val="150256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Use Case Diagram</a:t>
            </a:r>
          </a:p>
        </p:txBody>
      </p:sp>
      <p:sp>
        <p:nvSpPr>
          <p:cNvPr id="3" name="Content Placeholder 2"/>
          <p:cNvSpPr>
            <a:spLocks noGrp="1"/>
          </p:cNvSpPr>
          <p:nvPr>
            <p:ph idx="1"/>
          </p:nvPr>
        </p:nvSpPr>
        <p:spPr/>
        <p:txBody>
          <a:bodyPr>
            <a:normAutofit/>
          </a:bodyPr>
          <a:lstStyle/>
          <a:p>
            <a:pPr algn="just"/>
            <a:r>
              <a:rPr lang="en-US" dirty="0"/>
              <a:t>A use case diagram is used to represent the dynamic behavior of a system. </a:t>
            </a:r>
            <a:endParaRPr lang="en-US" dirty="0" smtClean="0"/>
          </a:p>
          <a:p>
            <a:pPr algn="just"/>
            <a:r>
              <a:rPr lang="en-US" dirty="0" smtClean="0"/>
              <a:t>It </a:t>
            </a:r>
            <a:r>
              <a:rPr lang="en-US" dirty="0"/>
              <a:t>encapsulates the system's functionality by incorporating use cases, actors, and their relationships. </a:t>
            </a:r>
            <a:endParaRPr lang="en-US" dirty="0" smtClean="0"/>
          </a:p>
          <a:p>
            <a:pPr algn="just"/>
            <a:r>
              <a:rPr lang="en-US" dirty="0" smtClean="0"/>
              <a:t>It </a:t>
            </a:r>
            <a:r>
              <a:rPr lang="en-US" dirty="0"/>
              <a:t>models the tasks, services, and functions required by a system/subsystem of an application. </a:t>
            </a:r>
            <a:endParaRPr lang="en-US" dirty="0" smtClean="0"/>
          </a:p>
          <a:p>
            <a:pPr algn="just"/>
            <a:r>
              <a:rPr lang="en-US" dirty="0" smtClean="0"/>
              <a:t>It </a:t>
            </a:r>
            <a:r>
              <a:rPr lang="en-US" dirty="0"/>
              <a:t>depicts the high-level functionality of a system and also tells how the user handles a system.</a:t>
            </a:r>
            <a:endParaRPr lang="en-US" sz="2400" dirty="0"/>
          </a:p>
        </p:txBody>
      </p:sp>
    </p:spTree>
    <p:extLst>
      <p:ext uri="{BB962C8B-B14F-4D97-AF65-F5344CB8AC3E}">
        <p14:creationId xmlns:p14="http://schemas.microsoft.com/office/powerpoint/2010/main" val="251554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Purpose of Use Case Diagrams</a:t>
            </a:r>
            <a:endParaRPr lang="en-US" b="1" dirty="0"/>
          </a:p>
        </p:txBody>
      </p:sp>
      <p:sp>
        <p:nvSpPr>
          <p:cNvPr id="3" name="Content Placeholder 2"/>
          <p:cNvSpPr>
            <a:spLocks noGrp="1"/>
          </p:cNvSpPr>
          <p:nvPr>
            <p:ph idx="1"/>
          </p:nvPr>
        </p:nvSpPr>
        <p:spPr/>
        <p:txBody>
          <a:bodyPr>
            <a:normAutofit lnSpcReduction="10000"/>
          </a:bodyPr>
          <a:lstStyle/>
          <a:p>
            <a:pPr algn="just"/>
            <a:r>
              <a:rPr lang="en-US" sz="2400" dirty="0"/>
              <a:t>The main purpose of a use case diagram is to portray the dynamic aspect of a system. </a:t>
            </a:r>
            <a:endParaRPr lang="en-US" sz="2400" dirty="0" smtClean="0"/>
          </a:p>
          <a:p>
            <a:pPr algn="just"/>
            <a:r>
              <a:rPr lang="en-US" sz="2400" dirty="0" smtClean="0"/>
              <a:t>It </a:t>
            </a:r>
            <a:r>
              <a:rPr lang="en-US" sz="2400" dirty="0"/>
              <a:t>accumulates the system's requirement, which includes both internal as well as external influences. It invokes persons, use cases, and several things that invoke the actors and elements accountable for the implementation of use case diagrams. </a:t>
            </a:r>
            <a:endParaRPr lang="en-US" sz="2400" dirty="0" smtClean="0"/>
          </a:p>
          <a:p>
            <a:pPr algn="just"/>
            <a:r>
              <a:rPr lang="en-US" sz="2400" dirty="0" smtClean="0"/>
              <a:t>It </a:t>
            </a:r>
            <a:r>
              <a:rPr lang="en-US" sz="2400" dirty="0"/>
              <a:t>represents how an entity from the external environment can interact with a part of the system</a:t>
            </a:r>
            <a:r>
              <a:rPr lang="en-US" sz="2400" dirty="0" smtClean="0"/>
              <a:t>.</a:t>
            </a:r>
          </a:p>
          <a:p>
            <a:pPr lvl="1"/>
            <a:r>
              <a:rPr lang="en-US" dirty="0"/>
              <a:t>It gathers the system's needs.</a:t>
            </a:r>
          </a:p>
          <a:p>
            <a:pPr lvl="1"/>
            <a:r>
              <a:rPr lang="en-US" dirty="0"/>
              <a:t>It depicts the external view of the system.</a:t>
            </a:r>
          </a:p>
          <a:p>
            <a:pPr lvl="1"/>
            <a:r>
              <a:rPr lang="en-US" dirty="0"/>
              <a:t>It recognizes the internal as well as external factors that influence the system.</a:t>
            </a:r>
          </a:p>
          <a:p>
            <a:pPr lvl="1"/>
            <a:r>
              <a:rPr lang="en-US" dirty="0"/>
              <a:t>It represents the interaction between the actors.</a:t>
            </a:r>
          </a:p>
          <a:p>
            <a:pPr marL="0" indent="0" algn="just">
              <a:buNone/>
            </a:pPr>
            <a:endParaRPr lang="en-US" sz="2000" dirty="0"/>
          </a:p>
        </p:txBody>
      </p:sp>
    </p:spTree>
    <p:extLst>
      <p:ext uri="{BB962C8B-B14F-4D97-AF65-F5344CB8AC3E}">
        <p14:creationId xmlns:p14="http://schemas.microsoft.com/office/powerpoint/2010/main" val="180054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draw a Use Case diagram?</a:t>
            </a:r>
          </a:p>
        </p:txBody>
      </p:sp>
      <p:sp>
        <p:nvSpPr>
          <p:cNvPr id="3" name="Content Placeholder 2"/>
          <p:cNvSpPr>
            <a:spLocks noGrp="1"/>
          </p:cNvSpPr>
          <p:nvPr>
            <p:ph idx="1"/>
          </p:nvPr>
        </p:nvSpPr>
        <p:spPr/>
        <p:txBody>
          <a:bodyPr>
            <a:normAutofit/>
          </a:bodyPr>
          <a:lstStyle/>
          <a:p>
            <a:pPr algn="just"/>
            <a:r>
              <a:rPr lang="en-US" sz="2400" dirty="0"/>
              <a:t>It is essential to analyze the whole system before starting with drawing a use case diagram, and then the system's functionalities are found. And once every single functionality is identified, they are then transformed into the use cases to be used in the use case diagram.</a:t>
            </a:r>
          </a:p>
          <a:p>
            <a:pPr algn="just"/>
            <a:r>
              <a:rPr lang="en-US" sz="2400" dirty="0"/>
              <a:t>After that, we will enlist the actors that will interact with the system. The actors are the person or a thing that invokes the functionality of a system. It may be a system or a private entity, such that it requires an entity to be pertinent to the functionalities of the system to which it is going to interact.</a:t>
            </a:r>
          </a:p>
          <a:p>
            <a:pPr algn="just"/>
            <a:r>
              <a:rPr lang="en-US" sz="2400" dirty="0"/>
              <a:t>Once both the actors and use cases are enlisted, the relation between the actor and use case/ system is inspected. It identifies the no of times an actor communicates with the system. Basically, an actor can interact multiple times with a use case or system at a particular instance of time.</a:t>
            </a:r>
          </a:p>
        </p:txBody>
      </p:sp>
    </p:spTree>
    <p:extLst>
      <p:ext uri="{BB962C8B-B14F-4D97-AF65-F5344CB8AC3E}">
        <p14:creationId xmlns:p14="http://schemas.microsoft.com/office/powerpoint/2010/main" val="231473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draw a Use Case diagram?</a:t>
            </a:r>
          </a:p>
        </p:txBody>
      </p:sp>
      <p:sp>
        <p:nvSpPr>
          <p:cNvPr id="3" name="Content Placeholder 2"/>
          <p:cNvSpPr>
            <a:spLocks noGrp="1"/>
          </p:cNvSpPr>
          <p:nvPr>
            <p:ph idx="1"/>
          </p:nvPr>
        </p:nvSpPr>
        <p:spPr/>
        <p:txBody>
          <a:bodyPr>
            <a:normAutofit/>
          </a:bodyPr>
          <a:lstStyle/>
          <a:p>
            <a:r>
              <a:rPr lang="en-US" dirty="0"/>
              <a:t>Following are some rules that must be followed while drawing a use case diagram:</a:t>
            </a:r>
          </a:p>
          <a:p>
            <a:pPr lvl="1">
              <a:buFont typeface="Wingdings" panose="05000000000000000000" pitchFamily="2" charset="2"/>
              <a:buChar char="§"/>
            </a:pPr>
            <a:r>
              <a:rPr lang="en-US" dirty="0"/>
              <a:t>A pertinent and meaningful name should be assigned to the actor or a use case of a system.</a:t>
            </a:r>
          </a:p>
          <a:p>
            <a:pPr lvl="1">
              <a:buFont typeface="Wingdings" panose="05000000000000000000" pitchFamily="2" charset="2"/>
              <a:buChar char="§"/>
            </a:pPr>
            <a:r>
              <a:rPr lang="en-US" dirty="0"/>
              <a:t>The communication of an actor with a use case must be defined in an understandable way.</a:t>
            </a:r>
          </a:p>
          <a:p>
            <a:pPr lvl="1">
              <a:buFont typeface="Wingdings" panose="05000000000000000000" pitchFamily="2" charset="2"/>
              <a:buChar char="§"/>
            </a:pPr>
            <a:r>
              <a:rPr lang="en-US" dirty="0"/>
              <a:t>Specified notations to be used as and when required.</a:t>
            </a:r>
          </a:p>
          <a:p>
            <a:pPr lvl="1">
              <a:buFont typeface="Wingdings" panose="05000000000000000000" pitchFamily="2" charset="2"/>
              <a:buChar char="§"/>
            </a:pPr>
            <a:r>
              <a:rPr lang="en-US" dirty="0"/>
              <a:t>The most significant interactions should be represented among the multiple no of interactions between the use case and actors.</a:t>
            </a:r>
          </a:p>
        </p:txBody>
      </p:sp>
    </p:spTree>
    <p:extLst>
      <p:ext uri="{BB962C8B-B14F-4D97-AF65-F5344CB8AC3E}">
        <p14:creationId xmlns:p14="http://schemas.microsoft.com/office/powerpoint/2010/main" val="396413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 Use Case Diagram</a:t>
            </a:r>
          </a:p>
        </p:txBody>
      </p:sp>
      <p:sp>
        <p:nvSpPr>
          <p:cNvPr id="3" name="Content Placeholder 2"/>
          <p:cNvSpPr>
            <a:spLocks noGrp="1"/>
          </p:cNvSpPr>
          <p:nvPr>
            <p:ph idx="1"/>
          </p:nvPr>
        </p:nvSpPr>
        <p:spPr/>
        <p:txBody>
          <a:bodyPr>
            <a:normAutofit fontScale="92500" lnSpcReduction="20000"/>
          </a:bodyPr>
          <a:lstStyle/>
          <a:p>
            <a:pPr algn="just"/>
            <a:r>
              <a:rPr lang="en-US" dirty="0"/>
              <a:t>A use case diagram depicting the Online Shopping website is given below.</a:t>
            </a:r>
          </a:p>
          <a:p>
            <a:pPr algn="just"/>
            <a:r>
              <a:rPr lang="en-US" dirty="0"/>
              <a:t>Here the Web Customer actor makes use of any online shopping website to purchase online. </a:t>
            </a:r>
            <a:endParaRPr lang="en-US" dirty="0" smtClean="0"/>
          </a:p>
          <a:p>
            <a:pPr algn="just"/>
            <a:r>
              <a:rPr lang="en-US" dirty="0" smtClean="0"/>
              <a:t>The </a:t>
            </a:r>
            <a:r>
              <a:rPr lang="en-US" dirty="0"/>
              <a:t>top-level uses are as follows; View Items, Make Purchase, Checkout, Client Register. </a:t>
            </a:r>
            <a:endParaRPr lang="en-US" dirty="0" smtClean="0"/>
          </a:p>
          <a:p>
            <a:pPr algn="just"/>
            <a:r>
              <a:rPr lang="en-US" dirty="0" smtClean="0"/>
              <a:t>The</a:t>
            </a:r>
            <a:r>
              <a:rPr lang="en-US" dirty="0"/>
              <a:t> </a:t>
            </a:r>
            <a:r>
              <a:rPr lang="en-US" b="1" dirty="0"/>
              <a:t>View Items</a:t>
            </a:r>
            <a:r>
              <a:rPr lang="en-US" dirty="0"/>
              <a:t> use case is utilized by the customer who searches and view products. </a:t>
            </a:r>
            <a:endParaRPr lang="en-US" dirty="0" smtClean="0"/>
          </a:p>
          <a:p>
            <a:pPr algn="just"/>
            <a:r>
              <a:rPr lang="en-US" dirty="0" smtClean="0"/>
              <a:t>The</a:t>
            </a:r>
            <a:r>
              <a:rPr lang="en-US" dirty="0"/>
              <a:t> </a:t>
            </a:r>
            <a:r>
              <a:rPr lang="en-US" b="1" dirty="0"/>
              <a:t>Client Register</a:t>
            </a:r>
            <a:r>
              <a:rPr lang="en-US" dirty="0"/>
              <a:t> use case allows the customer to register itself with the website for availing gift vouchers, coupons, or getting a private sale invitation. </a:t>
            </a:r>
            <a:endParaRPr lang="en-US" dirty="0" smtClean="0"/>
          </a:p>
          <a:p>
            <a:pPr algn="just"/>
            <a:r>
              <a:rPr lang="en-US" dirty="0" smtClean="0"/>
              <a:t>It </a:t>
            </a:r>
            <a:r>
              <a:rPr lang="en-US" dirty="0"/>
              <a:t>is to be noted that the </a:t>
            </a:r>
            <a:r>
              <a:rPr lang="en-US" b="1" dirty="0"/>
              <a:t>Checkout</a:t>
            </a:r>
            <a:r>
              <a:rPr lang="en-US" dirty="0"/>
              <a:t> is an included use case, which is part of </a:t>
            </a:r>
            <a:r>
              <a:rPr lang="en-US" b="1" dirty="0"/>
              <a:t>Making Purchase,</a:t>
            </a:r>
            <a:r>
              <a:rPr lang="en-US" dirty="0"/>
              <a:t> and it is not available by itself.</a:t>
            </a:r>
          </a:p>
        </p:txBody>
      </p:sp>
    </p:spTree>
    <p:extLst>
      <p:ext uri="{BB962C8B-B14F-4D97-AF65-F5344CB8AC3E}">
        <p14:creationId xmlns:p14="http://schemas.microsoft.com/office/powerpoint/2010/main" val="146167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 Use Case Diagram</a:t>
            </a:r>
          </a:p>
        </p:txBody>
      </p:sp>
      <p:pic>
        <p:nvPicPr>
          <p:cNvPr id="47106" name="Picture 2" descr="UML Use Case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008" y="1690688"/>
            <a:ext cx="6735984" cy="4805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24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 Use Case Diagram</a:t>
            </a:r>
          </a:p>
        </p:txBody>
      </p:sp>
      <p:sp>
        <p:nvSpPr>
          <p:cNvPr id="3" name="Content Placeholder 2"/>
          <p:cNvSpPr>
            <a:spLocks noGrp="1"/>
          </p:cNvSpPr>
          <p:nvPr>
            <p:ph idx="1"/>
          </p:nvPr>
        </p:nvSpPr>
        <p:spPr/>
        <p:txBody>
          <a:bodyPr>
            <a:normAutofit/>
          </a:bodyPr>
          <a:lstStyle/>
          <a:p>
            <a:pPr algn="just"/>
            <a:r>
              <a:rPr lang="en-US" dirty="0"/>
              <a:t>The </a:t>
            </a:r>
            <a:r>
              <a:rPr lang="en-US" b="1" dirty="0"/>
              <a:t>View Items</a:t>
            </a:r>
            <a:r>
              <a:rPr lang="en-US" dirty="0"/>
              <a:t> is further extended by several use cases such as; Search Items, Browse Items, View Recommended Items, Add to Shopping Cart, Add to Wish list. </a:t>
            </a:r>
            <a:endParaRPr lang="en-US" dirty="0" smtClean="0"/>
          </a:p>
          <a:p>
            <a:pPr algn="just"/>
            <a:r>
              <a:rPr lang="en-US" dirty="0" smtClean="0"/>
              <a:t>All </a:t>
            </a:r>
            <a:r>
              <a:rPr lang="en-US" dirty="0"/>
              <a:t>of these extended use cases provide some functions to customers, which allows them to search for an item. </a:t>
            </a:r>
            <a:endParaRPr lang="en-US" dirty="0" smtClean="0"/>
          </a:p>
          <a:p>
            <a:pPr algn="just"/>
            <a:r>
              <a:rPr lang="en-US" dirty="0" smtClean="0"/>
              <a:t>Both</a:t>
            </a:r>
            <a:r>
              <a:rPr lang="en-US" dirty="0"/>
              <a:t> </a:t>
            </a:r>
            <a:r>
              <a:rPr lang="en-US" b="1" dirty="0"/>
              <a:t>View Recommended Item</a:t>
            </a:r>
            <a:r>
              <a:rPr lang="en-US" dirty="0"/>
              <a:t> and </a:t>
            </a:r>
            <a:r>
              <a:rPr lang="en-US" b="1" dirty="0"/>
              <a:t>Add to Wish List</a:t>
            </a:r>
            <a:r>
              <a:rPr lang="en-US" dirty="0"/>
              <a:t> include the Customer Authentication use case, as they necessitate authenticated customers, and simultaneously item can be added to the shopping cart without any user authentication.</a:t>
            </a:r>
          </a:p>
        </p:txBody>
      </p:sp>
    </p:spTree>
    <p:extLst>
      <p:ext uri="{BB962C8B-B14F-4D97-AF65-F5344CB8AC3E}">
        <p14:creationId xmlns:p14="http://schemas.microsoft.com/office/powerpoint/2010/main" val="216425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Phase 5: Testing:</a:t>
            </a:r>
          </a:p>
        </p:txBody>
      </p:sp>
      <p:sp>
        <p:nvSpPr>
          <p:cNvPr id="3" name="Content Placeholder 2"/>
          <p:cNvSpPr>
            <a:spLocks noGrp="1"/>
          </p:cNvSpPr>
          <p:nvPr>
            <p:ph idx="1"/>
          </p:nvPr>
        </p:nvSpPr>
        <p:spPr/>
        <p:txBody>
          <a:bodyPr>
            <a:normAutofit/>
          </a:bodyPr>
          <a:lstStyle/>
          <a:p>
            <a:pPr algn="just"/>
            <a:r>
              <a:rPr lang="en-US" dirty="0"/>
              <a:t>Once the software is complete, and it is deployed in the testing environment. The testing team starts testing the functionality of the entire system. This is done to verify that the entire application works according to the customer requirement.</a:t>
            </a:r>
          </a:p>
          <a:p>
            <a:pPr algn="just"/>
            <a:r>
              <a:rPr lang="en-US" dirty="0"/>
              <a:t>During this phase, QA and testing team may find some bugs/defects which they communicate to developers. The development team fixes the bug and send back to QA for a re-test. This process continues until the software is bug-free, stable, and working according to the business needs of that system.</a:t>
            </a:r>
          </a:p>
        </p:txBody>
      </p:sp>
    </p:spTree>
    <p:extLst>
      <p:ext uri="{BB962C8B-B14F-4D97-AF65-F5344CB8AC3E}">
        <p14:creationId xmlns:p14="http://schemas.microsoft.com/office/powerpoint/2010/main" val="330225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 Use Case Diagram</a:t>
            </a:r>
          </a:p>
        </p:txBody>
      </p:sp>
      <p:pic>
        <p:nvPicPr>
          <p:cNvPr id="7" name="Picture 6"/>
          <p:cNvPicPr>
            <a:picLocks noChangeAspect="1"/>
          </p:cNvPicPr>
          <p:nvPr/>
        </p:nvPicPr>
        <p:blipFill>
          <a:blip r:embed="rId3"/>
          <a:stretch>
            <a:fillRect/>
          </a:stretch>
        </p:blipFill>
        <p:spPr>
          <a:xfrm>
            <a:off x="2735708" y="1690688"/>
            <a:ext cx="6720584" cy="4485825"/>
          </a:xfrm>
          <a:prstGeom prst="rect">
            <a:avLst/>
          </a:prstGeom>
        </p:spPr>
      </p:pic>
    </p:spTree>
    <p:extLst>
      <p:ext uri="{BB962C8B-B14F-4D97-AF65-F5344CB8AC3E}">
        <p14:creationId xmlns:p14="http://schemas.microsoft.com/office/powerpoint/2010/main" val="330766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 Use Case Diagram</a:t>
            </a:r>
          </a:p>
        </p:txBody>
      </p:sp>
      <p:sp>
        <p:nvSpPr>
          <p:cNvPr id="3" name="Content Placeholder 2"/>
          <p:cNvSpPr>
            <a:spLocks noGrp="1"/>
          </p:cNvSpPr>
          <p:nvPr>
            <p:ph idx="1"/>
          </p:nvPr>
        </p:nvSpPr>
        <p:spPr/>
        <p:txBody>
          <a:bodyPr>
            <a:normAutofit/>
          </a:bodyPr>
          <a:lstStyle/>
          <a:p>
            <a:pPr algn="just"/>
            <a:r>
              <a:rPr lang="en-US" dirty="0"/>
              <a:t>Similarly, the </a:t>
            </a:r>
            <a:r>
              <a:rPr lang="en-US" b="1" dirty="0"/>
              <a:t>Checkout</a:t>
            </a:r>
            <a:r>
              <a:rPr lang="en-US" dirty="0"/>
              <a:t> use case also includes the following use cases, as shown below. It requires an authenticated Web Customer, which can be done by login page, user authentication cookie ("Remember me"), or Single Sign-On (SSO). </a:t>
            </a:r>
            <a:endParaRPr lang="en-US" dirty="0" smtClean="0"/>
          </a:p>
          <a:p>
            <a:pPr algn="just"/>
            <a:r>
              <a:rPr lang="en-US" dirty="0" smtClean="0"/>
              <a:t>SSO </a:t>
            </a:r>
            <a:r>
              <a:rPr lang="en-US" dirty="0"/>
              <a:t>needs an external identity provider's participation, while Web site authentication service is utilized in all these use cases.</a:t>
            </a:r>
          </a:p>
          <a:p>
            <a:pPr algn="just"/>
            <a:r>
              <a:rPr lang="en-US" dirty="0"/>
              <a:t>The Checkout use case involves Payment use case that can be done either by the credit card and external credit payment services or with PayPal.</a:t>
            </a:r>
          </a:p>
        </p:txBody>
      </p:sp>
    </p:spTree>
    <p:extLst>
      <p:ext uri="{BB962C8B-B14F-4D97-AF65-F5344CB8AC3E}">
        <p14:creationId xmlns:p14="http://schemas.microsoft.com/office/powerpoint/2010/main" val="301420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 Use Case Diagram</a:t>
            </a:r>
          </a:p>
        </p:txBody>
      </p:sp>
      <p:pic>
        <p:nvPicPr>
          <p:cNvPr id="4" name="Picture 3"/>
          <p:cNvPicPr>
            <a:picLocks noChangeAspect="1"/>
          </p:cNvPicPr>
          <p:nvPr/>
        </p:nvPicPr>
        <p:blipFill>
          <a:blip r:embed="rId3"/>
          <a:stretch>
            <a:fillRect/>
          </a:stretch>
        </p:blipFill>
        <p:spPr>
          <a:xfrm>
            <a:off x="3221867" y="1332468"/>
            <a:ext cx="5748266" cy="4924348"/>
          </a:xfrm>
          <a:prstGeom prst="rect">
            <a:avLst/>
          </a:prstGeom>
        </p:spPr>
      </p:pic>
    </p:spTree>
    <p:extLst>
      <p:ext uri="{BB962C8B-B14F-4D97-AF65-F5344CB8AC3E}">
        <p14:creationId xmlns:p14="http://schemas.microsoft.com/office/powerpoint/2010/main" val="87304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Important tips for drawing a Use Case diagram</a:t>
            </a:r>
          </a:p>
        </p:txBody>
      </p:sp>
      <p:sp>
        <p:nvSpPr>
          <p:cNvPr id="3" name="Content Placeholder 2"/>
          <p:cNvSpPr>
            <a:spLocks noGrp="1"/>
          </p:cNvSpPr>
          <p:nvPr>
            <p:ph idx="1"/>
          </p:nvPr>
        </p:nvSpPr>
        <p:spPr/>
        <p:txBody>
          <a:bodyPr>
            <a:normAutofit/>
          </a:bodyPr>
          <a:lstStyle/>
          <a:p>
            <a:pPr marL="0" indent="0" algn="just">
              <a:buNone/>
            </a:pPr>
            <a:r>
              <a:rPr lang="en-US" dirty="0"/>
              <a:t>Following are some important tips that are to be kept in mind while drawing a use case diagram:</a:t>
            </a:r>
          </a:p>
          <a:p>
            <a:pPr lvl="1" algn="just"/>
            <a:r>
              <a:rPr lang="en-US" dirty="0"/>
              <a:t>A simple and complete use case diagram should be articulated.</a:t>
            </a:r>
          </a:p>
          <a:p>
            <a:pPr lvl="1" algn="just"/>
            <a:r>
              <a:rPr lang="en-US" dirty="0"/>
              <a:t>A use case diagram should represent the most significant interaction among the multiple interactions.</a:t>
            </a:r>
          </a:p>
          <a:p>
            <a:pPr lvl="1" algn="just"/>
            <a:r>
              <a:rPr lang="en-US" dirty="0"/>
              <a:t>At least one module of a system should be represented by the use case diagram.</a:t>
            </a:r>
          </a:p>
          <a:p>
            <a:pPr lvl="1" algn="just"/>
            <a:r>
              <a:rPr lang="en-US" dirty="0"/>
              <a:t>If the use case diagram is large and more complex, then it should be drawn more generalized.</a:t>
            </a:r>
          </a:p>
        </p:txBody>
      </p:sp>
    </p:spTree>
    <p:extLst>
      <p:ext uri="{BB962C8B-B14F-4D97-AF65-F5344CB8AC3E}">
        <p14:creationId xmlns:p14="http://schemas.microsoft.com/office/powerpoint/2010/main" val="414132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Activity Diagram</a:t>
            </a:r>
          </a:p>
        </p:txBody>
      </p:sp>
      <p:sp>
        <p:nvSpPr>
          <p:cNvPr id="3" name="Content Placeholder 2"/>
          <p:cNvSpPr>
            <a:spLocks noGrp="1"/>
          </p:cNvSpPr>
          <p:nvPr>
            <p:ph idx="1"/>
          </p:nvPr>
        </p:nvSpPr>
        <p:spPr/>
        <p:txBody>
          <a:bodyPr>
            <a:normAutofit lnSpcReduction="10000"/>
          </a:bodyPr>
          <a:lstStyle/>
          <a:p>
            <a:pPr algn="just"/>
            <a:r>
              <a:rPr lang="en-US" dirty="0"/>
              <a:t>In UML, the activity diagram is used to demonstrate the flow of control within the system rather than the implementation. It models the concurrent and sequential activities.</a:t>
            </a:r>
          </a:p>
          <a:p>
            <a:pPr algn="just"/>
            <a:r>
              <a:rPr lang="en-US" dirty="0"/>
              <a:t>The activity diagram helps in envisioning the workflow from one activity to another. It put emphasis on the condition of flow and the order in which it occurs. The flow can be sequential, branched, or concurrent, and to deal with such kinds of flows, the activity diagram has come up with a fork, join, etc.</a:t>
            </a:r>
          </a:p>
          <a:p>
            <a:pPr algn="just"/>
            <a:r>
              <a:rPr lang="en-US" dirty="0"/>
              <a:t>It is also termed as an object-oriented flowchart. It encompasses activities composed of a set of actions or operations that are applied to model the behavioral diagram.</a:t>
            </a:r>
          </a:p>
        </p:txBody>
      </p:sp>
    </p:spTree>
    <p:extLst>
      <p:ext uri="{BB962C8B-B14F-4D97-AF65-F5344CB8AC3E}">
        <p14:creationId xmlns:p14="http://schemas.microsoft.com/office/powerpoint/2010/main" val="113420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Components of an Activity Diagram</a:t>
            </a:r>
          </a:p>
        </p:txBody>
      </p:sp>
      <p:sp>
        <p:nvSpPr>
          <p:cNvPr id="3" name="Content Placeholder 2"/>
          <p:cNvSpPr>
            <a:spLocks noGrp="1"/>
          </p:cNvSpPr>
          <p:nvPr>
            <p:ph idx="1"/>
          </p:nvPr>
        </p:nvSpPr>
        <p:spPr/>
        <p:txBody>
          <a:bodyPr>
            <a:normAutofit/>
          </a:bodyPr>
          <a:lstStyle/>
          <a:p>
            <a:pPr marL="0" indent="0" algn="just">
              <a:buNone/>
            </a:pPr>
            <a:r>
              <a:rPr lang="en-US" sz="2000" dirty="0"/>
              <a:t>Following are the component of an activity diagram:</a:t>
            </a:r>
          </a:p>
          <a:p>
            <a:pPr marL="0" indent="0" algn="just">
              <a:buNone/>
            </a:pPr>
            <a:r>
              <a:rPr lang="en-US" sz="2000" b="1" dirty="0"/>
              <a:t>Activities</a:t>
            </a:r>
            <a:endParaRPr lang="en-US" sz="2000" dirty="0"/>
          </a:p>
          <a:p>
            <a:pPr algn="just"/>
            <a:r>
              <a:rPr lang="en-US" sz="2000" dirty="0"/>
              <a:t>The categorization of behavior into one or more actions is termed as an activity. In other words, it can be said that an activity is a network of nodes that are connected by edges. The edges depict the flow of execution. It may contain action nodes, control nodes, or object nodes.</a:t>
            </a:r>
          </a:p>
          <a:p>
            <a:pPr algn="just"/>
            <a:r>
              <a:rPr lang="en-US" sz="2000" dirty="0"/>
              <a:t>The control flow of activity is represented by control nodes and object nodes that illustrates the objects used within an activity. The activities are initiated at the initial node and are terminated at the final node.</a:t>
            </a:r>
          </a:p>
        </p:txBody>
      </p:sp>
      <p:pic>
        <p:nvPicPr>
          <p:cNvPr id="4" name="Picture 3"/>
          <p:cNvPicPr>
            <a:picLocks noChangeAspect="1"/>
          </p:cNvPicPr>
          <p:nvPr/>
        </p:nvPicPr>
        <p:blipFill>
          <a:blip r:embed="rId3"/>
          <a:stretch>
            <a:fillRect/>
          </a:stretch>
        </p:blipFill>
        <p:spPr>
          <a:xfrm>
            <a:off x="4884977" y="4640438"/>
            <a:ext cx="2422046" cy="1225974"/>
          </a:xfrm>
          <a:prstGeom prst="rect">
            <a:avLst/>
          </a:prstGeom>
        </p:spPr>
      </p:pic>
    </p:spTree>
    <p:extLst>
      <p:ext uri="{BB962C8B-B14F-4D97-AF65-F5344CB8AC3E}">
        <p14:creationId xmlns:p14="http://schemas.microsoft.com/office/powerpoint/2010/main" val="337472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Components of an Activity Diagram</a:t>
            </a:r>
          </a:p>
        </p:txBody>
      </p:sp>
      <p:sp>
        <p:nvSpPr>
          <p:cNvPr id="3" name="Content Placeholder 2"/>
          <p:cNvSpPr>
            <a:spLocks noGrp="1"/>
          </p:cNvSpPr>
          <p:nvPr>
            <p:ph idx="1"/>
          </p:nvPr>
        </p:nvSpPr>
        <p:spPr>
          <a:xfrm>
            <a:off x="838200" y="1825625"/>
            <a:ext cx="7253377" cy="4351338"/>
          </a:xfrm>
        </p:spPr>
        <p:txBody>
          <a:bodyPr>
            <a:normAutofit/>
          </a:bodyPr>
          <a:lstStyle/>
          <a:p>
            <a:pPr marL="0" indent="0" algn="just">
              <a:buNone/>
            </a:pPr>
            <a:r>
              <a:rPr lang="en-US" sz="2000" b="1" dirty="0"/>
              <a:t>Activity partition /</a:t>
            </a:r>
            <a:r>
              <a:rPr lang="en-US" sz="2000" b="1" dirty="0" err="1"/>
              <a:t>swimlane</a:t>
            </a:r>
            <a:endParaRPr lang="en-US" sz="2000" dirty="0"/>
          </a:p>
          <a:p>
            <a:pPr algn="just"/>
            <a:r>
              <a:rPr lang="en-US" sz="2000" dirty="0"/>
              <a:t>The </a:t>
            </a:r>
            <a:r>
              <a:rPr lang="en-US" sz="2000" dirty="0" err="1"/>
              <a:t>swimlane</a:t>
            </a:r>
            <a:r>
              <a:rPr lang="en-US" sz="2000" dirty="0"/>
              <a:t> is used to cluster all the related activities in one column or one row. It can be either vertical or horizontal. It used to add modularity to the activity diagram. </a:t>
            </a:r>
            <a:endParaRPr lang="en-US" sz="2000" dirty="0" smtClean="0"/>
          </a:p>
          <a:p>
            <a:pPr algn="just"/>
            <a:r>
              <a:rPr lang="en-US" sz="2000" dirty="0" smtClean="0"/>
              <a:t>It </a:t>
            </a:r>
            <a:r>
              <a:rPr lang="en-US" sz="2000" dirty="0"/>
              <a:t>is not necessary to incorporate </a:t>
            </a:r>
            <a:r>
              <a:rPr lang="en-US" sz="2000" dirty="0" err="1"/>
              <a:t>swimlane</a:t>
            </a:r>
            <a:r>
              <a:rPr lang="en-US" sz="2000" dirty="0"/>
              <a:t> in the activity diagram. But it is used to add more transparency to the activity diagram.</a:t>
            </a:r>
          </a:p>
        </p:txBody>
      </p:sp>
      <p:pic>
        <p:nvPicPr>
          <p:cNvPr id="5" name="Picture 4"/>
          <p:cNvPicPr>
            <a:picLocks noChangeAspect="1"/>
          </p:cNvPicPr>
          <p:nvPr/>
        </p:nvPicPr>
        <p:blipFill>
          <a:blip r:embed="rId3"/>
          <a:stretch>
            <a:fillRect/>
          </a:stretch>
        </p:blipFill>
        <p:spPr>
          <a:xfrm>
            <a:off x="9093217" y="1961161"/>
            <a:ext cx="2023266" cy="3016280"/>
          </a:xfrm>
          <a:prstGeom prst="rect">
            <a:avLst/>
          </a:prstGeom>
        </p:spPr>
      </p:pic>
    </p:spTree>
    <p:extLst>
      <p:ext uri="{BB962C8B-B14F-4D97-AF65-F5344CB8AC3E}">
        <p14:creationId xmlns:p14="http://schemas.microsoft.com/office/powerpoint/2010/main" val="188502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Components of an Activity Diagram</a:t>
            </a:r>
          </a:p>
        </p:txBody>
      </p:sp>
      <p:sp>
        <p:nvSpPr>
          <p:cNvPr id="3" name="Content Placeholder 2"/>
          <p:cNvSpPr>
            <a:spLocks noGrp="1"/>
          </p:cNvSpPr>
          <p:nvPr>
            <p:ph idx="1"/>
          </p:nvPr>
        </p:nvSpPr>
        <p:spPr>
          <a:xfrm>
            <a:off x="838200" y="1825625"/>
            <a:ext cx="6028426" cy="4351338"/>
          </a:xfrm>
        </p:spPr>
        <p:txBody>
          <a:bodyPr>
            <a:normAutofit/>
          </a:bodyPr>
          <a:lstStyle/>
          <a:p>
            <a:pPr marL="0" indent="0" algn="just">
              <a:buNone/>
            </a:pPr>
            <a:r>
              <a:rPr lang="en-US" sz="2000" b="1" dirty="0"/>
              <a:t>Forks</a:t>
            </a:r>
            <a:endParaRPr lang="en-US" sz="2000" dirty="0"/>
          </a:p>
          <a:p>
            <a:pPr algn="just"/>
            <a:r>
              <a:rPr lang="en-US" sz="2000" dirty="0"/>
              <a:t>Forks and join nodes generate the concurrent flow inside the activity. A fork node consists of one inward edge and several outward edges. It is the same as that of various decision parameters. </a:t>
            </a:r>
            <a:endParaRPr lang="en-US" sz="2000" dirty="0" smtClean="0"/>
          </a:p>
          <a:p>
            <a:pPr algn="just"/>
            <a:r>
              <a:rPr lang="en-US" sz="2000" dirty="0" smtClean="0"/>
              <a:t>Whenever </a:t>
            </a:r>
            <a:r>
              <a:rPr lang="en-US" sz="2000" dirty="0"/>
              <a:t>a data is received at an inward edge, it gets copied and split crossways various outward edges. It split a single inward flow into multiple parallel flows.</a:t>
            </a:r>
          </a:p>
        </p:txBody>
      </p:sp>
      <p:pic>
        <p:nvPicPr>
          <p:cNvPr id="62466" name="Picture 2" descr="UML Activity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820" y="2093433"/>
            <a:ext cx="2661728" cy="3661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26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Components of an Activity Diagram</a:t>
            </a:r>
          </a:p>
        </p:txBody>
      </p:sp>
      <p:sp>
        <p:nvSpPr>
          <p:cNvPr id="3" name="Content Placeholder 2"/>
          <p:cNvSpPr>
            <a:spLocks noGrp="1"/>
          </p:cNvSpPr>
          <p:nvPr>
            <p:ph idx="1"/>
          </p:nvPr>
        </p:nvSpPr>
        <p:spPr>
          <a:xfrm>
            <a:off x="838200" y="1825625"/>
            <a:ext cx="6028426" cy="4351338"/>
          </a:xfrm>
        </p:spPr>
        <p:txBody>
          <a:bodyPr>
            <a:normAutofit/>
          </a:bodyPr>
          <a:lstStyle/>
          <a:p>
            <a:pPr marL="0" indent="0" algn="just">
              <a:buNone/>
            </a:pPr>
            <a:r>
              <a:rPr lang="en-US" sz="2000" b="1" dirty="0"/>
              <a:t>Join Nodes</a:t>
            </a:r>
            <a:endParaRPr lang="en-US" sz="2000" dirty="0"/>
          </a:p>
          <a:p>
            <a:pPr algn="just"/>
            <a:r>
              <a:rPr lang="en-US" sz="2000" dirty="0"/>
              <a:t>Join nodes are the opposite of fork nodes. A Logical AND operation is performed on all of the inward edges as it synchronizes the flow of input across one single </a:t>
            </a:r>
            <a:r>
              <a:rPr lang="en-US" sz="2000" dirty="0" smtClean="0"/>
              <a:t>output </a:t>
            </a:r>
            <a:r>
              <a:rPr lang="en-US" sz="2000" dirty="0"/>
              <a:t>(outward) edge</a:t>
            </a:r>
            <a:r>
              <a:rPr lang="en-US" sz="2000" dirty="0" smtClean="0"/>
              <a:t>.</a:t>
            </a:r>
          </a:p>
          <a:p>
            <a:pPr marL="0" indent="0" algn="just">
              <a:buNone/>
            </a:pPr>
            <a:r>
              <a:rPr lang="en-US" sz="2000" b="1" dirty="0"/>
              <a:t>Pins</a:t>
            </a:r>
            <a:endParaRPr lang="en-US" sz="2000" dirty="0"/>
          </a:p>
          <a:p>
            <a:pPr algn="just"/>
            <a:r>
              <a:rPr lang="en-US" sz="2000" dirty="0"/>
              <a:t>It is a small rectangle, which is attached to the action rectangle. It clears out all the messy and complicated thing to manage the execution flow of activities. It is an object node that precisely represents one input to or output from the action.</a:t>
            </a:r>
          </a:p>
          <a:p>
            <a:pPr marL="0" indent="0" algn="just">
              <a:buNone/>
            </a:pPr>
            <a:endParaRPr lang="en-US" sz="2000" dirty="0"/>
          </a:p>
        </p:txBody>
      </p:sp>
      <p:pic>
        <p:nvPicPr>
          <p:cNvPr id="4" name="Picture 3"/>
          <p:cNvPicPr>
            <a:picLocks noChangeAspect="1"/>
          </p:cNvPicPr>
          <p:nvPr/>
        </p:nvPicPr>
        <p:blipFill>
          <a:blip r:embed="rId3"/>
          <a:stretch>
            <a:fillRect/>
          </a:stretch>
        </p:blipFill>
        <p:spPr>
          <a:xfrm>
            <a:off x="7848150" y="2041136"/>
            <a:ext cx="3141902" cy="3141902"/>
          </a:xfrm>
          <a:prstGeom prst="rect">
            <a:avLst/>
          </a:prstGeom>
        </p:spPr>
      </p:pic>
    </p:spTree>
    <p:extLst>
      <p:ext uri="{BB962C8B-B14F-4D97-AF65-F5344CB8AC3E}">
        <p14:creationId xmlns:p14="http://schemas.microsoft.com/office/powerpoint/2010/main" val="85486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Notation of an Activity diagram</a:t>
            </a:r>
          </a:p>
        </p:txBody>
      </p:sp>
      <p:sp>
        <p:nvSpPr>
          <p:cNvPr id="3" name="Content Placeholder 2"/>
          <p:cNvSpPr>
            <a:spLocks noGrp="1"/>
          </p:cNvSpPr>
          <p:nvPr>
            <p:ph idx="1"/>
          </p:nvPr>
        </p:nvSpPr>
        <p:spPr>
          <a:xfrm>
            <a:off x="838200" y="1825625"/>
            <a:ext cx="6028426" cy="4351338"/>
          </a:xfrm>
        </p:spPr>
        <p:txBody>
          <a:bodyPr>
            <a:normAutofit/>
          </a:bodyPr>
          <a:lstStyle/>
          <a:p>
            <a:pPr marL="0" indent="0" algn="just">
              <a:buNone/>
            </a:pPr>
            <a:r>
              <a:rPr lang="en-US" sz="2000" dirty="0"/>
              <a:t>Activity diagram constitutes following notations:</a:t>
            </a:r>
          </a:p>
          <a:p>
            <a:pPr algn="just"/>
            <a:r>
              <a:rPr lang="en-US" sz="2000" b="1" dirty="0"/>
              <a:t>Initial State:</a:t>
            </a:r>
            <a:r>
              <a:rPr lang="en-US" sz="2000" dirty="0"/>
              <a:t> It depicts the initial stage or beginning of the set of actions.</a:t>
            </a:r>
          </a:p>
          <a:p>
            <a:pPr algn="just"/>
            <a:r>
              <a:rPr lang="en-US" sz="2000" b="1" dirty="0"/>
              <a:t>Final State:</a:t>
            </a:r>
            <a:r>
              <a:rPr lang="en-US" sz="2000" dirty="0"/>
              <a:t> It is the stage where all the control flows and object flows end.</a:t>
            </a:r>
          </a:p>
          <a:p>
            <a:pPr algn="just"/>
            <a:r>
              <a:rPr lang="en-US" sz="2000" b="1" dirty="0"/>
              <a:t>Decision Box:</a:t>
            </a:r>
            <a:r>
              <a:rPr lang="en-US" sz="2000" dirty="0"/>
              <a:t> It makes sure that the control flow or object flow will follow only one path.</a:t>
            </a:r>
          </a:p>
          <a:p>
            <a:pPr algn="just"/>
            <a:r>
              <a:rPr lang="en-US" sz="2000" b="1" dirty="0"/>
              <a:t>Action Box:</a:t>
            </a:r>
            <a:r>
              <a:rPr lang="en-US" sz="2000" dirty="0"/>
              <a:t> It represents the set of actions that are to be performed.</a:t>
            </a:r>
          </a:p>
        </p:txBody>
      </p:sp>
      <p:pic>
        <p:nvPicPr>
          <p:cNvPr id="5" name="Picture 4"/>
          <p:cNvPicPr>
            <a:picLocks noChangeAspect="1"/>
          </p:cNvPicPr>
          <p:nvPr/>
        </p:nvPicPr>
        <p:blipFill>
          <a:blip r:embed="rId3"/>
          <a:stretch>
            <a:fillRect/>
          </a:stretch>
        </p:blipFill>
        <p:spPr>
          <a:xfrm>
            <a:off x="8139382" y="1825625"/>
            <a:ext cx="2400300" cy="3829050"/>
          </a:xfrm>
          <a:prstGeom prst="rect">
            <a:avLst/>
          </a:prstGeom>
        </p:spPr>
      </p:pic>
    </p:spTree>
    <p:extLst>
      <p:ext uri="{BB962C8B-B14F-4D97-AF65-F5344CB8AC3E}">
        <p14:creationId xmlns:p14="http://schemas.microsoft.com/office/powerpoint/2010/main" val="342218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Phase 6: Installation/Deployment:</a:t>
            </a:r>
          </a:p>
        </p:txBody>
      </p:sp>
      <p:sp>
        <p:nvSpPr>
          <p:cNvPr id="3" name="Content Placeholder 2"/>
          <p:cNvSpPr>
            <a:spLocks noGrp="1"/>
          </p:cNvSpPr>
          <p:nvPr>
            <p:ph idx="1"/>
          </p:nvPr>
        </p:nvSpPr>
        <p:spPr/>
        <p:txBody>
          <a:bodyPr>
            <a:normAutofit/>
          </a:bodyPr>
          <a:lstStyle/>
          <a:p>
            <a:pPr algn="just"/>
            <a:r>
              <a:rPr lang="en-US" dirty="0"/>
              <a:t>Once the software testing phase is over and no bugs or errors left in the system then the final deployment process starts. Based on the feedback given by the project manager, the final software is released and checked for deployment issues if any.</a:t>
            </a:r>
          </a:p>
        </p:txBody>
      </p:sp>
    </p:spTree>
    <p:extLst>
      <p:ext uri="{BB962C8B-B14F-4D97-AF65-F5344CB8AC3E}">
        <p14:creationId xmlns:p14="http://schemas.microsoft.com/office/powerpoint/2010/main" val="192829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Why use Activity Diagram?</a:t>
            </a:r>
          </a:p>
        </p:txBody>
      </p:sp>
      <p:sp>
        <p:nvSpPr>
          <p:cNvPr id="3" name="Content Placeholder 2"/>
          <p:cNvSpPr>
            <a:spLocks noGrp="1"/>
          </p:cNvSpPr>
          <p:nvPr>
            <p:ph idx="1"/>
          </p:nvPr>
        </p:nvSpPr>
        <p:spPr/>
        <p:txBody>
          <a:bodyPr>
            <a:normAutofit/>
          </a:bodyPr>
          <a:lstStyle/>
          <a:p>
            <a:pPr algn="just"/>
            <a:r>
              <a:rPr lang="en-US" sz="2400" dirty="0"/>
              <a:t>An event is created as an activity diagram encompassing a group of nodes associated with edges. To model the behavior of activities, they can be attached to any modeling element. It can model use cases, classes, interfaces, components, and collaborations.</a:t>
            </a:r>
          </a:p>
          <a:p>
            <a:pPr algn="just"/>
            <a:r>
              <a:rPr lang="en-US" sz="2400" dirty="0"/>
              <a:t>It mainly models processes and workflows. It envisions the dynamic behavior of the system as well as constructs a runnable system that incorporates forward and reverse engineering. It does not include the message part, which means message flow is not represented in an activity diagram.</a:t>
            </a:r>
          </a:p>
          <a:p>
            <a:pPr algn="just"/>
            <a:r>
              <a:rPr lang="en-US" sz="2400" dirty="0"/>
              <a:t>It is the same as that of a flowchart but not exactly a flowchart itself. It is used to depict the flow between several activities.</a:t>
            </a:r>
          </a:p>
        </p:txBody>
      </p:sp>
    </p:spTree>
    <p:extLst>
      <p:ext uri="{BB962C8B-B14F-4D97-AF65-F5344CB8AC3E}">
        <p14:creationId xmlns:p14="http://schemas.microsoft.com/office/powerpoint/2010/main" val="54899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draw an Activity Diagram?</a:t>
            </a:r>
          </a:p>
        </p:txBody>
      </p:sp>
      <p:sp>
        <p:nvSpPr>
          <p:cNvPr id="3" name="Content Placeholder 2"/>
          <p:cNvSpPr>
            <a:spLocks noGrp="1"/>
          </p:cNvSpPr>
          <p:nvPr>
            <p:ph idx="1"/>
          </p:nvPr>
        </p:nvSpPr>
        <p:spPr/>
        <p:txBody>
          <a:bodyPr>
            <a:normAutofit/>
          </a:bodyPr>
          <a:lstStyle/>
          <a:p>
            <a:pPr algn="just"/>
            <a:r>
              <a:rPr lang="en-US" sz="2400" dirty="0"/>
              <a:t>An activity diagram is a flowchart of activities, as it represents the workflow among various activities. They are identical to the flowcharts, but they </a:t>
            </a:r>
            <a:r>
              <a:rPr lang="en-US" sz="2400" dirty="0" err="1"/>
              <a:t>themself</a:t>
            </a:r>
            <a:r>
              <a:rPr lang="en-US" sz="2400" dirty="0"/>
              <a:t> are not exactly the flowchart. </a:t>
            </a:r>
            <a:endParaRPr lang="en-US" sz="2400" dirty="0" smtClean="0"/>
          </a:p>
          <a:p>
            <a:pPr algn="just"/>
            <a:r>
              <a:rPr lang="en-US" sz="2400" dirty="0" smtClean="0"/>
              <a:t>In </a:t>
            </a:r>
            <a:r>
              <a:rPr lang="en-US" sz="2400" dirty="0"/>
              <a:t>other words, it can be said that an activity diagram is an enhancement of the flowchart, which encompasses several unique skills.</a:t>
            </a:r>
          </a:p>
          <a:p>
            <a:pPr algn="just"/>
            <a:r>
              <a:rPr lang="en-US" sz="2400" dirty="0"/>
              <a:t>Since it incorporates </a:t>
            </a:r>
            <a:r>
              <a:rPr lang="en-US" sz="2400" dirty="0" err="1"/>
              <a:t>swimlanes</a:t>
            </a:r>
            <a:r>
              <a:rPr lang="en-US" sz="2400" dirty="0"/>
              <a:t>, branching, parallel flows, join nodes, control nodes, and forks, it supports exception handling. A system must be explored as a whole before drawing an activity diagram to provide a clearer view of the user. </a:t>
            </a:r>
            <a:endParaRPr lang="en-US" sz="2400" dirty="0" smtClean="0"/>
          </a:p>
          <a:p>
            <a:pPr algn="just"/>
            <a:r>
              <a:rPr lang="en-US" sz="2400" dirty="0" smtClean="0"/>
              <a:t>All </a:t>
            </a:r>
            <a:r>
              <a:rPr lang="en-US" sz="2400" dirty="0"/>
              <a:t>of the activities are explored after they are properly analyzed for finding out the constraints applied to the activities. Each and every activity, condition, and association must be recognized.</a:t>
            </a:r>
          </a:p>
        </p:txBody>
      </p:sp>
    </p:spTree>
    <p:extLst>
      <p:ext uri="{BB962C8B-B14F-4D97-AF65-F5344CB8AC3E}">
        <p14:creationId xmlns:p14="http://schemas.microsoft.com/office/powerpoint/2010/main" val="3258597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draw an Activity Diagram?</a:t>
            </a:r>
          </a:p>
        </p:txBody>
      </p:sp>
      <p:sp>
        <p:nvSpPr>
          <p:cNvPr id="3" name="Content Placeholder 2"/>
          <p:cNvSpPr>
            <a:spLocks noGrp="1"/>
          </p:cNvSpPr>
          <p:nvPr>
            <p:ph idx="1"/>
          </p:nvPr>
        </p:nvSpPr>
        <p:spPr/>
        <p:txBody>
          <a:bodyPr>
            <a:normAutofit/>
          </a:bodyPr>
          <a:lstStyle/>
          <a:p>
            <a:r>
              <a:rPr lang="en-US" dirty="0"/>
              <a:t>After gathering all the essential information, an abstract or a prototype is built, which is then transformed into the actual diagram.</a:t>
            </a:r>
          </a:p>
          <a:p>
            <a:r>
              <a:rPr lang="en-US" dirty="0"/>
              <a:t>Following are the rules that are to be followed for drawing an activity diagram:</a:t>
            </a:r>
          </a:p>
          <a:p>
            <a:pPr lvl="1"/>
            <a:r>
              <a:rPr lang="en-US" sz="2800" dirty="0"/>
              <a:t>A meaningful name should be given to each and every activity.</a:t>
            </a:r>
          </a:p>
          <a:p>
            <a:pPr lvl="1"/>
            <a:r>
              <a:rPr lang="en-US" sz="2800" dirty="0"/>
              <a:t>Identify all of the constraints.</a:t>
            </a:r>
          </a:p>
          <a:p>
            <a:pPr lvl="1"/>
            <a:r>
              <a:rPr lang="en-US" sz="2800" dirty="0"/>
              <a:t>Acknowledge the activity associations.</a:t>
            </a:r>
          </a:p>
        </p:txBody>
      </p:sp>
    </p:spTree>
    <p:extLst>
      <p:ext uri="{BB962C8B-B14F-4D97-AF65-F5344CB8AC3E}">
        <p14:creationId xmlns:p14="http://schemas.microsoft.com/office/powerpoint/2010/main" val="120706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an Activity Diagram</a:t>
            </a:r>
          </a:p>
        </p:txBody>
      </p:sp>
      <p:sp>
        <p:nvSpPr>
          <p:cNvPr id="3" name="Content Placeholder 2"/>
          <p:cNvSpPr>
            <a:spLocks noGrp="1"/>
          </p:cNvSpPr>
          <p:nvPr>
            <p:ph idx="1"/>
          </p:nvPr>
        </p:nvSpPr>
        <p:spPr/>
        <p:txBody>
          <a:bodyPr>
            <a:normAutofit/>
          </a:bodyPr>
          <a:lstStyle/>
          <a:p>
            <a:pPr algn="just"/>
            <a:r>
              <a:rPr lang="en-US" sz="2000" dirty="0"/>
              <a:t>An example of an activity diagram showing the business flow activity of order processing is given below.</a:t>
            </a:r>
          </a:p>
          <a:p>
            <a:pPr algn="just"/>
            <a:r>
              <a:rPr lang="en-US" sz="2000" dirty="0"/>
              <a:t>Here the input parameter is the Requested order, and once the order is accepted, all of the required information is then filled, payment is also accepted, and then the order is shipped. It permits order shipment before an invoice is sent or payment is completed.</a:t>
            </a:r>
          </a:p>
        </p:txBody>
      </p:sp>
      <p:pic>
        <p:nvPicPr>
          <p:cNvPr id="5" name="Picture 4"/>
          <p:cNvPicPr>
            <a:picLocks noChangeAspect="1"/>
          </p:cNvPicPr>
          <p:nvPr/>
        </p:nvPicPr>
        <p:blipFill>
          <a:blip r:embed="rId3"/>
          <a:stretch>
            <a:fillRect/>
          </a:stretch>
        </p:blipFill>
        <p:spPr>
          <a:xfrm>
            <a:off x="2519126" y="3450670"/>
            <a:ext cx="6797521" cy="3027768"/>
          </a:xfrm>
          <a:prstGeom prst="rect">
            <a:avLst/>
          </a:prstGeom>
        </p:spPr>
      </p:pic>
    </p:spTree>
    <p:extLst>
      <p:ext uri="{BB962C8B-B14F-4D97-AF65-F5344CB8AC3E}">
        <p14:creationId xmlns:p14="http://schemas.microsoft.com/office/powerpoint/2010/main" val="30448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an Activity Diagram?</a:t>
            </a:r>
          </a:p>
        </p:txBody>
      </p:sp>
      <p:sp>
        <p:nvSpPr>
          <p:cNvPr id="3" name="Content Placeholder 2"/>
          <p:cNvSpPr>
            <a:spLocks noGrp="1"/>
          </p:cNvSpPr>
          <p:nvPr>
            <p:ph idx="1"/>
          </p:nvPr>
        </p:nvSpPr>
        <p:spPr/>
        <p:txBody>
          <a:bodyPr>
            <a:normAutofit/>
          </a:bodyPr>
          <a:lstStyle/>
          <a:p>
            <a:pPr marL="0" indent="0" algn="just">
              <a:buNone/>
            </a:pPr>
            <a:r>
              <a:rPr lang="en-US" sz="2000" dirty="0"/>
              <a:t>An activity diagram can be used to portray business processes and workflows. Also, it used for modeling business as well as the software. An activity diagram is utilized for the followings:</a:t>
            </a:r>
          </a:p>
          <a:p>
            <a:pPr algn="just"/>
            <a:r>
              <a:rPr lang="en-US" sz="2000" dirty="0"/>
              <a:t>To graphically model the workflow in an easier and understandable way.</a:t>
            </a:r>
          </a:p>
          <a:p>
            <a:pPr algn="just"/>
            <a:r>
              <a:rPr lang="en-US" sz="2000" dirty="0"/>
              <a:t>To model the execution flow among several activities.</a:t>
            </a:r>
          </a:p>
          <a:p>
            <a:pPr algn="just"/>
            <a:r>
              <a:rPr lang="en-US" sz="2000" dirty="0"/>
              <a:t>To model comprehensive information of a function or an algorithm employed within the system.</a:t>
            </a:r>
          </a:p>
          <a:p>
            <a:pPr algn="just"/>
            <a:r>
              <a:rPr lang="en-US" sz="2000" dirty="0"/>
              <a:t>To model the business process and its workflow.</a:t>
            </a:r>
          </a:p>
          <a:p>
            <a:pPr algn="just"/>
            <a:r>
              <a:rPr lang="en-US" sz="2000" dirty="0"/>
              <a:t>To envision the dynamic aspect of a system.</a:t>
            </a:r>
          </a:p>
          <a:p>
            <a:pPr algn="just"/>
            <a:r>
              <a:rPr lang="en-US" sz="2000" dirty="0"/>
              <a:t>To generate the top-level flowcharts for representing the workflow of an application.</a:t>
            </a:r>
          </a:p>
          <a:p>
            <a:pPr algn="just"/>
            <a:r>
              <a:rPr lang="en-US" sz="2000" dirty="0"/>
              <a:t>To represent a high-level view of a distributed or an object-oriented system.</a:t>
            </a:r>
          </a:p>
          <a:p>
            <a:pPr marL="0" indent="0" algn="just">
              <a:buNone/>
            </a:pPr>
            <a:endParaRPr lang="en-US" sz="2000" dirty="0"/>
          </a:p>
        </p:txBody>
      </p:sp>
    </p:spTree>
    <p:extLst>
      <p:ext uri="{BB962C8B-B14F-4D97-AF65-F5344CB8AC3E}">
        <p14:creationId xmlns:p14="http://schemas.microsoft.com/office/powerpoint/2010/main" val="3719890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758"/>
            <a:ext cx="12192000" cy="6858000"/>
          </a:xfrm>
        </p:spPr>
      </p:pic>
    </p:spTree>
    <p:extLst>
      <p:ext uri="{BB962C8B-B14F-4D97-AF65-F5344CB8AC3E}">
        <p14:creationId xmlns:p14="http://schemas.microsoft.com/office/powerpoint/2010/main" val="201569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Phase 7: Maintenance:</a:t>
            </a:r>
          </a:p>
        </p:txBody>
      </p:sp>
      <p:sp>
        <p:nvSpPr>
          <p:cNvPr id="3" name="Content Placeholder 2"/>
          <p:cNvSpPr>
            <a:spLocks noGrp="1"/>
          </p:cNvSpPr>
          <p:nvPr>
            <p:ph idx="1"/>
          </p:nvPr>
        </p:nvSpPr>
        <p:spPr/>
        <p:txBody>
          <a:bodyPr>
            <a:noAutofit/>
          </a:bodyPr>
          <a:lstStyle/>
          <a:p>
            <a:pPr marL="0" indent="0" algn="just">
              <a:buNone/>
            </a:pPr>
            <a:r>
              <a:rPr lang="en-US" sz="2600" dirty="0"/>
              <a:t>Once the system is deployed, and customers start using the developed system, following 3 activities </a:t>
            </a:r>
            <a:r>
              <a:rPr lang="en-US" sz="2600" dirty="0" smtClean="0"/>
              <a:t>occur</a:t>
            </a:r>
          </a:p>
          <a:p>
            <a:pPr lvl="1" algn="just"/>
            <a:r>
              <a:rPr lang="en-US" dirty="0" smtClean="0"/>
              <a:t>Bug </a:t>
            </a:r>
            <a:r>
              <a:rPr lang="en-US" dirty="0"/>
              <a:t>fixing - bugs are reported because of some scenarios which are not tested at all</a:t>
            </a:r>
          </a:p>
          <a:p>
            <a:pPr lvl="1" algn="just"/>
            <a:r>
              <a:rPr lang="en-US" dirty="0"/>
              <a:t>Upgrade - Upgrading the application to the newer versions of the Software</a:t>
            </a:r>
          </a:p>
          <a:p>
            <a:pPr lvl="1" algn="just"/>
            <a:r>
              <a:rPr lang="en-US" dirty="0"/>
              <a:t>Enhancement - Adding some new features into the existing </a:t>
            </a:r>
            <a:r>
              <a:rPr lang="en-US" dirty="0" smtClean="0"/>
              <a:t>software</a:t>
            </a:r>
          </a:p>
          <a:p>
            <a:pPr marL="0" indent="0" algn="just">
              <a:buNone/>
            </a:pPr>
            <a:r>
              <a:rPr lang="en-US" sz="2600" dirty="0"/>
              <a:t>The main focus of this SDLC phase is to ensure that needs continue to be met and that the system continues to perform as per the specification mentioned in the first phase.</a:t>
            </a:r>
          </a:p>
          <a:p>
            <a:pPr marL="0" indent="0" algn="just">
              <a:buNone/>
            </a:pPr>
            <a:endParaRPr lang="en-US" dirty="0" smtClean="0"/>
          </a:p>
        </p:txBody>
      </p:sp>
    </p:spTree>
    <p:extLst>
      <p:ext uri="{BB962C8B-B14F-4D97-AF65-F5344CB8AC3E}">
        <p14:creationId xmlns:p14="http://schemas.microsoft.com/office/powerpoint/2010/main" val="390374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D" b="1" dirty="0"/>
              <a:t>Popular SDLC models</a:t>
            </a:r>
          </a:p>
        </p:txBody>
      </p:sp>
      <p:pic>
        <p:nvPicPr>
          <p:cNvPr id="6" name="Picture 5"/>
          <p:cNvPicPr>
            <a:picLocks noChangeAspect="1"/>
          </p:cNvPicPr>
          <p:nvPr/>
        </p:nvPicPr>
        <p:blipFill>
          <a:blip r:embed="rId3"/>
          <a:stretch>
            <a:fillRect/>
          </a:stretch>
        </p:blipFill>
        <p:spPr>
          <a:xfrm>
            <a:off x="2961955" y="1493353"/>
            <a:ext cx="6268090" cy="4868791"/>
          </a:xfrm>
          <a:prstGeom prst="rect">
            <a:avLst/>
          </a:prstGeom>
        </p:spPr>
      </p:pic>
    </p:spTree>
    <p:extLst>
      <p:ext uri="{BB962C8B-B14F-4D97-AF65-F5344CB8AC3E}">
        <p14:creationId xmlns:p14="http://schemas.microsoft.com/office/powerpoint/2010/main" val="408426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Waterfall </a:t>
            </a:r>
            <a:r>
              <a:rPr lang="en-ID" b="1" dirty="0" smtClean="0"/>
              <a:t>Model </a:t>
            </a:r>
            <a:endParaRPr lang="en-US" dirty="0"/>
          </a:p>
        </p:txBody>
      </p:sp>
      <p:sp>
        <p:nvSpPr>
          <p:cNvPr id="3" name="Content Placeholder 2"/>
          <p:cNvSpPr>
            <a:spLocks noGrp="1"/>
          </p:cNvSpPr>
          <p:nvPr>
            <p:ph idx="1"/>
          </p:nvPr>
        </p:nvSpPr>
        <p:spPr>
          <a:xfrm>
            <a:off x="838200" y="1825625"/>
            <a:ext cx="5537200" cy="4351338"/>
          </a:xfrm>
        </p:spPr>
        <p:txBody>
          <a:bodyPr>
            <a:normAutofit fontScale="92500" lnSpcReduction="10000"/>
          </a:bodyPr>
          <a:lstStyle/>
          <a:p>
            <a:pPr algn="just"/>
            <a:r>
              <a:rPr lang="en-US" dirty="0"/>
              <a:t>Waterfall approach was first SDLC Model to be used widely in Software Engineering to ensure success of the project. In "The Waterfall" approach, the whole process of software development is divided into separate phases. In this Waterfall model, typically, the outcome of one phase acts as the input for the next phase sequentially.</a:t>
            </a:r>
          </a:p>
          <a:p>
            <a:pPr algn="just"/>
            <a:r>
              <a:rPr lang="en-US" dirty="0"/>
              <a:t>The following illustration is a representation of the different phases of the Waterfall Model.</a:t>
            </a:r>
          </a:p>
        </p:txBody>
      </p:sp>
      <p:pic>
        <p:nvPicPr>
          <p:cNvPr id="4" name="Picture 3"/>
          <p:cNvPicPr>
            <a:picLocks noChangeAspect="1"/>
          </p:cNvPicPr>
          <p:nvPr/>
        </p:nvPicPr>
        <p:blipFill>
          <a:blip r:embed="rId3"/>
          <a:stretch>
            <a:fillRect/>
          </a:stretch>
        </p:blipFill>
        <p:spPr>
          <a:xfrm>
            <a:off x="6698027" y="1825625"/>
            <a:ext cx="4909772" cy="3281364"/>
          </a:xfrm>
          <a:prstGeom prst="rect">
            <a:avLst/>
          </a:prstGeom>
        </p:spPr>
      </p:pic>
    </p:spTree>
    <p:extLst>
      <p:ext uri="{BB962C8B-B14F-4D97-AF65-F5344CB8AC3E}">
        <p14:creationId xmlns:p14="http://schemas.microsoft.com/office/powerpoint/2010/main" val="157879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Waterfall Model </a:t>
            </a:r>
            <a:endParaRPr lang="en-US" dirty="0"/>
          </a:p>
        </p:txBody>
      </p:sp>
      <p:sp>
        <p:nvSpPr>
          <p:cNvPr id="3" name="Content Placeholder 2"/>
          <p:cNvSpPr>
            <a:spLocks noGrp="1"/>
          </p:cNvSpPr>
          <p:nvPr>
            <p:ph idx="1"/>
          </p:nvPr>
        </p:nvSpPr>
        <p:spPr/>
        <p:txBody>
          <a:bodyPr>
            <a:noAutofit/>
          </a:bodyPr>
          <a:lstStyle/>
          <a:p>
            <a:pPr marL="0" indent="0" algn="just">
              <a:buNone/>
            </a:pPr>
            <a:r>
              <a:rPr lang="en-US" sz="1800" dirty="0"/>
              <a:t>The sequential phases in Waterfall model are −</a:t>
            </a:r>
          </a:p>
          <a:p>
            <a:pPr lvl="1" algn="just"/>
            <a:r>
              <a:rPr lang="en-US" sz="1500" b="1" dirty="0"/>
              <a:t>Requirement Gathering and analysis</a:t>
            </a:r>
            <a:r>
              <a:rPr lang="en-US" sz="1500" dirty="0"/>
              <a:t> − All possible requirements of the system to be developed are captured in this phase and documented in a requirement specification document.</a:t>
            </a:r>
          </a:p>
          <a:p>
            <a:pPr lvl="1" algn="just"/>
            <a:r>
              <a:rPr lang="en-US" sz="1500" b="1" dirty="0"/>
              <a:t>System Design</a:t>
            </a:r>
            <a:r>
              <a:rPr lang="en-US" sz="1500" dirty="0"/>
              <a:t> − The requirement specifications from first phase are studied in this phase and the system design is prepared. This system design helps in specifying hardware and system requirements and helps in defining the overall system architecture.</a:t>
            </a:r>
          </a:p>
          <a:p>
            <a:pPr lvl="1" algn="just"/>
            <a:r>
              <a:rPr lang="en-US" sz="1500" b="1" dirty="0"/>
              <a:t>Implementation</a:t>
            </a:r>
            <a:r>
              <a:rPr lang="en-US" sz="1500" dirty="0"/>
              <a:t> − With inputs from the system design, the system is first developed in small programs called units, which are integrated in the next phase. Each unit is developed and tested for its functionality, which is referred to as Unit Testing.</a:t>
            </a:r>
          </a:p>
          <a:p>
            <a:pPr lvl="1" algn="just"/>
            <a:r>
              <a:rPr lang="en-US" sz="1500" b="1" dirty="0"/>
              <a:t>Integration and Testing</a:t>
            </a:r>
            <a:r>
              <a:rPr lang="en-US" sz="1500" dirty="0"/>
              <a:t> − All the units developed in the implementation phase are integrated into a system after testing of each unit. Post integration the entire system is tested for any faults and failures.</a:t>
            </a:r>
          </a:p>
          <a:p>
            <a:pPr lvl="1" algn="just"/>
            <a:r>
              <a:rPr lang="en-US" sz="1500" b="1" dirty="0"/>
              <a:t>Deployment of system</a:t>
            </a:r>
            <a:r>
              <a:rPr lang="en-US" sz="1500" dirty="0"/>
              <a:t> − Once the functional and non-functional testing is done; the product is deployed in the customer environment or released into the market.</a:t>
            </a:r>
          </a:p>
          <a:p>
            <a:pPr lvl="1" algn="just"/>
            <a:r>
              <a:rPr lang="en-US" sz="1500" b="1" dirty="0"/>
              <a:t>Maintenance</a:t>
            </a:r>
            <a:r>
              <a:rPr lang="en-US" sz="1500" dirty="0"/>
              <a:t> − There are some issues which come up in the client environment. To fix those issues, patches are released. Also to enhance the product some better versions are released. Maintenance is done to deliver these changes in the customer environment.</a:t>
            </a:r>
          </a:p>
          <a:p>
            <a:pPr marL="0" indent="0" algn="just">
              <a:buNone/>
            </a:pPr>
            <a:r>
              <a:rPr lang="en-US" sz="1800" dirty="0"/>
              <a:t>All these phases are cascaded to each other in which progress is seen as flowing steadily downwards (like a waterfall) through the phases. The next phase is started only after the defined set of goals are achieved for previous phase and it is signed off, so the name "Waterfall Model". In this model, </a:t>
            </a:r>
            <a:r>
              <a:rPr lang="en-US" sz="1800" b="1" dirty="0"/>
              <a:t>phases do not overlap</a:t>
            </a:r>
            <a:r>
              <a:rPr lang="en-US" sz="1800" dirty="0"/>
              <a:t>.</a:t>
            </a:r>
          </a:p>
        </p:txBody>
      </p:sp>
    </p:spTree>
    <p:extLst>
      <p:ext uri="{BB962C8B-B14F-4D97-AF65-F5344CB8AC3E}">
        <p14:creationId xmlns:p14="http://schemas.microsoft.com/office/powerpoint/2010/main" val="307725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fontScale="90000"/>
          </a:bodyPr>
          <a:lstStyle/>
          <a:p>
            <a:pPr algn="ctr"/>
            <a:r>
              <a:rPr lang="en-US" b="1" dirty="0" smtClean="0"/>
              <a:t>Software Development Life Cycle</a:t>
            </a:r>
            <a:br>
              <a:rPr lang="en-US" b="1" dirty="0" smtClean="0"/>
            </a:br>
            <a:r>
              <a:rPr lang="en-US" b="1" dirty="0" smtClean="0"/>
              <a:t>SDLC</a:t>
            </a:r>
            <a:endParaRPr lang="en-US" dirty="0"/>
          </a:p>
        </p:txBody>
      </p:sp>
    </p:spTree>
    <p:extLst>
      <p:ext uri="{BB962C8B-B14F-4D97-AF65-F5344CB8AC3E}">
        <p14:creationId xmlns:p14="http://schemas.microsoft.com/office/powerpoint/2010/main" val="229753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Waterfall Model </a:t>
            </a:r>
            <a:endParaRPr lang="en-US" dirty="0"/>
          </a:p>
        </p:txBody>
      </p:sp>
      <p:sp>
        <p:nvSpPr>
          <p:cNvPr id="3" name="Content Placeholder 2"/>
          <p:cNvSpPr>
            <a:spLocks noGrp="1"/>
          </p:cNvSpPr>
          <p:nvPr>
            <p:ph idx="1"/>
          </p:nvPr>
        </p:nvSpPr>
        <p:spPr/>
        <p:txBody>
          <a:bodyPr>
            <a:noAutofit/>
          </a:bodyPr>
          <a:lstStyle/>
          <a:p>
            <a:pPr marL="0" indent="0" algn="just">
              <a:buNone/>
            </a:pPr>
            <a:r>
              <a:rPr lang="en-US" sz="2400" dirty="0"/>
              <a:t>Every software developed is different and requires a suitable SDLC approach to be followed based on the internal and external factors. Some situations where the use of Waterfall model is most appropriate are −</a:t>
            </a:r>
          </a:p>
          <a:p>
            <a:pPr lvl="1" algn="just"/>
            <a:r>
              <a:rPr lang="en-US" sz="2200" dirty="0"/>
              <a:t>Requirements are very well documented, clear and fixed.</a:t>
            </a:r>
          </a:p>
          <a:p>
            <a:pPr lvl="1" algn="just"/>
            <a:r>
              <a:rPr lang="en-US" sz="2200" dirty="0"/>
              <a:t>Product definition is stable.</a:t>
            </a:r>
          </a:p>
          <a:p>
            <a:pPr lvl="1" algn="just"/>
            <a:r>
              <a:rPr lang="en-US" sz="2200" dirty="0"/>
              <a:t>Technology is understood and is not dynamic.</a:t>
            </a:r>
          </a:p>
          <a:p>
            <a:pPr lvl="1" algn="just"/>
            <a:r>
              <a:rPr lang="en-US" sz="2200" dirty="0"/>
              <a:t>There are no ambiguous requirements.</a:t>
            </a:r>
          </a:p>
          <a:p>
            <a:pPr lvl="1" algn="just"/>
            <a:r>
              <a:rPr lang="en-US" sz="2200" dirty="0"/>
              <a:t>Ample resources with required expertise are available to support the product.</a:t>
            </a:r>
          </a:p>
          <a:p>
            <a:pPr lvl="1" algn="just"/>
            <a:r>
              <a:rPr lang="en-US" sz="2200" dirty="0"/>
              <a:t>The project is short.</a:t>
            </a:r>
          </a:p>
        </p:txBody>
      </p:sp>
    </p:spTree>
    <p:extLst>
      <p:ext uri="{BB962C8B-B14F-4D97-AF65-F5344CB8AC3E}">
        <p14:creationId xmlns:p14="http://schemas.microsoft.com/office/powerpoint/2010/main" val="359960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Waterfall Model </a:t>
            </a:r>
            <a:r>
              <a:rPr lang="en-ID" b="1" dirty="0" smtClean="0"/>
              <a:t>- </a:t>
            </a:r>
            <a:r>
              <a:rPr lang="en-ID" dirty="0" smtClean="0"/>
              <a:t>Advantages</a:t>
            </a:r>
            <a:endParaRPr lang="en-US" dirty="0"/>
          </a:p>
        </p:txBody>
      </p:sp>
      <p:sp>
        <p:nvSpPr>
          <p:cNvPr id="3" name="Content Placeholder 2"/>
          <p:cNvSpPr>
            <a:spLocks noGrp="1"/>
          </p:cNvSpPr>
          <p:nvPr>
            <p:ph idx="1"/>
          </p:nvPr>
        </p:nvSpPr>
        <p:spPr/>
        <p:txBody>
          <a:bodyPr>
            <a:noAutofit/>
          </a:bodyPr>
          <a:lstStyle/>
          <a:p>
            <a:pPr marL="0" indent="0">
              <a:buNone/>
            </a:pPr>
            <a:r>
              <a:rPr lang="en-US" sz="1800" dirty="0"/>
              <a:t>The advantages of waterfall development are that it allows for departmentalization and control. A schedule can be set with deadlines for each stage of development and a product can proceed through the development process model phases one by one.</a:t>
            </a:r>
          </a:p>
          <a:p>
            <a:pPr marL="0" indent="0">
              <a:buNone/>
            </a:pPr>
            <a:r>
              <a:rPr lang="en-US" sz="1800" dirty="0"/>
              <a:t>Development moves from concept, through design, implementation, testing, installation, troubleshooting, and ends up at operation and maintenance. Each phase of development proceeds in strict order.</a:t>
            </a:r>
          </a:p>
          <a:p>
            <a:pPr marL="0" indent="0">
              <a:buNone/>
            </a:pPr>
            <a:r>
              <a:rPr lang="en-US" sz="1800" dirty="0"/>
              <a:t>Some of the major advantages of the Waterfall Model are as follows −</a:t>
            </a:r>
          </a:p>
          <a:p>
            <a:pPr lvl="1"/>
            <a:r>
              <a:rPr lang="en-US" sz="1600" dirty="0"/>
              <a:t>Simple and easy to understand and use</a:t>
            </a:r>
          </a:p>
          <a:p>
            <a:pPr lvl="1"/>
            <a:r>
              <a:rPr lang="en-US" sz="1600" dirty="0"/>
              <a:t>Easy to manage due to the rigidity of the model. Each phase has specific deliverables and a review process.</a:t>
            </a:r>
          </a:p>
          <a:p>
            <a:pPr lvl="1"/>
            <a:r>
              <a:rPr lang="en-US" sz="1600" dirty="0"/>
              <a:t>Phases are processed and completed one at a time.</a:t>
            </a:r>
          </a:p>
          <a:p>
            <a:pPr lvl="1"/>
            <a:r>
              <a:rPr lang="en-US" sz="1600" dirty="0"/>
              <a:t>Works well for smaller projects where requirements are very well understood.</a:t>
            </a:r>
          </a:p>
          <a:p>
            <a:pPr lvl="1"/>
            <a:r>
              <a:rPr lang="en-US" sz="1600" dirty="0"/>
              <a:t>Clearly defined stages.</a:t>
            </a:r>
          </a:p>
          <a:p>
            <a:pPr lvl="1"/>
            <a:r>
              <a:rPr lang="en-US" sz="1600" dirty="0"/>
              <a:t>Well understood milestones.</a:t>
            </a:r>
          </a:p>
          <a:p>
            <a:pPr lvl="1"/>
            <a:r>
              <a:rPr lang="en-US" sz="1600" dirty="0"/>
              <a:t>Easy to arrange tasks.</a:t>
            </a:r>
          </a:p>
          <a:p>
            <a:pPr lvl="1"/>
            <a:r>
              <a:rPr lang="en-US" sz="1600" dirty="0"/>
              <a:t>Process and results are well documented.</a:t>
            </a:r>
          </a:p>
        </p:txBody>
      </p:sp>
    </p:spTree>
    <p:extLst>
      <p:ext uri="{BB962C8B-B14F-4D97-AF65-F5344CB8AC3E}">
        <p14:creationId xmlns:p14="http://schemas.microsoft.com/office/powerpoint/2010/main" val="151391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Waterfall Model </a:t>
            </a:r>
            <a:r>
              <a:rPr lang="en-ID" b="1" dirty="0" smtClean="0"/>
              <a:t>- </a:t>
            </a:r>
            <a:r>
              <a:rPr lang="en-ID" dirty="0" smtClean="0"/>
              <a:t>Disadvantages</a:t>
            </a:r>
            <a:endParaRPr lang="en-US" dirty="0"/>
          </a:p>
        </p:txBody>
      </p:sp>
      <p:sp>
        <p:nvSpPr>
          <p:cNvPr id="3" name="Content Placeholder 2"/>
          <p:cNvSpPr>
            <a:spLocks noGrp="1"/>
          </p:cNvSpPr>
          <p:nvPr>
            <p:ph idx="1"/>
          </p:nvPr>
        </p:nvSpPr>
        <p:spPr/>
        <p:txBody>
          <a:bodyPr>
            <a:noAutofit/>
          </a:bodyPr>
          <a:lstStyle/>
          <a:p>
            <a:pPr marL="0" indent="0" algn="just">
              <a:buNone/>
            </a:pPr>
            <a:r>
              <a:rPr lang="en-US" sz="1800" dirty="0"/>
              <a:t>The disadvantage of waterfall development is that it does not allow much reflection or revision. Once an application is in the testing stage, it is very difficult to go back and change something that was not well-documented or thought upon in the concept stage.</a:t>
            </a:r>
          </a:p>
          <a:p>
            <a:pPr marL="0" indent="0" algn="just">
              <a:buNone/>
            </a:pPr>
            <a:r>
              <a:rPr lang="en-US" sz="1800" dirty="0"/>
              <a:t>The major disadvantages of the Waterfall Model are as follows −</a:t>
            </a:r>
          </a:p>
          <a:p>
            <a:pPr lvl="1" algn="just"/>
            <a:r>
              <a:rPr lang="en-US" sz="1600" dirty="0"/>
              <a:t>No working software is produced until late during the life cycle.</a:t>
            </a:r>
          </a:p>
          <a:p>
            <a:pPr lvl="1" algn="just"/>
            <a:r>
              <a:rPr lang="en-US" sz="1600" dirty="0"/>
              <a:t>High amounts of risk and uncertainty.</a:t>
            </a:r>
          </a:p>
          <a:p>
            <a:pPr lvl="1" algn="just"/>
            <a:r>
              <a:rPr lang="en-US" sz="1600" dirty="0"/>
              <a:t>Not a good model for complex and object-oriented projects.</a:t>
            </a:r>
          </a:p>
          <a:p>
            <a:pPr lvl="1" algn="just"/>
            <a:r>
              <a:rPr lang="en-US" sz="1600" dirty="0"/>
              <a:t>Poor model for long and ongoing projects.</a:t>
            </a:r>
          </a:p>
          <a:p>
            <a:pPr lvl="1" algn="just"/>
            <a:r>
              <a:rPr lang="en-US" sz="1600" dirty="0"/>
              <a:t>Not suitable for the projects where requirements are at a moderate to high risk of changing. So, risk and uncertainty is high with this process model.</a:t>
            </a:r>
          </a:p>
          <a:p>
            <a:pPr lvl="1" algn="just"/>
            <a:r>
              <a:rPr lang="en-US" sz="1600" dirty="0"/>
              <a:t>It is difficult to measure progress within stages.</a:t>
            </a:r>
          </a:p>
          <a:p>
            <a:pPr lvl="1" algn="just"/>
            <a:r>
              <a:rPr lang="en-US" sz="1600" dirty="0"/>
              <a:t>Cannot accommodate changing requirements.</a:t>
            </a:r>
          </a:p>
          <a:p>
            <a:pPr lvl="1" algn="just"/>
            <a:r>
              <a:rPr lang="en-US" sz="1600" dirty="0"/>
              <a:t>Adjusting scope during the life cycle can end a project.</a:t>
            </a:r>
          </a:p>
          <a:p>
            <a:pPr lvl="1" algn="just"/>
            <a:r>
              <a:rPr lang="en-US" sz="1600" dirty="0"/>
              <a:t>Integration is done as a "big-bang. at the very end, which doesn't allow identifying any technological or business bottleneck or challenges early.</a:t>
            </a:r>
            <a:endParaRPr lang="en-US" sz="1400" dirty="0"/>
          </a:p>
        </p:txBody>
      </p:sp>
    </p:spTree>
    <p:extLst>
      <p:ext uri="{BB962C8B-B14F-4D97-AF65-F5344CB8AC3E}">
        <p14:creationId xmlns:p14="http://schemas.microsoft.com/office/powerpoint/2010/main" val="428586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Iterative &amp; Incremental Model</a:t>
            </a:r>
            <a:endParaRPr lang="en-US" dirty="0"/>
          </a:p>
        </p:txBody>
      </p:sp>
      <p:sp>
        <p:nvSpPr>
          <p:cNvPr id="3" name="Content Placeholder 2"/>
          <p:cNvSpPr>
            <a:spLocks noGrp="1"/>
          </p:cNvSpPr>
          <p:nvPr>
            <p:ph idx="1"/>
          </p:nvPr>
        </p:nvSpPr>
        <p:spPr/>
        <p:txBody>
          <a:bodyPr>
            <a:normAutofit/>
          </a:bodyPr>
          <a:lstStyle/>
          <a:p>
            <a:pPr algn="just"/>
            <a:r>
              <a:rPr lang="en-US" sz="2000" dirty="0"/>
              <a:t>Iterative process starts with a simple implementation of a subset of the software requirements and iteratively enhances the evolving versions until the full system is implemented. At each iteration, design modifications are made and new functional capabilities are added. The basic idea behind this method is to develop a system through repeated cycles (iterative) and in smaller portions at a time (incremental).</a:t>
            </a:r>
          </a:p>
          <a:p>
            <a:pPr algn="just"/>
            <a:r>
              <a:rPr lang="en-US" sz="2000" dirty="0"/>
              <a:t>The following illustration is a representation of the Iterative and Incremental model −</a:t>
            </a:r>
          </a:p>
        </p:txBody>
      </p:sp>
      <p:pic>
        <p:nvPicPr>
          <p:cNvPr id="8194" name="Picture 2" descr="SDLC Iterative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75" y="3862388"/>
            <a:ext cx="5715000"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10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Iterative &amp; Incremental</a:t>
            </a:r>
            <a:r>
              <a:rPr lang="en-ID" b="1" dirty="0" smtClean="0"/>
              <a:t> Model</a:t>
            </a:r>
            <a:endParaRPr lang="en-US" dirty="0"/>
          </a:p>
        </p:txBody>
      </p:sp>
      <p:sp>
        <p:nvSpPr>
          <p:cNvPr id="3" name="Content Placeholder 2"/>
          <p:cNvSpPr>
            <a:spLocks noGrp="1"/>
          </p:cNvSpPr>
          <p:nvPr>
            <p:ph idx="1"/>
          </p:nvPr>
        </p:nvSpPr>
        <p:spPr/>
        <p:txBody>
          <a:bodyPr>
            <a:normAutofit/>
          </a:bodyPr>
          <a:lstStyle/>
          <a:p>
            <a:pPr algn="just"/>
            <a:r>
              <a:rPr lang="en-US" sz="2000" dirty="0"/>
              <a:t>Iterative and Incremental development is a combination of both iterative design or iterative method and incremental build model for development. "During software development, more than one iteration of the software development cycle may be in progress at the same time." This process may be described as an "evolutionary acquisition" or "incremental build" approach."</a:t>
            </a:r>
          </a:p>
          <a:p>
            <a:pPr algn="just"/>
            <a:r>
              <a:rPr lang="en-US" sz="2000" dirty="0"/>
              <a:t>In this incremental model, the whole requirement is divided into various builds. During each iteration, the development module goes through the requirements, design, implementation and testing phases. Each subsequent release of the module adds function to the previous release. The process continues till the complete system is ready as per the requirement.</a:t>
            </a:r>
          </a:p>
          <a:p>
            <a:pPr algn="just"/>
            <a:r>
              <a:rPr lang="en-US" sz="2000" dirty="0"/>
              <a:t>The key to a successful use of an iterative software development lifecycle is rigorous validation of requirements, and verification &amp; testing of each version of the software against those requirements within each cycle of the model. As the software evolves through successive cycles, tests must be repeated and</a:t>
            </a:r>
          </a:p>
        </p:txBody>
      </p:sp>
    </p:spTree>
    <p:extLst>
      <p:ext uri="{BB962C8B-B14F-4D97-AF65-F5344CB8AC3E}">
        <p14:creationId xmlns:p14="http://schemas.microsoft.com/office/powerpoint/2010/main" val="94245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Iterative &amp; Incremental</a:t>
            </a:r>
            <a:r>
              <a:rPr lang="en-ID" b="1" dirty="0" smtClean="0"/>
              <a:t> Model</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a:t>Like other SDLC models, Iterative and incremental development has some specific applications in the software industry. This model is most often used in the following scenarios −</a:t>
            </a:r>
          </a:p>
          <a:p>
            <a:pPr lvl="1" algn="just"/>
            <a:r>
              <a:rPr lang="en-US" sz="1800" dirty="0"/>
              <a:t>Requirements of the complete system are clearly defined and understood.</a:t>
            </a:r>
          </a:p>
          <a:p>
            <a:pPr lvl="1" algn="just"/>
            <a:r>
              <a:rPr lang="en-US" sz="1800" dirty="0"/>
              <a:t>Major requirements must be defined; however, some functionalities or requested enhancements may evolve with time.</a:t>
            </a:r>
          </a:p>
          <a:p>
            <a:pPr lvl="1" algn="just"/>
            <a:r>
              <a:rPr lang="en-US" sz="1800" dirty="0"/>
              <a:t>There is a time to the market constraint.</a:t>
            </a:r>
          </a:p>
          <a:p>
            <a:pPr lvl="1" algn="just"/>
            <a:r>
              <a:rPr lang="en-US" sz="1800" dirty="0"/>
              <a:t>A new technology is being used and is being learnt by the development team while working on the project.</a:t>
            </a:r>
          </a:p>
          <a:p>
            <a:pPr lvl="1" algn="just"/>
            <a:r>
              <a:rPr lang="en-US" sz="1800" dirty="0"/>
              <a:t>Resources with needed skill sets are not available and are planned to be used on contract basis for specific iterations.</a:t>
            </a:r>
          </a:p>
          <a:p>
            <a:pPr lvl="1" algn="just"/>
            <a:r>
              <a:rPr lang="en-US" sz="1800" dirty="0"/>
              <a:t>There are some high-risk features and goals which may change in the future.</a:t>
            </a:r>
          </a:p>
        </p:txBody>
      </p:sp>
    </p:spTree>
    <p:extLst>
      <p:ext uri="{BB962C8B-B14F-4D97-AF65-F5344CB8AC3E}">
        <p14:creationId xmlns:p14="http://schemas.microsoft.com/office/powerpoint/2010/main" val="342962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Iterative &amp; Incremental</a:t>
            </a:r>
            <a:r>
              <a:rPr lang="en-ID" b="1" dirty="0" smtClean="0"/>
              <a:t> Model Pros &amp; Con</a:t>
            </a:r>
            <a:endParaRPr lang="en-US" dirty="0"/>
          </a:p>
        </p:txBody>
      </p:sp>
      <p:sp>
        <p:nvSpPr>
          <p:cNvPr id="3" name="Content Placeholder 2"/>
          <p:cNvSpPr>
            <a:spLocks noGrp="1"/>
          </p:cNvSpPr>
          <p:nvPr>
            <p:ph idx="1"/>
          </p:nvPr>
        </p:nvSpPr>
        <p:spPr/>
        <p:txBody>
          <a:bodyPr>
            <a:normAutofit/>
          </a:bodyPr>
          <a:lstStyle/>
          <a:p>
            <a:pPr algn="just"/>
            <a:r>
              <a:rPr lang="en-US" sz="2400" dirty="0"/>
              <a:t>The advantage of this model is that there is a working model of the system at a very early stage of development, which makes it easier to find functional or design flaws. Finding issues at an early stage of development enables to take corrective measures in a limited budget.</a:t>
            </a:r>
          </a:p>
          <a:p>
            <a:pPr algn="just"/>
            <a:r>
              <a:rPr lang="en-US" sz="2400" dirty="0"/>
              <a:t>The disadvantage with this SDLC model is that it is applicable only to large and bulky software development projects. This is because it is hard to break a small software system into further small serviceable increments/modules.</a:t>
            </a:r>
          </a:p>
        </p:txBody>
      </p:sp>
    </p:spTree>
    <p:extLst>
      <p:ext uri="{BB962C8B-B14F-4D97-AF65-F5344CB8AC3E}">
        <p14:creationId xmlns:p14="http://schemas.microsoft.com/office/powerpoint/2010/main" val="240027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Iterative &amp; Incremental</a:t>
            </a:r>
            <a:r>
              <a:rPr lang="en-ID" b="1" dirty="0" smtClean="0"/>
              <a:t> </a:t>
            </a:r>
            <a:r>
              <a:rPr lang="en-ID" b="1" dirty="0"/>
              <a:t>Model - </a:t>
            </a:r>
            <a:r>
              <a:rPr lang="en-ID" dirty="0"/>
              <a:t>Advantages</a:t>
            </a:r>
            <a:endParaRPr lang="en-US" dirty="0"/>
          </a:p>
        </p:txBody>
      </p:sp>
      <p:sp>
        <p:nvSpPr>
          <p:cNvPr id="3" name="Content Placeholder 2"/>
          <p:cNvSpPr>
            <a:spLocks noGrp="1"/>
          </p:cNvSpPr>
          <p:nvPr>
            <p:ph idx="1"/>
          </p:nvPr>
        </p:nvSpPr>
        <p:spPr/>
        <p:txBody>
          <a:bodyPr>
            <a:normAutofit fontScale="62500" lnSpcReduction="20000"/>
          </a:bodyPr>
          <a:lstStyle/>
          <a:p>
            <a:r>
              <a:rPr lang="en-US" sz="2400" dirty="0"/>
              <a:t>Some working functionality can be developed quickly and early in the life cycle.</a:t>
            </a:r>
          </a:p>
          <a:p>
            <a:r>
              <a:rPr lang="en-US" sz="2400" dirty="0"/>
              <a:t>Results are obtained early and periodically.</a:t>
            </a:r>
          </a:p>
          <a:p>
            <a:r>
              <a:rPr lang="en-US" sz="2400" dirty="0"/>
              <a:t>Parallel development can be planned.</a:t>
            </a:r>
          </a:p>
          <a:p>
            <a:r>
              <a:rPr lang="en-US" sz="2400" dirty="0"/>
              <a:t>Progress can be measured.</a:t>
            </a:r>
          </a:p>
          <a:p>
            <a:r>
              <a:rPr lang="en-US" sz="2400" dirty="0"/>
              <a:t>Less costly to change the scope/requirements.</a:t>
            </a:r>
          </a:p>
          <a:p>
            <a:r>
              <a:rPr lang="en-US" sz="2400" dirty="0"/>
              <a:t>Testing and debugging during smaller iteration is easy.</a:t>
            </a:r>
          </a:p>
          <a:p>
            <a:r>
              <a:rPr lang="en-US" sz="2400" dirty="0"/>
              <a:t>Risks are identified and resolved during iteration; and each iteration is an easily managed milestone.</a:t>
            </a:r>
          </a:p>
          <a:p>
            <a:r>
              <a:rPr lang="en-US" sz="2400" dirty="0"/>
              <a:t>Easier to manage risk - High risk part is done first.</a:t>
            </a:r>
          </a:p>
          <a:p>
            <a:r>
              <a:rPr lang="en-US" sz="2400" dirty="0"/>
              <a:t>With every increment, operational product is delivered.</a:t>
            </a:r>
          </a:p>
          <a:p>
            <a:r>
              <a:rPr lang="en-US" sz="2400" dirty="0"/>
              <a:t>Issues, challenges and risks identified from each increment can be utilized/applied to the next increment.</a:t>
            </a:r>
          </a:p>
          <a:p>
            <a:r>
              <a:rPr lang="en-US" sz="2400" dirty="0"/>
              <a:t>Risk analysis is better.</a:t>
            </a:r>
          </a:p>
          <a:p>
            <a:r>
              <a:rPr lang="en-US" sz="2400" dirty="0"/>
              <a:t>It supports changing requirements.</a:t>
            </a:r>
          </a:p>
          <a:p>
            <a:r>
              <a:rPr lang="en-US" sz="2400" dirty="0"/>
              <a:t>Initial Operating time is less.</a:t>
            </a:r>
          </a:p>
          <a:p>
            <a:r>
              <a:rPr lang="en-US" sz="2400" dirty="0"/>
              <a:t>Better suited for large and mission-critical projects.</a:t>
            </a:r>
          </a:p>
          <a:p>
            <a:r>
              <a:rPr lang="en-US" sz="2400" dirty="0"/>
              <a:t>During the life cycle, software is produced early which facilitates customer evaluation and feedback.</a:t>
            </a:r>
          </a:p>
        </p:txBody>
      </p:sp>
    </p:spTree>
    <p:extLst>
      <p:ext uri="{BB962C8B-B14F-4D97-AF65-F5344CB8AC3E}">
        <p14:creationId xmlns:p14="http://schemas.microsoft.com/office/powerpoint/2010/main" val="29573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Iterative &amp; Incremental</a:t>
            </a:r>
            <a:r>
              <a:rPr lang="en-ID" b="1" dirty="0" smtClean="0"/>
              <a:t> </a:t>
            </a:r>
            <a:r>
              <a:rPr lang="en-ID" b="1" dirty="0"/>
              <a:t>Model - </a:t>
            </a:r>
            <a:r>
              <a:rPr lang="en-ID" dirty="0" smtClean="0"/>
              <a:t>Disadvantages</a:t>
            </a:r>
            <a:endParaRPr lang="en-US" dirty="0"/>
          </a:p>
        </p:txBody>
      </p:sp>
      <p:sp>
        <p:nvSpPr>
          <p:cNvPr id="3" name="Content Placeholder 2"/>
          <p:cNvSpPr>
            <a:spLocks noGrp="1"/>
          </p:cNvSpPr>
          <p:nvPr>
            <p:ph idx="1"/>
          </p:nvPr>
        </p:nvSpPr>
        <p:spPr/>
        <p:txBody>
          <a:bodyPr>
            <a:normAutofit/>
          </a:bodyPr>
          <a:lstStyle/>
          <a:p>
            <a:pPr algn="just"/>
            <a:r>
              <a:rPr lang="en-US" sz="1800" dirty="0"/>
              <a:t>More resources may be required.</a:t>
            </a:r>
          </a:p>
          <a:p>
            <a:pPr algn="just"/>
            <a:r>
              <a:rPr lang="en-US" sz="1800" dirty="0"/>
              <a:t>Although cost of change is lesser, but it is not very suitable for changing requirements.</a:t>
            </a:r>
          </a:p>
          <a:p>
            <a:pPr algn="just"/>
            <a:r>
              <a:rPr lang="en-US" sz="1800" dirty="0"/>
              <a:t>More management attention is required.</a:t>
            </a:r>
          </a:p>
          <a:p>
            <a:pPr algn="just"/>
            <a:r>
              <a:rPr lang="en-US" sz="1800" dirty="0"/>
              <a:t>System architecture or design issues may arise because not all requirements are gathered in the beginning of the entire life cycle.</a:t>
            </a:r>
          </a:p>
          <a:p>
            <a:pPr algn="just"/>
            <a:r>
              <a:rPr lang="en-US" sz="1800" dirty="0"/>
              <a:t>Defining increments may require definition of the complete system.</a:t>
            </a:r>
          </a:p>
          <a:p>
            <a:pPr algn="just"/>
            <a:r>
              <a:rPr lang="en-US" sz="1800" dirty="0"/>
              <a:t>Not suitable for smaller projects.</a:t>
            </a:r>
          </a:p>
          <a:p>
            <a:pPr algn="just"/>
            <a:r>
              <a:rPr lang="en-US" sz="1800" dirty="0"/>
              <a:t>Management complexity is more.</a:t>
            </a:r>
          </a:p>
          <a:p>
            <a:pPr algn="just"/>
            <a:r>
              <a:rPr lang="en-US" sz="1800" dirty="0"/>
              <a:t>End of project may not be known which is a risk.</a:t>
            </a:r>
          </a:p>
          <a:p>
            <a:pPr algn="just"/>
            <a:r>
              <a:rPr lang="en-US" sz="1800" dirty="0"/>
              <a:t>Highly skilled resources are required for risk analysis.</a:t>
            </a:r>
          </a:p>
          <a:p>
            <a:pPr algn="just"/>
            <a:r>
              <a:rPr lang="en-US" sz="1800" dirty="0"/>
              <a:t>Projects progress is highly dependent upon the risk analysis phase.</a:t>
            </a:r>
          </a:p>
        </p:txBody>
      </p:sp>
    </p:spTree>
    <p:extLst>
      <p:ext uri="{BB962C8B-B14F-4D97-AF65-F5344CB8AC3E}">
        <p14:creationId xmlns:p14="http://schemas.microsoft.com/office/powerpoint/2010/main" val="42547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Spiral Model</a:t>
            </a:r>
            <a:endParaRPr lang="en-US" dirty="0"/>
          </a:p>
        </p:txBody>
      </p:sp>
      <p:sp>
        <p:nvSpPr>
          <p:cNvPr id="3" name="Content Placeholder 2"/>
          <p:cNvSpPr>
            <a:spLocks noGrp="1"/>
          </p:cNvSpPr>
          <p:nvPr>
            <p:ph idx="1"/>
          </p:nvPr>
        </p:nvSpPr>
        <p:spPr/>
        <p:txBody>
          <a:bodyPr>
            <a:normAutofit/>
          </a:bodyPr>
          <a:lstStyle/>
          <a:p>
            <a:pPr algn="just"/>
            <a:r>
              <a:rPr lang="en-US" dirty="0"/>
              <a:t>The spiral model combines the idea of iterative development with the systematic, controlled aspects of the waterfall model. </a:t>
            </a:r>
            <a:endParaRPr lang="en-US" dirty="0" smtClean="0"/>
          </a:p>
          <a:p>
            <a:pPr algn="just"/>
            <a:r>
              <a:rPr lang="en-US" dirty="0" smtClean="0"/>
              <a:t>This </a:t>
            </a:r>
            <a:r>
              <a:rPr lang="en-US" dirty="0"/>
              <a:t>Spiral model is a combination of iterative development process model and sequential linear development model i.e. the waterfall model with a very high emphasis on risk analysis. </a:t>
            </a:r>
            <a:endParaRPr lang="en-US" dirty="0" smtClean="0"/>
          </a:p>
          <a:p>
            <a:pPr algn="just"/>
            <a:r>
              <a:rPr lang="en-US" dirty="0" smtClean="0"/>
              <a:t>It </a:t>
            </a:r>
            <a:r>
              <a:rPr lang="en-US" dirty="0"/>
              <a:t>allows incremental releases of the product or incremental refinement through each iteration around the spiral</a:t>
            </a:r>
            <a:r>
              <a:rPr lang="en-US" dirty="0" smtClean="0"/>
              <a:t>.</a:t>
            </a:r>
          </a:p>
          <a:p>
            <a:pPr algn="just"/>
            <a:endParaRPr lang="en-US" dirty="0"/>
          </a:p>
        </p:txBody>
      </p:sp>
    </p:spTree>
    <p:extLst>
      <p:ext uri="{BB962C8B-B14F-4D97-AF65-F5344CB8AC3E}">
        <p14:creationId xmlns:p14="http://schemas.microsoft.com/office/powerpoint/2010/main" val="370277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What is SDLC?</a:t>
            </a:r>
          </a:p>
        </p:txBody>
      </p:sp>
      <p:sp>
        <p:nvSpPr>
          <p:cNvPr id="3" name="Content Placeholder 2"/>
          <p:cNvSpPr>
            <a:spLocks noGrp="1"/>
          </p:cNvSpPr>
          <p:nvPr>
            <p:ph idx="1"/>
          </p:nvPr>
        </p:nvSpPr>
        <p:spPr/>
        <p:txBody>
          <a:bodyPr>
            <a:normAutofit fontScale="92500" lnSpcReduction="10000"/>
          </a:bodyPr>
          <a:lstStyle/>
          <a:p>
            <a:pPr algn="just"/>
            <a:r>
              <a:rPr lang="en-US" b="1" dirty="0"/>
              <a:t>SOFTWARE DEVELOPMENT LIFECYCLE (SDLC)</a:t>
            </a:r>
            <a:r>
              <a:rPr lang="en-US" dirty="0"/>
              <a:t> is a systematic process for building software that ensures the quality and correctness of the software built. </a:t>
            </a:r>
            <a:endParaRPr lang="en-US" dirty="0" smtClean="0"/>
          </a:p>
          <a:p>
            <a:pPr algn="just"/>
            <a:r>
              <a:rPr lang="en-US" dirty="0" smtClean="0"/>
              <a:t>SDLC </a:t>
            </a:r>
            <a:r>
              <a:rPr lang="en-US" dirty="0"/>
              <a:t>process aims to produce high-quality software that meets customer expectations. </a:t>
            </a:r>
            <a:endParaRPr lang="en-US" dirty="0" smtClean="0"/>
          </a:p>
          <a:p>
            <a:pPr algn="just"/>
            <a:r>
              <a:rPr lang="en-US" dirty="0" smtClean="0"/>
              <a:t>The </a:t>
            </a:r>
            <a:r>
              <a:rPr lang="en-US" dirty="0"/>
              <a:t>system development should be complete in the pre-defined time frame and cost. </a:t>
            </a:r>
            <a:endParaRPr lang="en-US" dirty="0" smtClean="0"/>
          </a:p>
          <a:p>
            <a:pPr algn="just"/>
            <a:r>
              <a:rPr lang="en-US" dirty="0" smtClean="0"/>
              <a:t>SDLC </a:t>
            </a:r>
            <a:r>
              <a:rPr lang="en-US" dirty="0"/>
              <a:t>consists of a detailed plan which explains how to plan, build, and maintain specific software. </a:t>
            </a:r>
            <a:endParaRPr lang="en-US" dirty="0" smtClean="0"/>
          </a:p>
          <a:p>
            <a:pPr algn="just"/>
            <a:r>
              <a:rPr lang="en-US" dirty="0" smtClean="0"/>
              <a:t>Every </a:t>
            </a:r>
            <a:r>
              <a:rPr lang="en-US" dirty="0"/>
              <a:t>phase of the SDLC life cycle has its own process and deliverables that feed into the next phase. </a:t>
            </a:r>
          </a:p>
        </p:txBody>
      </p:sp>
    </p:spTree>
    <p:extLst>
      <p:ext uri="{BB962C8B-B14F-4D97-AF65-F5344CB8AC3E}">
        <p14:creationId xmlns:p14="http://schemas.microsoft.com/office/powerpoint/2010/main" val="416317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Spiral Model</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The spiral model has four phases. A software project repeatedly passes through these phases in iterations called </a:t>
            </a:r>
            <a:r>
              <a:rPr lang="en-US" sz="2400" dirty="0" smtClean="0"/>
              <a:t>Spirals.</a:t>
            </a:r>
          </a:p>
          <a:p>
            <a:pPr algn="just"/>
            <a:r>
              <a:rPr lang="en-ID" sz="2400" dirty="0" smtClean="0"/>
              <a:t>Identification</a:t>
            </a:r>
          </a:p>
          <a:p>
            <a:pPr lvl="1" algn="just">
              <a:buFont typeface="Wingdings" panose="05000000000000000000" pitchFamily="2" charset="2"/>
              <a:buChar char="§"/>
            </a:pPr>
            <a:r>
              <a:rPr lang="en-US" sz="1800" dirty="0"/>
              <a:t>This phase starts with gathering the business requirements in the baseline spiral. In the subsequent spirals as the product matures, identification of system requirements, subsystem requirements and unit requirements are all done in this phase.</a:t>
            </a:r>
          </a:p>
          <a:p>
            <a:pPr lvl="1" algn="just">
              <a:buFont typeface="Wingdings" panose="05000000000000000000" pitchFamily="2" charset="2"/>
              <a:buChar char="§"/>
            </a:pPr>
            <a:r>
              <a:rPr lang="en-US" sz="1800" dirty="0"/>
              <a:t>This phase also includes understanding the system requirements by continuous communication between the customer and the system analyst. At the end of the spiral, the product is deployed in the identified market</a:t>
            </a:r>
            <a:r>
              <a:rPr lang="en-US" sz="1800" dirty="0" smtClean="0"/>
              <a:t>.</a:t>
            </a:r>
            <a:endParaRPr lang="en-ID" sz="1800" dirty="0"/>
          </a:p>
          <a:p>
            <a:pPr algn="just"/>
            <a:r>
              <a:rPr lang="en-ID" sz="2400" dirty="0" smtClean="0"/>
              <a:t>Design</a:t>
            </a:r>
          </a:p>
          <a:p>
            <a:pPr lvl="1" algn="just">
              <a:buFont typeface="Wingdings" panose="05000000000000000000" pitchFamily="2" charset="2"/>
              <a:buChar char="§"/>
            </a:pPr>
            <a:r>
              <a:rPr lang="en-US" sz="1800" dirty="0"/>
              <a:t>The Design phase starts with the conceptual design in the baseline spiral and involves architectural design, logical design of modules, physical product design and the final design in the subsequent spirals</a:t>
            </a:r>
            <a:r>
              <a:rPr lang="en-US" sz="1800" dirty="0" smtClean="0"/>
              <a:t>.</a:t>
            </a:r>
            <a:endParaRPr lang="en-ID" sz="1800" dirty="0"/>
          </a:p>
        </p:txBody>
      </p:sp>
    </p:spTree>
    <p:extLst>
      <p:ext uri="{BB962C8B-B14F-4D97-AF65-F5344CB8AC3E}">
        <p14:creationId xmlns:p14="http://schemas.microsoft.com/office/powerpoint/2010/main" val="132179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Spiral Model</a:t>
            </a:r>
            <a:endParaRPr lang="en-US" dirty="0"/>
          </a:p>
        </p:txBody>
      </p:sp>
      <p:sp>
        <p:nvSpPr>
          <p:cNvPr id="3" name="Content Placeholder 2"/>
          <p:cNvSpPr>
            <a:spLocks noGrp="1"/>
          </p:cNvSpPr>
          <p:nvPr>
            <p:ph idx="1"/>
          </p:nvPr>
        </p:nvSpPr>
        <p:spPr/>
        <p:txBody>
          <a:bodyPr>
            <a:normAutofit/>
          </a:bodyPr>
          <a:lstStyle/>
          <a:p>
            <a:pPr algn="just"/>
            <a:r>
              <a:rPr lang="en-ID" sz="2400" dirty="0" smtClean="0"/>
              <a:t>Construct </a:t>
            </a:r>
            <a:r>
              <a:rPr lang="en-ID" sz="2400" dirty="0"/>
              <a:t>or </a:t>
            </a:r>
            <a:r>
              <a:rPr lang="en-ID" sz="2400" dirty="0" smtClean="0"/>
              <a:t>Build</a:t>
            </a:r>
          </a:p>
          <a:p>
            <a:pPr lvl="1" algn="just">
              <a:buFont typeface="Wingdings" panose="05000000000000000000" pitchFamily="2" charset="2"/>
              <a:buChar char="§"/>
            </a:pPr>
            <a:r>
              <a:rPr lang="en-US" sz="1800" dirty="0"/>
              <a:t>The Construct phase refers to production of the actual software product at every spiral. In the baseline spiral, when the product is just thought of and the design is being developed a POC (Proof of Concept) is developed in this phase to get customer feedback.</a:t>
            </a:r>
          </a:p>
          <a:p>
            <a:pPr lvl="1" algn="just">
              <a:buFont typeface="Wingdings" panose="05000000000000000000" pitchFamily="2" charset="2"/>
              <a:buChar char="§"/>
            </a:pPr>
            <a:r>
              <a:rPr lang="en-US" sz="1800" dirty="0"/>
              <a:t>Then in the subsequent spirals with higher clarity on requirements and design details a working model of the software called build is produced with a version number. These builds are sent to the customer for feedback</a:t>
            </a:r>
            <a:r>
              <a:rPr lang="en-US" sz="1800" dirty="0" smtClean="0"/>
              <a:t>.</a:t>
            </a:r>
            <a:endParaRPr lang="en-ID" sz="1800" dirty="0"/>
          </a:p>
          <a:p>
            <a:pPr algn="just"/>
            <a:r>
              <a:rPr lang="en-ID" sz="2400" dirty="0"/>
              <a:t>Evaluation and Risk </a:t>
            </a:r>
            <a:r>
              <a:rPr lang="en-ID" sz="2400" dirty="0" smtClean="0"/>
              <a:t>Analysis</a:t>
            </a:r>
          </a:p>
          <a:p>
            <a:pPr lvl="1" algn="just">
              <a:buFont typeface="Wingdings" panose="05000000000000000000" pitchFamily="2" charset="2"/>
              <a:buChar char="§"/>
            </a:pPr>
            <a:r>
              <a:rPr lang="en-US" sz="1800" dirty="0"/>
              <a:t>Risk Analysis includes identifying, estimating and monitoring the technical feasibility and management risks, such as schedule slippage and cost overrun. After testing the build, at the end of first iteration, the customer evaluates the software and provides feedback</a:t>
            </a:r>
            <a:r>
              <a:rPr lang="en-US" sz="1800" dirty="0" smtClean="0"/>
              <a:t>.</a:t>
            </a:r>
            <a:endParaRPr lang="en-ID" sz="1800" dirty="0"/>
          </a:p>
        </p:txBody>
      </p:sp>
    </p:spTree>
    <p:extLst>
      <p:ext uri="{BB962C8B-B14F-4D97-AF65-F5344CB8AC3E}">
        <p14:creationId xmlns:p14="http://schemas.microsoft.com/office/powerpoint/2010/main" val="377874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Spiral Model</a:t>
            </a:r>
            <a:endParaRPr lang="en-US" dirty="0"/>
          </a:p>
        </p:txBody>
      </p:sp>
      <p:sp>
        <p:nvSpPr>
          <p:cNvPr id="3" name="Content Placeholder 2"/>
          <p:cNvSpPr>
            <a:spLocks noGrp="1"/>
          </p:cNvSpPr>
          <p:nvPr>
            <p:ph idx="1"/>
          </p:nvPr>
        </p:nvSpPr>
        <p:spPr>
          <a:xfrm>
            <a:off x="838200" y="1825625"/>
            <a:ext cx="4673600" cy="4351338"/>
          </a:xfrm>
        </p:spPr>
        <p:txBody>
          <a:bodyPr>
            <a:normAutofit/>
          </a:bodyPr>
          <a:lstStyle/>
          <a:p>
            <a:pPr algn="just"/>
            <a:r>
              <a:rPr lang="en-US" sz="2000" dirty="0"/>
              <a:t>The following illustration is a representation of the Spiral Model, listing the activities in each </a:t>
            </a:r>
            <a:r>
              <a:rPr lang="en-US" sz="2000" dirty="0" smtClean="0"/>
              <a:t>phase.</a:t>
            </a:r>
          </a:p>
          <a:p>
            <a:pPr algn="just"/>
            <a:r>
              <a:rPr lang="en-US" sz="2000" dirty="0" smtClean="0"/>
              <a:t>Based </a:t>
            </a:r>
            <a:r>
              <a:rPr lang="en-US" sz="2000" dirty="0"/>
              <a:t>on the customer evaluation, the software development process enters the next iteration and subsequently follows the linear approach to implement the feedback suggested by the customer. The process of iterations along the spiral continues throughout the life of the software.</a:t>
            </a:r>
            <a:endParaRPr lang="en-ID" sz="2000" dirty="0"/>
          </a:p>
        </p:txBody>
      </p:sp>
      <p:pic>
        <p:nvPicPr>
          <p:cNvPr id="4" name="Picture 3"/>
          <p:cNvPicPr>
            <a:picLocks noChangeAspect="1"/>
          </p:cNvPicPr>
          <p:nvPr/>
        </p:nvPicPr>
        <p:blipFill>
          <a:blip r:embed="rId3"/>
          <a:stretch>
            <a:fillRect/>
          </a:stretch>
        </p:blipFill>
        <p:spPr>
          <a:xfrm>
            <a:off x="5782732" y="1690688"/>
            <a:ext cx="5821079" cy="4210579"/>
          </a:xfrm>
          <a:prstGeom prst="rect">
            <a:avLst/>
          </a:prstGeom>
        </p:spPr>
      </p:pic>
    </p:spTree>
    <p:extLst>
      <p:ext uri="{BB962C8B-B14F-4D97-AF65-F5344CB8AC3E}">
        <p14:creationId xmlns:p14="http://schemas.microsoft.com/office/powerpoint/2010/main" val="4067390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Spiral Model</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The Spiral Model is widely used in the software industry as it is in sync with the natural development process of any product, i.e. learning with maturity which involves minimum risk for the customer as well as the development firms.</a:t>
            </a:r>
          </a:p>
          <a:p>
            <a:pPr lvl="1" algn="just"/>
            <a:r>
              <a:rPr lang="en-US" sz="2000" dirty="0"/>
              <a:t>The following pointers explain the typical uses of a Spiral Model −</a:t>
            </a:r>
          </a:p>
          <a:p>
            <a:pPr lvl="1" algn="just"/>
            <a:r>
              <a:rPr lang="en-US" sz="2000" dirty="0"/>
              <a:t>When there is a budget constraint and risk evaluation is important.</a:t>
            </a:r>
          </a:p>
          <a:p>
            <a:pPr lvl="1" algn="just"/>
            <a:r>
              <a:rPr lang="en-US" sz="2000" dirty="0"/>
              <a:t>For medium to high-risk projects.</a:t>
            </a:r>
          </a:p>
          <a:p>
            <a:pPr lvl="1" algn="just"/>
            <a:r>
              <a:rPr lang="en-US" sz="2000" dirty="0"/>
              <a:t>Long-term project commitment because of potential changes to economic priorities as the requirements change with time.</a:t>
            </a:r>
          </a:p>
          <a:p>
            <a:pPr lvl="1" algn="just"/>
            <a:r>
              <a:rPr lang="en-US" sz="2000" dirty="0"/>
              <a:t>Customer is not sure of their requirements which is usually the case.</a:t>
            </a:r>
          </a:p>
          <a:p>
            <a:pPr lvl="1" algn="just"/>
            <a:r>
              <a:rPr lang="en-US" sz="2000" dirty="0"/>
              <a:t>Requirements are complex and need evaluation to get clarity.</a:t>
            </a:r>
          </a:p>
          <a:p>
            <a:pPr lvl="1" algn="just"/>
            <a:r>
              <a:rPr lang="en-US" sz="2000" dirty="0"/>
              <a:t>New product line which should be released in phases to get enough customer feedback.</a:t>
            </a:r>
          </a:p>
          <a:p>
            <a:pPr lvl="1" algn="just"/>
            <a:r>
              <a:rPr lang="en-US" sz="2000" dirty="0"/>
              <a:t>Significant changes are expected in the product during the development cycle.</a:t>
            </a:r>
          </a:p>
        </p:txBody>
      </p:sp>
    </p:spTree>
    <p:extLst>
      <p:ext uri="{BB962C8B-B14F-4D97-AF65-F5344CB8AC3E}">
        <p14:creationId xmlns:p14="http://schemas.microsoft.com/office/powerpoint/2010/main" val="130778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Spiral </a:t>
            </a:r>
            <a:r>
              <a:rPr lang="en-ID" b="1" dirty="0" smtClean="0"/>
              <a:t>Model Pros &amp; Cons</a:t>
            </a:r>
            <a:endParaRPr lang="en-US" dirty="0"/>
          </a:p>
        </p:txBody>
      </p:sp>
      <p:sp>
        <p:nvSpPr>
          <p:cNvPr id="3" name="Content Placeholder 2"/>
          <p:cNvSpPr>
            <a:spLocks noGrp="1"/>
          </p:cNvSpPr>
          <p:nvPr>
            <p:ph idx="1"/>
          </p:nvPr>
        </p:nvSpPr>
        <p:spPr/>
        <p:txBody>
          <a:bodyPr>
            <a:normAutofit/>
          </a:bodyPr>
          <a:lstStyle/>
          <a:p>
            <a:pPr algn="just"/>
            <a:r>
              <a:rPr lang="en-US" sz="2400" dirty="0"/>
              <a:t>The advantage of spiral lifecycle model is that it allows elements of the product to be added in, when they become available or known. This assures that there is no conflict with previous requirements and design.</a:t>
            </a:r>
          </a:p>
          <a:p>
            <a:pPr algn="just"/>
            <a:r>
              <a:rPr lang="en-US" sz="2400" dirty="0"/>
              <a:t>This method is consistent with approaches that have multiple software builds and releases which allows making an orderly transition to a maintenance activity. Another positive aspect of this method is that the spiral model forces an early user involvement in the system development effort.</a:t>
            </a:r>
          </a:p>
          <a:p>
            <a:pPr algn="just"/>
            <a:r>
              <a:rPr lang="en-US" sz="2400" dirty="0"/>
              <a:t>On the other side, it takes a very strict management to complete such products and there is a risk of running the spiral in an indefinite loop. So, the discipline of change and the extent of taking change requests is very important to develop and deploy the product successfully.</a:t>
            </a:r>
          </a:p>
        </p:txBody>
      </p:sp>
    </p:spTree>
    <p:extLst>
      <p:ext uri="{BB962C8B-B14F-4D97-AF65-F5344CB8AC3E}">
        <p14:creationId xmlns:p14="http://schemas.microsoft.com/office/powerpoint/2010/main" val="276889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Spiral </a:t>
            </a:r>
            <a:r>
              <a:rPr lang="en-ID" b="1" dirty="0" smtClean="0"/>
              <a:t>Model </a:t>
            </a:r>
            <a:r>
              <a:rPr lang="en-ID" b="1" dirty="0"/>
              <a:t>- </a:t>
            </a:r>
            <a:r>
              <a:rPr lang="en-ID" dirty="0"/>
              <a:t>Advantages</a:t>
            </a:r>
            <a:endParaRPr lang="en-US" dirty="0"/>
          </a:p>
        </p:txBody>
      </p:sp>
      <p:sp>
        <p:nvSpPr>
          <p:cNvPr id="3" name="Content Placeholder 2"/>
          <p:cNvSpPr>
            <a:spLocks noGrp="1"/>
          </p:cNvSpPr>
          <p:nvPr>
            <p:ph idx="1"/>
          </p:nvPr>
        </p:nvSpPr>
        <p:spPr/>
        <p:txBody>
          <a:bodyPr>
            <a:normAutofit/>
          </a:bodyPr>
          <a:lstStyle/>
          <a:p>
            <a:r>
              <a:rPr lang="en-US" sz="2400" dirty="0"/>
              <a:t>Changing requirements can be accommodated.</a:t>
            </a:r>
          </a:p>
          <a:p>
            <a:r>
              <a:rPr lang="en-US" sz="2400" dirty="0"/>
              <a:t>Allows extensive use of prototypes.</a:t>
            </a:r>
          </a:p>
          <a:p>
            <a:r>
              <a:rPr lang="en-US" sz="2400" dirty="0"/>
              <a:t>Requirements can be captured more accurately.</a:t>
            </a:r>
          </a:p>
          <a:p>
            <a:r>
              <a:rPr lang="en-US" sz="2400" dirty="0"/>
              <a:t>Users see the system early.</a:t>
            </a:r>
          </a:p>
          <a:p>
            <a:r>
              <a:rPr lang="en-US" sz="2400" dirty="0"/>
              <a:t>Development can be divided into smaller parts and the risky parts can be developed earlier which helps in better risk management.</a:t>
            </a:r>
          </a:p>
        </p:txBody>
      </p:sp>
    </p:spTree>
    <p:extLst>
      <p:ext uri="{BB962C8B-B14F-4D97-AF65-F5344CB8AC3E}">
        <p14:creationId xmlns:p14="http://schemas.microsoft.com/office/powerpoint/2010/main" val="56724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Spiral </a:t>
            </a:r>
            <a:r>
              <a:rPr lang="en-ID" b="1" dirty="0" smtClean="0"/>
              <a:t>Model </a:t>
            </a:r>
            <a:r>
              <a:rPr lang="en-ID" b="1" dirty="0"/>
              <a:t>- </a:t>
            </a:r>
            <a:r>
              <a:rPr lang="en-ID" dirty="0" smtClean="0"/>
              <a:t>Disadvantages</a:t>
            </a:r>
            <a:endParaRPr lang="en-US" dirty="0"/>
          </a:p>
        </p:txBody>
      </p:sp>
      <p:sp>
        <p:nvSpPr>
          <p:cNvPr id="3" name="Content Placeholder 2"/>
          <p:cNvSpPr>
            <a:spLocks noGrp="1"/>
          </p:cNvSpPr>
          <p:nvPr>
            <p:ph idx="1"/>
          </p:nvPr>
        </p:nvSpPr>
        <p:spPr/>
        <p:txBody>
          <a:bodyPr>
            <a:normAutofit/>
          </a:bodyPr>
          <a:lstStyle/>
          <a:p>
            <a:r>
              <a:rPr lang="en-US" sz="2400" dirty="0"/>
              <a:t>Management is more complex.</a:t>
            </a:r>
          </a:p>
          <a:p>
            <a:r>
              <a:rPr lang="en-US" sz="2400" dirty="0"/>
              <a:t>End of the project may not be known early.</a:t>
            </a:r>
          </a:p>
          <a:p>
            <a:r>
              <a:rPr lang="en-US" sz="2400" dirty="0"/>
              <a:t>Not suitable for small or low risk projects and could be expensive for small projects.</a:t>
            </a:r>
          </a:p>
          <a:p>
            <a:r>
              <a:rPr lang="en-US" sz="2400" dirty="0"/>
              <a:t>Process is complex</a:t>
            </a:r>
          </a:p>
          <a:p>
            <a:r>
              <a:rPr lang="en-US" sz="2400" dirty="0"/>
              <a:t>Spiral may go on indefinitely.</a:t>
            </a:r>
          </a:p>
          <a:p>
            <a:r>
              <a:rPr lang="en-US" sz="2400" dirty="0"/>
              <a:t>Large number of intermediate stages requires excessive documentation.</a:t>
            </a:r>
          </a:p>
        </p:txBody>
      </p:sp>
    </p:spTree>
    <p:extLst>
      <p:ext uri="{BB962C8B-B14F-4D97-AF65-F5344CB8AC3E}">
        <p14:creationId xmlns:p14="http://schemas.microsoft.com/office/powerpoint/2010/main" val="998460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V-Model</a:t>
            </a:r>
            <a:endParaRPr lang="en-US" dirty="0"/>
          </a:p>
        </p:txBody>
      </p:sp>
      <p:sp>
        <p:nvSpPr>
          <p:cNvPr id="3" name="Content Placeholder 2"/>
          <p:cNvSpPr>
            <a:spLocks noGrp="1"/>
          </p:cNvSpPr>
          <p:nvPr>
            <p:ph idx="1"/>
          </p:nvPr>
        </p:nvSpPr>
        <p:spPr/>
        <p:txBody>
          <a:bodyPr>
            <a:normAutofit/>
          </a:bodyPr>
          <a:lstStyle/>
          <a:p>
            <a:pPr algn="just"/>
            <a:r>
              <a:rPr lang="en-US" dirty="0"/>
              <a:t>The V-model is an SDLC model where execution of processes happens in a sequential manner in a V-shape. It is also known as </a:t>
            </a:r>
            <a:r>
              <a:rPr lang="en-US" b="1" dirty="0"/>
              <a:t>Verification and Validation model</a:t>
            </a:r>
            <a:r>
              <a:rPr lang="en-US" dirty="0"/>
              <a:t>.</a:t>
            </a:r>
          </a:p>
          <a:p>
            <a:pPr algn="just"/>
            <a:r>
              <a:rPr lang="en-US" dirty="0"/>
              <a:t>The V-Model is an extension of the waterfall model and is based on the association of a testing phase for each corresponding development stage. </a:t>
            </a:r>
          </a:p>
          <a:p>
            <a:pPr algn="just"/>
            <a:r>
              <a:rPr lang="en-US" dirty="0" smtClean="0"/>
              <a:t>This </a:t>
            </a:r>
            <a:r>
              <a:rPr lang="en-US" dirty="0"/>
              <a:t>means that for every single phase in the development cycle, there is a directly associated testing phase. This is a highly-disciplined model and the next phase starts only after completion of the previous phase.</a:t>
            </a:r>
          </a:p>
        </p:txBody>
      </p:sp>
    </p:spTree>
    <p:extLst>
      <p:ext uri="{BB962C8B-B14F-4D97-AF65-F5344CB8AC3E}">
        <p14:creationId xmlns:p14="http://schemas.microsoft.com/office/powerpoint/2010/main" val="381893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V-Model</a:t>
            </a:r>
            <a:endParaRPr lang="en-US" dirty="0"/>
          </a:p>
        </p:txBody>
      </p:sp>
      <p:sp>
        <p:nvSpPr>
          <p:cNvPr id="3" name="Content Placeholder 2"/>
          <p:cNvSpPr>
            <a:spLocks noGrp="1"/>
          </p:cNvSpPr>
          <p:nvPr>
            <p:ph idx="1"/>
          </p:nvPr>
        </p:nvSpPr>
        <p:spPr>
          <a:xfrm>
            <a:off x="838200" y="1825625"/>
            <a:ext cx="4572000" cy="4351338"/>
          </a:xfrm>
        </p:spPr>
        <p:txBody>
          <a:bodyPr>
            <a:normAutofit fontScale="92500" lnSpcReduction="10000"/>
          </a:bodyPr>
          <a:lstStyle/>
          <a:p>
            <a:pPr algn="just"/>
            <a:r>
              <a:rPr lang="en-US" dirty="0"/>
              <a:t>Under the V-Model, the corresponding testing phase of the development phase is planned in parallel. So, there are Verification phases on one side of the ‘V’ and Validation phases on the other side. The Coding Phase joins the two sides of the V-Model.</a:t>
            </a:r>
          </a:p>
          <a:p>
            <a:pPr algn="just"/>
            <a:r>
              <a:rPr lang="en-US" dirty="0"/>
              <a:t>The following illustration depicts the different phases in a V-Model of the SDLC.</a:t>
            </a:r>
          </a:p>
        </p:txBody>
      </p:sp>
      <p:pic>
        <p:nvPicPr>
          <p:cNvPr id="4" name="Picture 3"/>
          <p:cNvPicPr>
            <a:picLocks noChangeAspect="1"/>
          </p:cNvPicPr>
          <p:nvPr/>
        </p:nvPicPr>
        <p:blipFill>
          <a:blip r:embed="rId3"/>
          <a:stretch>
            <a:fillRect/>
          </a:stretch>
        </p:blipFill>
        <p:spPr>
          <a:xfrm>
            <a:off x="5672668" y="1767858"/>
            <a:ext cx="5943600" cy="4466872"/>
          </a:xfrm>
          <a:prstGeom prst="rect">
            <a:avLst/>
          </a:prstGeom>
        </p:spPr>
      </p:pic>
    </p:spTree>
    <p:extLst>
      <p:ext uri="{BB962C8B-B14F-4D97-AF65-F5344CB8AC3E}">
        <p14:creationId xmlns:p14="http://schemas.microsoft.com/office/powerpoint/2010/main" val="421969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V-Model Verification Phase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Business Requirement Analysis</a:t>
            </a:r>
          </a:p>
          <a:p>
            <a:pPr lvl="1" algn="just">
              <a:buFont typeface="Wingdings" panose="05000000000000000000" pitchFamily="2" charset="2"/>
              <a:buChar char="§"/>
            </a:pPr>
            <a:r>
              <a:rPr lang="en-US" dirty="0"/>
              <a:t>This is the first phase in the development cycle where the product requirements are understood from the customer’s perspective. This phase involves detailed communication with the customer to understand his expectations and exact requirement. This is a very important activity and needs to be managed well, as most of the customers are not sure about what exactly they need. The </a:t>
            </a:r>
            <a:r>
              <a:rPr lang="en-US" b="1" dirty="0"/>
              <a:t>acceptance test design planning</a:t>
            </a:r>
            <a:r>
              <a:rPr lang="en-US" dirty="0"/>
              <a:t> is done at this stage as business requirements can be used as an input for acceptance testing.</a:t>
            </a:r>
          </a:p>
          <a:p>
            <a:pPr algn="just"/>
            <a:r>
              <a:rPr lang="en-US" dirty="0"/>
              <a:t>System Design</a:t>
            </a:r>
          </a:p>
          <a:p>
            <a:pPr lvl="1" algn="just">
              <a:buFont typeface="Wingdings" panose="05000000000000000000" pitchFamily="2" charset="2"/>
              <a:buChar char="§"/>
            </a:pPr>
            <a:r>
              <a:rPr lang="en-US" dirty="0"/>
              <a:t>Once you have the clear and detailed product requirements, it is time to design the complete system. The system design will have the understanding and detailing the complete hardware and communication setup for the product under development. The system test plan is developed based on the system design. Doing this at an earlier stage leaves more time for the actual test execution later</a:t>
            </a:r>
            <a:r>
              <a:rPr lang="en-US" dirty="0" smtClean="0"/>
              <a:t>.</a:t>
            </a:r>
            <a:endParaRPr lang="en-US" dirty="0"/>
          </a:p>
        </p:txBody>
      </p:sp>
    </p:spTree>
    <p:extLst>
      <p:ext uri="{BB962C8B-B14F-4D97-AF65-F5344CB8AC3E}">
        <p14:creationId xmlns:p14="http://schemas.microsoft.com/office/powerpoint/2010/main" val="3012145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Why SDLC?</a:t>
            </a:r>
          </a:p>
        </p:txBody>
      </p:sp>
      <p:sp>
        <p:nvSpPr>
          <p:cNvPr id="3" name="Content Placeholder 2"/>
          <p:cNvSpPr>
            <a:spLocks noGrp="1"/>
          </p:cNvSpPr>
          <p:nvPr>
            <p:ph idx="1"/>
          </p:nvPr>
        </p:nvSpPr>
        <p:spPr/>
        <p:txBody>
          <a:bodyPr>
            <a:normAutofit/>
          </a:bodyPr>
          <a:lstStyle/>
          <a:p>
            <a:pPr marL="0" indent="0" algn="just">
              <a:buNone/>
            </a:pPr>
            <a:r>
              <a:rPr lang="en-US" dirty="0"/>
              <a:t>Here, are prime reasons why SDLC is important for developing a software system.</a:t>
            </a:r>
          </a:p>
          <a:p>
            <a:pPr lvl="1" algn="just"/>
            <a:r>
              <a:rPr lang="en-US" dirty="0"/>
              <a:t>It offers a basis for project planning, scheduling, and estimating</a:t>
            </a:r>
          </a:p>
          <a:p>
            <a:pPr lvl="1" algn="just"/>
            <a:r>
              <a:rPr lang="en-US" dirty="0"/>
              <a:t>Provides a framework for a standard set of activities and deliverables</a:t>
            </a:r>
          </a:p>
          <a:p>
            <a:pPr lvl="1" algn="just"/>
            <a:r>
              <a:rPr lang="en-US" dirty="0"/>
              <a:t>It is a mechanism for project tracking and control</a:t>
            </a:r>
          </a:p>
          <a:p>
            <a:pPr lvl="1" algn="just"/>
            <a:r>
              <a:rPr lang="en-US" dirty="0"/>
              <a:t>Increases visibility of project planning to all involved stakeholders of the development process</a:t>
            </a:r>
          </a:p>
          <a:p>
            <a:pPr lvl="1" algn="just"/>
            <a:r>
              <a:rPr lang="en-US" dirty="0"/>
              <a:t>Increased and enhance development speed</a:t>
            </a:r>
          </a:p>
          <a:p>
            <a:pPr lvl="1" algn="just"/>
            <a:r>
              <a:rPr lang="en-US" dirty="0"/>
              <a:t>Improved client relations</a:t>
            </a:r>
          </a:p>
          <a:p>
            <a:pPr lvl="1" algn="just"/>
            <a:r>
              <a:rPr lang="en-US" dirty="0"/>
              <a:t>Helps you to decrease project risk and project management plan overhead</a:t>
            </a:r>
          </a:p>
        </p:txBody>
      </p:sp>
    </p:spTree>
    <p:extLst>
      <p:ext uri="{BB962C8B-B14F-4D97-AF65-F5344CB8AC3E}">
        <p14:creationId xmlns:p14="http://schemas.microsoft.com/office/powerpoint/2010/main" val="16579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V-Model Verification Phase</a:t>
            </a:r>
            <a:endParaRPr lang="en-US" dirty="0"/>
          </a:p>
        </p:txBody>
      </p:sp>
      <p:sp>
        <p:nvSpPr>
          <p:cNvPr id="3" name="Content Placeholder 2"/>
          <p:cNvSpPr>
            <a:spLocks noGrp="1"/>
          </p:cNvSpPr>
          <p:nvPr>
            <p:ph idx="1"/>
          </p:nvPr>
        </p:nvSpPr>
        <p:spPr/>
        <p:txBody>
          <a:bodyPr>
            <a:noAutofit/>
          </a:bodyPr>
          <a:lstStyle/>
          <a:p>
            <a:pPr algn="just"/>
            <a:r>
              <a:rPr lang="en-US" sz="2400" dirty="0" smtClean="0"/>
              <a:t>Architectural Design</a:t>
            </a:r>
          </a:p>
          <a:p>
            <a:pPr lvl="1" algn="just">
              <a:buFont typeface="Wingdings" panose="05000000000000000000" pitchFamily="2" charset="2"/>
              <a:buChar char="§"/>
            </a:pPr>
            <a:r>
              <a:rPr lang="en-US" sz="1800" dirty="0" smtClean="0"/>
              <a:t>Architectural specifications are understood and designed in this phase. Usually more than one technical approach is proposed and based on the technical and financial feasibility the final decision is taken. The system design is broken down further into modules taking up different functionality. This is also referred to as </a:t>
            </a:r>
            <a:r>
              <a:rPr lang="en-US" sz="1800" b="1" dirty="0" smtClean="0"/>
              <a:t>High Level Design (HLD)</a:t>
            </a:r>
            <a:r>
              <a:rPr lang="en-US" sz="1800" dirty="0" smtClean="0"/>
              <a:t>.</a:t>
            </a:r>
          </a:p>
          <a:p>
            <a:pPr lvl="1" algn="just">
              <a:buFont typeface="Wingdings" panose="05000000000000000000" pitchFamily="2" charset="2"/>
              <a:buChar char="§"/>
            </a:pPr>
            <a:r>
              <a:rPr lang="en-US" sz="1800" dirty="0" smtClean="0"/>
              <a:t>The data transfer and communication between the internal modules and with the outside world (other systems) is clearly understood and defined in this stage. With this information, integration tests can be designed and documented during this stage.</a:t>
            </a:r>
          </a:p>
          <a:p>
            <a:pPr algn="just"/>
            <a:r>
              <a:rPr lang="en-US" sz="2400" dirty="0" smtClean="0"/>
              <a:t>Module Design</a:t>
            </a:r>
          </a:p>
          <a:p>
            <a:pPr lvl="1" algn="just">
              <a:buFont typeface="Wingdings" panose="05000000000000000000" pitchFamily="2" charset="2"/>
              <a:buChar char="§"/>
            </a:pPr>
            <a:r>
              <a:rPr lang="en-US" sz="1800" dirty="0" smtClean="0"/>
              <a:t>In this phase, the detailed internal design for all the system modules is specified, referred to as </a:t>
            </a:r>
            <a:r>
              <a:rPr lang="en-US" sz="1800" b="1" dirty="0" smtClean="0"/>
              <a:t>Low Level Design (LLD)</a:t>
            </a:r>
            <a:r>
              <a:rPr lang="en-US" sz="1800" dirty="0" smtClean="0"/>
              <a:t>. It is important that the design is compatible with the other modules in the system architecture and the other external systems. The unit tests are an essential part of any development process and helps eliminate the maximum faults and errors at a very early stage. These unit tests can be designed at this stage based on the internal module designs.</a:t>
            </a:r>
            <a:endParaRPr lang="en-US" sz="1800" dirty="0"/>
          </a:p>
        </p:txBody>
      </p:sp>
    </p:spTree>
    <p:extLst>
      <p:ext uri="{BB962C8B-B14F-4D97-AF65-F5344CB8AC3E}">
        <p14:creationId xmlns:p14="http://schemas.microsoft.com/office/powerpoint/2010/main" val="268961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V-Model </a:t>
            </a:r>
            <a:r>
              <a:rPr lang="en-ID" b="1" dirty="0" smtClean="0"/>
              <a:t>Coding Phase</a:t>
            </a:r>
            <a:endParaRPr lang="en-US" dirty="0"/>
          </a:p>
        </p:txBody>
      </p:sp>
      <p:sp>
        <p:nvSpPr>
          <p:cNvPr id="3" name="Content Placeholder 2"/>
          <p:cNvSpPr>
            <a:spLocks noGrp="1"/>
          </p:cNvSpPr>
          <p:nvPr>
            <p:ph idx="1"/>
          </p:nvPr>
        </p:nvSpPr>
        <p:spPr/>
        <p:txBody>
          <a:bodyPr>
            <a:noAutofit/>
          </a:bodyPr>
          <a:lstStyle/>
          <a:p>
            <a:pPr algn="just"/>
            <a:r>
              <a:rPr lang="en-US" dirty="0"/>
              <a:t>The actual coding of the system modules designed in the design phase is taken up in the Coding phase. The best suitable programming language is decided based on the system and architectural requirements.</a:t>
            </a:r>
          </a:p>
          <a:p>
            <a:pPr algn="just"/>
            <a:r>
              <a:rPr lang="en-US" dirty="0"/>
              <a:t>The coding is performed based on the coding guidelines and standards. The code goes through numerous code reviews and is optimized for best performance before the final build is checked into the repository.</a:t>
            </a:r>
          </a:p>
        </p:txBody>
      </p:sp>
    </p:spTree>
    <p:extLst>
      <p:ext uri="{BB962C8B-B14F-4D97-AF65-F5344CB8AC3E}">
        <p14:creationId xmlns:p14="http://schemas.microsoft.com/office/powerpoint/2010/main" val="212377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V-Model Validation Phase</a:t>
            </a:r>
            <a:endParaRPr lang="en-US" dirty="0"/>
          </a:p>
        </p:txBody>
      </p:sp>
      <p:sp>
        <p:nvSpPr>
          <p:cNvPr id="3" name="Content Placeholder 2"/>
          <p:cNvSpPr>
            <a:spLocks noGrp="1"/>
          </p:cNvSpPr>
          <p:nvPr>
            <p:ph idx="1"/>
          </p:nvPr>
        </p:nvSpPr>
        <p:spPr/>
        <p:txBody>
          <a:bodyPr>
            <a:noAutofit/>
          </a:bodyPr>
          <a:lstStyle/>
          <a:p>
            <a:pPr marL="0" indent="0" algn="just">
              <a:buNone/>
            </a:pPr>
            <a:r>
              <a:rPr lang="en-US" sz="1650" dirty="0"/>
              <a:t>Unit Testing</a:t>
            </a:r>
          </a:p>
          <a:p>
            <a:pPr algn="just"/>
            <a:r>
              <a:rPr lang="en-US" sz="1650" dirty="0"/>
              <a:t>Unit tests designed in the module design phase are executed on the code during this validation phase. Unit testing is the testing at code level and helps eliminate bugs at an early stage, though all defects cannot be uncovered by unit testing.</a:t>
            </a:r>
          </a:p>
          <a:p>
            <a:pPr marL="0" indent="0" algn="just">
              <a:buNone/>
            </a:pPr>
            <a:r>
              <a:rPr lang="en-US" sz="1650" dirty="0"/>
              <a:t>Integration Testing</a:t>
            </a:r>
          </a:p>
          <a:p>
            <a:pPr algn="just"/>
            <a:r>
              <a:rPr lang="en-US" sz="1650" dirty="0"/>
              <a:t>Integration testing is associated with the architectural design phase. Integration tests are performed to test the coexistence and communication of the internal modules within the system.</a:t>
            </a:r>
          </a:p>
          <a:p>
            <a:pPr marL="0" indent="0" algn="just">
              <a:buNone/>
            </a:pPr>
            <a:r>
              <a:rPr lang="en-US" sz="1650" dirty="0"/>
              <a:t>System Testing</a:t>
            </a:r>
          </a:p>
          <a:p>
            <a:pPr algn="just"/>
            <a:r>
              <a:rPr lang="en-US" sz="1650" dirty="0"/>
              <a:t>System testing is directly associated with the system design phase. System tests check the entire system functionality and the communication of the system under development with external systems. Most of the software and hardware compatibility issues can be uncovered during this system test execution.</a:t>
            </a:r>
          </a:p>
          <a:p>
            <a:pPr marL="0" indent="0" algn="just">
              <a:buNone/>
            </a:pPr>
            <a:r>
              <a:rPr lang="en-US" sz="1650" dirty="0"/>
              <a:t>Acceptance Testing</a:t>
            </a:r>
          </a:p>
          <a:p>
            <a:pPr algn="just"/>
            <a:r>
              <a:rPr lang="en-US" sz="1650" dirty="0"/>
              <a:t>Acceptance testing is associated with the business requirement analysis phase and involves testing the product in user environment. Acceptance tests uncover the compatibility issues with the other systems available in the user environment. It also discovers the non-functional issues such as load and performance defects in the actual user environment.</a:t>
            </a:r>
          </a:p>
        </p:txBody>
      </p:sp>
    </p:spTree>
    <p:extLst>
      <p:ext uri="{BB962C8B-B14F-4D97-AF65-F5344CB8AC3E}">
        <p14:creationId xmlns:p14="http://schemas.microsoft.com/office/powerpoint/2010/main" val="255311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V-Model</a:t>
            </a:r>
            <a:endParaRPr lang="en-US" dirty="0"/>
          </a:p>
        </p:txBody>
      </p:sp>
      <p:sp>
        <p:nvSpPr>
          <p:cNvPr id="3" name="Content Placeholder 2"/>
          <p:cNvSpPr>
            <a:spLocks noGrp="1"/>
          </p:cNvSpPr>
          <p:nvPr>
            <p:ph idx="1"/>
          </p:nvPr>
        </p:nvSpPr>
        <p:spPr/>
        <p:txBody>
          <a:bodyPr>
            <a:noAutofit/>
          </a:bodyPr>
          <a:lstStyle/>
          <a:p>
            <a:pPr marL="0" indent="0" algn="just">
              <a:buNone/>
            </a:pPr>
            <a:r>
              <a:rPr lang="en-US" sz="2400" dirty="0"/>
              <a:t>V- Model application is almost the same as the waterfall model, as both the models are of sequential type. Requirements have to be very clear before the project starts, because it is usually expensive to go back and make changes. This model is used in the medical development field, as it is strictly a disciplined domain.</a:t>
            </a:r>
          </a:p>
          <a:p>
            <a:pPr marL="0" indent="0" algn="just">
              <a:buNone/>
            </a:pPr>
            <a:r>
              <a:rPr lang="en-US" sz="2400" dirty="0"/>
              <a:t>The following pointers are some of the most suitable scenarios to use the V-Model application.</a:t>
            </a:r>
          </a:p>
          <a:p>
            <a:pPr lvl="1" algn="just"/>
            <a:r>
              <a:rPr lang="en-US" sz="2200" dirty="0"/>
              <a:t>Requirements are well defined, clearly documented and fixed.</a:t>
            </a:r>
          </a:p>
          <a:p>
            <a:pPr lvl="1" algn="just"/>
            <a:r>
              <a:rPr lang="en-US" sz="2200" dirty="0"/>
              <a:t>Product definition is stable.</a:t>
            </a:r>
          </a:p>
          <a:p>
            <a:pPr lvl="1" algn="just"/>
            <a:r>
              <a:rPr lang="en-US" sz="2200" dirty="0"/>
              <a:t>Technology is not dynamic and is well understood by the project team.</a:t>
            </a:r>
          </a:p>
          <a:p>
            <a:pPr lvl="1" algn="just"/>
            <a:r>
              <a:rPr lang="en-US" sz="2200" dirty="0"/>
              <a:t>There are no ambiguous or undefined requirements.</a:t>
            </a:r>
          </a:p>
          <a:p>
            <a:pPr lvl="1" algn="just"/>
            <a:r>
              <a:rPr lang="en-US" sz="2200" dirty="0"/>
              <a:t>The project is short.</a:t>
            </a:r>
          </a:p>
        </p:txBody>
      </p:sp>
    </p:spTree>
    <p:extLst>
      <p:ext uri="{BB962C8B-B14F-4D97-AF65-F5344CB8AC3E}">
        <p14:creationId xmlns:p14="http://schemas.microsoft.com/office/powerpoint/2010/main" val="1379430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V-Model Pros &amp; Cons</a:t>
            </a:r>
            <a:endParaRPr lang="en-US" dirty="0"/>
          </a:p>
        </p:txBody>
      </p:sp>
      <p:sp>
        <p:nvSpPr>
          <p:cNvPr id="3" name="Content Placeholder 2"/>
          <p:cNvSpPr>
            <a:spLocks noGrp="1"/>
          </p:cNvSpPr>
          <p:nvPr>
            <p:ph idx="1"/>
          </p:nvPr>
        </p:nvSpPr>
        <p:spPr/>
        <p:txBody>
          <a:bodyPr>
            <a:normAutofit/>
          </a:bodyPr>
          <a:lstStyle/>
          <a:p>
            <a:pPr algn="just"/>
            <a:r>
              <a:rPr lang="en-US" dirty="0"/>
              <a:t>The advantage of the V-Model method is that it is very easy to understand and apply. The simplicity of this model also makes it easier to manage. </a:t>
            </a:r>
            <a:endParaRPr lang="en-US" dirty="0" smtClean="0"/>
          </a:p>
          <a:p>
            <a:pPr algn="just"/>
            <a:r>
              <a:rPr lang="en-US" dirty="0" smtClean="0"/>
              <a:t>The </a:t>
            </a:r>
            <a:r>
              <a:rPr lang="en-US" dirty="0"/>
              <a:t>disadvantage is that the model is not flexible to changes and just in case there is a requirement change, which is very common in today’s dynamic world, it becomes very expensive to make the change.</a:t>
            </a:r>
          </a:p>
        </p:txBody>
      </p:sp>
    </p:spTree>
    <p:extLst>
      <p:ext uri="{BB962C8B-B14F-4D97-AF65-F5344CB8AC3E}">
        <p14:creationId xmlns:p14="http://schemas.microsoft.com/office/powerpoint/2010/main" val="10820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V-Model </a:t>
            </a:r>
            <a:r>
              <a:rPr lang="en-ID" b="1" dirty="0"/>
              <a:t>- </a:t>
            </a:r>
            <a:r>
              <a:rPr lang="en-ID" dirty="0"/>
              <a:t>Advantages</a:t>
            </a:r>
            <a:endParaRPr lang="en-US" dirty="0"/>
          </a:p>
        </p:txBody>
      </p:sp>
      <p:sp>
        <p:nvSpPr>
          <p:cNvPr id="3" name="Content Placeholder 2"/>
          <p:cNvSpPr>
            <a:spLocks noGrp="1"/>
          </p:cNvSpPr>
          <p:nvPr>
            <p:ph idx="1"/>
          </p:nvPr>
        </p:nvSpPr>
        <p:spPr/>
        <p:txBody>
          <a:bodyPr>
            <a:normAutofit/>
          </a:bodyPr>
          <a:lstStyle/>
          <a:p>
            <a:r>
              <a:rPr lang="en-US" dirty="0"/>
              <a:t>This is a highly-disciplined model and Phases are completed one at a time.</a:t>
            </a:r>
          </a:p>
          <a:p>
            <a:r>
              <a:rPr lang="en-US" dirty="0"/>
              <a:t>Works well for smaller projects where requirements are very well understood.</a:t>
            </a:r>
          </a:p>
          <a:p>
            <a:r>
              <a:rPr lang="en-US" dirty="0"/>
              <a:t>Simple and easy to understand and use.</a:t>
            </a:r>
          </a:p>
          <a:p>
            <a:r>
              <a:rPr lang="en-US" dirty="0"/>
              <a:t>Easy to manage due to the rigidity of the model. Each phase has specific deliverables and a review process.</a:t>
            </a:r>
          </a:p>
        </p:txBody>
      </p:sp>
    </p:spTree>
    <p:extLst>
      <p:ext uri="{BB962C8B-B14F-4D97-AF65-F5344CB8AC3E}">
        <p14:creationId xmlns:p14="http://schemas.microsoft.com/office/powerpoint/2010/main" val="220478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V-Model </a:t>
            </a:r>
            <a:r>
              <a:rPr lang="en-ID" b="1" dirty="0"/>
              <a:t>- </a:t>
            </a:r>
            <a:r>
              <a:rPr lang="en-ID" dirty="0" smtClean="0"/>
              <a:t>Disadvantages</a:t>
            </a:r>
            <a:endParaRPr lang="en-US" dirty="0"/>
          </a:p>
        </p:txBody>
      </p:sp>
      <p:sp>
        <p:nvSpPr>
          <p:cNvPr id="3" name="Content Placeholder 2"/>
          <p:cNvSpPr>
            <a:spLocks noGrp="1"/>
          </p:cNvSpPr>
          <p:nvPr>
            <p:ph idx="1"/>
          </p:nvPr>
        </p:nvSpPr>
        <p:spPr/>
        <p:txBody>
          <a:bodyPr>
            <a:normAutofit/>
          </a:bodyPr>
          <a:lstStyle/>
          <a:p>
            <a:pPr algn="just"/>
            <a:r>
              <a:rPr lang="en-US" dirty="0"/>
              <a:t>High risk and uncertainty.</a:t>
            </a:r>
          </a:p>
          <a:p>
            <a:pPr algn="just"/>
            <a:r>
              <a:rPr lang="en-US" dirty="0"/>
              <a:t>Not a good model for complex and object-oriented projects.</a:t>
            </a:r>
          </a:p>
          <a:p>
            <a:pPr algn="just"/>
            <a:r>
              <a:rPr lang="en-US" dirty="0"/>
              <a:t>Poor model for long and ongoing projects.</a:t>
            </a:r>
          </a:p>
          <a:p>
            <a:pPr algn="just"/>
            <a:r>
              <a:rPr lang="en-US" dirty="0"/>
              <a:t>Not suitable for the projects where requirements are at a moderate to high risk of changing.</a:t>
            </a:r>
          </a:p>
          <a:p>
            <a:pPr algn="just"/>
            <a:r>
              <a:rPr lang="en-US" dirty="0"/>
              <a:t>Once an application is in the testing stage, it is difficult to go back and change a functionality.</a:t>
            </a:r>
          </a:p>
          <a:p>
            <a:pPr algn="just"/>
            <a:r>
              <a:rPr lang="en-US" dirty="0"/>
              <a:t>No working software is produced until late during the life cycle.</a:t>
            </a:r>
          </a:p>
        </p:txBody>
      </p:sp>
    </p:spTree>
    <p:extLst>
      <p:ext uri="{BB962C8B-B14F-4D97-AF65-F5344CB8AC3E}">
        <p14:creationId xmlns:p14="http://schemas.microsoft.com/office/powerpoint/2010/main" val="307722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Big bang </a:t>
            </a:r>
            <a:r>
              <a:rPr lang="en-ID" b="1" dirty="0" smtClean="0"/>
              <a:t>Model</a:t>
            </a:r>
            <a:endParaRPr lang="en-US" dirty="0"/>
          </a:p>
        </p:txBody>
      </p:sp>
      <p:sp>
        <p:nvSpPr>
          <p:cNvPr id="3" name="Content Placeholder 2"/>
          <p:cNvSpPr>
            <a:spLocks noGrp="1"/>
          </p:cNvSpPr>
          <p:nvPr>
            <p:ph idx="1"/>
          </p:nvPr>
        </p:nvSpPr>
        <p:spPr/>
        <p:txBody>
          <a:bodyPr>
            <a:normAutofit/>
          </a:bodyPr>
          <a:lstStyle/>
          <a:p>
            <a:pPr algn="just"/>
            <a:r>
              <a:rPr lang="en-US" dirty="0"/>
              <a:t>The Big Bang model is an SDLC model where we do not follow any specific process. The development just starts with the required money and efforts as the input, and the output is the software developed which may or may not be as per customer requirement. </a:t>
            </a:r>
            <a:endParaRPr lang="en-US" dirty="0" smtClean="0"/>
          </a:p>
          <a:p>
            <a:pPr algn="just"/>
            <a:r>
              <a:rPr lang="en-US" dirty="0" smtClean="0"/>
              <a:t>This </a:t>
            </a:r>
            <a:r>
              <a:rPr lang="en-US" dirty="0"/>
              <a:t>Big Bang Model does not follow a process/procedure and there is a very little planning required. Even the customer is not sure about what exactly he wants and the requirements are implemented on the fly without much analysis.</a:t>
            </a:r>
          </a:p>
          <a:p>
            <a:pPr algn="just"/>
            <a:r>
              <a:rPr lang="en-US" dirty="0"/>
              <a:t>Usually this model is followed for small projects where the development teams are very small.</a:t>
            </a:r>
          </a:p>
        </p:txBody>
      </p:sp>
    </p:spTree>
    <p:extLst>
      <p:ext uri="{BB962C8B-B14F-4D97-AF65-F5344CB8AC3E}">
        <p14:creationId xmlns:p14="http://schemas.microsoft.com/office/powerpoint/2010/main" val="149158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Big bang M</a:t>
            </a:r>
            <a:r>
              <a:rPr lang="en-ID" b="1" dirty="0" smtClean="0"/>
              <a:t>odel</a:t>
            </a:r>
            <a:endParaRPr lang="en-US" dirty="0"/>
          </a:p>
        </p:txBody>
      </p:sp>
      <p:sp>
        <p:nvSpPr>
          <p:cNvPr id="3" name="Content Placeholder 2"/>
          <p:cNvSpPr>
            <a:spLocks noGrp="1"/>
          </p:cNvSpPr>
          <p:nvPr>
            <p:ph idx="1"/>
          </p:nvPr>
        </p:nvSpPr>
        <p:spPr/>
        <p:txBody>
          <a:bodyPr>
            <a:normAutofit/>
          </a:bodyPr>
          <a:lstStyle/>
          <a:p>
            <a:pPr algn="just"/>
            <a:r>
              <a:rPr lang="en-US" dirty="0"/>
              <a:t>The Big Bang Model comprises of focusing all the possible resources in the software development and coding, with very little or no planning. </a:t>
            </a:r>
            <a:endParaRPr lang="en-US" dirty="0" smtClean="0"/>
          </a:p>
          <a:p>
            <a:pPr algn="just"/>
            <a:r>
              <a:rPr lang="en-US" dirty="0" smtClean="0"/>
              <a:t>The </a:t>
            </a:r>
            <a:r>
              <a:rPr lang="en-US" dirty="0"/>
              <a:t>requirements are understood and implemented as they come. Any changes required may or may not need to revamp the complete software.</a:t>
            </a:r>
          </a:p>
          <a:p>
            <a:pPr algn="just"/>
            <a:r>
              <a:rPr lang="en-US" dirty="0"/>
              <a:t>This model is ideal for small projects with one or two developers working together and is also useful for academic or practice projects. It is an ideal model for the product where requirements are not well understood and the final release date is not given.</a:t>
            </a:r>
          </a:p>
        </p:txBody>
      </p:sp>
    </p:spTree>
    <p:extLst>
      <p:ext uri="{BB962C8B-B14F-4D97-AF65-F5344CB8AC3E}">
        <p14:creationId xmlns:p14="http://schemas.microsoft.com/office/powerpoint/2010/main" val="449322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Big bang </a:t>
            </a:r>
            <a:r>
              <a:rPr lang="en-ID" b="1" dirty="0" smtClean="0"/>
              <a:t>Model Pros &amp; Cons</a:t>
            </a:r>
            <a:endParaRPr lang="en-US" dirty="0"/>
          </a:p>
        </p:txBody>
      </p:sp>
      <p:sp>
        <p:nvSpPr>
          <p:cNvPr id="3" name="Content Placeholder 2"/>
          <p:cNvSpPr>
            <a:spLocks noGrp="1"/>
          </p:cNvSpPr>
          <p:nvPr>
            <p:ph idx="1"/>
          </p:nvPr>
        </p:nvSpPr>
        <p:spPr/>
        <p:txBody>
          <a:bodyPr>
            <a:normAutofit/>
          </a:bodyPr>
          <a:lstStyle/>
          <a:p>
            <a:pPr algn="just"/>
            <a:r>
              <a:rPr lang="en-US" dirty="0"/>
              <a:t>The advantage of this Big Bang Model is that it is very simple and requires very little or no planning. Easy to manage and no formal procedure are required.</a:t>
            </a:r>
          </a:p>
          <a:p>
            <a:pPr algn="just"/>
            <a:r>
              <a:rPr lang="en-US" dirty="0"/>
              <a:t>However, the Big Bang Model is a very high risk model and changes in the requirements or misunderstood requirements may even lead to complete reversal or scraping of the project. It is ideal for repetitive or small projects with minimum risks.</a:t>
            </a:r>
          </a:p>
        </p:txBody>
      </p:sp>
    </p:spTree>
    <p:extLst>
      <p:ext uri="{BB962C8B-B14F-4D97-AF65-F5344CB8AC3E}">
        <p14:creationId xmlns:p14="http://schemas.microsoft.com/office/powerpoint/2010/main" val="1510975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SDLC Phases</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The entire SDLC process divided into the following stages</a:t>
            </a:r>
            <a:r>
              <a:rPr lang="en-US" dirty="0" smtClean="0"/>
              <a:t>:</a:t>
            </a:r>
          </a:p>
          <a:p>
            <a:pPr marL="0" indent="0" algn="just">
              <a:buNone/>
            </a:pPr>
            <a:endParaRPr lang="en-US" dirty="0"/>
          </a:p>
          <a:p>
            <a:pPr marL="0" indent="0" algn="just">
              <a:buNone/>
            </a:pPr>
            <a:endParaRPr lang="en-US" dirty="0" smtClean="0"/>
          </a:p>
          <a:p>
            <a:endParaRPr lang="en-US" dirty="0" smtClean="0"/>
          </a:p>
          <a:p>
            <a:pPr lvl="1"/>
            <a:r>
              <a:rPr lang="en-US" dirty="0" smtClean="0"/>
              <a:t>Phase </a:t>
            </a:r>
            <a:r>
              <a:rPr lang="en-US" dirty="0"/>
              <a:t>1: Requirement collection and analysis</a:t>
            </a:r>
          </a:p>
          <a:p>
            <a:pPr lvl="1"/>
            <a:r>
              <a:rPr lang="en-US" dirty="0"/>
              <a:t>Phase 2: Feasibility study:</a:t>
            </a:r>
          </a:p>
          <a:p>
            <a:pPr lvl="1"/>
            <a:r>
              <a:rPr lang="en-US" dirty="0"/>
              <a:t>Phase 3: Design:</a:t>
            </a:r>
          </a:p>
          <a:p>
            <a:pPr lvl="1"/>
            <a:r>
              <a:rPr lang="en-US" dirty="0"/>
              <a:t>Phase 4: Coding:</a:t>
            </a:r>
          </a:p>
          <a:p>
            <a:pPr lvl="1"/>
            <a:r>
              <a:rPr lang="en-US" dirty="0"/>
              <a:t>Phase 5: Testing:</a:t>
            </a:r>
          </a:p>
          <a:p>
            <a:pPr lvl="1"/>
            <a:r>
              <a:rPr lang="en-US" dirty="0"/>
              <a:t>Phase 6: Installation/Deployment:</a:t>
            </a:r>
          </a:p>
          <a:p>
            <a:pPr lvl="1"/>
            <a:r>
              <a:rPr lang="en-US" dirty="0"/>
              <a:t>Phase 7: Maintenance</a:t>
            </a:r>
            <a:r>
              <a:rPr lang="en-US" dirty="0" smtClean="0"/>
              <a:t>:</a:t>
            </a:r>
            <a:endParaRPr lang="en-US" dirty="0"/>
          </a:p>
        </p:txBody>
      </p:sp>
      <p:pic>
        <p:nvPicPr>
          <p:cNvPr id="4" name="Picture 3"/>
          <p:cNvPicPr>
            <a:picLocks noChangeAspect="1"/>
          </p:cNvPicPr>
          <p:nvPr/>
        </p:nvPicPr>
        <p:blipFill>
          <a:blip r:embed="rId3"/>
          <a:stretch>
            <a:fillRect/>
          </a:stretch>
        </p:blipFill>
        <p:spPr>
          <a:xfrm>
            <a:off x="607623" y="2331018"/>
            <a:ext cx="10976754" cy="979437"/>
          </a:xfrm>
          <a:prstGeom prst="rect">
            <a:avLst/>
          </a:prstGeom>
        </p:spPr>
      </p:pic>
    </p:spTree>
    <p:extLst>
      <p:ext uri="{BB962C8B-B14F-4D97-AF65-F5344CB8AC3E}">
        <p14:creationId xmlns:p14="http://schemas.microsoft.com/office/powerpoint/2010/main" val="228302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Big bang </a:t>
            </a:r>
            <a:r>
              <a:rPr lang="en-ID" b="1" dirty="0" smtClean="0"/>
              <a:t>Model </a:t>
            </a:r>
            <a:r>
              <a:rPr lang="en-ID" b="1" dirty="0"/>
              <a:t>- </a:t>
            </a:r>
            <a:r>
              <a:rPr lang="en-ID" dirty="0"/>
              <a:t>Advantages</a:t>
            </a:r>
            <a:endParaRPr lang="en-US" dirty="0"/>
          </a:p>
        </p:txBody>
      </p:sp>
      <p:sp>
        <p:nvSpPr>
          <p:cNvPr id="3" name="Content Placeholder 2"/>
          <p:cNvSpPr>
            <a:spLocks noGrp="1"/>
          </p:cNvSpPr>
          <p:nvPr>
            <p:ph idx="1"/>
          </p:nvPr>
        </p:nvSpPr>
        <p:spPr/>
        <p:txBody>
          <a:bodyPr>
            <a:normAutofit/>
          </a:bodyPr>
          <a:lstStyle/>
          <a:p>
            <a:r>
              <a:rPr lang="en-US" dirty="0"/>
              <a:t>This is a very simple model</a:t>
            </a:r>
          </a:p>
          <a:p>
            <a:r>
              <a:rPr lang="en-US" dirty="0"/>
              <a:t>Little or no planning required</a:t>
            </a:r>
          </a:p>
          <a:p>
            <a:r>
              <a:rPr lang="en-US" dirty="0"/>
              <a:t>Easy to manage</a:t>
            </a:r>
          </a:p>
          <a:p>
            <a:r>
              <a:rPr lang="en-US" dirty="0"/>
              <a:t>Very few resources required</a:t>
            </a:r>
          </a:p>
          <a:p>
            <a:r>
              <a:rPr lang="en-US" dirty="0"/>
              <a:t>Gives flexibility to developers</a:t>
            </a:r>
          </a:p>
          <a:p>
            <a:r>
              <a:rPr lang="en-US" dirty="0"/>
              <a:t>It is a good learning aid for new comers or students.</a:t>
            </a:r>
          </a:p>
        </p:txBody>
      </p:sp>
    </p:spTree>
    <p:extLst>
      <p:ext uri="{BB962C8B-B14F-4D97-AF65-F5344CB8AC3E}">
        <p14:creationId xmlns:p14="http://schemas.microsoft.com/office/powerpoint/2010/main" val="1709450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Big bang </a:t>
            </a:r>
            <a:r>
              <a:rPr lang="en-ID" b="1" dirty="0" smtClean="0"/>
              <a:t>Model </a:t>
            </a:r>
            <a:r>
              <a:rPr lang="en-ID" b="1" dirty="0"/>
              <a:t>- </a:t>
            </a:r>
            <a:r>
              <a:rPr lang="en-ID" dirty="0" smtClean="0"/>
              <a:t>Disadvantages</a:t>
            </a:r>
            <a:endParaRPr lang="en-US" dirty="0"/>
          </a:p>
        </p:txBody>
      </p:sp>
      <p:sp>
        <p:nvSpPr>
          <p:cNvPr id="3" name="Content Placeholder 2"/>
          <p:cNvSpPr>
            <a:spLocks noGrp="1"/>
          </p:cNvSpPr>
          <p:nvPr>
            <p:ph idx="1"/>
          </p:nvPr>
        </p:nvSpPr>
        <p:spPr/>
        <p:txBody>
          <a:bodyPr>
            <a:normAutofit/>
          </a:bodyPr>
          <a:lstStyle/>
          <a:p>
            <a:r>
              <a:rPr lang="en-US" dirty="0"/>
              <a:t>Very High risk and uncertainty.</a:t>
            </a:r>
          </a:p>
          <a:p>
            <a:r>
              <a:rPr lang="en-US" dirty="0"/>
              <a:t>Not a good model for complex and object-oriented projects.</a:t>
            </a:r>
          </a:p>
          <a:p>
            <a:r>
              <a:rPr lang="en-US" dirty="0"/>
              <a:t>Poor model for long and ongoing projects.</a:t>
            </a:r>
          </a:p>
          <a:p>
            <a:r>
              <a:rPr lang="en-US" dirty="0"/>
              <a:t>Can turn out to be very expensive if requirements are misunderstood.</a:t>
            </a:r>
          </a:p>
        </p:txBody>
      </p:sp>
    </p:spTree>
    <p:extLst>
      <p:ext uri="{BB962C8B-B14F-4D97-AF65-F5344CB8AC3E}">
        <p14:creationId xmlns:p14="http://schemas.microsoft.com/office/powerpoint/2010/main" val="392332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Agile Model</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sz="2400" dirty="0"/>
              <a:t>Agile SDLC model is a combination of iterative and incremental process models with focus on process adaptability and customer satisfaction by rapid delivery of working software product. Agile Methods break the product into small incremental builds. These builds are provided in iterations. Each iteration typically lasts from about one to three weeks. Every iteration involves cross functional teams working simultaneously on various areas like −</a:t>
            </a:r>
          </a:p>
          <a:p>
            <a:pPr lvl="1"/>
            <a:r>
              <a:rPr lang="en-US" dirty="0"/>
              <a:t>Planning</a:t>
            </a:r>
          </a:p>
          <a:p>
            <a:pPr lvl="1"/>
            <a:r>
              <a:rPr lang="en-US" dirty="0"/>
              <a:t>Requirements Analysis</a:t>
            </a:r>
          </a:p>
          <a:p>
            <a:pPr lvl="1"/>
            <a:r>
              <a:rPr lang="en-US" dirty="0"/>
              <a:t>Design</a:t>
            </a:r>
          </a:p>
          <a:p>
            <a:pPr lvl="1"/>
            <a:r>
              <a:rPr lang="en-US" dirty="0"/>
              <a:t>Coding</a:t>
            </a:r>
          </a:p>
          <a:p>
            <a:pPr lvl="1"/>
            <a:r>
              <a:rPr lang="en-US" dirty="0"/>
              <a:t>Unit Testing and</a:t>
            </a:r>
          </a:p>
          <a:p>
            <a:pPr lvl="1"/>
            <a:r>
              <a:rPr lang="en-US" dirty="0"/>
              <a:t>Acceptance Testing.</a:t>
            </a:r>
          </a:p>
          <a:p>
            <a:pPr marL="0" indent="0" algn="just">
              <a:buNone/>
            </a:pPr>
            <a:r>
              <a:rPr lang="en-US" dirty="0"/>
              <a:t>At the end of the iteration, a working product is displayed to the customer and important stakeholders.</a:t>
            </a:r>
          </a:p>
        </p:txBody>
      </p:sp>
    </p:spTree>
    <p:extLst>
      <p:ext uri="{BB962C8B-B14F-4D97-AF65-F5344CB8AC3E}">
        <p14:creationId xmlns:p14="http://schemas.microsoft.com/office/powerpoint/2010/main" val="325836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Agile Model</a:t>
            </a:r>
            <a:endParaRPr lang="en-US" dirty="0"/>
          </a:p>
        </p:txBody>
      </p:sp>
      <p:sp>
        <p:nvSpPr>
          <p:cNvPr id="3" name="Content Placeholder 2"/>
          <p:cNvSpPr>
            <a:spLocks noGrp="1"/>
          </p:cNvSpPr>
          <p:nvPr>
            <p:ph idx="1"/>
          </p:nvPr>
        </p:nvSpPr>
        <p:spPr/>
        <p:txBody>
          <a:bodyPr>
            <a:normAutofit/>
          </a:bodyPr>
          <a:lstStyle/>
          <a:p>
            <a:pPr algn="just"/>
            <a:r>
              <a:rPr lang="en-US" sz="2400" dirty="0"/>
              <a:t>Agile model believes that every project needs to be handled differently and the existing methods need to be tailored to best suit the project requirements. In Agile, the tasks are divided to time boxes (small time frames) to deliver specific features for a release.</a:t>
            </a:r>
          </a:p>
          <a:p>
            <a:pPr algn="just"/>
            <a:r>
              <a:rPr lang="en-US" sz="2400" dirty="0"/>
              <a:t>Iterative approach is taken and working software build is delivered after each iteration. Each build is incremental in terms of features; the final build holds all the features required by the customer.</a:t>
            </a:r>
          </a:p>
        </p:txBody>
      </p:sp>
    </p:spTree>
    <p:extLst>
      <p:ext uri="{BB962C8B-B14F-4D97-AF65-F5344CB8AC3E}">
        <p14:creationId xmlns:p14="http://schemas.microsoft.com/office/powerpoint/2010/main" val="387076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Agile Model</a:t>
            </a:r>
            <a:endParaRPr lang="en-US" dirty="0"/>
          </a:p>
        </p:txBody>
      </p:sp>
      <p:sp>
        <p:nvSpPr>
          <p:cNvPr id="3" name="Content Placeholder 2"/>
          <p:cNvSpPr>
            <a:spLocks noGrp="1"/>
          </p:cNvSpPr>
          <p:nvPr>
            <p:ph idx="1"/>
          </p:nvPr>
        </p:nvSpPr>
        <p:spPr/>
        <p:txBody>
          <a:bodyPr>
            <a:normAutofit/>
          </a:bodyPr>
          <a:lstStyle/>
          <a:p>
            <a:pPr algn="just"/>
            <a:r>
              <a:rPr lang="en-US" sz="2000" dirty="0"/>
              <a:t>Here is a graphical illustration of the Agile Model −</a:t>
            </a:r>
          </a:p>
        </p:txBody>
      </p:sp>
      <p:pic>
        <p:nvPicPr>
          <p:cNvPr id="13314" name="Picture 2" descr="SDLC Agile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325" y="2417403"/>
            <a:ext cx="5715000" cy="4257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DLC Agile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063" y="568385"/>
            <a:ext cx="5715000"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680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Agile Model</a:t>
            </a:r>
            <a:endParaRPr lang="en-US" dirty="0"/>
          </a:p>
        </p:txBody>
      </p:sp>
      <p:sp>
        <p:nvSpPr>
          <p:cNvPr id="3" name="Content Placeholder 2"/>
          <p:cNvSpPr>
            <a:spLocks noGrp="1"/>
          </p:cNvSpPr>
          <p:nvPr>
            <p:ph idx="1"/>
          </p:nvPr>
        </p:nvSpPr>
        <p:spPr/>
        <p:txBody>
          <a:bodyPr>
            <a:normAutofit/>
          </a:bodyPr>
          <a:lstStyle/>
          <a:p>
            <a:pPr algn="just"/>
            <a:r>
              <a:rPr lang="en-US" sz="2400" dirty="0"/>
              <a:t>The Agile thought process had started early in the software development and started becoming popular with time due to its flexibility and adaptability.</a:t>
            </a:r>
          </a:p>
          <a:p>
            <a:pPr algn="just"/>
            <a:r>
              <a:rPr lang="en-US" sz="2400" dirty="0"/>
              <a:t>Following are the Agile Manifesto principles </a:t>
            </a:r>
            <a:r>
              <a:rPr lang="en-US" sz="2400" dirty="0" smtClean="0"/>
              <a:t>−</a:t>
            </a:r>
          </a:p>
          <a:p>
            <a:pPr lvl="1" algn="just">
              <a:buFont typeface="Wingdings" panose="05000000000000000000" pitchFamily="2" charset="2"/>
              <a:buChar char="§"/>
            </a:pPr>
            <a:r>
              <a:rPr lang="en-US" sz="2000" b="1" dirty="0"/>
              <a:t>Individuals and interactions</a:t>
            </a:r>
            <a:r>
              <a:rPr lang="en-US" sz="2000" dirty="0"/>
              <a:t> − In Agile development, self-organization and motivation are important, as are interactions like co-location and pair programming.</a:t>
            </a:r>
          </a:p>
          <a:p>
            <a:pPr lvl="1" algn="just">
              <a:buFont typeface="Wingdings" panose="05000000000000000000" pitchFamily="2" charset="2"/>
              <a:buChar char="§"/>
            </a:pPr>
            <a:r>
              <a:rPr lang="en-US" sz="2000" b="1" dirty="0"/>
              <a:t>Working software</a:t>
            </a:r>
            <a:r>
              <a:rPr lang="en-US" sz="2000" dirty="0"/>
              <a:t> − Demo working software is considered the best means of communication with the customers to understand their requirements, instead of just depending on documentation.</a:t>
            </a:r>
          </a:p>
          <a:p>
            <a:pPr lvl="1" algn="just">
              <a:buFont typeface="Wingdings" panose="05000000000000000000" pitchFamily="2" charset="2"/>
              <a:buChar char="§"/>
            </a:pPr>
            <a:r>
              <a:rPr lang="en-US" sz="2000" b="1" dirty="0"/>
              <a:t>Customer collaboration</a:t>
            </a:r>
            <a:r>
              <a:rPr lang="en-US" sz="2000" dirty="0"/>
              <a:t> − As the requirements cannot be gathered completely in the beginning of the project due to various factors, continuous customer interaction is very important to get proper product requirements.</a:t>
            </a:r>
          </a:p>
          <a:p>
            <a:pPr lvl="1" algn="just">
              <a:buFont typeface="Wingdings" panose="05000000000000000000" pitchFamily="2" charset="2"/>
              <a:buChar char="§"/>
            </a:pPr>
            <a:r>
              <a:rPr lang="en-US" sz="2000" b="1" dirty="0"/>
              <a:t>Responding to change</a:t>
            </a:r>
            <a:r>
              <a:rPr lang="en-US" sz="2000" dirty="0"/>
              <a:t> − Agile Development is focused on quick responses to change and continuous development.</a:t>
            </a:r>
          </a:p>
          <a:p>
            <a:pPr algn="just"/>
            <a:endParaRPr lang="en-US" sz="2400" dirty="0"/>
          </a:p>
        </p:txBody>
      </p:sp>
    </p:spTree>
    <p:extLst>
      <p:ext uri="{BB962C8B-B14F-4D97-AF65-F5344CB8AC3E}">
        <p14:creationId xmlns:p14="http://schemas.microsoft.com/office/powerpoint/2010/main" val="1107198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Agile </a:t>
            </a:r>
            <a:r>
              <a:rPr lang="en-ID" b="1" dirty="0" smtClean="0"/>
              <a:t>VS Traditional SDLC Models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sz="2400" dirty="0"/>
              <a:t>Agile is based on the </a:t>
            </a:r>
            <a:r>
              <a:rPr lang="en-US" sz="2400" b="1" dirty="0"/>
              <a:t>adaptive software development methods</a:t>
            </a:r>
            <a:r>
              <a:rPr lang="en-US" sz="2400" dirty="0"/>
              <a:t>, whereas the traditional SDLC models like the waterfall model is based on a predictive approach. Predictive teams in the traditional SDLC models usually work with detailed planning and have a complete forecast of the exact tasks and features to be delivered in the next few months or during the product life cycle.</a:t>
            </a:r>
          </a:p>
          <a:p>
            <a:pPr algn="just"/>
            <a:r>
              <a:rPr lang="en-US" sz="2400" dirty="0"/>
              <a:t>Predictive methods entirely depend on the </a:t>
            </a:r>
            <a:r>
              <a:rPr lang="en-US" sz="2400" b="1" dirty="0"/>
              <a:t>requirement analysis and planning</a:t>
            </a:r>
            <a:r>
              <a:rPr lang="en-US" sz="2400" dirty="0"/>
              <a:t> done in the beginning of cycle. Any changes to be incorporated go through a strict change control management and prioritization.</a:t>
            </a:r>
          </a:p>
          <a:p>
            <a:pPr algn="just"/>
            <a:r>
              <a:rPr lang="en-US" sz="2400" dirty="0"/>
              <a:t>Agile uses an </a:t>
            </a:r>
            <a:r>
              <a:rPr lang="en-US" sz="2400" b="1" dirty="0"/>
              <a:t>adaptive approach</a:t>
            </a:r>
            <a:r>
              <a:rPr lang="en-US" sz="2400" dirty="0"/>
              <a:t> where there is no detailed planning and there is clarity on future tasks only in respect of what features need to be developed. There is feature driven development and the team adapts to the changing product requirements dynamically. The product is tested very frequently, through the release iterations, minimizing the risk of any major failures in future.</a:t>
            </a:r>
          </a:p>
          <a:p>
            <a:pPr algn="just"/>
            <a:r>
              <a:rPr lang="en-US" sz="2400" b="1" dirty="0"/>
              <a:t>Customer Interaction</a:t>
            </a:r>
            <a:r>
              <a:rPr lang="en-US" sz="2400" dirty="0"/>
              <a:t> is the backbone of this Agile methodology, and open communication with minimum documentation are the typical features of Agile development environment. The agile teams work in close collaboration with each other and are most often located in the same geographical location.</a:t>
            </a:r>
          </a:p>
        </p:txBody>
      </p:sp>
    </p:spTree>
    <p:extLst>
      <p:ext uri="{BB962C8B-B14F-4D97-AF65-F5344CB8AC3E}">
        <p14:creationId xmlns:p14="http://schemas.microsoft.com/office/powerpoint/2010/main" val="3932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Agile Model </a:t>
            </a:r>
            <a:r>
              <a:rPr lang="en-ID" b="1" dirty="0"/>
              <a:t>- </a:t>
            </a:r>
            <a:r>
              <a:rPr lang="en-ID" dirty="0"/>
              <a:t>Advantages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Is a very realistic approach to software development.</a:t>
            </a:r>
          </a:p>
          <a:p>
            <a:r>
              <a:rPr lang="en-US" dirty="0"/>
              <a:t>Promotes teamwork and cross training.</a:t>
            </a:r>
          </a:p>
          <a:p>
            <a:r>
              <a:rPr lang="en-US" dirty="0"/>
              <a:t>Functionality can be developed rapidly and demonstrated.</a:t>
            </a:r>
          </a:p>
          <a:p>
            <a:r>
              <a:rPr lang="en-US" dirty="0"/>
              <a:t>Resource requirements are minimum.</a:t>
            </a:r>
          </a:p>
          <a:p>
            <a:r>
              <a:rPr lang="en-US" dirty="0"/>
              <a:t>Suitable for fixed or changing requirements</a:t>
            </a:r>
          </a:p>
          <a:p>
            <a:r>
              <a:rPr lang="en-US" dirty="0"/>
              <a:t>Delivers early partial working solutions.</a:t>
            </a:r>
          </a:p>
          <a:p>
            <a:r>
              <a:rPr lang="en-US" dirty="0"/>
              <a:t>Good model for environments that change steadily.</a:t>
            </a:r>
          </a:p>
          <a:p>
            <a:r>
              <a:rPr lang="en-US" dirty="0"/>
              <a:t>Minimal rules, documentation easily employed.</a:t>
            </a:r>
          </a:p>
          <a:p>
            <a:r>
              <a:rPr lang="en-US" dirty="0"/>
              <a:t>Enables concurrent development and delivery within an overall planned context.</a:t>
            </a:r>
          </a:p>
          <a:p>
            <a:r>
              <a:rPr lang="en-US" dirty="0"/>
              <a:t>Little or no planning required.</a:t>
            </a:r>
          </a:p>
          <a:p>
            <a:r>
              <a:rPr lang="en-US" dirty="0"/>
              <a:t>Easy to manage.</a:t>
            </a:r>
          </a:p>
          <a:p>
            <a:r>
              <a:rPr lang="en-US" dirty="0"/>
              <a:t>Gives flexibility to developers.</a:t>
            </a:r>
          </a:p>
        </p:txBody>
      </p:sp>
    </p:spTree>
    <p:extLst>
      <p:ext uri="{BB962C8B-B14F-4D97-AF65-F5344CB8AC3E}">
        <p14:creationId xmlns:p14="http://schemas.microsoft.com/office/powerpoint/2010/main" val="111618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Agile Model </a:t>
            </a:r>
            <a:r>
              <a:rPr lang="en-ID" b="1" dirty="0"/>
              <a:t>- </a:t>
            </a:r>
            <a:r>
              <a:rPr lang="en-ID" dirty="0" smtClean="0"/>
              <a:t>Disadvantages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Not suitable for handling complex dependencies.</a:t>
            </a:r>
          </a:p>
          <a:p>
            <a:pPr algn="just"/>
            <a:r>
              <a:rPr lang="en-US" dirty="0"/>
              <a:t>More risk of sustainability, maintainability and extensibility.</a:t>
            </a:r>
          </a:p>
          <a:p>
            <a:pPr algn="just"/>
            <a:r>
              <a:rPr lang="en-US" dirty="0"/>
              <a:t>An overall plan, an agile leader and agile PM practice is a must without which it will not work.</a:t>
            </a:r>
          </a:p>
          <a:p>
            <a:pPr algn="just"/>
            <a:r>
              <a:rPr lang="en-US" dirty="0"/>
              <a:t>Strict delivery management dictates the scope, functionality to be delivered, and adjustments to meet the deadlines.</a:t>
            </a:r>
          </a:p>
          <a:p>
            <a:pPr algn="just"/>
            <a:r>
              <a:rPr lang="en-US" dirty="0"/>
              <a:t>Depends heavily on customer interaction, so if customer is not clear, team can be driven in the wrong direction.</a:t>
            </a:r>
          </a:p>
          <a:p>
            <a:pPr algn="just"/>
            <a:r>
              <a:rPr lang="en-US" dirty="0"/>
              <a:t>There is a very high individual dependency, since there is minimum documentation generated.</a:t>
            </a:r>
          </a:p>
          <a:p>
            <a:pPr algn="just"/>
            <a:r>
              <a:rPr lang="en-US" dirty="0"/>
              <a:t>Transfer of technology to new team members may be quite challenging due to lack of documentation.</a:t>
            </a:r>
          </a:p>
        </p:txBody>
      </p:sp>
    </p:spTree>
    <p:extLst>
      <p:ext uri="{BB962C8B-B14F-4D97-AF65-F5344CB8AC3E}">
        <p14:creationId xmlns:p14="http://schemas.microsoft.com/office/powerpoint/2010/main" val="5836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smtClean="0"/>
              <a:t>RAD Model</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b="1" dirty="0"/>
              <a:t>RAD (Rapid Application Development)</a:t>
            </a:r>
            <a:r>
              <a:rPr lang="en-US" dirty="0"/>
              <a:t> model is based on prototyping and iterative development with no specific planning involved. </a:t>
            </a:r>
            <a:endParaRPr lang="en-US" dirty="0" smtClean="0"/>
          </a:p>
          <a:p>
            <a:pPr algn="just"/>
            <a:r>
              <a:rPr lang="en-US" dirty="0" smtClean="0"/>
              <a:t>The </a:t>
            </a:r>
            <a:r>
              <a:rPr lang="en-US" dirty="0"/>
              <a:t>process of writing the software itself involves the planning required for developing the product.</a:t>
            </a:r>
          </a:p>
          <a:p>
            <a:pPr algn="just"/>
            <a:r>
              <a:rPr lang="en-US" dirty="0"/>
              <a:t>Rapid Application Development focuses on gathering customer requirements through workshops or focus groups, early testing of the prototypes by the customer using iterative concept, reuse of the existing prototypes (components), continuous integration and rapid delivery.</a:t>
            </a:r>
          </a:p>
        </p:txBody>
      </p:sp>
    </p:spTree>
    <p:extLst>
      <p:ext uri="{BB962C8B-B14F-4D97-AF65-F5344CB8AC3E}">
        <p14:creationId xmlns:p14="http://schemas.microsoft.com/office/powerpoint/2010/main" val="45131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Phase 1: Requirement collection and analysis:</a:t>
            </a:r>
          </a:p>
        </p:txBody>
      </p:sp>
      <p:sp>
        <p:nvSpPr>
          <p:cNvPr id="3" name="Content Placeholder 2"/>
          <p:cNvSpPr>
            <a:spLocks noGrp="1"/>
          </p:cNvSpPr>
          <p:nvPr>
            <p:ph idx="1"/>
          </p:nvPr>
        </p:nvSpPr>
        <p:spPr>
          <a:xfrm>
            <a:off x="838200" y="1825625"/>
            <a:ext cx="5122653" cy="4351338"/>
          </a:xfrm>
        </p:spPr>
        <p:txBody>
          <a:bodyPr>
            <a:normAutofit lnSpcReduction="10000"/>
          </a:bodyPr>
          <a:lstStyle/>
          <a:p>
            <a:pPr algn="just"/>
            <a:r>
              <a:rPr lang="en-US" sz="2000" dirty="0"/>
              <a:t>The requirement is the first stage in the SDLC process. It is conducted by the senior team members with inputs from all the stakeholders and domain experts in the industry. Planning for the quality assurance requirements and </a:t>
            </a:r>
            <a:r>
              <a:rPr lang="en-US" sz="2000" dirty="0" err="1" smtClean="0"/>
              <a:t>recognization</a:t>
            </a:r>
            <a:r>
              <a:rPr lang="en-US" sz="2000" dirty="0" smtClean="0"/>
              <a:t> </a:t>
            </a:r>
            <a:r>
              <a:rPr lang="en-US" sz="2000" dirty="0"/>
              <a:t>of the risks involved is also done at this stage.</a:t>
            </a:r>
          </a:p>
          <a:p>
            <a:pPr algn="just"/>
            <a:r>
              <a:rPr lang="en-US" sz="2000" dirty="0"/>
              <a:t>This stage gives a clearer picture of the scope of the entire project and the anticipated issues, opportunities, and directives which triggered the project.</a:t>
            </a:r>
          </a:p>
          <a:p>
            <a:pPr algn="just"/>
            <a:r>
              <a:rPr lang="en-US" sz="2000" dirty="0"/>
              <a:t>Requirements Gathering stage need teams to get detailed and precise requirements. This helps companies to finalize the necessary timeline to finish the work of that system.</a:t>
            </a:r>
          </a:p>
        </p:txBody>
      </p:sp>
      <p:pic>
        <p:nvPicPr>
          <p:cNvPr id="1026" name="Picture 2" descr="Hasil gambar untuk Requirement collection and analy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13138"/>
            <a:ext cx="5306683" cy="270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549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smtClean="0"/>
              <a:t>RAD Model</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Rapid application development is a software development methodology that uses minimal planning in favor of rapid prototyping. A prototype is a working model that is functionally equivalent to a component of the product.</a:t>
            </a:r>
          </a:p>
          <a:p>
            <a:pPr algn="just"/>
            <a:r>
              <a:rPr lang="en-US" dirty="0"/>
              <a:t>In the RAD model, the functional modules are developed in parallel as prototypes and are integrated to make the complete product for faster product delivery. Since there is no detailed preplanning, it makes it easier to incorporate the changes within the development process.</a:t>
            </a:r>
          </a:p>
          <a:p>
            <a:pPr algn="just"/>
            <a:r>
              <a:rPr lang="en-US" dirty="0"/>
              <a:t>RAD projects follow iterative and incremental model and have small teams comprising of developers, domain experts, customer representatives and other IT resources working progressively on their component or prototype.</a:t>
            </a:r>
          </a:p>
          <a:p>
            <a:pPr algn="just"/>
            <a:r>
              <a:rPr lang="en-US" dirty="0"/>
              <a:t>The most important aspect for this model to be successful is to make sure that the prototypes developed are reusable.</a:t>
            </a:r>
          </a:p>
        </p:txBody>
      </p:sp>
    </p:spTree>
    <p:extLst>
      <p:ext uri="{BB962C8B-B14F-4D97-AF65-F5344CB8AC3E}">
        <p14:creationId xmlns:p14="http://schemas.microsoft.com/office/powerpoint/2010/main" val="169550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smtClean="0"/>
              <a:t>RAD Model</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RAD model distributes the analysis, design, build and test phases into a series of short, iterative development </a:t>
            </a:r>
            <a:r>
              <a:rPr lang="en-US" dirty="0" smtClean="0"/>
              <a:t>cycles. Following </a:t>
            </a:r>
            <a:r>
              <a:rPr lang="en-US" dirty="0"/>
              <a:t>are the various phases of the RAD Model −</a:t>
            </a:r>
          </a:p>
          <a:p>
            <a:pPr marL="0" indent="0" algn="just">
              <a:buNone/>
            </a:pPr>
            <a:r>
              <a:rPr lang="en-US" dirty="0"/>
              <a:t>Business Modeling</a:t>
            </a:r>
          </a:p>
          <a:p>
            <a:pPr lvl="1" algn="just"/>
            <a:r>
              <a:rPr lang="en-US" dirty="0"/>
              <a:t>The business model for the product under development is designed in terms of flow of information and the distribution of information between various business channels. A complete business analysis is performed to find the vital information for business, how it can be obtained, how and when is the information processed and what are the factors driving successful flow of information.</a:t>
            </a:r>
          </a:p>
          <a:p>
            <a:pPr marL="0" indent="0" algn="just">
              <a:buNone/>
            </a:pPr>
            <a:r>
              <a:rPr lang="en-US" dirty="0"/>
              <a:t>Data Modeling</a:t>
            </a:r>
          </a:p>
          <a:p>
            <a:pPr lvl="1" algn="just"/>
            <a:r>
              <a:rPr lang="en-US" dirty="0"/>
              <a:t>The information gathered in the Business Modeling phase is reviewed and analyzed to form sets of data objects vital for the business. The attributes of all data sets is identified and defined. The relation between these data objects are established and defined in detail in relevance to the business model</a:t>
            </a:r>
            <a:r>
              <a:rPr lang="en-US" dirty="0" smtClean="0"/>
              <a:t>.</a:t>
            </a:r>
            <a:endParaRPr lang="en-US" dirty="0"/>
          </a:p>
        </p:txBody>
      </p:sp>
    </p:spTree>
    <p:extLst>
      <p:ext uri="{BB962C8B-B14F-4D97-AF65-F5344CB8AC3E}">
        <p14:creationId xmlns:p14="http://schemas.microsoft.com/office/powerpoint/2010/main" val="451268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smtClean="0"/>
              <a:t>RAD Model</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smtClean="0"/>
              <a:t>Process </a:t>
            </a:r>
            <a:r>
              <a:rPr lang="en-US" dirty="0"/>
              <a:t>Modeling</a:t>
            </a:r>
          </a:p>
          <a:p>
            <a:pPr lvl="1" algn="just"/>
            <a:r>
              <a:rPr lang="en-US" dirty="0"/>
              <a:t>The data object sets defined in the Data Modeling phase are converted to establish the business information flow needed to achieve specific business objectives as per the business model. The process model for any changes or enhancements to the data object sets is defined in this phase. Process descriptions for adding, deleting, retrieving or modifying a data object are given.</a:t>
            </a:r>
          </a:p>
          <a:p>
            <a:pPr marL="0" indent="0" algn="just">
              <a:buNone/>
            </a:pPr>
            <a:r>
              <a:rPr lang="en-US" dirty="0"/>
              <a:t>Application Generation</a:t>
            </a:r>
          </a:p>
          <a:p>
            <a:pPr lvl="1" algn="just"/>
            <a:r>
              <a:rPr lang="en-US" dirty="0"/>
              <a:t>The actual system is built and coding is done by using automation tools to convert process and data models into actual prototypes.</a:t>
            </a:r>
          </a:p>
          <a:p>
            <a:pPr marL="0" indent="0" algn="just">
              <a:buNone/>
            </a:pPr>
            <a:r>
              <a:rPr lang="en-US" dirty="0"/>
              <a:t>Testing and Turnover</a:t>
            </a:r>
          </a:p>
          <a:p>
            <a:pPr lvl="1" algn="just"/>
            <a:r>
              <a:rPr lang="en-US" dirty="0"/>
              <a:t>The overall testing time is reduced in the RAD model as the prototypes are independently tested during every iteration. However, the data flow and the interfaces between all the components need to be thoroughly tested with complete test coverage. Since most of the programming components have already been tested, it reduces the risk of any major issues.</a:t>
            </a:r>
          </a:p>
        </p:txBody>
      </p:sp>
    </p:spTree>
    <p:extLst>
      <p:ext uri="{BB962C8B-B14F-4D97-AF65-F5344CB8AC3E}">
        <p14:creationId xmlns:p14="http://schemas.microsoft.com/office/powerpoint/2010/main" val="137066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smtClean="0"/>
              <a:t>RAD Model</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a:t>The following illustration describes the RAD Model in detail.</a:t>
            </a:r>
          </a:p>
        </p:txBody>
      </p:sp>
      <p:pic>
        <p:nvPicPr>
          <p:cNvPr id="19458" name="Picture 2" descr="SDLC RAD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96052"/>
            <a:ext cx="6062133" cy="4189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03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RAD VS Traditional SDLC Models</a:t>
            </a:r>
            <a:endParaRPr lang="en-US" dirty="0"/>
          </a:p>
        </p:txBody>
      </p:sp>
      <p:sp>
        <p:nvSpPr>
          <p:cNvPr id="3" name="Content Placeholder 2"/>
          <p:cNvSpPr>
            <a:spLocks noGrp="1"/>
          </p:cNvSpPr>
          <p:nvPr>
            <p:ph idx="1"/>
          </p:nvPr>
        </p:nvSpPr>
        <p:spPr/>
        <p:txBody>
          <a:bodyPr>
            <a:normAutofit/>
          </a:bodyPr>
          <a:lstStyle/>
          <a:p>
            <a:pPr algn="just"/>
            <a:r>
              <a:rPr lang="en-US" sz="2400" dirty="0"/>
              <a:t>The traditional SDLC follows a rigid process models with high emphasis on requirement analysis and gathering before the coding starts. It puts pressure on the customer to sign off the requirements before the project starts and the customer doesn’t get the feel of the product as there is no working build available for a long time.</a:t>
            </a:r>
          </a:p>
          <a:p>
            <a:pPr algn="just"/>
            <a:r>
              <a:rPr lang="en-US" sz="2400" dirty="0"/>
              <a:t>The customer may need some changes after he gets to see the software. However, the change process is quite rigid and it may not be feasible to incorporate major changes in the product in the traditional SDLC.</a:t>
            </a:r>
          </a:p>
          <a:p>
            <a:pPr algn="just"/>
            <a:r>
              <a:rPr lang="en-US" sz="2400" dirty="0"/>
              <a:t>The RAD model focuses on iterative and incremental delivery of working models to the customer. This results in rapid delivery to the customer and customer involvement during the complete development cycle of product reducing the risk of non-conformance with the actual user requirements.</a:t>
            </a:r>
          </a:p>
        </p:txBody>
      </p:sp>
    </p:spTree>
    <p:extLst>
      <p:ext uri="{BB962C8B-B14F-4D97-AF65-F5344CB8AC3E}">
        <p14:creationId xmlns:p14="http://schemas.microsoft.com/office/powerpoint/2010/main" val="1163854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smtClean="0"/>
              <a:t>RAD Model</a:t>
            </a:r>
            <a:endParaRPr lang="en-US" dirty="0"/>
          </a:p>
        </p:txBody>
      </p:sp>
      <p:sp>
        <p:nvSpPr>
          <p:cNvPr id="3" name="Content Placeholder 2"/>
          <p:cNvSpPr>
            <a:spLocks noGrp="1"/>
          </p:cNvSpPr>
          <p:nvPr>
            <p:ph idx="1"/>
          </p:nvPr>
        </p:nvSpPr>
        <p:spPr/>
        <p:txBody>
          <a:bodyPr>
            <a:normAutofit fontScale="92500"/>
          </a:bodyPr>
          <a:lstStyle/>
          <a:p>
            <a:pPr marL="0" indent="0" algn="just">
              <a:buNone/>
            </a:pPr>
            <a:r>
              <a:rPr lang="en-US" sz="2600" dirty="0"/>
              <a:t>RAD model can be applied successfully to the projects in which clear modularization is possible. </a:t>
            </a:r>
            <a:endParaRPr lang="en-US" sz="2600" dirty="0" smtClean="0"/>
          </a:p>
          <a:p>
            <a:pPr marL="0" indent="0" algn="just">
              <a:buNone/>
            </a:pPr>
            <a:r>
              <a:rPr lang="en-US" sz="2600" dirty="0" smtClean="0"/>
              <a:t>If </a:t>
            </a:r>
            <a:r>
              <a:rPr lang="en-US" sz="2600" dirty="0"/>
              <a:t>the project cannot be broken into modules, RAD may </a:t>
            </a:r>
            <a:r>
              <a:rPr lang="en-US" sz="2600" dirty="0" smtClean="0"/>
              <a:t>fail. The </a:t>
            </a:r>
            <a:r>
              <a:rPr lang="en-US" sz="2600" dirty="0"/>
              <a:t>following pointers describe the typical scenarios where RAD can be used −</a:t>
            </a:r>
          </a:p>
          <a:p>
            <a:pPr lvl="1" algn="just"/>
            <a:r>
              <a:rPr lang="en-US" dirty="0"/>
              <a:t>RAD should be used only when a system can be modularized to be delivered in an incremental manner.</a:t>
            </a:r>
          </a:p>
          <a:p>
            <a:pPr lvl="1" algn="just"/>
            <a:r>
              <a:rPr lang="en-US" dirty="0"/>
              <a:t>It should be used if there is a high availability of designers for modeling.</a:t>
            </a:r>
          </a:p>
          <a:p>
            <a:pPr lvl="1" algn="just"/>
            <a:r>
              <a:rPr lang="en-US" dirty="0"/>
              <a:t>It should be used only if the budget permits use of automated code generating tools.</a:t>
            </a:r>
          </a:p>
          <a:p>
            <a:pPr lvl="1" algn="just"/>
            <a:r>
              <a:rPr lang="en-US" dirty="0"/>
              <a:t>RAD SDLC model should be chosen only if domain experts are available with relevant business knowledge.</a:t>
            </a:r>
          </a:p>
          <a:p>
            <a:pPr lvl="1" algn="just"/>
            <a:r>
              <a:rPr lang="en-US" dirty="0"/>
              <a:t>Should be used where the requirements change during the project and working prototypes are to be presented to customer in small iterations of 2-3 months.</a:t>
            </a:r>
          </a:p>
        </p:txBody>
      </p:sp>
    </p:spTree>
    <p:extLst>
      <p:ext uri="{BB962C8B-B14F-4D97-AF65-F5344CB8AC3E}">
        <p14:creationId xmlns:p14="http://schemas.microsoft.com/office/powerpoint/2010/main" val="147000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Rad Model Pros &amp; Cons</a:t>
            </a:r>
            <a:endParaRPr lang="en-US" dirty="0"/>
          </a:p>
        </p:txBody>
      </p:sp>
      <p:sp>
        <p:nvSpPr>
          <p:cNvPr id="3" name="Content Placeholder 2"/>
          <p:cNvSpPr>
            <a:spLocks noGrp="1"/>
          </p:cNvSpPr>
          <p:nvPr>
            <p:ph idx="1"/>
          </p:nvPr>
        </p:nvSpPr>
        <p:spPr/>
        <p:txBody>
          <a:bodyPr>
            <a:normAutofit/>
          </a:bodyPr>
          <a:lstStyle/>
          <a:p>
            <a:pPr algn="just"/>
            <a:r>
              <a:rPr lang="en-US" dirty="0"/>
              <a:t>RAD model enables rapid delivery as it reduces the overall development time due to the reusability of the components and parallel development. </a:t>
            </a:r>
            <a:endParaRPr lang="en-US" dirty="0" smtClean="0"/>
          </a:p>
          <a:p>
            <a:pPr algn="just"/>
            <a:r>
              <a:rPr lang="en-US" dirty="0" smtClean="0"/>
              <a:t>RAD </a:t>
            </a:r>
            <a:r>
              <a:rPr lang="en-US" dirty="0"/>
              <a:t>works well only if high skilled engineers are available and the customer is also committed to achieve the targeted prototype in the given time frame. </a:t>
            </a:r>
            <a:endParaRPr lang="en-US" dirty="0" smtClean="0"/>
          </a:p>
          <a:p>
            <a:pPr algn="just"/>
            <a:r>
              <a:rPr lang="en-US" dirty="0" smtClean="0"/>
              <a:t>If </a:t>
            </a:r>
            <a:r>
              <a:rPr lang="en-US" dirty="0"/>
              <a:t>there is commitment lacking on either side the model may fail.</a:t>
            </a:r>
          </a:p>
        </p:txBody>
      </p:sp>
    </p:spTree>
    <p:extLst>
      <p:ext uri="{BB962C8B-B14F-4D97-AF65-F5344CB8AC3E}">
        <p14:creationId xmlns:p14="http://schemas.microsoft.com/office/powerpoint/2010/main" val="355945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Rad Model </a:t>
            </a:r>
            <a:r>
              <a:rPr lang="en-ID" b="1" dirty="0"/>
              <a:t>- </a:t>
            </a:r>
            <a:r>
              <a:rPr lang="en-ID" dirty="0"/>
              <a:t>Advantages</a:t>
            </a:r>
            <a:endParaRPr lang="en-US" dirty="0"/>
          </a:p>
        </p:txBody>
      </p:sp>
      <p:sp>
        <p:nvSpPr>
          <p:cNvPr id="3" name="Content Placeholder 2"/>
          <p:cNvSpPr>
            <a:spLocks noGrp="1"/>
          </p:cNvSpPr>
          <p:nvPr>
            <p:ph idx="1"/>
          </p:nvPr>
        </p:nvSpPr>
        <p:spPr/>
        <p:txBody>
          <a:bodyPr>
            <a:normAutofit lnSpcReduction="10000"/>
          </a:bodyPr>
          <a:lstStyle/>
          <a:p>
            <a:r>
              <a:rPr lang="en-US" dirty="0"/>
              <a:t>Changing requirements can be accommodated.</a:t>
            </a:r>
          </a:p>
          <a:p>
            <a:r>
              <a:rPr lang="en-US" dirty="0"/>
              <a:t>Progress can be measured.</a:t>
            </a:r>
          </a:p>
          <a:p>
            <a:r>
              <a:rPr lang="en-US" dirty="0"/>
              <a:t>Iteration time can be short with use of powerful RAD tools.</a:t>
            </a:r>
          </a:p>
          <a:p>
            <a:r>
              <a:rPr lang="en-US" dirty="0"/>
              <a:t>Productivity with fewer people in a short time.</a:t>
            </a:r>
          </a:p>
          <a:p>
            <a:r>
              <a:rPr lang="en-US" dirty="0"/>
              <a:t>Reduced development time.</a:t>
            </a:r>
          </a:p>
          <a:p>
            <a:r>
              <a:rPr lang="en-US" dirty="0"/>
              <a:t>Increases reusability of components.</a:t>
            </a:r>
          </a:p>
          <a:p>
            <a:r>
              <a:rPr lang="en-US" dirty="0"/>
              <a:t>Quick initial reviews occur.</a:t>
            </a:r>
          </a:p>
          <a:p>
            <a:r>
              <a:rPr lang="en-US" dirty="0"/>
              <a:t>Encourages customer feedback.</a:t>
            </a:r>
          </a:p>
          <a:p>
            <a:r>
              <a:rPr lang="en-US" dirty="0"/>
              <a:t>Integration from very beginning solves a lot of integration issues.</a:t>
            </a:r>
          </a:p>
        </p:txBody>
      </p:sp>
    </p:spTree>
    <p:extLst>
      <p:ext uri="{BB962C8B-B14F-4D97-AF65-F5344CB8AC3E}">
        <p14:creationId xmlns:p14="http://schemas.microsoft.com/office/powerpoint/2010/main" val="263706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t>Rad Model </a:t>
            </a:r>
            <a:r>
              <a:rPr lang="en-ID" b="1" dirty="0"/>
              <a:t>- </a:t>
            </a:r>
            <a:r>
              <a:rPr lang="en-ID" dirty="0"/>
              <a:t>Advantages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Dependency on technically strong team members for identifying business requirements.</a:t>
            </a:r>
          </a:p>
          <a:p>
            <a:pPr algn="just"/>
            <a:r>
              <a:rPr lang="en-US" dirty="0"/>
              <a:t>Only system that can be modularized can be built using RAD.</a:t>
            </a:r>
          </a:p>
          <a:p>
            <a:pPr algn="just"/>
            <a:r>
              <a:rPr lang="en-US" dirty="0"/>
              <a:t>Requires highly skilled developers/designers.</a:t>
            </a:r>
          </a:p>
          <a:p>
            <a:pPr algn="just"/>
            <a:r>
              <a:rPr lang="en-US" dirty="0"/>
              <a:t>High dependency on modeling skills.</a:t>
            </a:r>
          </a:p>
          <a:p>
            <a:pPr algn="just"/>
            <a:r>
              <a:rPr lang="en-US" dirty="0"/>
              <a:t>Inapplicable to cheaper projects as cost of modeling and automated code generation is very high.</a:t>
            </a:r>
          </a:p>
          <a:p>
            <a:pPr algn="just"/>
            <a:r>
              <a:rPr lang="en-US" dirty="0"/>
              <a:t>Management complexity is more.</a:t>
            </a:r>
          </a:p>
          <a:p>
            <a:pPr algn="just"/>
            <a:r>
              <a:rPr lang="en-US" dirty="0"/>
              <a:t>Suitable for systems that are component based and scalable.</a:t>
            </a:r>
          </a:p>
          <a:p>
            <a:pPr algn="just"/>
            <a:r>
              <a:rPr lang="en-US" dirty="0"/>
              <a:t>Requires user involvement throughout the life cycle.</a:t>
            </a:r>
          </a:p>
          <a:p>
            <a:pPr algn="just"/>
            <a:r>
              <a:rPr lang="en-US" dirty="0"/>
              <a:t>Suitable for project requiring shorter development times.</a:t>
            </a:r>
          </a:p>
        </p:txBody>
      </p:sp>
    </p:spTree>
    <p:extLst>
      <p:ext uri="{BB962C8B-B14F-4D97-AF65-F5344CB8AC3E}">
        <p14:creationId xmlns:p14="http://schemas.microsoft.com/office/powerpoint/2010/main" val="163086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Conclusion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The SDLC is a systematic process for building software that ensures the quality and correctness of the software built</a:t>
            </a:r>
          </a:p>
          <a:p>
            <a:pPr algn="just"/>
            <a:r>
              <a:rPr lang="en-US" dirty="0"/>
              <a:t>The full form SDLC is Software Development Lifecycle.</a:t>
            </a:r>
          </a:p>
          <a:p>
            <a:pPr algn="just"/>
            <a:r>
              <a:rPr lang="en-US" dirty="0"/>
              <a:t>SDLC process provides a framework for a standard set of activities and deliverables</a:t>
            </a:r>
          </a:p>
          <a:p>
            <a:pPr algn="just"/>
            <a:r>
              <a:rPr lang="en-US" dirty="0"/>
              <a:t>Seven different SDLC stages are 1) Requirement collection and analysis 2) Feasibility study: 3) Design 4) Coding 5) Testing: 6) Installation/Deployment and 7) Maintenance</a:t>
            </a:r>
          </a:p>
          <a:p>
            <a:pPr algn="just"/>
            <a:r>
              <a:rPr lang="en-US" dirty="0"/>
              <a:t>The senior team members conduct the requirement analysis phase</a:t>
            </a:r>
          </a:p>
          <a:p>
            <a:pPr algn="just"/>
            <a:r>
              <a:rPr lang="en-US" dirty="0"/>
              <a:t>Feasibility Study stage includes everything which should be designed and developed during the project life </a:t>
            </a:r>
            <a:r>
              <a:rPr lang="en-US" dirty="0" smtClean="0"/>
              <a:t>cycle</a:t>
            </a:r>
          </a:p>
          <a:p>
            <a:pPr algn="just"/>
            <a:endParaRPr lang="en-US" dirty="0"/>
          </a:p>
        </p:txBody>
      </p:sp>
    </p:spTree>
    <p:extLst>
      <p:ext uri="{BB962C8B-B14F-4D97-AF65-F5344CB8AC3E}">
        <p14:creationId xmlns:p14="http://schemas.microsoft.com/office/powerpoint/2010/main" val="47882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Phase 2: Feasibility study:</a:t>
            </a:r>
          </a:p>
        </p:txBody>
      </p:sp>
      <p:sp>
        <p:nvSpPr>
          <p:cNvPr id="3" name="Content Placeholder 2"/>
          <p:cNvSpPr>
            <a:spLocks noGrp="1"/>
          </p:cNvSpPr>
          <p:nvPr>
            <p:ph idx="1"/>
          </p:nvPr>
        </p:nvSpPr>
        <p:spPr>
          <a:xfrm>
            <a:off x="838200" y="1825625"/>
            <a:ext cx="5519468" cy="4351338"/>
          </a:xfrm>
        </p:spPr>
        <p:txBody>
          <a:bodyPr>
            <a:normAutofit/>
          </a:bodyPr>
          <a:lstStyle/>
          <a:p>
            <a:pPr algn="just"/>
            <a:r>
              <a:rPr lang="en-US" sz="2600" dirty="0"/>
              <a:t>Once the requirement analysis phase is completed the next step is to define and document software needs. </a:t>
            </a:r>
            <a:endParaRPr lang="en-US" sz="2600" dirty="0" smtClean="0"/>
          </a:p>
          <a:p>
            <a:pPr algn="just"/>
            <a:r>
              <a:rPr lang="en-US" sz="2600" dirty="0" smtClean="0"/>
              <a:t>This </a:t>
            </a:r>
            <a:r>
              <a:rPr lang="en-US" sz="2600" dirty="0"/>
              <a:t>process conducted with the help of 'Software Requirement Specification' document also known as 'SRS' document. </a:t>
            </a:r>
            <a:endParaRPr lang="en-US" sz="2600" dirty="0" smtClean="0"/>
          </a:p>
          <a:p>
            <a:pPr algn="just"/>
            <a:r>
              <a:rPr lang="en-US" sz="2600" dirty="0" smtClean="0"/>
              <a:t>It </a:t>
            </a:r>
            <a:r>
              <a:rPr lang="en-US" sz="2600" dirty="0"/>
              <a:t>includes everything which should be designed and developed during the project life cycle.</a:t>
            </a:r>
          </a:p>
        </p:txBody>
      </p:sp>
      <p:pic>
        <p:nvPicPr>
          <p:cNvPr id="4" name="Picture 3"/>
          <p:cNvPicPr>
            <a:picLocks noChangeAspect="1"/>
          </p:cNvPicPr>
          <p:nvPr/>
        </p:nvPicPr>
        <p:blipFill>
          <a:blip r:embed="rId3"/>
          <a:stretch>
            <a:fillRect/>
          </a:stretch>
        </p:blipFill>
        <p:spPr>
          <a:xfrm>
            <a:off x="6962775" y="239113"/>
            <a:ext cx="4667250" cy="6086475"/>
          </a:xfrm>
          <a:prstGeom prst="rect">
            <a:avLst/>
          </a:prstGeom>
        </p:spPr>
      </p:pic>
    </p:spTree>
    <p:extLst>
      <p:ext uri="{BB962C8B-B14F-4D97-AF65-F5344CB8AC3E}">
        <p14:creationId xmlns:p14="http://schemas.microsoft.com/office/powerpoint/2010/main" val="177843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Conclusion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In </a:t>
            </a:r>
            <a:r>
              <a:rPr lang="en-US" dirty="0"/>
              <a:t>the Design phase, the system and software design documents are prepared as per the requirement specification document</a:t>
            </a:r>
          </a:p>
          <a:p>
            <a:pPr algn="just"/>
            <a:r>
              <a:rPr lang="en-US" dirty="0"/>
              <a:t>In the coding phase, developers start build the entire system by writing code using the chosen programming language</a:t>
            </a:r>
          </a:p>
          <a:p>
            <a:pPr algn="just"/>
            <a:r>
              <a:rPr lang="en-US" dirty="0"/>
              <a:t>Testing is the next phase which is conducted to verify that the entire application works according to the customer requirement.</a:t>
            </a:r>
          </a:p>
          <a:p>
            <a:pPr algn="just"/>
            <a:r>
              <a:rPr lang="en-US" dirty="0"/>
              <a:t>Installation and deployment face begins when the software testing phase is over, and no bugs or errors left in the system</a:t>
            </a:r>
          </a:p>
          <a:p>
            <a:pPr algn="just"/>
            <a:r>
              <a:rPr lang="en-US" dirty="0"/>
              <a:t>Bug fixing, upgrade, and engagement actions covered in the maintenance face</a:t>
            </a:r>
          </a:p>
          <a:p>
            <a:pPr algn="just"/>
            <a:r>
              <a:rPr lang="en-US" dirty="0"/>
              <a:t>Waterfall, Incremental, Agile, V model, Spiral, Big Bang are some of the popular SDLC models</a:t>
            </a:r>
          </a:p>
          <a:p>
            <a:pPr algn="just"/>
            <a:r>
              <a:rPr lang="en-US" dirty="0"/>
              <a:t>SDLC consists of a detailed plan which explains how to plan, build, and maintain specific software</a:t>
            </a:r>
          </a:p>
        </p:txBody>
      </p:sp>
    </p:spTree>
    <p:extLst>
      <p:ext uri="{BB962C8B-B14F-4D97-AF65-F5344CB8AC3E}">
        <p14:creationId xmlns:p14="http://schemas.microsoft.com/office/powerpoint/2010/main" val="264110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fontScale="90000"/>
          </a:bodyPr>
          <a:lstStyle/>
          <a:p>
            <a:pPr algn="ctr"/>
            <a:r>
              <a:rPr lang="en-US" b="1" dirty="0" smtClean="0"/>
              <a:t>Unified Modeling Language</a:t>
            </a:r>
            <a:br>
              <a:rPr lang="en-US" b="1" dirty="0" smtClean="0"/>
            </a:br>
            <a:r>
              <a:rPr lang="en-US" b="1" dirty="0" smtClean="0"/>
              <a:t>(UML)</a:t>
            </a:r>
            <a:endParaRPr lang="en-US" dirty="0"/>
          </a:p>
        </p:txBody>
      </p:sp>
    </p:spTree>
    <p:extLst>
      <p:ext uri="{BB962C8B-B14F-4D97-AF65-F5344CB8AC3E}">
        <p14:creationId xmlns:p14="http://schemas.microsoft.com/office/powerpoint/2010/main" val="102708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Unified Modeling Language</a:t>
            </a:r>
            <a:endParaRPr lang="en-US" b="1"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t>UML is a standard language for specifying, visualizing, constructing, and documenting the artifacts of software systems.</a:t>
            </a:r>
          </a:p>
          <a:p>
            <a:pPr lvl="1" algn="just"/>
            <a:r>
              <a:rPr lang="en-US" sz="2600" dirty="0" smtClean="0"/>
              <a:t>UML </a:t>
            </a:r>
            <a:r>
              <a:rPr lang="en-US" sz="2600" dirty="0"/>
              <a:t>stands for </a:t>
            </a:r>
            <a:r>
              <a:rPr lang="en-US" sz="2600" b="1" dirty="0"/>
              <a:t>Unified Modeling Language</a:t>
            </a:r>
            <a:r>
              <a:rPr lang="en-US" sz="2600" dirty="0"/>
              <a:t>.</a:t>
            </a:r>
          </a:p>
          <a:p>
            <a:pPr lvl="1" algn="just"/>
            <a:r>
              <a:rPr lang="en-US" sz="2600" dirty="0"/>
              <a:t>UML is different from the other common programming languages such as C++, Java, COBOL, etc.</a:t>
            </a:r>
          </a:p>
          <a:p>
            <a:pPr lvl="1" algn="just"/>
            <a:r>
              <a:rPr lang="en-US" sz="2600" dirty="0"/>
              <a:t>UML is a pictorial language used to make software blueprints.</a:t>
            </a:r>
          </a:p>
          <a:p>
            <a:pPr lvl="1" algn="just"/>
            <a:r>
              <a:rPr lang="en-US" sz="2600" dirty="0"/>
              <a:t>UML can be described as a general purpose visual modeling language to visualize, specify, construct, and document software system.</a:t>
            </a:r>
          </a:p>
          <a:p>
            <a:pPr lvl="1" algn="just"/>
            <a:r>
              <a:rPr lang="en-US" sz="2600" dirty="0"/>
              <a:t>Although UML is generally used to model software systems, it is not limited within this boundary. It is also used to model non-software systems as well. For example, the process flow in a manufacturing unit, etc.</a:t>
            </a:r>
          </a:p>
          <a:p>
            <a:pPr marL="0" indent="0" algn="just">
              <a:buNone/>
            </a:pPr>
            <a:r>
              <a:rPr lang="en-US" dirty="0"/>
              <a:t>UML is not a programming language but tools can be used to generate code in various languages using UML diagrams. </a:t>
            </a:r>
            <a:endParaRPr lang="en-US" dirty="0" smtClean="0"/>
          </a:p>
          <a:p>
            <a:pPr marL="0" indent="0" algn="just">
              <a:buNone/>
            </a:pPr>
            <a:r>
              <a:rPr lang="en-US" dirty="0" smtClean="0"/>
              <a:t>UML </a:t>
            </a:r>
            <a:r>
              <a:rPr lang="en-US" dirty="0"/>
              <a:t>has a direct relation with object oriented analysis and design. After some standardization, UML has become an OMG standard.</a:t>
            </a:r>
          </a:p>
        </p:txBody>
      </p:sp>
    </p:spTree>
    <p:extLst>
      <p:ext uri="{BB962C8B-B14F-4D97-AF65-F5344CB8AC3E}">
        <p14:creationId xmlns:p14="http://schemas.microsoft.com/office/powerpoint/2010/main" val="167698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Goals of UML</a:t>
            </a:r>
          </a:p>
        </p:txBody>
      </p:sp>
      <p:sp>
        <p:nvSpPr>
          <p:cNvPr id="3" name="Content Placeholder 2"/>
          <p:cNvSpPr>
            <a:spLocks noGrp="1"/>
          </p:cNvSpPr>
          <p:nvPr>
            <p:ph idx="1"/>
          </p:nvPr>
        </p:nvSpPr>
        <p:spPr/>
        <p:txBody>
          <a:bodyPr>
            <a:normAutofit fontScale="85000" lnSpcReduction="20000"/>
          </a:bodyPr>
          <a:lstStyle/>
          <a:p>
            <a:pPr algn="just"/>
            <a:r>
              <a:rPr lang="en-US" i="1" dirty="0"/>
              <a:t>A picture is worth a thousand words</a:t>
            </a:r>
            <a:r>
              <a:rPr lang="en-US" dirty="0"/>
              <a:t>, this idiom absolutely fits describing UML. Object-oriented concepts were introduced much earlier than UML. At that point of time, there were no standard methodologies to organize and consolidate the object-oriented development. It was then that UML came into picture.</a:t>
            </a:r>
          </a:p>
          <a:p>
            <a:pPr algn="just"/>
            <a:r>
              <a:rPr lang="en-US" dirty="0"/>
              <a:t>There are a number of goals for developing UML but the most important is to define some general purpose modeling language, which all modelers can use and it also needs to be made simple to understand and use.</a:t>
            </a:r>
          </a:p>
          <a:p>
            <a:pPr algn="just"/>
            <a:r>
              <a:rPr lang="en-US" dirty="0"/>
              <a:t>UML diagrams are not only made for developers but also for business users, common people, and anybody interested to understand the system. The system can be a software or non-software system. Thus it must be clear that UML is not a development method rather it accompanies with processes to make it a successful system.</a:t>
            </a:r>
          </a:p>
          <a:p>
            <a:pPr algn="just"/>
            <a:r>
              <a:rPr lang="en-US" dirty="0"/>
              <a:t>In conclusion, the goal of UML can be defined as a simple modeling mechanism to model all possible practical systems in today’s complex environment.</a:t>
            </a:r>
          </a:p>
        </p:txBody>
      </p:sp>
    </p:spTree>
    <p:extLst>
      <p:ext uri="{BB962C8B-B14F-4D97-AF65-F5344CB8AC3E}">
        <p14:creationId xmlns:p14="http://schemas.microsoft.com/office/powerpoint/2010/main" val="225205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Conceptual Model of UML</a:t>
            </a:r>
          </a:p>
        </p:txBody>
      </p:sp>
      <p:sp>
        <p:nvSpPr>
          <p:cNvPr id="3" name="Content Placeholder 2"/>
          <p:cNvSpPr>
            <a:spLocks noGrp="1"/>
          </p:cNvSpPr>
          <p:nvPr>
            <p:ph idx="1"/>
          </p:nvPr>
        </p:nvSpPr>
        <p:spPr/>
        <p:txBody>
          <a:bodyPr>
            <a:normAutofit fontScale="92500"/>
          </a:bodyPr>
          <a:lstStyle/>
          <a:p>
            <a:pPr marL="0" indent="0" algn="just">
              <a:buNone/>
            </a:pPr>
            <a:r>
              <a:rPr lang="en-US" sz="2600" dirty="0"/>
              <a:t>To understand the conceptual model of UML, first we need to clarify what is a conceptual model? and why a conceptual model is required?</a:t>
            </a:r>
          </a:p>
          <a:p>
            <a:pPr lvl="1" algn="just"/>
            <a:r>
              <a:rPr lang="en-US" dirty="0"/>
              <a:t>A conceptual model can be defined as a model which is made of concepts and their relationships.</a:t>
            </a:r>
          </a:p>
          <a:p>
            <a:pPr lvl="1" algn="just"/>
            <a:r>
              <a:rPr lang="en-US" dirty="0"/>
              <a:t>A conceptual model is the first step before drawing a UML diagram. It helps to understand the entities in the real world and how they interact with each other.</a:t>
            </a:r>
          </a:p>
          <a:p>
            <a:pPr marL="0" indent="0" algn="just">
              <a:buNone/>
            </a:pPr>
            <a:r>
              <a:rPr lang="en-US" sz="2600" dirty="0"/>
              <a:t>As UML describes the real-time systems, it is very important to make a conceptual model and then proceed gradually. The conceptual model of UML can be mastered by learning the following three major elements −</a:t>
            </a:r>
          </a:p>
          <a:p>
            <a:pPr lvl="1" algn="just"/>
            <a:r>
              <a:rPr lang="en-US" dirty="0"/>
              <a:t>UML building blocks</a:t>
            </a:r>
          </a:p>
          <a:p>
            <a:pPr lvl="1" algn="just"/>
            <a:r>
              <a:rPr lang="en-US" dirty="0"/>
              <a:t>Rules to connect the building blocks</a:t>
            </a:r>
          </a:p>
          <a:p>
            <a:pPr lvl="1" algn="just"/>
            <a:r>
              <a:rPr lang="en-US" dirty="0"/>
              <a:t>Common mechanisms of UML</a:t>
            </a:r>
          </a:p>
        </p:txBody>
      </p:sp>
    </p:spTree>
    <p:extLst>
      <p:ext uri="{BB962C8B-B14F-4D97-AF65-F5344CB8AC3E}">
        <p14:creationId xmlns:p14="http://schemas.microsoft.com/office/powerpoint/2010/main" val="134757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Object-Oriented Concepts</a:t>
            </a:r>
          </a:p>
        </p:txBody>
      </p:sp>
      <p:sp>
        <p:nvSpPr>
          <p:cNvPr id="3" name="Content Placeholder 2"/>
          <p:cNvSpPr>
            <a:spLocks noGrp="1"/>
          </p:cNvSpPr>
          <p:nvPr>
            <p:ph idx="1"/>
          </p:nvPr>
        </p:nvSpPr>
        <p:spPr/>
        <p:txBody>
          <a:bodyPr>
            <a:normAutofit fontScale="92500"/>
          </a:bodyPr>
          <a:lstStyle/>
          <a:p>
            <a:pPr algn="just"/>
            <a:r>
              <a:rPr lang="en-US" sz="2400" dirty="0"/>
              <a:t>UML can be described as the successor of object-oriented (OO) analysis and design.</a:t>
            </a:r>
          </a:p>
          <a:p>
            <a:pPr algn="just"/>
            <a:r>
              <a:rPr lang="en-US" sz="2400" dirty="0"/>
              <a:t>An object contains both data and methods that control the data. The data represents the state of the object. A class describes an object and they also form a hierarchy to model the real-world system. The hierarchy is represented as inheritance and the classes can also be associated in different ways as per the requirement.</a:t>
            </a:r>
          </a:p>
          <a:p>
            <a:pPr algn="just"/>
            <a:r>
              <a:rPr lang="en-US" sz="2400" dirty="0"/>
              <a:t>Objects are the real-world entities that exist around us and the basic concepts such as abstraction, encapsulation, inheritance, and polymorphism all can be represented using UML.</a:t>
            </a:r>
          </a:p>
          <a:p>
            <a:pPr algn="just"/>
            <a:r>
              <a:rPr lang="en-US" sz="2400" dirty="0"/>
              <a:t>UML is powerful enough to represent all the concepts that exist in object-oriented analysis and design. UML diagrams are representation of object-oriented concepts only. Thus, before learning UML, it becomes important to understand OO concept in detail.</a:t>
            </a:r>
          </a:p>
        </p:txBody>
      </p:sp>
    </p:spTree>
    <p:extLst>
      <p:ext uri="{BB962C8B-B14F-4D97-AF65-F5344CB8AC3E}">
        <p14:creationId xmlns:p14="http://schemas.microsoft.com/office/powerpoint/2010/main" val="77963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Object-Oriented Concepts</a:t>
            </a:r>
          </a:p>
        </p:txBody>
      </p:sp>
      <p:sp>
        <p:nvSpPr>
          <p:cNvPr id="3" name="Content Placeholder 2"/>
          <p:cNvSpPr>
            <a:spLocks noGrp="1"/>
          </p:cNvSpPr>
          <p:nvPr>
            <p:ph idx="1"/>
          </p:nvPr>
        </p:nvSpPr>
        <p:spPr/>
        <p:txBody>
          <a:bodyPr>
            <a:normAutofit/>
          </a:bodyPr>
          <a:lstStyle/>
          <a:p>
            <a:pPr marL="0" indent="0">
              <a:buNone/>
            </a:pPr>
            <a:r>
              <a:rPr lang="en-US" dirty="0"/>
              <a:t>Following are some fundamental concepts of the object-oriented world </a:t>
            </a:r>
          </a:p>
          <a:p>
            <a:pPr lvl="1"/>
            <a:r>
              <a:rPr lang="en-US" b="1" dirty="0"/>
              <a:t>Objects</a:t>
            </a:r>
            <a:r>
              <a:rPr lang="en-US" dirty="0"/>
              <a:t> − Objects represent an entity and the basic building block.</a:t>
            </a:r>
          </a:p>
          <a:p>
            <a:pPr lvl="1"/>
            <a:r>
              <a:rPr lang="en-US" b="1" dirty="0"/>
              <a:t>Class</a:t>
            </a:r>
            <a:r>
              <a:rPr lang="en-US" dirty="0"/>
              <a:t> − Class is the blue print of an object.</a:t>
            </a:r>
          </a:p>
          <a:p>
            <a:pPr lvl="1"/>
            <a:r>
              <a:rPr lang="en-US" b="1" dirty="0"/>
              <a:t>Abstraction</a:t>
            </a:r>
            <a:r>
              <a:rPr lang="en-US" dirty="0"/>
              <a:t> − Abstraction represents the behavior of an real world entity.</a:t>
            </a:r>
          </a:p>
          <a:p>
            <a:pPr lvl="1"/>
            <a:r>
              <a:rPr lang="en-US" b="1" dirty="0"/>
              <a:t>Encapsulation</a:t>
            </a:r>
            <a:r>
              <a:rPr lang="en-US" dirty="0"/>
              <a:t> − Encapsulation is the mechanism of binding the data together and hiding them from the outside world.</a:t>
            </a:r>
          </a:p>
          <a:p>
            <a:pPr lvl="1"/>
            <a:r>
              <a:rPr lang="en-US" b="1" dirty="0"/>
              <a:t>Inheritance</a:t>
            </a:r>
            <a:r>
              <a:rPr lang="en-US" dirty="0"/>
              <a:t> − Inheritance is the mechanism of making new classes from existing ones.</a:t>
            </a:r>
          </a:p>
          <a:p>
            <a:pPr lvl="1"/>
            <a:r>
              <a:rPr lang="en-US" b="1" dirty="0"/>
              <a:t>Polymorphism</a:t>
            </a:r>
            <a:r>
              <a:rPr lang="en-US" dirty="0"/>
              <a:t> − It defines the mechanism to exists in different forms.</a:t>
            </a:r>
          </a:p>
        </p:txBody>
      </p:sp>
    </p:spTree>
    <p:extLst>
      <p:ext uri="{BB962C8B-B14F-4D97-AF65-F5344CB8AC3E}">
        <p14:creationId xmlns:p14="http://schemas.microsoft.com/office/powerpoint/2010/main" val="192187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OO Analysis and Design</a:t>
            </a:r>
          </a:p>
        </p:txBody>
      </p:sp>
      <p:sp>
        <p:nvSpPr>
          <p:cNvPr id="3" name="Content Placeholder 2"/>
          <p:cNvSpPr>
            <a:spLocks noGrp="1"/>
          </p:cNvSpPr>
          <p:nvPr>
            <p:ph idx="1"/>
          </p:nvPr>
        </p:nvSpPr>
        <p:spPr/>
        <p:txBody>
          <a:bodyPr>
            <a:normAutofit lnSpcReduction="10000"/>
          </a:bodyPr>
          <a:lstStyle/>
          <a:p>
            <a:pPr algn="just"/>
            <a:r>
              <a:rPr lang="en-US" dirty="0"/>
              <a:t>OO can be defined as an investigation and to be more specific, it is the investigation of objects. Design means collaboration of identified objects.</a:t>
            </a:r>
          </a:p>
          <a:p>
            <a:pPr algn="just"/>
            <a:r>
              <a:rPr lang="en-US" dirty="0"/>
              <a:t>Thus, it is important to understand the OO analysis and design concepts. The most important purpose of OO analysis is to identify objects of a system to be designed. </a:t>
            </a:r>
            <a:r>
              <a:rPr lang="en-US" dirty="0" smtClean="0"/>
              <a:t>This </a:t>
            </a:r>
            <a:r>
              <a:rPr lang="en-US" dirty="0"/>
              <a:t>analysis is also done for an existing system. </a:t>
            </a:r>
            <a:endParaRPr lang="en-US" dirty="0" smtClean="0"/>
          </a:p>
          <a:p>
            <a:pPr algn="just"/>
            <a:r>
              <a:rPr lang="en-US" dirty="0" smtClean="0"/>
              <a:t>Now </a:t>
            </a:r>
            <a:r>
              <a:rPr lang="en-US" dirty="0"/>
              <a:t>an efficient analysis is only possible when we are able to start thinking in a way where objects can be identified. After identifying the objects, their relationships are identified and finally the design is produced.</a:t>
            </a:r>
          </a:p>
        </p:txBody>
      </p:sp>
    </p:spTree>
    <p:extLst>
      <p:ext uri="{BB962C8B-B14F-4D97-AF65-F5344CB8AC3E}">
        <p14:creationId xmlns:p14="http://schemas.microsoft.com/office/powerpoint/2010/main" val="424086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OO Analysis and Design</a:t>
            </a:r>
          </a:p>
        </p:txBody>
      </p:sp>
      <p:sp>
        <p:nvSpPr>
          <p:cNvPr id="3" name="Content Placeholder 2"/>
          <p:cNvSpPr>
            <a:spLocks noGrp="1"/>
          </p:cNvSpPr>
          <p:nvPr>
            <p:ph idx="1"/>
          </p:nvPr>
        </p:nvSpPr>
        <p:spPr/>
        <p:txBody>
          <a:bodyPr>
            <a:normAutofit/>
          </a:bodyPr>
          <a:lstStyle/>
          <a:p>
            <a:pPr marL="0" indent="0" algn="just">
              <a:buNone/>
            </a:pPr>
            <a:r>
              <a:rPr lang="en-US" dirty="0"/>
              <a:t>The purpose of OO analysis and design can described as −</a:t>
            </a:r>
          </a:p>
          <a:p>
            <a:pPr lvl="1" algn="just"/>
            <a:r>
              <a:rPr lang="en-US" sz="2800" dirty="0"/>
              <a:t>Identifying the objects of a system.</a:t>
            </a:r>
          </a:p>
          <a:p>
            <a:pPr lvl="1" algn="just"/>
            <a:r>
              <a:rPr lang="en-US" sz="2800" dirty="0"/>
              <a:t>Identifying their relationships.</a:t>
            </a:r>
          </a:p>
          <a:p>
            <a:pPr lvl="1" algn="just"/>
            <a:r>
              <a:rPr lang="en-US" sz="2800" dirty="0"/>
              <a:t>Making a design, which can be converted to executables using OO languages</a:t>
            </a:r>
            <a:r>
              <a:rPr lang="en-US" sz="2800" dirty="0" smtClean="0"/>
              <a:t>.</a:t>
            </a:r>
          </a:p>
          <a:p>
            <a:pPr lvl="1" algn="just"/>
            <a:endParaRPr lang="en-US" sz="2800" dirty="0"/>
          </a:p>
          <a:p>
            <a:pPr marL="0" indent="0" algn="just">
              <a:buNone/>
            </a:pPr>
            <a:r>
              <a:rPr lang="en-US" dirty="0"/>
              <a:t>There are three basic steps where the OO concepts are applied and implemented. The steps can be defined </a:t>
            </a:r>
            <a:r>
              <a:rPr lang="en-US" dirty="0" smtClean="0"/>
              <a:t>as</a:t>
            </a:r>
          </a:p>
          <a:p>
            <a:pPr marL="457200" lvl="1" indent="0" algn="just">
              <a:buNone/>
            </a:pPr>
            <a:r>
              <a:rPr lang="en-US" sz="2000" dirty="0">
                <a:latin typeface="Courier"/>
              </a:rPr>
              <a:t>OO Analysis → OO Design → OO implementation using OO languages</a:t>
            </a:r>
            <a:endParaRPr lang="en-US" dirty="0">
              <a:latin typeface="Courier"/>
            </a:endParaRPr>
          </a:p>
        </p:txBody>
      </p:sp>
    </p:spTree>
    <p:extLst>
      <p:ext uri="{BB962C8B-B14F-4D97-AF65-F5344CB8AC3E}">
        <p14:creationId xmlns:p14="http://schemas.microsoft.com/office/powerpoint/2010/main" val="36463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OO Analysis and Design</a:t>
            </a:r>
          </a:p>
        </p:txBody>
      </p:sp>
      <p:sp>
        <p:nvSpPr>
          <p:cNvPr id="3" name="Content Placeholder 2"/>
          <p:cNvSpPr>
            <a:spLocks noGrp="1"/>
          </p:cNvSpPr>
          <p:nvPr>
            <p:ph idx="1"/>
          </p:nvPr>
        </p:nvSpPr>
        <p:spPr/>
        <p:txBody>
          <a:bodyPr>
            <a:normAutofit fontScale="92500"/>
          </a:bodyPr>
          <a:lstStyle/>
          <a:p>
            <a:pPr marL="0" indent="0">
              <a:buNone/>
            </a:pPr>
            <a:r>
              <a:rPr lang="en-US" dirty="0"/>
              <a:t>The above three points can be described in detail as −</a:t>
            </a:r>
          </a:p>
          <a:p>
            <a:pPr lvl="1" algn="just"/>
            <a:r>
              <a:rPr lang="en-US" dirty="0"/>
              <a:t>During OO analysis, the most important purpose is to identify objects and describe them in a proper way. If these objects are identified efficiently, then the next job of design is easy. The objects should be identified with responsibilities. Responsibilities are the functions performed by the object. Each and every object has some type of responsibilities to be performed. When these responsibilities are collaborated, the purpose of the system is fulfilled.</a:t>
            </a:r>
          </a:p>
          <a:p>
            <a:pPr lvl="1" algn="just"/>
            <a:r>
              <a:rPr lang="en-US" dirty="0"/>
              <a:t>The second phase is OO design. During this phase, emphasis is placed on the requirements and their fulfilment. In this stage, the objects are collaborated according to their intended association. After the association is complete, the design is also complete.</a:t>
            </a:r>
          </a:p>
          <a:p>
            <a:pPr lvl="1" algn="just"/>
            <a:r>
              <a:rPr lang="en-US" dirty="0"/>
              <a:t>The third phase is OO implementation. In this phase, the design is implemented using OO languages such as Java, C++, etc.</a:t>
            </a:r>
          </a:p>
        </p:txBody>
      </p:sp>
    </p:spTree>
    <p:extLst>
      <p:ext uri="{BB962C8B-B14F-4D97-AF65-F5344CB8AC3E}">
        <p14:creationId xmlns:p14="http://schemas.microsoft.com/office/powerpoint/2010/main" val="396268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Phase 3: Design:</a:t>
            </a:r>
          </a:p>
        </p:txBody>
      </p:sp>
      <p:sp>
        <p:nvSpPr>
          <p:cNvPr id="3" name="Content Placeholder 2"/>
          <p:cNvSpPr>
            <a:spLocks noGrp="1"/>
          </p:cNvSpPr>
          <p:nvPr>
            <p:ph idx="1"/>
          </p:nvPr>
        </p:nvSpPr>
        <p:spPr>
          <a:xfrm>
            <a:off x="838200" y="1825625"/>
            <a:ext cx="10515600" cy="4351338"/>
          </a:xfrm>
        </p:spPr>
        <p:txBody>
          <a:bodyPr>
            <a:normAutofit/>
          </a:bodyPr>
          <a:lstStyle/>
          <a:p>
            <a:pPr algn="just"/>
            <a:r>
              <a:rPr lang="en-US" dirty="0"/>
              <a:t>In this third phase, the system and software design documents are prepared as per the requirement specification document. This helps define overall system architecture.</a:t>
            </a:r>
          </a:p>
          <a:p>
            <a:pPr algn="just"/>
            <a:r>
              <a:rPr lang="en-US" dirty="0"/>
              <a:t>This design phase serves as input for the next phase of the model.</a:t>
            </a:r>
          </a:p>
        </p:txBody>
      </p:sp>
      <p:pic>
        <p:nvPicPr>
          <p:cNvPr id="4098" name="Picture 2" descr="Hasil gambar untuk low level design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3242" y="3679296"/>
            <a:ext cx="6886751" cy="278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1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Role of UML in OO Design</a:t>
            </a:r>
          </a:p>
        </p:txBody>
      </p:sp>
      <p:sp>
        <p:nvSpPr>
          <p:cNvPr id="3" name="Content Placeholder 2"/>
          <p:cNvSpPr>
            <a:spLocks noGrp="1"/>
          </p:cNvSpPr>
          <p:nvPr>
            <p:ph idx="1"/>
          </p:nvPr>
        </p:nvSpPr>
        <p:spPr/>
        <p:txBody>
          <a:bodyPr>
            <a:normAutofit fontScale="92500" lnSpcReduction="20000"/>
          </a:bodyPr>
          <a:lstStyle/>
          <a:p>
            <a:pPr algn="just"/>
            <a:r>
              <a:rPr lang="en-US" dirty="0"/>
              <a:t>UML is a modeling language used to model software and non-software systems. Although UML is used for non-software systems, the emphasis is on modeling OO software applications. Most of the UML diagrams discussed so far are used to model different aspects such as static, dynamic, etc. Now whatever be the aspect, the artifacts are nothing but objects.</a:t>
            </a:r>
          </a:p>
          <a:p>
            <a:pPr algn="just"/>
            <a:r>
              <a:rPr lang="en-US" dirty="0"/>
              <a:t>If we look into class diagram, object diagram, collaboration diagram, interaction diagrams all would basically be designed based on the objects.</a:t>
            </a:r>
          </a:p>
          <a:p>
            <a:pPr algn="just"/>
            <a:r>
              <a:rPr lang="en-US" dirty="0"/>
              <a:t>Hence, the relation between OO design and UML is very important to understand. The OO design is transformed into UML diagrams according to the requirement. Before understanding the UML in detail, the OO concept should be learned properly. Once the OO analysis and design is done, the next step is very easy. The input from OO analysis and design is the input to UML diagrams.</a:t>
            </a:r>
          </a:p>
        </p:txBody>
      </p:sp>
    </p:spTree>
    <p:extLst>
      <p:ext uri="{BB962C8B-B14F-4D97-AF65-F5344CB8AC3E}">
        <p14:creationId xmlns:p14="http://schemas.microsoft.com/office/powerpoint/2010/main" val="36482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UML-Building Blocks</a:t>
            </a:r>
          </a:p>
        </p:txBody>
      </p:sp>
      <p:sp>
        <p:nvSpPr>
          <p:cNvPr id="3" name="Content Placeholder 2"/>
          <p:cNvSpPr>
            <a:spLocks noGrp="1"/>
          </p:cNvSpPr>
          <p:nvPr>
            <p:ph idx="1"/>
          </p:nvPr>
        </p:nvSpPr>
        <p:spPr/>
        <p:txBody>
          <a:bodyPr/>
          <a:lstStyle/>
          <a:p>
            <a:pPr marL="0" indent="0" algn="just">
              <a:buNone/>
            </a:pPr>
            <a:r>
              <a:rPr lang="en-US" dirty="0"/>
              <a:t>UML is composed of three main building blocks, i.e., things, relationships, and diagrams. Building blocks generate one complete UML model diagram by rotating around several different blocks. It plays an essential role in developing UML diagrams. The basic UML building blocks are enlisted below:</a:t>
            </a:r>
          </a:p>
          <a:p>
            <a:pPr marL="971550" lvl="1" indent="-514350" algn="just">
              <a:buFont typeface="+mj-lt"/>
              <a:buAutoNum type="arabicPeriod"/>
            </a:pPr>
            <a:r>
              <a:rPr lang="en-US" sz="2800" dirty="0"/>
              <a:t>Things</a:t>
            </a:r>
          </a:p>
          <a:p>
            <a:pPr marL="971550" lvl="1" indent="-514350" algn="just">
              <a:buFont typeface="+mj-lt"/>
              <a:buAutoNum type="arabicPeriod"/>
            </a:pPr>
            <a:r>
              <a:rPr lang="en-US" sz="2800" dirty="0"/>
              <a:t>Relationships</a:t>
            </a:r>
          </a:p>
          <a:p>
            <a:pPr marL="971550" lvl="1" indent="-514350" algn="just">
              <a:buFont typeface="+mj-lt"/>
              <a:buAutoNum type="arabicPeriod"/>
            </a:pPr>
            <a:r>
              <a:rPr lang="en-US" sz="2800" dirty="0"/>
              <a:t>Diagrams</a:t>
            </a:r>
          </a:p>
        </p:txBody>
      </p:sp>
    </p:spTree>
    <p:extLst>
      <p:ext uri="{BB962C8B-B14F-4D97-AF65-F5344CB8AC3E}">
        <p14:creationId xmlns:p14="http://schemas.microsoft.com/office/powerpoint/2010/main" val="324534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Things</a:t>
            </a:r>
          </a:p>
        </p:txBody>
      </p:sp>
      <p:sp>
        <p:nvSpPr>
          <p:cNvPr id="3" name="Content Placeholder 2"/>
          <p:cNvSpPr>
            <a:spLocks noGrp="1"/>
          </p:cNvSpPr>
          <p:nvPr>
            <p:ph idx="1"/>
          </p:nvPr>
        </p:nvSpPr>
        <p:spPr/>
        <p:txBody>
          <a:bodyPr>
            <a:normAutofit/>
          </a:bodyPr>
          <a:lstStyle/>
          <a:p>
            <a:pPr marL="0" indent="0">
              <a:buNone/>
            </a:pPr>
            <a:r>
              <a:rPr lang="en-US" dirty="0"/>
              <a:t>Anything that is a real world entity or object is termed as things. It can be divided into several different categories:</a:t>
            </a:r>
          </a:p>
          <a:p>
            <a:pPr lvl="1"/>
            <a:r>
              <a:rPr lang="en-US" sz="2800" dirty="0"/>
              <a:t>Structural things</a:t>
            </a:r>
          </a:p>
          <a:p>
            <a:pPr lvl="1"/>
            <a:r>
              <a:rPr lang="en-US" sz="2800" dirty="0"/>
              <a:t>Behavioral things</a:t>
            </a:r>
          </a:p>
          <a:p>
            <a:pPr lvl="1"/>
            <a:r>
              <a:rPr lang="en-US" sz="2800" dirty="0"/>
              <a:t>Grouping things</a:t>
            </a:r>
          </a:p>
          <a:p>
            <a:pPr lvl="1"/>
            <a:r>
              <a:rPr lang="en-US" sz="2800" dirty="0" err="1"/>
              <a:t>Annotational</a:t>
            </a:r>
            <a:r>
              <a:rPr lang="en-US" sz="2800" dirty="0"/>
              <a:t> things</a:t>
            </a:r>
          </a:p>
        </p:txBody>
      </p:sp>
    </p:spTree>
    <p:extLst>
      <p:ext uri="{BB962C8B-B14F-4D97-AF65-F5344CB8AC3E}">
        <p14:creationId xmlns:p14="http://schemas.microsoft.com/office/powerpoint/2010/main" val="428537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Structural things</a:t>
            </a:r>
          </a:p>
        </p:txBody>
      </p:sp>
      <p:sp>
        <p:nvSpPr>
          <p:cNvPr id="3" name="Content Placeholder 2"/>
          <p:cNvSpPr>
            <a:spLocks noGrp="1"/>
          </p:cNvSpPr>
          <p:nvPr>
            <p:ph idx="1"/>
          </p:nvPr>
        </p:nvSpPr>
        <p:spPr/>
        <p:txBody>
          <a:bodyPr>
            <a:normAutofit/>
          </a:bodyPr>
          <a:lstStyle/>
          <a:p>
            <a:pPr marL="0" indent="0" algn="just">
              <a:buNone/>
            </a:pPr>
            <a:r>
              <a:rPr lang="en-US" sz="2200" dirty="0"/>
              <a:t>Nouns that depicts the static behavior of a model is termed as structural things. They display the physical and conceptual components. They include class, object, interface, node, collaboration, component, and a use case</a:t>
            </a:r>
            <a:r>
              <a:rPr lang="en-US" sz="2200" dirty="0" smtClean="0"/>
              <a:t>.</a:t>
            </a:r>
          </a:p>
          <a:p>
            <a:pPr marL="0" indent="0" algn="just">
              <a:buNone/>
            </a:pPr>
            <a:r>
              <a:rPr lang="en-US" sz="2200" b="1" dirty="0"/>
              <a:t>Class:</a:t>
            </a:r>
            <a:r>
              <a:rPr lang="en-US" sz="2200" dirty="0"/>
              <a:t> A Class is a set of identical things that outlines the functionality and properties of an object. It also represents the abstract class whose functionalities are not defined. Its notation is as follows;</a:t>
            </a:r>
          </a:p>
        </p:txBody>
      </p:sp>
      <p:pic>
        <p:nvPicPr>
          <p:cNvPr id="6" name="Picture 5"/>
          <p:cNvPicPr>
            <a:picLocks noChangeAspect="1"/>
          </p:cNvPicPr>
          <p:nvPr/>
        </p:nvPicPr>
        <p:blipFill>
          <a:blip r:embed="rId3"/>
          <a:stretch>
            <a:fillRect/>
          </a:stretch>
        </p:blipFill>
        <p:spPr>
          <a:xfrm>
            <a:off x="4938712" y="3871913"/>
            <a:ext cx="2314575" cy="2305050"/>
          </a:xfrm>
          <a:prstGeom prst="rect">
            <a:avLst/>
          </a:prstGeom>
        </p:spPr>
      </p:pic>
    </p:spTree>
    <p:extLst>
      <p:ext uri="{BB962C8B-B14F-4D97-AF65-F5344CB8AC3E}">
        <p14:creationId xmlns:p14="http://schemas.microsoft.com/office/powerpoint/2010/main" val="56703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Structural things</a:t>
            </a:r>
          </a:p>
        </p:txBody>
      </p:sp>
      <p:sp>
        <p:nvSpPr>
          <p:cNvPr id="3" name="Content Placeholder 2"/>
          <p:cNvSpPr>
            <a:spLocks noGrp="1"/>
          </p:cNvSpPr>
          <p:nvPr>
            <p:ph idx="1"/>
          </p:nvPr>
        </p:nvSpPr>
        <p:spPr/>
        <p:txBody>
          <a:bodyPr>
            <a:normAutofit/>
          </a:bodyPr>
          <a:lstStyle/>
          <a:p>
            <a:pPr marL="0" indent="0" algn="just">
              <a:buNone/>
            </a:pPr>
            <a:r>
              <a:rPr lang="en-US" sz="2200" b="1" dirty="0"/>
              <a:t>Object:</a:t>
            </a:r>
            <a:r>
              <a:rPr lang="en-US" sz="2200" dirty="0"/>
              <a:t>: An individual that describes the behavior and the functions of a system. The notation of the object is similar to that of the class; the only difference is that the object name is always underlined and its notation is given below;</a:t>
            </a:r>
          </a:p>
        </p:txBody>
      </p:sp>
      <p:pic>
        <p:nvPicPr>
          <p:cNvPr id="4" name="Picture 3"/>
          <p:cNvPicPr>
            <a:picLocks noChangeAspect="1"/>
          </p:cNvPicPr>
          <p:nvPr/>
        </p:nvPicPr>
        <p:blipFill>
          <a:blip r:embed="rId3"/>
          <a:stretch>
            <a:fillRect/>
          </a:stretch>
        </p:blipFill>
        <p:spPr>
          <a:xfrm>
            <a:off x="4938712" y="3251260"/>
            <a:ext cx="2314575" cy="2305050"/>
          </a:xfrm>
          <a:prstGeom prst="rect">
            <a:avLst/>
          </a:prstGeom>
        </p:spPr>
      </p:pic>
    </p:spTree>
    <p:extLst>
      <p:ext uri="{BB962C8B-B14F-4D97-AF65-F5344CB8AC3E}">
        <p14:creationId xmlns:p14="http://schemas.microsoft.com/office/powerpoint/2010/main" val="30301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Structural things</a:t>
            </a:r>
          </a:p>
        </p:txBody>
      </p:sp>
      <p:sp>
        <p:nvSpPr>
          <p:cNvPr id="3" name="Content Placeholder 2"/>
          <p:cNvSpPr>
            <a:spLocks noGrp="1"/>
          </p:cNvSpPr>
          <p:nvPr>
            <p:ph idx="1"/>
          </p:nvPr>
        </p:nvSpPr>
        <p:spPr/>
        <p:txBody>
          <a:bodyPr>
            <a:normAutofit/>
          </a:bodyPr>
          <a:lstStyle/>
          <a:p>
            <a:pPr marL="0" indent="0" algn="just">
              <a:buNone/>
            </a:pPr>
            <a:r>
              <a:rPr lang="en-US" sz="2000" b="1" dirty="0"/>
              <a:t>Interface:</a:t>
            </a:r>
            <a:r>
              <a:rPr lang="en-US" sz="2000" dirty="0"/>
              <a:t> A set of operations that describes the functionality of a class, which is implemented whenever an interface is implemented</a:t>
            </a:r>
            <a:r>
              <a:rPr lang="en-US" sz="2000" dirty="0" smtClean="0"/>
              <a:t>.</a:t>
            </a:r>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b="1" dirty="0" smtClean="0"/>
          </a:p>
          <a:p>
            <a:pPr marL="0" indent="0" algn="just">
              <a:buNone/>
            </a:pPr>
            <a:r>
              <a:rPr lang="en-US" sz="2000" b="1" dirty="0" smtClean="0"/>
              <a:t>Collaboration</a:t>
            </a:r>
            <a:r>
              <a:rPr lang="en-US" sz="2000" b="1" dirty="0"/>
              <a:t>:</a:t>
            </a:r>
            <a:r>
              <a:rPr lang="en-US" sz="2000" dirty="0"/>
              <a:t> It represents the interaction between things that is done to meet the goal. It is symbolized as a dotted ellipse with its name written inside it.</a:t>
            </a:r>
          </a:p>
        </p:txBody>
      </p:sp>
      <p:pic>
        <p:nvPicPr>
          <p:cNvPr id="5" name="Picture 4"/>
          <p:cNvPicPr>
            <a:picLocks noChangeAspect="1"/>
          </p:cNvPicPr>
          <p:nvPr/>
        </p:nvPicPr>
        <p:blipFill>
          <a:blip r:embed="rId3"/>
          <a:stretch>
            <a:fillRect/>
          </a:stretch>
        </p:blipFill>
        <p:spPr>
          <a:xfrm>
            <a:off x="5419725" y="2304151"/>
            <a:ext cx="1352550" cy="1352550"/>
          </a:xfrm>
          <a:prstGeom prst="rect">
            <a:avLst/>
          </a:prstGeom>
        </p:spPr>
      </p:pic>
      <p:pic>
        <p:nvPicPr>
          <p:cNvPr id="6146" name="Picture 2" descr="UML-Building Bloc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7725" y="4762589"/>
            <a:ext cx="2876550" cy="173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25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Structural things</a:t>
            </a:r>
          </a:p>
        </p:txBody>
      </p:sp>
      <p:sp>
        <p:nvSpPr>
          <p:cNvPr id="3" name="Content Placeholder 2"/>
          <p:cNvSpPr>
            <a:spLocks noGrp="1"/>
          </p:cNvSpPr>
          <p:nvPr>
            <p:ph idx="1"/>
          </p:nvPr>
        </p:nvSpPr>
        <p:spPr/>
        <p:txBody>
          <a:bodyPr>
            <a:normAutofit/>
          </a:bodyPr>
          <a:lstStyle/>
          <a:p>
            <a:pPr marL="0" indent="0" algn="just">
              <a:buNone/>
            </a:pPr>
            <a:r>
              <a:rPr lang="en-US" sz="2000" b="1" dirty="0"/>
              <a:t>Use case:</a:t>
            </a:r>
            <a:r>
              <a:rPr lang="en-US" sz="2000" dirty="0"/>
              <a:t> Use case is the core concept of object-oriented modeling. It portrays a set of actions executed by a system to achieve the goal.</a:t>
            </a:r>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b="1" dirty="0" smtClean="0"/>
          </a:p>
          <a:p>
            <a:pPr marL="0" indent="0" algn="just">
              <a:buNone/>
            </a:pPr>
            <a:r>
              <a:rPr lang="en-US" sz="2000" b="1" dirty="0" smtClean="0"/>
              <a:t>Actor</a:t>
            </a:r>
            <a:r>
              <a:rPr lang="en-US" sz="2000" b="1" dirty="0"/>
              <a:t>:</a:t>
            </a:r>
            <a:r>
              <a:rPr lang="en-US" sz="2000" dirty="0"/>
              <a:t> It comes under the use case diagrams. It is an object that interacts with the system, for example, a user.</a:t>
            </a:r>
          </a:p>
        </p:txBody>
      </p:sp>
      <p:pic>
        <p:nvPicPr>
          <p:cNvPr id="4" name="Picture 3"/>
          <p:cNvPicPr>
            <a:picLocks noChangeAspect="1"/>
          </p:cNvPicPr>
          <p:nvPr/>
        </p:nvPicPr>
        <p:blipFill>
          <a:blip r:embed="rId3"/>
          <a:stretch>
            <a:fillRect/>
          </a:stretch>
        </p:blipFill>
        <p:spPr>
          <a:xfrm>
            <a:off x="5133975" y="2256527"/>
            <a:ext cx="1924050" cy="1447800"/>
          </a:xfrm>
          <a:prstGeom prst="rect">
            <a:avLst/>
          </a:prstGeom>
        </p:spPr>
      </p:pic>
      <p:pic>
        <p:nvPicPr>
          <p:cNvPr id="6" name="Picture 5"/>
          <p:cNvPicPr>
            <a:picLocks noChangeAspect="1"/>
          </p:cNvPicPr>
          <p:nvPr/>
        </p:nvPicPr>
        <p:blipFill>
          <a:blip r:embed="rId4"/>
          <a:stretch>
            <a:fillRect/>
          </a:stretch>
        </p:blipFill>
        <p:spPr>
          <a:xfrm>
            <a:off x="5562600" y="4738688"/>
            <a:ext cx="1066800" cy="1438275"/>
          </a:xfrm>
          <a:prstGeom prst="rect">
            <a:avLst/>
          </a:prstGeom>
        </p:spPr>
      </p:pic>
    </p:spTree>
    <p:extLst>
      <p:ext uri="{BB962C8B-B14F-4D97-AF65-F5344CB8AC3E}">
        <p14:creationId xmlns:p14="http://schemas.microsoft.com/office/powerpoint/2010/main" val="3572976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Structural things</a:t>
            </a:r>
          </a:p>
        </p:txBody>
      </p:sp>
      <p:sp>
        <p:nvSpPr>
          <p:cNvPr id="3" name="Content Placeholder 2"/>
          <p:cNvSpPr>
            <a:spLocks noGrp="1"/>
          </p:cNvSpPr>
          <p:nvPr>
            <p:ph idx="1"/>
          </p:nvPr>
        </p:nvSpPr>
        <p:spPr>
          <a:xfrm>
            <a:off x="838200" y="1825625"/>
            <a:ext cx="5165785" cy="4351338"/>
          </a:xfrm>
        </p:spPr>
        <p:txBody>
          <a:bodyPr>
            <a:normAutofit/>
          </a:bodyPr>
          <a:lstStyle/>
          <a:p>
            <a:pPr marL="0" indent="0" algn="just">
              <a:buNone/>
            </a:pPr>
            <a:r>
              <a:rPr lang="en-US" sz="2000" b="1" dirty="0"/>
              <a:t>Component:</a:t>
            </a:r>
            <a:r>
              <a:rPr lang="en-US" sz="2000" dirty="0"/>
              <a:t> It represents the physical part of the system.</a:t>
            </a:r>
          </a:p>
        </p:txBody>
      </p:sp>
      <p:sp>
        <p:nvSpPr>
          <p:cNvPr id="7" name="Content Placeholder 2"/>
          <p:cNvSpPr txBox="1">
            <a:spLocks/>
          </p:cNvSpPr>
          <p:nvPr/>
        </p:nvSpPr>
        <p:spPr>
          <a:xfrm>
            <a:off x="6096000" y="1825625"/>
            <a:ext cx="516578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000" b="1" dirty="0"/>
              <a:t>Node:</a:t>
            </a:r>
            <a:r>
              <a:rPr lang="en-US" sz="2000" dirty="0"/>
              <a:t> A physical element that exists at run time.</a:t>
            </a:r>
          </a:p>
        </p:txBody>
      </p:sp>
      <p:pic>
        <p:nvPicPr>
          <p:cNvPr id="5" name="Picture 4"/>
          <p:cNvPicPr>
            <a:picLocks noChangeAspect="1"/>
          </p:cNvPicPr>
          <p:nvPr/>
        </p:nvPicPr>
        <p:blipFill>
          <a:blip r:embed="rId3"/>
          <a:stretch>
            <a:fillRect/>
          </a:stretch>
        </p:blipFill>
        <p:spPr>
          <a:xfrm>
            <a:off x="2316192" y="2863431"/>
            <a:ext cx="2209800" cy="2114550"/>
          </a:xfrm>
          <a:prstGeom prst="rect">
            <a:avLst/>
          </a:prstGeom>
        </p:spPr>
      </p:pic>
      <p:pic>
        <p:nvPicPr>
          <p:cNvPr id="8" name="Picture 7"/>
          <p:cNvPicPr>
            <a:picLocks noChangeAspect="1"/>
          </p:cNvPicPr>
          <p:nvPr/>
        </p:nvPicPr>
        <p:blipFill>
          <a:blip r:embed="rId4"/>
          <a:stretch>
            <a:fillRect/>
          </a:stretch>
        </p:blipFill>
        <p:spPr>
          <a:xfrm>
            <a:off x="7669242" y="2863431"/>
            <a:ext cx="2019300" cy="2019300"/>
          </a:xfrm>
          <a:prstGeom prst="rect">
            <a:avLst/>
          </a:prstGeom>
        </p:spPr>
      </p:pic>
    </p:spTree>
    <p:extLst>
      <p:ext uri="{BB962C8B-B14F-4D97-AF65-F5344CB8AC3E}">
        <p14:creationId xmlns:p14="http://schemas.microsoft.com/office/powerpoint/2010/main" val="159147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err="1"/>
              <a:t>Behavioral</a:t>
            </a:r>
            <a:r>
              <a:rPr lang="en-ID" b="1" dirty="0"/>
              <a:t> Things</a:t>
            </a:r>
          </a:p>
        </p:txBody>
      </p:sp>
      <p:sp>
        <p:nvSpPr>
          <p:cNvPr id="3" name="Content Placeholder 2"/>
          <p:cNvSpPr>
            <a:spLocks noGrp="1"/>
          </p:cNvSpPr>
          <p:nvPr>
            <p:ph idx="1"/>
          </p:nvPr>
        </p:nvSpPr>
        <p:spPr/>
        <p:txBody>
          <a:bodyPr>
            <a:normAutofit/>
          </a:bodyPr>
          <a:lstStyle/>
          <a:p>
            <a:pPr algn="just"/>
            <a:r>
              <a:rPr lang="en-US" sz="2000" dirty="0"/>
              <a:t>They are the verbs that encompass the dynamic parts of a model. It depicts the behavior of a system. They involve state machine, activity diagram, interaction diagram, grouping things, annotation things</a:t>
            </a:r>
          </a:p>
          <a:p>
            <a:pPr algn="just"/>
            <a:r>
              <a:rPr lang="en-US" sz="2000" b="1" dirty="0"/>
              <a:t>State Machine:</a:t>
            </a:r>
            <a:r>
              <a:rPr lang="en-US" sz="2000" dirty="0"/>
              <a:t> It defines a sequence of states that an entity goes through in the software development lifecycle. It keeps a record of several distinct states of a system component.</a:t>
            </a:r>
          </a:p>
        </p:txBody>
      </p:sp>
      <p:pic>
        <p:nvPicPr>
          <p:cNvPr id="5" name="Picture 4"/>
          <p:cNvPicPr>
            <a:picLocks noChangeAspect="1"/>
          </p:cNvPicPr>
          <p:nvPr/>
        </p:nvPicPr>
        <p:blipFill>
          <a:blip r:embed="rId3"/>
          <a:stretch>
            <a:fillRect/>
          </a:stretch>
        </p:blipFill>
        <p:spPr>
          <a:xfrm>
            <a:off x="2782371" y="4001294"/>
            <a:ext cx="2324467" cy="1631033"/>
          </a:xfrm>
          <a:prstGeom prst="rect">
            <a:avLst/>
          </a:prstGeom>
        </p:spPr>
      </p:pic>
      <p:pic>
        <p:nvPicPr>
          <p:cNvPr id="7" name="Picture 6"/>
          <p:cNvPicPr>
            <a:picLocks noChangeAspect="1"/>
          </p:cNvPicPr>
          <p:nvPr/>
        </p:nvPicPr>
        <p:blipFill>
          <a:blip r:embed="rId4"/>
          <a:stretch>
            <a:fillRect/>
          </a:stretch>
        </p:blipFill>
        <p:spPr>
          <a:xfrm>
            <a:off x="5819876" y="4001294"/>
            <a:ext cx="2012910" cy="1509683"/>
          </a:xfrm>
          <a:prstGeom prst="rect">
            <a:avLst/>
          </a:prstGeom>
        </p:spPr>
      </p:pic>
    </p:spTree>
    <p:extLst>
      <p:ext uri="{BB962C8B-B14F-4D97-AF65-F5344CB8AC3E}">
        <p14:creationId xmlns:p14="http://schemas.microsoft.com/office/powerpoint/2010/main" val="224033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err="1"/>
              <a:t>Behavioral</a:t>
            </a:r>
            <a:r>
              <a:rPr lang="en-ID" b="1" dirty="0"/>
              <a:t> Things</a:t>
            </a:r>
          </a:p>
        </p:txBody>
      </p:sp>
      <p:sp>
        <p:nvSpPr>
          <p:cNvPr id="3" name="Content Placeholder 2"/>
          <p:cNvSpPr>
            <a:spLocks noGrp="1"/>
          </p:cNvSpPr>
          <p:nvPr>
            <p:ph idx="1"/>
          </p:nvPr>
        </p:nvSpPr>
        <p:spPr>
          <a:xfrm>
            <a:off x="838200" y="1825625"/>
            <a:ext cx="6183702" cy="4351338"/>
          </a:xfrm>
        </p:spPr>
        <p:txBody>
          <a:bodyPr>
            <a:normAutofit/>
          </a:bodyPr>
          <a:lstStyle/>
          <a:p>
            <a:pPr algn="just"/>
            <a:r>
              <a:rPr lang="en-US" sz="2000" b="1" dirty="0"/>
              <a:t>Activity Diagram:</a:t>
            </a:r>
            <a:r>
              <a:rPr lang="en-US" sz="2000" dirty="0"/>
              <a:t> It portrays all the activities accomplished by different entities of a system. It is represented the same as that of a state machine diagram. It consists of an initial state, final state, a decision box, and an action notation.</a:t>
            </a:r>
          </a:p>
        </p:txBody>
      </p:sp>
      <p:pic>
        <p:nvPicPr>
          <p:cNvPr id="4" name="Picture 3"/>
          <p:cNvPicPr>
            <a:picLocks noChangeAspect="1"/>
          </p:cNvPicPr>
          <p:nvPr/>
        </p:nvPicPr>
        <p:blipFill>
          <a:blip r:embed="rId3"/>
          <a:stretch>
            <a:fillRect/>
          </a:stretch>
        </p:blipFill>
        <p:spPr>
          <a:xfrm>
            <a:off x="8195634" y="1825625"/>
            <a:ext cx="2596012" cy="3722381"/>
          </a:xfrm>
          <a:prstGeom prst="rect">
            <a:avLst/>
          </a:prstGeom>
        </p:spPr>
      </p:pic>
    </p:spTree>
    <p:extLst>
      <p:ext uri="{BB962C8B-B14F-4D97-AF65-F5344CB8AC3E}">
        <p14:creationId xmlns:p14="http://schemas.microsoft.com/office/powerpoint/2010/main" val="264100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Phase 3: Design</a:t>
            </a:r>
            <a:r>
              <a:rPr lang="en-ID" b="1" dirty="0" smtClean="0"/>
              <a:t>: </a:t>
            </a:r>
            <a:r>
              <a:rPr lang="en-ID" dirty="0"/>
              <a:t>High-Level Design (HLD)</a:t>
            </a:r>
            <a:endParaRPr lang="en-US" dirty="0"/>
          </a:p>
        </p:txBody>
      </p:sp>
      <p:sp>
        <p:nvSpPr>
          <p:cNvPr id="3" name="Content Placeholder 2"/>
          <p:cNvSpPr>
            <a:spLocks noGrp="1"/>
          </p:cNvSpPr>
          <p:nvPr>
            <p:ph idx="1"/>
          </p:nvPr>
        </p:nvSpPr>
        <p:spPr/>
        <p:txBody>
          <a:bodyPr>
            <a:normAutofit/>
          </a:bodyPr>
          <a:lstStyle/>
          <a:p>
            <a:r>
              <a:rPr lang="en-US" sz="2400" dirty="0" smtClean="0"/>
              <a:t>Brief </a:t>
            </a:r>
            <a:r>
              <a:rPr lang="en-US" sz="2400" dirty="0"/>
              <a:t>description and name of each module</a:t>
            </a:r>
          </a:p>
          <a:p>
            <a:r>
              <a:rPr lang="en-US" sz="2400" dirty="0"/>
              <a:t>An outline about the functionality of every module</a:t>
            </a:r>
          </a:p>
          <a:p>
            <a:r>
              <a:rPr lang="en-US" sz="2400" dirty="0"/>
              <a:t>Interface relationship and dependencies between modules</a:t>
            </a:r>
          </a:p>
          <a:p>
            <a:r>
              <a:rPr lang="en-US" sz="2400" dirty="0"/>
              <a:t>Database tables identified along with their key elements</a:t>
            </a:r>
          </a:p>
          <a:p>
            <a:r>
              <a:rPr lang="en-US" sz="2400" dirty="0"/>
              <a:t>Complete architecture diagrams along with technology details</a:t>
            </a:r>
          </a:p>
        </p:txBody>
      </p:sp>
    </p:spTree>
    <p:extLst>
      <p:ext uri="{BB962C8B-B14F-4D97-AF65-F5344CB8AC3E}">
        <p14:creationId xmlns:p14="http://schemas.microsoft.com/office/powerpoint/2010/main" val="136948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err="1"/>
              <a:t>Behavioral</a:t>
            </a:r>
            <a:r>
              <a:rPr lang="en-ID" b="1" dirty="0"/>
              <a:t> Things</a:t>
            </a:r>
          </a:p>
        </p:txBody>
      </p:sp>
      <p:sp>
        <p:nvSpPr>
          <p:cNvPr id="3" name="Content Placeholder 2"/>
          <p:cNvSpPr>
            <a:spLocks noGrp="1"/>
          </p:cNvSpPr>
          <p:nvPr>
            <p:ph idx="1"/>
          </p:nvPr>
        </p:nvSpPr>
        <p:spPr>
          <a:xfrm>
            <a:off x="838200" y="1825625"/>
            <a:ext cx="6183702" cy="4351338"/>
          </a:xfrm>
        </p:spPr>
        <p:txBody>
          <a:bodyPr>
            <a:normAutofit/>
          </a:bodyPr>
          <a:lstStyle/>
          <a:p>
            <a:pPr algn="just"/>
            <a:r>
              <a:rPr lang="en-US" sz="2000" b="1" dirty="0"/>
              <a:t>Interaction Diagram:</a:t>
            </a:r>
            <a:r>
              <a:rPr lang="en-US" sz="2000" dirty="0"/>
              <a:t> It is used to envision the flow of messages between several components in a system.</a:t>
            </a:r>
          </a:p>
        </p:txBody>
      </p:sp>
      <p:pic>
        <p:nvPicPr>
          <p:cNvPr id="8194" name="Picture 2" descr="UML-Building Blo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4865" y="2719387"/>
            <a:ext cx="3448050" cy="34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36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Grouping Things</a:t>
            </a:r>
          </a:p>
        </p:txBody>
      </p:sp>
      <p:sp>
        <p:nvSpPr>
          <p:cNvPr id="3" name="Content Placeholder 2"/>
          <p:cNvSpPr>
            <a:spLocks noGrp="1"/>
          </p:cNvSpPr>
          <p:nvPr>
            <p:ph idx="1"/>
          </p:nvPr>
        </p:nvSpPr>
        <p:spPr/>
        <p:txBody>
          <a:bodyPr>
            <a:normAutofit/>
          </a:bodyPr>
          <a:lstStyle/>
          <a:p>
            <a:pPr algn="just"/>
            <a:r>
              <a:rPr lang="en-US" sz="2000" dirty="0"/>
              <a:t>It is a method that together binds the elements of the UML model. In UML, the package is the only thing, which is used for grouping.</a:t>
            </a:r>
          </a:p>
          <a:p>
            <a:pPr algn="just"/>
            <a:r>
              <a:rPr lang="en-US" sz="2000" b="1" dirty="0"/>
              <a:t>Package:</a:t>
            </a:r>
            <a:r>
              <a:rPr lang="en-US" sz="2000" dirty="0"/>
              <a:t> Package is the only thing that is available for grouping behavioral and structural things.</a:t>
            </a:r>
          </a:p>
        </p:txBody>
      </p:sp>
      <p:pic>
        <p:nvPicPr>
          <p:cNvPr id="4" name="Picture 3"/>
          <p:cNvPicPr>
            <a:picLocks noChangeAspect="1"/>
          </p:cNvPicPr>
          <p:nvPr/>
        </p:nvPicPr>
        <p:blipFill>
          <a:blip r:embed="rId3"/>
          <a:stretch>
            <a:fillRect/>
          </a:stretch>
        </p:blipFill>
        <p:spPr>
          <a:xfrm>
            <a:off x="4771306" y="3351362"/>
            <a:ext cx="2114550" cy="1828800"/>
          </a:xfrm>
          <a:prstGeom prst="rect">
            <a:avLst/>
          </a:prstGeom>
        </p:spPr>
      </p:pic>
    </p:spTree>
    <p:extLst>
      <p:ext uri="{BB962C8B-B14F-4D97-AF65-F5344CB8AC3E}">
        <p14:creationId xmlns:p14="http://schemas.microsoft.com/office/powerpoint/2010/main" val="152716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Annotation Things</a:t>
            </a:r>
          </a:p>
        </p:txBody>
      </p:sp>
      <p:sp>
        <p:nvSpPr>
          <p:cNvPr id="3" name="Content Placeholder 2"/>
          <p:cNvSpPr>
            <a:spLocks noGrp="1"/>
          </p:cNvSpPr>
          <p:nvPr>
            <p:ph idx="1"/>
          </p:nvPr>
        </p:nvSpPr>
        <p:spPr/>
        <p:txBody>
          <a:bodyPr>
            <a:normAutofit/>
          </a:bodyPr>
          <a:lstStyle/>
          <a:p>
            <a:pPr algn="just"/>
            <a:r>
              <a:rPr lang="en-US" sz="2000" dirty="0"/>
              <a:t>It is a mechanism that captures the remarks, descriptions, and comments of UML model elements. In UML, a note is the only </a:t>
            </a:r>
            <a:r>
              <a:rPr lang="en-US" sz="2000" dirty="0" err="1"/>
              <a:t>Annotational</a:t>
            </a:r>
            <a:r>
              <a:rPr lang="en-US" sz="2000" dirty="0"/>
              <a:t> thing.</a:t>
            </a:r>
          </a:p>
          <a:p>
            <a:pPr algn="just"/>
            <a:r>
              <a:rPr lang="en-US" sz="2000" b="1" dirty="0"/>
              <a:t>Note:</a:t>
            </a:r>
            <a:r>
              <a:rPr lang="en-US" sz="2000" dirty="0"/>
              <a:t> It is used to attach the constraints, comments, and rules to the elements of the model. It is a kind of yellow sticky note.</a:t>
            </a:r>
          </a:p>
        </p:txBody>
      </p:sp>
      <p:pic>
        <p:nvPicPr>
          <p:cNvPr id="5" name="Picture 4"/>
          <p:cNvPicPr>
            <a:picLocks noChangeAspect="1"/>
          </p:cNvPicPr>
          <p:nvPr/>
        </p:nvPicPr>
        <p:blipFill>
          <a:blip r:embed="rId3"/>
          <a:stretch>
            <a:fillRect/>
          </a:stretch>
        </p:blipFill>
        <p:spPr>
          <a:xfrm>
            <a:off x="4727277" y="3584531"/>
            <a:ext cx="2277373" cy="1528237"/>
          </a:xfrm>
          <a:prstGeom prst="rect">
            <a:avLst/>
          </a:prstGeom>
        </p:spPr>
      </p:pic>
    </p:spTree>
    <p:extLst>
      <p:ext uri="{BB962C8B-B14F-4D97-AF65-F5344CB8AC3E}">
        <p14:creationId xmlns:p14="http://schemas.microsoft.com/office/powerpoint/2010/main" val="237986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Relationships</a:t>
            </a:r>
          </a:p>
        </p:txBody>
      </p:sp>
      <p:sp>
        <p:nvSpPr>
          <p:cNvPr id="3" name="Content Placeholder 2"/>
          <p:cNvSpPr>
            <a:spLocks noGrp="1"/>
          </p:cNvSpPr>
          <p:nvPr>
            <p:ph idx="1"/>
          </p:nvPr>
        </p:nvSpPr>
        <p:spPr/>
        <p:txBody>
          <a:bodyPr>
            <a:normAutofit/>
          </a:bodyPr>
          <a:lstStyle/>
          <a:p>
            <a:pPr algn="just"/>
            <a:r>
              <a:rPr lang="en-US" sz="2000" dirty="0"/>
              <a:t>It illustrates the meaningful connections between things. It shows the association between the entities and defines the functionality of an application. There are four types of relationships given below:</a:t>
            </a:r>
          </a:p>
          <a:p>
            <a:pPr algn="just"/>
            <a:r>
              <a:rPr lang="en-US" sz="2000" b="1" dirty="0"/>
              <a:t>Dependency:</a:t>
            </a:r>
            <a:r>
              <a:rPr lang="en-US" sz="2000" dirty="0"/>
              <a:t> Dependency is a kind of relationship in which a change in target element affects the source element, or simply we can say the source element is dependent on the target element. It is one of the most important notations in UML. It depicts the dependency from one entity to another.</a:t>
            </a:r>
          </a:p>
          <a:p>
            <a:pPr algn="just"/>
            <a:r>
              <a:rPr lang="en-US" sz="2000" dirty="0"/>
              <a:t>It is denoted by a dotted line followed by an arrow at one side as shown below</a:t>
            </a:r>
            <a:r>
              <a:rPr lang="en-US" sz="2000" dirty="0" smtClean="0"/>
              <a:t>,</a:t>
            </a:r>
          </a:p>
          <a:p>
            <a:pPr algn="just"/>
            <a:endParaRPr lang="en-US" sz="2000" dirty="0"/>
          </a:p>
          <a:p>
            <a:pPr algn="just"/>
            <a:endParaRPr lang="en-US" sz="2000" dirty="0"/>
          </a:p>
        </p:txBody>
      </p:sp>
      <p:pic>
        <p:nvPicPr>
          <p:cNvPr id="4" name="Picture 3"/>
          <p:cNvPicPr>
            <a:picLocks noChangeAspect="1"/>
          </p:cNvPicPr>
          <p:nvPr/>
        </p:nvPicPr>
        <p:blipFill>
          <a:blip r:embed="rId3"/>
          <a:stretch>
            <a:fillRect/>
          </a:stretch>
        </p:blipFill>
        <p:spPr>
          <a:xfrm>
            <a:off x="946839" y="4619355"/>
            <a:ext cx="3876768" cy="513362"/>
          </a:xfrm>
          <a:prstGeom prst="rect">
            <a:avLst/>
          </a:prstGeom>
        </p:spPr>
      </p:pic>
    </p:spTree>
    <p:extLst>
      <p:ext uri="{BB962C8B-B14F-4D97-AF65-F5344CB8AC3E}">
        <p14:creationId xmlns:p14="http://schemas.microsoft.com/office/powerpoint/2010/main" val="210208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Relationships</a:t>
            </a:r>
          </a:p>
        </p:txBody>
      </p:sp>
      <p:sp>
        <p:nvSpPr>
          <p:cNvPr id="3" name="Content Placeholder 2"/>
          <p:cNvSpPr>
            <a:spLocks noGrp="1"/>
          </p:cNvSpPr>
          <p:nvPr>
            <p:ph idx="1"/>
          </p:nvPr>
        </p:nvSpPr>
        <p:spPr/>
        <p:txBody>
          <a:bodyPr>
            <a:normAutofit/>
          </a:bodyPr>
          <a:lstStyle/>
          <a:p>
            <a:r>
              <a:rPr lang="en-US" sz="2000" b="1" dirty="0"/>
              <a:t>Association:</a:t>
            </a:r>
            <a:r>
              <a:rPr lang="en-US" sz="2000" dirty="0"/>
              <a:t> A set of links that associates the entities to the UML model. It tells how many elements are actually taking part in forming that relationship.</a:t>
            </a:r>
          </a:p>
          <a:p>
            <a:r>
              <a:rPr lang="en-US" sz="2000" dirty="0"/>
              <a:t>It is denoted by a dotted line with arrowheads on both sides to describe the relationship with the element on both sides</a:t>
            </a:r>
            <a:r>
              <a:rPr lang="en-US" sz="2000" dirty="0" smtClean="0"/>
              <a:t>.</a:t>
            </a:r>
          </a:p>
          <a:p>
            <a:endParaRPr lang="en-US" sz="2000" dirty="0"/>
          </a:p>
          <a:p>
            <a:endParaRPr lang="en-US" sz="2000" dirty="0" smtClean="0"/>
          </a:p>
          <a:p>
            <a:r>
              <a:rPr lang="en-US" sz="2000" b="1" dirty="0"/>
              <a:t>Generalization:</a:t>
            </a:r>
            <a:r>
              <a:rPr lang="en-US" sz="2000" dirty="0"/>
              <a:t> It portrays the relationship between a general thing (a parent class or superclass) and a specific kind of that thing (a child class or subclass). It is used to describe the concept of inheritance.</a:t>
            </a:r>
          </a:p>
          <a:p>
            <a:r>
              <a:rPr lang="en-US" sz="2000" dirty="0"/>
              <a:t>It is denoted by a straight line followed by an empty arrowhead at one side.</a:t>
            </a:r>
          </a:p>
          <a:p>
            <a:endParaRPr lang="en-US" sz="2000" dirty="0"/>
          </a:p>
        </p:txBody>
      </p:sp>
      <p:pic>
        <p:nvPicPr>
          <p:cNvPr id="6" name="Picture 5"/>
          <p:cNvPicPr>
            <a:picLocks noChangeAspect="1"/>
          </p:cNvPicPr>
          <p:nvPr/>
        </p:nvPicPr>
        <p:blipFill>
          <a:blip r:embed="rId3"/>
          <a:stretch>
            <a:fillRect/>
          </a:stretch>
        </p:blipFill>
        <p:spPr>
          <a:xfrm>
            <a:off x="1111100" y="3295380"/>
            <a:ext cx="3161324" cy="301835"/>
          </a:xfrm>
          <a:prstGeom prst="rect">
            <a:avLst/>
          </a:prstGeom>
        </p:spPr>
      </p:pic>
      <p:pic>
        <p:nvPicPr>
          <p:cNvPr id="7" name="Picture 6"/>
          <p:cNvPicPr>
            <a:picLocks noChangeAspect="1"/>
          </p:cNvPicPr>
          <p:nvPr/>
        </p:nvPicPr>
        <p:blipFill>
          <a:blip r:embed="rId4"/>
          <a:stretch>
            <a:fillRect/>
          </a:stretch>
        </p:blipFill>
        <p:spPr>
          <a:xfrm>
            <a:off x="1111100" y="5547413"/>
            <a:ext cx="3227284" cy="526033"/>
          </a:xfrm>
          <a:prstGeom prst="rect">
            <a:avLst/>
          </a:prstGeom>
        </p:spPr>
      </p:pic>
    </p:spTree>
    <p:extLst>
      <p:ext uri="{BB962C8B-B14F-4D97-AF65-F5344CB8AC3E}">
        <p14:creationId xmlns:p14="http://schemas.microsoft.com/office/powerpoint/2010/main" val="35090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Relationships</a:t>
            </a:r>
          </a:p>
        </p:txBody>
      </p:sp>
      <p:sp>
        <p:nvSpPr>
          <p:cNvPr id="3" name="Content Placeholder 2"/>
          <p:cNvSpPr>
            <a:spLocks noGrp="1"/>
          </p:cNvSpPr>
          <p:nvPr>
            <p:ph idx="1"/>
          </p:nvPr>
        </p:nvSpPr>
        <p:spPr/>
        <p:txBody>
          <a:bodyPr>
            <a:normAutofit/>
          </a:bodyPr>
          <a:lstStyle/>
          <a:p>
            <a:pPr algn="just"/>
            <a:r>
              <a:rPr lang="en-US" sz="2000" b="1" dirty="0"/>
              <a:t>Realization:</a:t>
            </a:r>
            <a:r>
              <a:rPr lang="en-US" sz="2000" dirty="0"/>
              <a:t> It is a semantic kind of relationship between two things, where one defines the behavior to be carried out, and the other one implements the mentioned behavior. It exists in interfaces.</a:t>
            </a:r>
          </a:p>
          <a:p>
            <a:pPr algn="just"/>
            <a:r>
              <a:rPr lang="en-US" sz="2000" dirty="0"/>
              <a:t>It is denoted by a dotted line with an empty arrowhead at one side.</a:t>
            </a:r>
          </a:p>
        </p:txBody>
      </p:sp>
      <p:pic>
        <p:nvPicPr>
          <p:cNvPr id="4" name="Picture 3"/>
          <p:cNvPicPr>
            <a:picLocks noChangeAspect="1"/>
          </p:cNvPicPr>
          <p:nvPr/>
        </p:nvPicPr>
        <p:blipFill>
          <a:blip r:embed="rId3"/>
          <a:stretch>
            <a:fillRect/>
          </a:stretch>
        </p:blipFill>
        <p:spPr>
          <a:xfrm>
            <a:off x="1033642" y="3510951"/>
            <a:ext cx="3140846" cy="490343"/>
          </a:xfrm>
          <a:prstGeom prst="rect">
            <a:avLst/>
          </a:prstGeom>
        </p:spPr>
      </p:pic>
    </p:spTree>
    <p:extLst>
      <p:ext uri="{BB962C8B-B14F-4D97-AF65-F5344CB8AC3E}">
        <p14:creationId xmlns:p14="http://schemas.microsoft.com/office/powerpoint/2010/main" val="119426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Diagrams</a:t>
            </a:r>
          </a:p>
        </p:txBody>
      </p:sp>
      <p:sp>
        <p:nvSpPr>
          <p:cNvPr id="3" name="Content Placeholder 2"/>
          <p:cNvSpPr>
            <a:spLocks noGrp="1"/>
          </p:cNvSpPr>
          <p:nvPr>
            <p:ph idx="1"/>
          </p:nvPr>
        </p:nvSpPr>
        <p:spPr/>
        <p:txBody>
          <a:bodyPr>
            <a:normAutofit/>
          </a:bodyPr>
          <a:lstStyle/>
          <a:p>
            <a:pPr marL="0" indent="0" algn="just">
              <a:buNone/>
            </a:pPr>
            <a:r>
              <a:rPr lang="en-US" sz="2400" dirty="0"/>
              <a:t>The diagrams are the graphical implementation of the models that incorporate symbols and text. Each symbol has a different meaning in the context of the UML diagram. </a:t>
            </a:r>
            <a:endParaRPr lang="en-US" sz="2400" dirty="0" smtClean="0"/>
          </a:p>
          <a:p>
            <a:pPr marL="0" indent="0" algn="just">
              <a:buNone/>
            </a:pPr>
            <a:r>
              <a:rPr lang="en-US" sz="2400" dirty="0" smtClean="0"/>
              <a:t>There </a:t>
            </a:r>
            <a:r>
              <a:rPr lang="en-US" sz="2400" dirty="0"/>
              <a:t>are thirteen different types of UML diagrams that are available in UML 2.0, such that each diagram has its own set of a symbol. And each diagram manifests a different dimension, perspective, and view of the system.</a:t>
            </a:r>
          </a:p>
          <a:p>
            <a:pPr lvl="1" algn="just"/>
            <a:r>
              <a:rPr lang="en-US" sz="2200" dirty="0"/>
              <a:t>UML diagrams are classified into three categories that are given below:</a:t>
            </a:r>
          </a:p>
          <a:p>
            <a:pPr lvl="2" algn="just"/>
            <a:r>
              <a:rPr lang="en-US" dirty="0"/>
              <a:t>Structural Diagram</a:t>
            </a:r>
          </a:p>
          <a:p>
            <a:pPr lvl="2" algn="just"/>
            <a:r>
              <a:rPr lang="en-US" dirty="0"/>
              <a:t>Behavioral Diagram</a:t>
            </a:r>
          </a:p>
          <a:p>
            <a:pPr lvl="2" algn="just"/>
            <a:r>
              <a:rPr lang="en-US" dirty="0"/>
              <a:t>Interaction Diagram</a:t>
            </a:r>
          </a:p>
        </p:txBody>
      </p:sp>
    </p:spTree>
    <p:extLst>
      <p:ext uri="{BB962C8B-B14F-4D97-AF65-F5344CB8AC3E}">
        <p14:creationId xmlns:p14="http://schemas.microsoft.com/office/powerpoint/2010/main" val="29676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Diagrams</a:t>
            </a:r>
          </a:p>
        </p:txBody>
      </p:sp>
      <p:sp>
        <p:nvSpPr>
          <p:cNvPr id="3" name="Content Placeholder 2"/>
          <p:cNvSpPr>
            <a:spLocks noGrp="1"/>
          </p:cNvSpPr>
          <p:nvPr>
            <p:ph idx="1"/>
          </p:nvPr>
        </p:nvSpPr>
        <p:spPr/>
        <p:txBody>
          <a:bodyPr>
            <a:normAutofit/>
          </a:bodyPr>
          <a:lstStyle/>
          <a:p>
            <a:pPr marL="0" indent="0" algn="just">
              <a:buNone/>
            </a:pPr>
            <a:r>
              <a:rPr lang="en-US" sz="2400" b="1" dirty="0"/>
              <a:t>Structural Diagram:</a:t>
            </a:r>
            <a:r>
              <a:rPr lang="en-US" sz="2400" dirty="0"/>
              <a:t> It represents the static view of a system by portraying the structure of a system. It shows several objects residing in the system. Following are the structural diagrams given below:</a:t>
            </a:r>
          </a:p>
          <a:p>
            <a:pPr lvl="1" algn="just"/>
            <a:r>
              <a:rPr lang="en-US" dirty="0"/>
              <a:t>Class diagram</a:t>
            </a:r>
          </a:p>
          <a:p>
            <a:pPr lvl="1" algn="just"/>
            <a:r>
              <a:rPr lang="en-US" dirty="0"/>
              <a:t>Object diagram</a:t>
            </a:r>
          </a:p>
          <a:p>
            <a:pPr lvl="1" algn="just"/>
            <a:r>
              <a:rPr lang="en-US" dirty="0"/>
              <a:t>Package diagram</a:t>
            </a:r>
          </a:p>
          <a:p>
            <a:pPr lvl="1" algn="just"/>
            <a:r>
              <a:rPr lang="en-US" dirty="0"/>
              <a:t>Component diagram</a:t>
            </a:r>
          </a:p>
          <a:p>
            <a:pPr lvl="1" algn="just"/>
            <a:r>
              <a:rPr lang="en-US" dirty="0"/>
              <a:t>Deployment diagram</a:t>
            </a:r>
          </a:p>
        </p:txBody>
      </p:sp>
    </p:spTree>
    <p:extLst>
      <p:ext uri="{BB962C8B-B14F-4D97-AF65-F5344CB8AC3E}">
        <p14:creationId xmlns:p14="http://schemas.microsoft.com/office/powerpoint/2010/main" val="303840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Diagrams</a:t>
            </a:r>
          </a:p>
        </p:txBody>
      </p:sp>
      <p:sp>
        <p:nvSpPr>
          <p:cNvPr id="3" name="Content Placeholder 2"/>
          <p:cNvSpPr>
            <a:spLocks noGrp="1"/>
          </p:cNvSpPr>
          <p:nvPr>
            <p:ph idx="1"/>
          </p:nvPr>
        </p:nvSpPr>
        <p:spPr/>
        <p:txBody>
          <a:bodyPr>
            <a:normAutofit/>
          </a:bodyPr>
          <a:lstStyle/>
          <a:p>
            <a:pPr algn="just"/>
            <a:r>
              <a:rPr lang="en-US" sz="2400" b="1" dirty="0"/>
              <a:t>Behavioral Diagram:</a:t>
            </a:r>
            <a:r>
              <a:rPr lang="en-US" sz="2400" dirty="0"/>
              <a:t> It depicts the behavioral features of a system. It deals with dynamic parts of the system. It encompasses the following diagrams:</a:t>
            </a:r>
          </a:p>
          <a:p>
            <a:pPr lvl="1" algn="just"/>
            <a:r>
              <a:rPr lang="en-US" dirty="0"/>
              <a:t>Activity diagram</a:t>
            </a:r>
          </a:p>
          <a:p>
            <a:pPr lvl="1" algn="just"/>
            <a:r>
              <a:rPr lang="en-US" dirty="0"/>
              <a:t>State machine diagram</a:t>
            </a:r>
          </a:p>
          <a:p>
            <a:pPr lvl="1" algn="just"/>
            <a:r>
              <a:rPr lang="en-US" dirty="0"/>
              <a:t>Use case </a:t>
            </a:r>
            <a:r>
              <a:rPr lang="en-US" dirty="0" smtClean="0"/>
              <a:t>diagram</a:t>
            </a:r>
          </a:p>
          <a:p>
            <a:pPr algn="just"/>
            <a:r>
              <a:rPr lang="en-US" sz="2400" b="1" dirty="0"/>
              <a:t>Interaction diagram:</a:t>
            </a:r>
            <a:r>
              <a:rPr lang="en-US" sz="2400" dirty="0"/>
              <a:t> It is a subset of behavioral diagrams. It depicts the interaction between two objects and the data flow between them. Following are the several interaction diagrams in UML:</a:t>
            </a:r>
          </a:p>
          <a:p>
            <a:pPr lvl="1" algn="just"/>
            <a:r>
              <a:rPr lang="en-US" dirty="0"/>
              <a:t>Timing diagram</a:t>
            </a:r>
          </a:p>
          <a:p>
            <a:pPr lvl="1" algn="just"/>
            <a:r>
              <a:rPr lang="en-US" dirty="0"/>
              <a:t>Sequence diagram</a:t>
            </a:r>
          </a:p>
          <a:p>
            <a:pPr lvl="1" algn="just"/>
            <a:r>
              <a:rPr lang="en-US" dirty="0"/>
              <a:t>Collaboration </a:t>
            </a:r>
            <a:r>
              <a:rPr lang="en-US" dirty="0" smtClean="0"/>
              <a:t>diagram</a:t>
            </a:r>
            <a:endParaRPr lang="en-US" dirty="0"/>
          </a:p>
        </p:txBody>
      </p:sp>
    </p:spTree>
    <p:extLst>
      <p:ext uri="{BB962C8B-B14F-4D97-AF65-F5344CB8AC3E}">
        <p14:creationId xmlns:p14="http://schemas.microsoft.com/office/powerpoint/2010/main" val="196941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a:t>UML- </a:t>
            </a:r>
            <a:r>
              <a:rPr lang="en-ID" b="1" dirty="0" smtClean="0"/>
              <a:t>Architecture</a:t>
            </a:r>
            <a:endParaRPr lang="en-ID" b="1" dirty="0"/>
          </a:p>
        </p:txBody>
      </p:sp>
      <p:sp>
        <p:nvSpPr>
          <p:cNvPr id="3" name="Content Placeholder 2"/>
          <p:cNvSpPr>
            <a:spLocks noGrp="1"/>
          </p:cNvSpPr>
          <p:nvPr>
            <p:ph idx="1"/>
          </p:nvPr>
        </p:nvSpPr>
        <p:spPr/>
        <p:txBody>
          <a:bodyPr>
            <a:normAutofit/>
          </a:bodyPr>
          <a:lstStyle/>
          <a:p>
            <a:pPr marL="0" indent="0" algn="just">
              <a:buNone/>
            </a:pPr>
            <a:r>
              <a:rPr lang="en-US" dirty="0"/>
              <a:t>Software architecture is all about how a software system is built at its highest level. It is needed to think big from multiple perspectives with quality and design in mind. The software team is tied to many practical concerns, such as:</a:t>
            </a:r>
          </a:p>
          <a:p>
            <a:pPr lvl="1" algn="just"/>
            <a:r>
              <a:rPr lang="en-US" sz="2800" dirty="0"/>
              <a:t>The structure of the development team.</a:t>
            </a:r>
          </a:p>
          <a:p>
            <a:pPr lvl="1" algn="just"/>
            <a:r>
              <a:rPr lang="en-US" sz="2800" dirty="0"/>
              <a:t>The needs of the business.</a:t>
            </a:r>
          </a:p>
          <a:p>
            <a:pPr lvl="1" algn="just"/>
            <a:r>
              <a:rPr lang="en-US" sz="2800" dirty="0"/>
              <a:t>Development cycle.</a:t>
            </a:r>
          </a:p>
          <a:p>
            <a:pPr lvl="1" algn="just"/>
            <a:r>
              <a:rPr lang="en-US" sz="2800" dirty="0"/>
              <a:t>The intent of the structure itself.</a:t>
            </a:r>
          </a:p>
        </p:txBody>
      </p:sp>
    </p:spTree>
    <p:extLst>
      <p:ext uri="{BB962C8B-B14F-4D97-AF65-F5344CB8AC3E}">
        <p14:creationId xmlns:p14="http://schemas.microsoft.com/office/powerpoint/2010/main" val="219965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2academy - ppt template - 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2academy - ppt template - v2.pptx" id="{247C483A-014F-4024-97F3-B2DFAA750441}" vid="{E604A4BF-980F-47FC-95AD-87C61B36EB38}"/>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g2academy - ppt template - v2</Template>
  <TotalTime>2326</TotalTime>
  <Words>17328</Words>
  <Application>Microsoft Office PowerPoint</Application>
  <PresentationFormat>Widescreen</PresentationFormat>
  <Paragraphs>1380</Paragraphs>
  <Slides>155</Slides>
  <Notes>154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155</vt:i4>
      </vt:variant>
    </vt:vector>
  </HeadingPairs>
  <TitlesOfParts>
    <vt:vector size="161" baseType="lpstr">
      <vt:lpstr>Arial</vt:lpstr>
      <vt:lpstr>Calibri</vt:lpstr>
      <vt:lpstr>Calibri Light</vt:lpstr>
      <vt:lpstr>Courier</vt:lpstr>
      <vt:lpstr>Wingdings</vt:lpstr>
      <vt:lpstr>g2academy - ppt template - v2</vt:lpstr>
      <vt:lpstr>JAVA BOOTCAMP  DAY 01</vt:lpstr>
      <vt:lpstr>Software Development Life Cycle SDLC</vt:lpstr>
      <vt:lpstr>What is SDLC?</vt:lpstr>
      <vt:lpstr>Why SDLC?</vt:lpstr>
      <vt:lpstr>SDLC Phases</vt:lpstr>
      <vt:lpstr>Phase 1: Requirement collection and analysis:</vt:lpstr>
      <vt:lpstr>Phase 2: Feasibility study:</vt:lpstr>
      <vt:lpstr>Phase 3: Design:</vt:lpstr>
      <vt:lpstr>Phase 3: Design: High-Level Design (HLD)</vt:lpstr>
      <vt:lpstr>Phase 3: Design: Low-Level Design(LLD)</vt:lpstr>
      <vt:lpstr>Phase 4: Coding:</vt:lpstr>
      <vt:lpstr>Phase 4: Coding:</vt:lpstr>
      <vt:lpstr>Phase 4: Coding:</vt:lpstr>
      <vt:lpstr>Phase 5: Testing:</vt:lpstr>
      <vt:lpstr>Phase 6: Installation/Deployment:</vt:lpstr>
      <vt:lpstr>Phase 7: Maintenance:</vt:lpstr>
      <vt:lpstr>Popular SDLC models</vt:lpstr>
      <vt:lpstr>Waterfall Model </vt:lpstr>
      <vt:lpstr>Waterfall Model </vt:lpstr>
      <vt:lpstr>Waterfall Model </vt:lpstr>
      <vt:lpstr>Waterfall Model - Advantages</vt:lpstr>
      <vt:lpstr>Waterfall Model - Disadvantages</vt:lpstr>
      <vt:lpstr>Iterative &amp; Incremental Model</vt:lpstr>
      <vt:lpstr>Iterative &amp; Incremental Model</vt:lpstr>
      <vt:lpstr>Iterative &amp; Incremental Model</vt:lpstr>
      <vt:lpstr>Iterative &amp; Incremental Model Pros &amp; Con</vt:lpstr>
      <vt:lpstr>Iterative &amp; Incremental Model - Advantages</vt:lpstr>
      <vt:lpstr>Iterative &amp; Incremental Model - Disadvantages</vt:lpstr>
      <vt:lpstr>Spiral Model</vt:lpstr>
      <vt:lpstr>Spiral Model</vt:lpstr>
      <vt:lpstr>Spiral Model</vt:lpstr>
      <vt:lpstr>Spiral Model</vt:lpstr>
      <vt:lpstr>Spiral Model</vt:lpstr>
      <vt:lpstr>Spiral Model Pros &amp; Cons</vt:lpstr>
      <vt:lpstr>Spiral Model - Advantages</vt:lpstr>
      <vt:lpstr>Spiral Model - Disadvantages</vt:lpstr>
      <vt:lpstr>V-Model</vt:lpstr>
      <vt:lpstr>V-Model</vt:lpstr>
      <vt:lpstr>V-Model Verification Phase</vt:lpstr>
      <vt:lpstr>V-Model Verification Phase</vt:lpstr>
      <vt:lpstr>V-Model Coding Phase</vt:lpstr>
      <vt:lpstr>V-Model Validation Phase</vt:lpstr>
      <vt:lpstr>V-Model</vt:lpstr>
      <vt:lpstr>V-Model Pros &amp; Cons</vt:lpstr>
      <vt:lpstr>V-Model - Advantages</vt:lpstr>
      <vt:lpstr>V-Model - Disadvantages</vt:lpstr>
      <vt:lpstr>Big bang Model</vt:lpstr>
      <vt:lpstr>Big bang Model</vt:lpstr>
      <vt:lpstr>Big bang Model Pros &amp; Cons</vt:lpstr>
      <vt:lpstr>Big bang Model - Advantages</vt:lpstr>
      <vt:lpstr>Big bang Model - Disadvantages</vt:lpstr>
      <vt:lpstr>Agile Model</vt:lpstr>
      <vt:lpstr>Agile Model</vt:lpstr>
      <vt:lpstr>Agile Model</vt:lpstr>
      <vt:lpstr>Agile Model</vt:lpstr>
      <vt:lpstr>Agile VS Traditional SDLC Models</vt:lpstr>
      <vt:lpstr>Agile Model - Advantages</vt:lpstr>
      <vt:lpstr>Agile Model - Disadvantages</vt:lpstr>
      <vt:lpstr>RAD Model</vt:lpstr>
      <vt:lpstr>RAD Model</vt:lpstr>
      <vt:lpstr>RAD Model</vt:lpstr>
      <vt:lpstr>RAD Model</vt:lpstr>
      <vt:lpstr>RAD Model</vt:lpstr>
      <vt:lpstr>RAD VS Traditional SDLC Models</vt:lpstr>
      <vt:lpstr>RAD Model</vt:lpstr>
      <vt:lpstr>Rad Model Pros &amp; Cons</vt:lpstr>
      <vt:lpstr>Rad Model - Advantages</vt:lpstr>
      <vt:lpstr>Rad Model - Advantages</vt:lpstr>
      <vt:lpstr>Conclusion</vt:lpstr>
      <vt:lpstr>Conclusion</vt:lpstr>
      <vt:lpstr>Unified Modeling Language (UML)</vt:lpstr>
      <vt:lpstr>Unified Modeling Language</vt:lpstr>
      <vt:lpstr>Goals of UML</vt:lpstr>
      <vt:lpstr>A Conceptual Model of UML</vt:lpstr>
      <vt:lpstr>Object-Oriented Concepts</vt:lpstr>
      <vt:lpstr>Object-Oriented Concepts</vt:lpstr>
      <vt:lpstr>OO Analysis and Design</vt:lpstr>
      <vt:lpstr>OO Analysis and Design</vt:lpstr>
      <vt:lpstr>OO Analysis and Design</vt:lpstr>
      <vt:lpstr>Role of UML in OO Design</vt:lpstr>
      <vt:lpstr>UML-Building Blocks</vt:lpstr>
      <vt:lpstr>Things</vt:lpstr>
      <vt:lpstr>Structural things</vt:lpstr>
      <vt:lpstr>Structural things</vt:lpstr>
      <vt:lpstr>Structural things</vt:lpstr>
      <vt:lpstr>Structural things</vt:lpstr>
      <vt:lpstr>Structural things</vt:lpstr>
      <vt:lpstr>Behavioral Things</vt:lpstr>
      <vt:lpstr>Behavioral Things</vt:lpstr>
      <vt:lpstr>Behavioral Things</vt:lpstr>
      <vt:lpstr>Grouping Things</vt:lpstr>
      <vt:lpstr>Annotation Things</vt:lpstr>
      <vt:lpstr>Relationships</vt:lpstr>
      <vt:lpstr>Relationships</vt:lpstr>
      <vt:lpstr>Relationships</vt:lpstr>
      <vt:lpstr>Diagrams</vt:lpstr>
      <vt:lpstr>Diagrams</vt:lpstr>
      <vt:lpstr>Diagrams</vt:lpstr>
      <vt:lpstr>UML- Architecture</vt:lpstr>
      <vt:lpstr>UML- Architecture</vt:lpstr>
      <vt:lpstr>UML- Architecture</vt:lpstr>
      <vt:lpstr>UML- Architecture</vt:lpstr>
      <vt:lpstr>UML- Architecture</vt:lpstr>
      <vt:lpstr>UML- Architecture</vt:lpstr>
      <vt:lpstr>UML- Architecture</vt:lpstr>
      <vt:lpstr>UML- Architecture</vt:lpstr>
      <vt:lpstr>UML-Diagrams</vt:lpstr>
      <vt:lpstr>Structural Diagrams</vt:lpstr>
      <vt:lpstr>Structural Diagrams</vt:lpstr>
      <vt:lpstr>Behavioral Diagrams</vt:lpstr>
      <vt:lpstr>Interaction Diagrams</vt:lpstr>
      <vt:lpstr>UML Class Diagram</vt:lpstr>
      <vt:lpstr>Purpose of Class Diagrams</vt:lpstr>
      <vt:lpstr>Benefits of Class Diagrams</vt:lpstr>
      <vt:lpstr>Vital components of a Class Diagram</vt:lpstr>
      <vt:lpstr>Vital components of a Class Diagram</vt:lpstr>
      <vt:lpstr>Relationships</vt:lpstr>
      <vt:lpstr>Relationships</vt:lpstr>
      <vt:lpstr>Relationships</vt:lpstr>
      <vt:lpstr>Relationships</vt:lpstr>
      <vt:lpstr>Relationships</vt:lpstr>
      <vt:lpstr>Relationships</vt:lpstr>
      <vt:lpstr>Abstract Classes</vt:lpstr>
      <vt:lpstr>How to draw a Class Diagram?</vt:lpstr>
      <vt:lpstr>Class Diagram Example</vt:lpstr>
      <vt:lpstr>Usage of Class diagrams</vt:lpstr>
      <vt:lpstr>UML Object Diagram</vt:lpstr>
      <vt:lpstr>Purpose of Object Diagram</vt:lpstr>
      <vt:lpstr>Example of Object Diagram</vt:lpstr>
      <vt:lpstr>How to draw an Object Diagram?</vt:lpstr>
      <vt:lpstr>Applications of Object diagrams</vt:lpstr>
      <vt:lpstr>Class vs. Object diagram</vt:lpstr>
      <vt:lpstr>UML Use Case Diagram</vt:lpstr>
      <vt:lpstr>Purpose of Use Case Diagrams</vt:lpstr>
      <vt:lpstr>How to draw a Use Case diagram?</vt:lpstr>
      <vt:lpstr>How to draw a Use Case diagram?</vt:lpstr>
      <vt:lpstr>Example of a Use Case Diagram</vt:lpstr>
      <vt:lpstr>Example of a Use Case Diagram</vt:lpstr>
      <vt:lpstr>Example of a Use Case Diagram</vt:lpstr>
      <vt:lpstr>Example of a Use Case Diagram</vt:lpstr>
      <vt:lpstr>Example of a Use Case Diagram</vt:lpstr>
      <vt:lpstr>Example of a Use Case Diagram</vt:lpstr>
      <vt:lpstr>Important tips for drawing a Use Case diagram</vt:lpstr>
      <vt:lpstr>UML Activity Diagram</vt:lpstr>
      <vt:lpstr>Components of an Activity Diagram</vt:lpstr>
      <vt:lpstr>Components of an Activity Diagram</vt:lpstr>
      <vt:lpstr>Components of an Activity Diagram</vt:lpstr>
      <vt:lpstr>Components of an Activity Diagram</vt:lpstr>
      <vt:lpstr>Notation of an Activity diagram</vt:lpstr>
      <vt:lpstr>Why use Activity Diagram?</vt:lpstr>
      <vt:lpstr>How to draw an Activity Diagram?</vt:lpstr>
      <vt:lpstr>How to draw an Activity Diagram?</vt:lpstr>
      <vt:lpstr>Example of an Activity Diagram</vt:lpstr>
      <vt:lpstr>When to use an Activity Diagram?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FUNDAMENTAL DAY 01</dc:title>
  <dc:creator>LDS</dc:creator>
  <cp:lastModifiedBy>Sugeng Hary</cp:lastModifiedBy>
  <cp:revision>137</cp:revision>
  <dcterms:created xsi:type="dcterms:W3CDTF">2017-08-02T08:53:38Z</dcterms:created>
  <dcterms:modified xsi:type="dcterms:W3CDTF">2020-06-17T00:34:40Z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