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4"/>
  </p:notesMasterIdLst>
  <p:handoutMasterIdLst>
    <p:handoutMasterId r:id="rId55"/>
  </p:handoutMasterIdLst>
  <p:sldIdLst>
    <p:sldId id="257" r:id="rId2"/>
    <p:sldId id="271" r:id="rId3"/>
    <p:sldId id="315" r:id="rId4"/>
    <p:sldId id="316" r:id="rId5"/>
    <p:sldId id="317" r:id="rId6"/>
    <p:sldId id="318" r:id="rId7"/>
    <p:sldId id="319" r:id="rId8"/>
    <p:sldId id="320" r:id="rId9"/>
    <p:sldId id="321" r:id="rId10"/>
    <p:sldId id="322" r:id="rId11"/>
    <p:sldId id="323" r:id="rId12"/>
    <p:sldId id="324" r:id="rId13"/>
    <p:sldId id="325"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13" r:id="rId35"/>
    <p:sldId id="260" r:id="rId36"/>
    <p:sldId id="272" r:id="rId37"/>
    <p:sldId id="273" r:id="rId38"/>
    <p:sldId id="275" r:id="rId39"/>
    <p:sldId id="283" r:id="rId40"/>
    <p:sldId id="284" r:id="rId41"/>
    <p:sldId id="285" r:id="rId42"/>
    <p:sldId id="348" r:id="rId43"/>
    <p:sldId id="349" r:id="rId44"/>
    <p:sldId id="350" r:id="rId45"/>
    <p:sldId id="351" r:id="rId46"/>
    <p:sldId id="353" r:id="rId47"/>
    <p:sldId id="354" r:id="rId48"/>
    <p:sldId id="355" r:id="rId49"/>
    <p:sldId id="286" r:id="rId50"/>
    <p:sldId id="287" r:id="rId51"/>
    <p:sldId id="288" r:id="rId52"/>
    <p:sldId id="32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89911" autoAdjust="0"/>
  </p:normalViewPr>
  <p:slideViewPr>
    <p:cSldViewPr snapToGrid="0">
      <p:cViewPr varScale="1">
        <p:scale>
          <a:sx n="89" d="100"/>
          <a:sy n="89" d="100"/>
        </p:scale>
        <p:origin x="494"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6/17/2020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4051782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52882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11640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43619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2166856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2635324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1995161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1815370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4221136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1714277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35821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161770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2890986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1769064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4170001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3669995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3326238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3611486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1735296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4094079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55998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2328908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2269121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288538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3204480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624576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1800181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635142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2676801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18383574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2430439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11044589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37406204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30828444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39749659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24541562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22263050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32589346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31962596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4590891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25968235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1658172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306667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27494966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847679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3525066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974812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1891378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709511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6/17/2020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6/17/2020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6/17/2020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6/17/2020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6/17/2020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6/17/2020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6/17/2020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6/17/2020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a:t>
            </a:r>
            <a:r>
              <a:rPr lang="en-US" dirty="0" smtClean="0"/>
              <a:t>BOOTCAMP </a:t>
            </a:r>
            <a:r>
              <a:rPr lang="en-US" dirty="0"/>
              <a:t/>
            </a:r>
            <a:br>
              <a:rPr lang="en-US" dirty="0"/>
            </a:br>
            <a:r>
              <a:rPr lang="en-US" dirty="0" smtClean="0"/>
              <a:t>DAY </a:t>
            </a:r>
            <a:r>
              <a:rPr lang="en-US" dirty="0"/>
              <a:t>02</a:t>
            </a:r>
          </a:p>
        </p:txBody>
      </p:sp>
      <p:sp>
        <p:nvSpPr>
          <p:cNvPr id="3" name="Subtitle 2"/>
          <p:cNvSpPr>
            <a:spLocks noGrp="1"/>
          </p:cNvSpPr>
          <p:nvPr>
            <p:ph type="subTitle" idx="1"/>
          </p:nvPr>
        </p:nvSpPr>
        <p:spPr/>
        <p:txBody>
          <a:bodyPr/>
          <a:lstStyle/>
          <a:p>
            <a:r>
              <a:rPr lang="en-US" dirty="0"/>
              <a:t>Presented by</a:t>
            </a:r>
          </a:p>
          <a:p>
            <a:r>
              <a:rPr lang="en-US" dirty="0" smtClean="0"/>
              <a:t>G2Academy</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47700"/>
          </a:xfrm>
        </p:spPr>
        <p:txBody>
          <a:bodyPr>
            <a:normAutofit fontScale="90000"/>
          </a:bodyPr>
          <a:lstStyle/>
          <a:p>
            <a:r>
              <a:rPr lang="en-US" b="1" dirty="0"/>
              <a:t>What Is a Class</a:t>
            </a:r>
            <a:r>
              <a:rPr lang="en-US" b="1" dirty="0" smtClean="0"/>
              <a:t>?</a:t>
            </a:r>
            <a:endParaRPr lang="en-US" dirty="0"/>
          </a:p>
        </p:txBody>
      </p:sp>
      <p:sp>
        <p:nvSpPr>
          <p:cNvPr id="3" name="Content Placeholder 2"/>
          <p:cNvSpPr>
            <a:spLocks noGrp="1"/>
          </p:cNvSpPr>
          <p:nvPr>
            <p:ph idx="1"/>
          </p:nvPr>
        </p:nvSpPr>
        <p:spPr>
          <a:xfrm>
            <a:off x="609600" y="2249424"/>
            <a:ext cx="5080000" cy="4325112"/>
          </a:xfrm>
        </p:spPr>
        <p:txBody>
          <a:bodyPr>
            <a:noAutofit/>
          </a:bodyPr>
          <a:lstStyle/>
          <a:p>
            <a:pPr marL="109728" indent="0" algn="just">
              <a:buNone/>
            </a:pPr>
            <a:r>
              <a:rPr lang="en-US" sz="2000" dirty="0" smtClean="0"/>
              <a:t>class </a:t>
            </a:r>
            <a:r>
              <a:rPr lang="en-US" sz="2000" dirty="0"/>
              <a:t>Bicycle {</a:t>
            </a:r>
          </a:p>
          <a:p>
            <a:pPr marL="109728" indent="0" algn="just">
              <a:buNone/>
            </a:pPr>
            <a:r>
              <a:rPr lang="en-US" sz="2000" dirty="0" smtClean="0"/>
              <a:t>    </a:t>
            </a:r>
            <a:r>
              <a:rPr lang="en-US" sz="2000" dirty="0" err="1"/>
              <a:t>int</a:t>
            </a:r>
            <a:r>
              <a:rPr lang="en-US" sz="2000" dirty="0"/>
              <a:t> cadence = 0;</a:t>
            </a:r>
          </a:p>
          <a:p>
            <a:pPr marL="109728" indent="0" algn="just">
              <a:buNone/>
            </a:pPr>
            <a:r>
              <a:rPr lang="en-US" sz="2000" dirty="0"/>
              <a:t>    </a:t>
            </a:r>
            <a:r>
              <a:rPr lang="en-US" sz="2000" dirty="0" err="1"/>
              <a:t>int</a:t>
            </a:r>
            <a:r>
              <a:rPr lang="en-US" sz="2000" dirty="0"/>
              <a:t> speed = 0;</a:t>
            </a:r>
          </a:p>
          <a:p>
            <a:pPr marL="109728" indent="0" algn="just">
              <a:buNone/>
            </a:pPr>
            <a:r>
              <a:rPr lang="en-US" sz="2000" dirty="0"/>
              <a:t>    </a:t>
            </a:r>
            <a:r>
              <a:rPr lang="en-US" sz="2000" dirty="0" err="1"/>
              <a:t>int</a:t>
            </a:r>
            <a:r>
              <a:rPr lang="en-US" sz="2000" dirty="0"/>
              <a:t> gear = 1;</a:t>
            </a:r>
          </a:p>
          <a:p>
            <a:pPr marL="109728" indent="0" algn="just">
              <a:buNone/>
            </a:pPr>
            <a:endParaRPr lang="en-US" sz="2000" dirty="0"/>
          </a:p>
          <a:p>
            <a:pPr marL="109728" indent="0" algn="just">
              <a:buNone/>
            </a:pPr>
            <a:r>
              <a:rPr lang="en-US" sz="2000" dirty="0"/>
              <a:t>    void </a:t>
            </a:r>
            <a:r>
              <a:rPr lang="en-US" sz="2000" dirty="0" err="1"/>
              <a:t>changeCadence</a:t>
            </a:r>
            <a:r>
              <a:rPr lang="en-US" sz="2000" dirty="0"/>
              <a:t>(</a:t>
            </a:r>
            <a:r>
              <a:rPr lang="en-US" sz="2000" dirty="0" err="1"/>
              <a:t>int</a:t>
            </a:r>
            <a:r>
              <a:rPr lang="en-US" sz="2000" dirty="0"/>
              <a:t> </a:t>
            </a:r>
            <a:r>
              <a:rPr lang="en-US" sz="2000" dirty="0" err="1"/>
              <a:t>newValue</a:t>
            </a:r>
            <a:r>
              <a:rPr lang="en-US" sz="2000" dirty="0"/>
              <a:t>) {</a:t>
            </a:r>
          </a:p>
          <a:p>
            <a:pPr marL="109728" indent="0" algn="just">
              <a:buNone/>
            </a:pPr>
            <a:r>
              <a:rPr lang="en-US" sz="2000" dirty="0"/>
              <a:t>         cadence = </a:t>
            </a:r>
            <a:r>
              <a:rPr lang="en-US" sz="2000" dirty="0" err="1"/>
              <a:t>newValue</a:t>
            </a:r>
            <a:r>
              <a:rPr lang="en-US" sz="2000" dirty="0"/>
              <a:t>;</a:t>
            </a:r>
          </a:p>
          <a:p>
            <a:pPr marL="109728" indent="0" algn="just">
              <a:buNone/>
            </a:pPr>
            <a:r>
              <a:rPr lang="en-US" sz="2000" dirty="0"/>
              <a:t>    }</a:t>
            </a:r>
          </a:p>
          <a:p>
            <a:pPr marL="109728" indent="0" algn="just">
              <a:buNone/>
            </a:pPr>
            <a:endParaRPr lang="en-US" sz="2000" dirty="0"/>
          </a:p>
          <a:p>
            <a:pPr marL="109728" indent="0" algn="just">
              <a:buNone/>
            </a:pPr>
            <a:r>
              <a:rPr lang="en-US" sz="2000" dirty="0"/>
              <a:t>    void </a:t>
            </a:r>
            <a:r>
              <a:rPr lang="en-US" sz="2000" dirty="0" err="1"/>
              <a:t>changeGear</a:t>
            </a:r>
            <a:r>
              <a:rPr lang="en-US" sz="2000" dirty="0"/>
              <a:t>(</a:t>
            </a:r>
            <a:r>
              <a:rPr lang="en-US" sz="2000" dirty="0" err="1"/>
              <a:t>int</a:t>
            </a:r>
            <a:r>
              <a:rPr lang="en-US" sz="2000" dirty="0"/>
              <a:t> </a:t>
            </a:r>
            <a:r>
              <a:rPr lang="en-US" sz="2000" dirty="0" err="1"/>
              <a:t>newValue</a:t>
            </a:r>
            <a:r>
              <a:rPr lang="en-US" sz="2000" dirty="0"/>
              <a:t>) {</a:t>
            </a:r>
          </a:p>
          <a:p>
            <a:pPr marL="109728" indent="0" algn="just">
              <a:buNone/>
            </a:pPr>
            <a:r>
              <a:rPr lang="en-US" sz="2000" dirty="0"/>
              <a:t>         gear = </a:t>
            </a:r>
            <a:r>
              <a:rPr lang="en-US" sz="2000" dirty="0" err="1"/>
              <a:t>newValue</a:t>
            </a:r>
            <a:r>
              <a:rPr lang="en-US" sz="2000" dirty="0"/>
              <a:t>;</a:t>
            </a:r>
          </a:p>
          <a:p>
            <a:pPr marL="109728" indent="0" algn="just">
              <a:buNone/>
            </a:pPr>
            <a:r>
              <a:rPr lang="en-US" sz="2000" dirty="0"/>
              <a:t>    }</a:t>
            </a:r>
          </a:p>
        </p:txBody>
      </p:sp>
      <p:sp>
        <p:nvSpPr>
          <p:cNvPr id="7" name="Content Placeholder 2"/>
          <p:cNvSpPr txBox="1">
            <a:spLocks/>
          </p:cNvSpPr>
          <p:nvPr/>
        </p:nvSpPr>
        <p:spPr>
          <a:xfrm>
            <a:off x="6502400" y="2249424"/>
            <a:ext cx="5080000" cy="4325112"/>
          </a:xfrm>
          <a:prstGeom prst="rect">
            <a:avLst/>
          </a:prstGeom>
        </p:spPr>
        <p:txBody>
          <a:bodyPr vert="horz">
            <a:normAutofit fontScale="70000" lnSpcReduction="2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None/>
            </a:pPr>
            <a:r>
              <a:rPr lang="en-US" dirty="0"/>
              <a:t> void </a:t>
            </a:r>
            <a:r>
              <a:rPr lang="en-US" dirty="0" err="1"/>
              <a:t>speedUp</a:t>
            </a:r>
            <a:r>
              <a:rPr lang="en-US" dirty="0"/>
              <a:t>(</a:t>
            </a:r>
            <a:r>
              <a:rPr lang="en-US" dirty="0" err="1"/>
              <a:t>int</a:t>
            </a:r>
            <a:r>
              <a:rPr lang="en-US" dirty="0"/>
              <a:t> increment) {</a:t>
            </a:r>
          </a:p>
          <a:p>
            <a:pPr marL="109728" indent="0" algn="just">
              <a:buNone/>
            </a:pPr>
            <a:r>
              <a:rPr lang="en-US" dirty="0"/>
              <a:t>         speed = speed + increment;   </a:t>
            </a:r>
          </a:p>
          <a:p>
            <a:pPr marL="109728" indent="0" algn="just">
              <a:buNone/>
            </a:pPr>
            <a:r>
              <a:rPr lang="en-US" dirty="0"/>
              <a:t>    }</a:t>
            </a:r>
          </a:p>
          <a:p>
            <a:pPr marL="109728" indent="0" algn="just">
              <a:buNone/>
            </a:pPr>
            <a:endParaRPr lang="en-US" dirty="0"/>
          </a:p>
          <a:p>
            <a:pPr marL="109728" indent="0" algn="just">
              <a:buNone/>
            </a:pPr>
            <a:r>
              <a:rPr lang="en-US" dirty="0"/>
              <a:t>    void </a:t>
            </a:r>
            <a:r>
              <a:rPr lang="en-US" dirty="0" err="1"/>
              <a:t>applyBrakes</a:t>
            </a:r>
            <a:r>
              <a:rPr lang="en-US" dirty="0"/>
              <a:t>(</a:t>
            </a:r>
            <a:r>
              <a:rPr lang="en-US" dirty="0" err="1"/>
              <a:t>int</a:t>
            </a:r>
            <a:r>
              <a:rPr lang="en-US" dirty="0"/>
              <a:t> decrement) {</a:t>
            </a:r>
          </a:p>
          <a:p>
            <a:pPr marL="109728" indent="0" algn="just">
              <a:buNone/>
            </a:pPr>
            <a:r>
              <a:rPr lang="en-US" dirty="0"/>
              <a:t>         speed = speed - decrement;</a:t>
            </a:r>
          </a:p>
          <a:p>
            <a:pPr marL="109728" indent="0" algn="just">
              <a:buNone/>
            </a:pPr>
            <a:r>
              <a:rPr lang="en-US" dirty="0"/>
              <a:t>    }</a:t>
            </a:r>
          </a:p>
          <a:p>
            <a:pPr marL="109728" indent="0" algn="just">
              <a:buNone/>
            </a:pPr>
            <a:endParaRPr lang="en-US" dirty="0"/>
          </a:p>
          <a:p>
            <a:pPr marL="109728" indent="0" algn="just">
              <a:buNone/>
            </a:pPr>
            <a:r>
              <a:rPr lang="en-US" dirty="0"/>
              <a:t>    void </a:t>
            </a:r>
            <a:r>
              <a:rPr lang="en-US" dirty="0" err="1"/>
              <a:t>printStates</a:t>
            </a:r>
            <a:r>
              <a:rPr lang="en-US" dirty="0"/>
              <a:t>() {</a:t>
            </a:r>
          </a:p>
          <a:p>
            <a:pPr marL="109728" indent="0" algn="just">
              <a:buNone/>
            </a:pPr>
            <a:r>
              <a:rPr lang="en-US" dirty="0"/>
              <a:t>         </a:t>
            </a:r>
            <a:r>
              <a:rPr lang="en-US" dirty="0" err="1"/>
              <a:t>System.out.println</a:t>
            </a:r>
            <a:r>
              <a:rPr lang="en-US" dirty="0"/>
              <a:t>("cadence:" +</a:t>
            </a:r>
          </a:p>
          <a:p>
            <a:pPr marL="109728" indent="0" algn="just">
              <a:buNone/>
            </a:pPr>
            <a:r>
              <a:rPr lang="en-US" dirty="0"/>
              <a:t>             cadence + " speed:" + </a:t>
            </a:r>
          </a:p>
          <a:p>
            <a:pPr marL="109728" indent="0" algn="just">
              <a:buNone/>
            </a:pPr>
            <a:r>
              <a:rPr lang="en-US" dirty="0"/>
              <a:t>             speed + " gear:" + gear);</a:t>
            </a:r>
          </a:p>
          <a:p>
            <a:pPr marL="109728" indent="0" algn="just">
              <a:buNone/>
            </a:pPr>
            <a:r>
              <a:rPr lang="en-US" dirty="0"/>
              <a:t>    }</a:t>
            </a:r>
          </a:p>
          <a:p>
            <a:pPr marL="109728" indent="0" algn="just">
              <a:buNone/>
            </a:pPr>
            <a:r>
              <a:rPr lang="en-US" dirty="0"/>
              <a:t>}</a:t>
            </a:r>
          </a:p>
        </p:txBody>
      </p:sp>
      <p:sp>
        <p:nvSpPr>
          <p:cNvPr id="8" name="Content Placeholder 2"/>
          <p:cNvSpPr txBox="1">
            <a:spLocks/>
          </p:cNvSpPr>
          <p:nvPr/>
        </p:nvSpPr>
        <p:spPr>
          <a:xfrm>
            <a:off x="609600" y="1576324"/>
            <a:ext cx="10972800" cy="67310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Font typeface="Georgia"/>
              <a:buNone/>
            </a:pPr>
            <a:r>
              <a:rPr lang="en-US" sz="2000" dirty="0" smtClean="0"/>
              <a:t>The following Bicycle class is one possible implementation of a bicycle:</a:t>
            </a:r>
          </a:p>
        </p:txBody>
      </p:sp>
    </p:spTree>
    <p:extLst>
      <p:ext uri="{BB962C8B-B14F-4D97-AF65-F5344CB8AC3E}">
        <p14:creationId xmlns:p14="http://schemas.microsoft.com/office/powerpoint/2010/main" val="192567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 Class</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syntax of the Java programming language will look new to you, but the design of this class is based on the previous discussion of bicycle objects. The fields cadence, speed, and gear represent the object's state, and the methods (</a:t>
            </a:r>
            <a:r>
              <a:rPr lang="en-US" dirty="0" err="1"/>
              <a:t>changeCadence</a:t>
            </a:r>
            <a:r>
              <a:rPr lang="en-US" dirty="0"/>
              <a:t>, </a:t>
            </a:r>
            <a:r>
              <a:rPr lang="en-US" dirty="0" err="1"/>
              <a:t>changeGear</a:t>
            </a:r>
            <a:r>
              <a:rPr lang="en-US" dirty="0"/>
              <a:t>, </a:t>
            </a:r>
            <a:r>
              <a:rPr lang="en-US" dirty="0" err="1"/>
              <a:t>speedUp</a:t>
            </a:r>
            <a:r>
              <a:rPr lang="en-US" dirty="0"/>
              <a:t> etc.) define its interaction with the outside world</a:t>
            </a:r>
            <a:r>
              <a:rPr lang="en-US" dirty="0" smtClean="0"/>
              <a:t>.</a:t>
            </a:r>
            <a:endParaRPr lang="en-US" dirty="0"/>
          </a:p>
          <a:p>
            <a:pPr algn="just"/>
            <a:r>
              <a:rPr lang="en-US" dirty="0"/>
              <a:t>You may have noticed that the Bicycle class does not contain a main method. That's because it's not a complete application; it's just the blueprint for bicycles that might be used in an application. The responsibility of creating and using new Bicycle objects belongs to some other class in your application.</a:t>
            </a:r>
          </a:p>
        </p:txBody>
      </p:sp>
    </p:spTree>
    <p:extLst>
      <p:ext uri="{BB962C8B-B14F-4D97-AF65-F5344CB8AC3E}">
        <p14:creationId xmlns:p14="http://schemas.microsoft.com/office/powerpoint/2010/main" val="133722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47700"/>
          </a:xfrm>
        </p:spPr>
        <p:txBody>
          <a:bodyPr>
            <a:normAutofit fontScale="90000"/>
          </a:bodyPr>
          <a:lstStyle/>
          <a:p>
            <a:r>
              <a:rPr lang="en-US" b="1" dirty="0"/>
              <a:t>What Is a Class</a:t>
            </a:r>
            <a:r>
              <a:rPr lang="en-US" b="1" dirty="0" smtClean="0"/>
              <a:t>?</a:t>
            </a:r>
            <a:endParaRPr lang="en-US" dirty="0"/>
          </a:p>
        </p:txBody>
      </p:sp>
      <p:sp>
        <p:nvSpPr>
          <p:cNvPr id="3" name="Content Placeholder 2"/>
          <p:cNvSpPr>
            <a:spLocks noGrp="1"/>
          </p:cNvSpPr>
          <p:nvPr>
            <p:ph idx="1"/>
          </p:nvPr>
        </p:nvSpPr>
        <p:spPr>
          <a:xfrm>
            <a:off x="609600" y="2249424"/>
            <a:ext cx="5080000" cy="4325112"/>
          </a:xfrm>
        </p:spPr>
        <p:txBody>
          <a:bodyPr>
            <a:noAutofit/>
          </a:bodyPr>
          <a:lstStyle/>
          <a:p>
            <a:pPr marL="109728" indent="0" algn="just">
              <a:buNone/>
            </a:pPr>
            <a:r>
              <a:rPr lang="en-US" sz="1800" dirty="0"/>
              <a:t>class </a:t>
            </a:r>
            <a:r>
              <a:rPr lang="en-US" sz="1800" dirty="0" err="1"/>
              <a:t>BicycleDemo</a:t>
            </a:r>
            <a:r>
              <a:rPr lang="en-US" sz="1800" dirty="0"/>
              <a:t> {</a:t>
            </a:r>
          </a:p>
          <a:p>
            <a:pPr marL="109728" indent="0" algn="just">
              <a:buNone/>
            </a:pPr>
            <a:r>
              <a:rPr lang="en-US" sz="1800" dirty="0"/>
              <a:t>    public static void main(String[] </a:t>
            </a:r>
            <a:r>
              <a:rPr lang="en-US" sz="1800" dirty="0" err="1"/>
              <a:t>args</a:t>
            </a:r>
            <a:r>
              <a:rPr lang="en-US" sz="1800" dirty="0"/>
              <a:t>) {</a:t>
            </a:r>
          </a:p>
          <a:p>
            <a:pPr marL="109728" indent="0" algn="just">
              <a:buNone/>
            </a:pPr>
            <a:endParaRPr lang="en-US" sz="1800" dirty="0"/>
          </a:p>
          <a:p>
            <a:pPr marL="109728" indent="0" algn="just">
              <a:buNone/>
            </a:pPr>
            <a:r>
              <a:rPr lang="en-US" sz="1800" dirty="0"/>
              <a:t>        // Create two different </a:t>
            </a:r>
          </a:p>
          <a:p>
            <a:pPr marL="109728" indent="0" algn="just">
              <a:buNone/>
            </a:pPr>
            <a:r>
              <a:rPr lang="en-US" sz="1800" dirty="0"/>
              <a:t>        // Bicycle objects</a:t>
            </a:r>
          </a:p>
          <a:p>
            <a:pPr marL="109728" indent="0" algn="just">
              <a:buNone/>
            </a:pPr>
            <a:r>
              <a:rPr lang="en-US" sz="1800" dirty="0"/>
              <a:t>        Bicycle bike1 = new Bicycle();</a:t>
            </a:r>
          </a:p>
          <a:p>
            <a:pPr marL="109728" indent="0" algn="just">
              <a:buNone/>
            </a:pPr>
            <a:r>
              <a:rPr lang="en-US" sz="1800" dirty="0"/>
              <a:t>        Bicycle bike2 = new Bicycle();</a:t>
            </a:r>
          </a:p>
          <a:p>
            <a:pPr marL="109728" indent="0" algn="just">
              <a:buNone/>
            </a:pPr>
            <a:endParaRPr lang="en-US" sz="1800" dirty="0"/>
          </a:p>
          <a:p>
            <a:pPr marL="109728" indent="0" algn="just">
              <a:buNone/>
            </a:pPr>
            <a:r>
              <a:rPr lang="en-US" sz="1800" dirty="0"/>
              <a:t>        // Invoke methods on </a:t>
            </a:r>
          </a:p>
          <a:p>
            <a:pPr marL="109728" indent="0" algn="just">
              <a:buNone/>
            </a:pPr>
            <a:r>
              <a:rPr lang="en-US" sz="1800" dirty="0"/>
              <a:t>        // those objects</a:t>
            </a:r>
          </a:p>
          <a:p>
            <a:pPr marL="109728" indent="0" algn="just">
              <a:buNone/>
            </a:pPr>
            <a:r>
              <a:rPr lang="en-US" sz="1800" dirty="0"/>
              <a:t>        bike1.changeCadence(50);</a:t>
            </a:r>
          </a:p>
          <a:p>
            <a:pPr marL="109728" indent="0" algn="just">
              <a:buNone/>
            </a:pPr>
            <a:r>
              <a:rPr lang="en-US" sz="1800" dirty="0"/>
              <a:t>        bike1.speedUp(10</a:t>
            </a:r>
            <a:r>
              <a:rPr lang="en-US" sz="1800" dirty="0" smtClean="0"/>
              <a:t>);</a:t>
            </a:r>
            <a:endParaRPr lang="en-US" sz="1800" dirty="0"/>
          </a:p>
        </p:txBody>
      </p:sp>
      <p:sp>
        <p:nvSpPr>
          <p:cNvPr id="7" name="Content Placeholder 2"/>
          <p:cNvSpPr txBox="1">
            <a:spLocks/>
          </p:cNvSpPr>
          <p:nvPr/>
        </p:nvSpPr>
        <p:spPr>
          <a:xfrm>
            <a:off x="6502400" y="2249424"/>
            <a:ext cx="5080000"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None/>
            </a:pPr>
            <a:r>
              <a:rPr lang="en-US" sz="1800" dirty="0"/>
              <a:t>  </a:t>
            </a:r>
            <a:r>
              <a:rPr lang="en-US" sz="1800" dirty="0" smtClean="0"/>
              <a:t>      bike1.changeGear(2</a:t>
            </a:r>
            <a:r>
              <a:rPr lang="en-US" sz="1800" dirty="0"/>
              <a:t>);</a:t>
            </a:r>
          </a:p>
          <a:p>
            <a:pPr marL="109728" indent="0" algn="just">
              <a:buNone/>
            </a:pPr>
            <a:r>
              <a:rPr lang="en-US" sz="1800" dirty="0"/>
              <a:t>        bike1.printStates();</a:t>
            </a:r>
          </a:p>
          <a:p>
            <a:pPr marL="109728" indent="0" algn="just">
              <a:buNone/>
            </a:pPr>
            <a:endParaRPr lang="en-US" sz="1800" dirty="0"/>
          </a:p>
          <a:p>
            <a:pPr marL="109728" indent="0" algn="just">
              <a:buNone/>
            </a:pPr>
            <a:r>
              <a:rPr lang="en-US" sz="1800" dirty="0"/>
              <a:t>        bike2.changeCadence(50);</a:t>
            </a:r>
          </a:p>
          <a:p>
            <a:pPr marL="109728" indent="0" algn="just">
              <a:buNone/>
            </a:pPr>
            <a:r>
              <a:rPr lang="en-US" sz="1800" dirty="0"/>
              <a:t>        bike2.speedUp(10);</a:t>
            </a:r>
          </a:p>
          <a:p>
            <a:pPr marL="109728" indent="0" algn="just">
              <a:buNone/>
            </a:pPr>
            <a:r>
              <a:rPr lang="en-US" sz="1800" dirty="0"/>
              <a:t>        bike2.changeGear(2);</a:t>
            </a:r>
          </a:p>
          <a:p>
            <a:pPr marL="109728" indent="0" algn="just">
              <a:buNone/>
            </a:pPr>
            <a:r>
              <a:rPr lang="en-US" sz="1800" dirty="0"/>
              <a:t>        bike2.changeCadence(40);</a:t>
            </a:r>
          </a:p>
          <a:p>
            <a:pPr marL="109728" indent="0" algn="just">
              <a:buNone/>
            </a:pPr>
            <a:r>
              <a:rPr lang="en-US" sz="1800" dirty="0"/>
              <a:t>        bike2.speedUp(10);</a:t>
            </a:r>
          </a:p>
          <a:p>
            <a:pPr marL="109728" indent="0" algn="just">
              <a:buNone/>
            </a:pPr>
            <a:r>
              <a:rPr lang="en-US" sz="1800" dirty="0"/>
              <a:t>        bike2.changeGear(3);</a:t>
            </a:r>
          </a:p>
          <a:p>
            <a:pPr marL="109728" indent="0" algn="just">
              <a:buNone/>
            </a:pPr>
            <a:r>
              <a:rPr lang="en-US" sz="1800" dirty="0"/>
              <a:t>        bike2.printStates();</a:t>
            </a:r>
          </a:p>
          <a:p>
            <a:pPr marL="109728" indent="0" algn="just">
              <a:buNone/>
            </a:pPr>
            <a:r>
              <a:rPr lang="en-US" sz="1800" dirty="0"/>
              <a:t>    }</a:t>
            </a:r>
          </a:p>
          <a:p>
            <a:pPr marL="109728" indent="0" algn="just">
              <a:buNone/>
            </a:pPr>
            <a:r>
              <a:rPr lang="en-US" sz="1800" dirty="0"/>
              <a:t>}</a:t>
            </a:r>
          </a:p>
        </p:txBody>
      </p:sp>
      <p:sp>
        <p:nvSpPr>
          <p:cNvPr id="8" name="Content Placeholder 2"/>
          <p:cNvSpPr txBox="1">
            <a:spLocks/>
          </p:cNvSpPr>
          <p:nvPr/>
        </p:nvSpPr>
        <p:spPr>
          <a:xfrm>
            <a:off x="609600" y="1576324"/>
            <a:ext cx="10972800" cy="67310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None/>
            </a:pPr>
            <a:r>
              <a:rPr lang="en-US" sz="2000" dirty="0"/>
              <a:t>Here's a </a:t>
            </a:r>
            <a:r>
              <a:rPr lang="en-US" sz="2000" dirty="0" err="1"/>
              <a:t>BicycleDemo</a:t>
            </a:r>
            <a:r>
              <a:rPr lang="en-US" sz="2000" dirty="0"/>
              <a:t> class that creates two separate Bicycle objects and invokes their methods:</a:t>
            </a:r>
            <a:endParaRPr lang="en-US" sz="2000" dirty="0" smtClean="0"/>
          </a:p>
        </p:txBody>
      </p:sp>
    </p:spTree>
    <p:extLst>
      <p:ext uri="{BB962C8B-B14F-4D97-AF65-F5344CB8AC3E}">
        <p14:creationId xmlns:p14="http://schemas.microsoft.com/office/powerpoint/2010/main" val="33132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 Class</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output of </a:t>
            </a:r>
            <a:r>
              <a:rPr lang="en-US" dirty="0" smtClean="0"/>
              <a:t>the test </a:t>
            </a:r>
            <a:r>
              <a:rPr lang="en-US" dirty="0"/>
              <a:t>prints the ending pedal cadence, speed, and gear for the two bicycles:</a:t>
            </a:r>
          </a:p>
          <a:p>
            <a:pPr algn="just"/>
            <a:endParaRPr lang="en-US" dirty="0"/>
          </a:p>
          <a:p>
            <a:pPr marL="402336" lvl="1" indent="0" algn="just">
              <a:buNone/>
            </a:pPr>
            <a:r>
              <a:rPr lang="en-US" dirty="0"/>
              <a:t>cadence:50 speed:10 gear:2</a:t>
            </a:r>
          </a:p>
          <a:p>
            <a:pPr marL="402336" lvl="1" indent="0" algn="just">
              <a:buNone/>
            </a:pPr>
            <a:r>
              <a:rPr lang="en-US" dirty="0"/>
              <a:t>cadence:40 speed:20 gear:3</a:t>
            </a:r>
          </a:p>
        </p:txBody>
      </p:sp>
    </p:spTree>
    <p:extLst>
      <p:ext uri="{BB962C8B-B14F-4D97-AF65-F5344CB8AC3E}">
        <p14:creationId xmlns:p14="http://schemas.microsoft.com/office/powerpoint/2010/main" val="40842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Classes and Objects</a:t>
            </a:r>
          </a:p>
        </p:txBody>
      </p:sp>
    </p:spTree>
    <p:extLst>
      <p:ext uri="{BB962C8B-B14F-4D97-AF65-F5344CB8AC3E}">
        <p14:creationId xmlns:p14="http://schemas.microsoft.com/office/powerpoint/2010/main" val="377110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Engineering</a:t>
            </a:r>
          </a:p>
        </p:txBody>
      </p:sp>
      <p:pic>
        <p:nvPicPr>
          <p:cNvPr id="5" name="Picture 4"/>
          <p:cNvPicPr>
            <a:picLocks noChangeAspect="1"/>
          </p:cNvPicPr>
          <p:nvPr/>
        </p:nvPicPr>
        <p:blipFill>
          <a:blip r:embed="rId3"/>
          <a:stretch>
            <a:fillRect/>
          </a:stretch>
        </p:blipFill>
        <p:spPr>
          <a:xfrm>
            <a:off x="2625316" y="2209800"/>
            <a:ext cx="6941367" cy="3975100"/>
          </a:xfrm>
          <a:prstGeom prst="rect">
            <a:avLst/>
          </a:prstGeom>
        </p:spPr>
      </p:pic>
    </p:spTree>
    <p:extLst>
      <p:ext uri="{BB962C8B-B14F-4D97-AF65-F5344CB8AC3E}">
        <p14:creationId xmlns:p14="http://schemas.microsoft.com/office/powerpoint/2010/main" val="143351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Analysis and Design Phase</a:t>
            </a:r>
          </a:p>
        </p:txBody>
      </p:sp>
      <p:sp>
        <p:nvSpPr>
          <p:cNvPr id="3" name="Content Placeholder 2"/>
          <p:cNvSpPr>
            <a:spLocks noGrp="1"/>
          </p:cNvSpPr>
          <p:nvPr>
            <p:ph idx="1"/>
          </p:nvPr>
        </p:nvSpPr>
        <p:spPr/>
        <p:txBody>
          <a:bodyPr/>
          <a:lstStyle/>
          <a:p>
            <a:r>
              <a:rPr lang="en-US" dirty="0" smtClean="0"/>
              <a:t>Analysis </a:t>
            </a:r>
            <a:r>
              <a:rPr lang="en-US" dirty="0"/>
              <a:t>describes </a:t>
            </a:r>
            <a:r>
              <a:rPr lang="en-US" i="1" dirty="0"/>
              <a:t>what </a:t>
            </a:r>
            <a:r>
              <a:rPr lang="en-US" dirty="0"/>
              <a:t>the system needs to </a:t>
            </a:r>
            <a:r>
              <a:rPr lang="en-US" dirty="0" smtClean="0"/>
              <a:t>do:</a:t>
            </a:r>
          </a:p>
          <a:p>
            <a:pPr lvl="1"/>
            <a:r>
              <a:rPr lang="en-US" dirty="0" smtClean="0"/>
              <a:t>Modeling the real-world, including actors and activities, objects, and behaviors</a:t>
            </a:r>
          </a:p>
          <a:p>
            <a:r>
              <a:rPr lang="en-US" dirty="0" smtClean="0"/>
              <a:t>Design </a:t>
            </a:r>
            <a:r>
              <a:rPr lang="en-US" dirty="0"/>
              <a:t>describes </a:t>
            </a:r>
            <a:r>
              <a:rPr lang="en-US" i="1" dirty="0"/>
              <a:t>how </a:t>
            </a:r>
            <a:r>
              <a:rPr lang="en-US" dirty="0"/>
              <a:t>the system does it:</a:t>
            </a:r>
          </a:p>
          <a:p>
            <a:pPr lvl="1"/>
            <a:r>
              <a:rPr lang="en-US" dirty="0" smtClean="0"/>
              <a:t>Modeling </a:t>
            </a:r>
            <a:r>
              <a:rPr lang="en-US" dirty="0"/>
              <a:t>the relationships and </a:t>
            </a:r>
            <a:r>
              <a:rPr lang="en-US" dirty="0" smtClean="0"/>
              <a:t>interactions between </a:t>
            </a:r>
            <a:r>
              <a:rPr lang="en-US" dirty="0"/>
              <a:t>objects and actors in the </a:t>
            </a:r>
            <a:r>
              <a:rPr lang="en-US" dirty="0" smtClean="0"/>
              <a:t>system </a:t>
            </a:r>
          </a:p>
          <a:p>
            <a:pPr lvl="1"/>
            <a:r>
              <a:rPr lang="en-US" dirty="0" smtClean="0"/>
              <a:t>Finding </a:t>
            </a:r>
            <a:r>
              <a:rPr lang="en-US" dirty="0"/>
              <a:t>useful abstractions to help simplify </a:t>
            </a:r>
            <a:r>
              <a:rPr lang="en-US" dirty="0" smtClean="0"/>
              <a:t>the problem </a:t>
            </a:r>
            <a:r>
              <a:rPr lang="en-US" dirty="0"/>
              <a:t>or solution</a:t>
            </a:r>
          </a:p>
        </p:txBody>
      </p:sp>
    </p:spTree>
    <p:extLst>
      <p:ext uri="{BB962C8B-B14F-4D97-AF65-F5344CB8AC3E}">
        <p14:creationId xmlns:p14="http://schemas.microsoft.com/office/powerpoint/2010/main" val="421242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idx="1"/>
          </p:nvPr>
        </p:nvSpPr>
        <p:spPr/>
        <p:txBody>
          <a:bodyPr/>
          <a:lstStyle/>
          <a:p>
            <a:r>
              <a:rPr lang="en-US" dirty="0"/>
              <a:t>Functions – Write an algorithm once to be used in many situations</a:t>
            </a:r>
          </a:p>
          <a:p>
            <a:r>
              <a:rPr lang="en-US" dirty="0"/>
              <a:t>Objects – Group a related set of attributes and behaviors into a class</a:t>
            </a:r>
          </a:p>
          <a:p>
            <a:r>
              <a:rPr lang="en-US" dirty="0"/>
              <a:t>Frameworks and APIs – Large groups of objects that support a complex activity; Frameworks can be used as is or be modified to extend the basic behavior</a:t>
            </a:r>
          </a:p>
        </p:txBody>
      </p:sp>
    </p:spTree>
    <p:extLst>
      <p:ext uri="{BB962C8B-B14F-4D97-AF65-F5344CB8AC3E}">
        <p14:creationId xmlns:p14="http://schemas.microsoft.com/office/powerpoint/2010/main" val="329344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as Blueprints for Objects</a:t>
            </a:r>
          </a:p>
        </p:txBody>
      </p:sp>
      <p:sp>
        <p:nvSpPr>
          <p:cNvPr id="3" name="Content Placeholder 2"/>
          <p:cNvSpPr>
            <a:spLocks noGrp="1"/>
          </p:cNvSpPr>
          <p:nvPr>
            <p:ph idx="1"/>
          </p:nvPr>
        </p:nvSpPr>
        <p:spPr/>
        <p:txBody>
          <a:bodyPr>
            <a:normAutofit/>
          </a:bodyPr>
          <a:lstStyle/>
          <a:p>
            <a:r>
              <a:rPr lang="en-US" dirty="0"/>
              <a:t>In manufacturing, a blueprint describes a device from which many physical devices are constructed.</a:t>
            </a:r>
          </a:p>
          <a:p>
            <a:r>
              <a:rPr lang="en-US" dirty="0"/>
              <a:t>In software, a class is a description of an object:</a:t>
            </a:r>
          </a:p>
          <a:p>
            <a:pPr lvl="1"/>
            <a:r>
              <a:rPr lang="en-US" dirty="0"/>
              <a:t>A class describes the data that each object includes.</a:t>
            </a:r>
          </a:p>
          <a:p>
            <a:pPr lvl="1"/>
            <a:r>
              <a:rPr lang="en-US" dirty="0"/>
              <a:t>A class describes the behaviors that each object exhibits.</a:t>
            </a:r>
          </a:p>
          <a:p>
            <a:r>
              <a:rPr lang="en-US" dirty="0"/>
              <a:t>In Java technology, classes support three key features of object-oriented programming (OOP):</a:t>
            </a:r>
          </a:p>
          <a:p>
            <a:pPr lvl="1"/>
            <a:r>
              <a:rPr lang="en-US" dirty="0"/>
              <a:t>Encapsulation</a:t>
            </a:r>
          </a:p>
          <a:p>
            <a:pPr lvl="1"/>
            <a:r>
              <a:rPr lang="en-US" dirty="0"/>
              <a:t>Inheritance</a:t>
            </a:r>
          </a:p>
          <a:p>
            <a:pPr lvl="1"/>
            <a:r>
              <a:rPr lang="en-US" dirty="0"/>
              <a:t>Polymorphism</a:t>
            </a:r>
          </a:p>
        </p:txBody>
      </p:sp>
    </p:spTree>
    <p:extLst>
      <p:ext uri="{BB962C8B-B14F-4D97-AF65-F5344CB8AC3E}">
        <p14:creationId xmlns:p14="http://schemas.microsoft.com/office/powerpoint/2010/main" val="149340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Declaring Java Technology Classes</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Basic syntax of a Java class</a:t>
            </a:r>
            <a:r>
              <a:rPr lang="en-US" dirty="0" smtClean="0"/>
              <a:t>:</a:t>
            </a:r>
          </a:p>
          <a:p>
            <a:pPr marL="402336" lvl="1" indent="0">
              <a:buNone/>
            </a:pPr>
            <a:r>
              <a:rPr lang="en-US" sz="1700" b="1" i="1" dirty="0" smtClean="0">
                <a:solidFill>
                  <a:srgbClr val="0000C5"/>
                </a:solidFill>
                <a:latin typeface="Courier-BoldOblique"/>
              </a:rPr>
              <a:t>&lt;modifier&gt;* </a:t>
            </a:r>
            <a:r>
              <a:rPr lang="en-US" sz="1700" b="1" dirty="0" smtClean="0">
                <a:solidFill>
                  <a:srgbClr val="000000"/>
                </a:solidFill>
                <a:latin typeface="Courier-Bold"/>
              </a:rPr>
              <a:t>class </a:t>
            </a:r>
            <a:r>
              <a:rPr lang="en-US" sz="1700" b="1" i="1" dirty="0" smtClean="0">
                <a:solidFill>
                  <a:srgbClr val="0000C5"/>
                </a:solidFill>
                <a:latin typeface="Courier-BoldOblique"/>
              </a:rPr>
              <a:t>&lt;</a:t>
            </a:r>
            <a:r>
              <a:rPr lang="en-US" sz="1700" b="1" i="1" dirty="0" err="1" smtClean="0">
                <a:solidFill>
                  <a:srgbClr val="0000C5"/>
                </a:solidFill>
                <a:latin typeface="Courier-BoldOblique"/>
              </a:rPr>
              <a:t>class_name</a:t>
            </a:r>
            <a:r>
              <a:rPr lang="en-US" sz="1700" b="1" i="1" dirty="0" smtClean="0">
                <a:solidFill>
                  <a:srgbClr val="0000C5"/>
                </a:solidFill>
                <a:latin typeface="Courier-BoldOblique"/>
              </a:rPr>
              <a:t>&gt; </a:t>
            </a:r>
            <a:r>
              <a:rPr lang="en-US" sz="1700" b="1" dirty="0" smtClean="0">
                <a:solidFill>
                  <a:srgbClr val="000000"/>
                </a:solidFill>
                <a:latin typeface="Courier-Bold"/>
              </a:rPr>
              <a:t>{</a:t>
            </a:r>
          </a:p>
          <a:p>
            <a:pPr marL="402336" lvl="1" indent="0">
              <a:buNone/>
            </a:pPr>
            <a:r>
              <a:rPr lang="en-US" sz="1700" b="1" i="1" dirty="0" smtClean="0">
                <a:solidFill>
                  <a:srgbClr val="0000C5"/>
                </a:solidFill>
                <a:latin typeface="Courier-BoldOblique"/>
              </a:rPr>
              <a:t>	&lt;</a:t>
            </a:r>
            <a:r>
              <a:rPr lang="en-US" sz="1700" b="1" i="1" dirty="0" err="1" smtClean="0">
                <a:solidFill>
                  <a:srgbClr val="0000C5"/>
                </a:solidFill>
                <a:latin typeface="Courier-BoldOblique"/>
              </a:rPr>
              <a:t>attribute_declaration</a:t>
            </a:r>
            <a:r>
              <a:rPr lang="en-US" sz="1700" b="1" i="1" dirty="0" smtClean="0">
                <a:solidFill>
                  <a:srgbClr val="0000C5"/>
                </a:solidFill>
                <a:latin typeface="Courier-BoldOblique"/>
              </a:rPr>
              <a:t>&gt;*</a:t>
            </a:r>
          </a:p>
          <a:p>
            <a:pPr marL="402336" lvl="1" indent="0">
              <a:buNone/>
            </a:pPr>
            <a:r>
              <a:rPr lang="en-US" sz="1700" b="1" i="1" dirty="0" smtClean="0">
                <a:solidFill>
                  <a:srgbClr val="0000C5"/>
                </a:solidFill>
                <a:latin typeface="Courier-BoldOblique"/>
              </a:rPr>
              <a:t>	&lt;</a:t>
            </a:r>
            <a:r>
              <a:rPr lang="en-US" sz="1700" b="1" i="1" dirty="0" err="1" smtClean="0">
                <a:solidFill>
                  <a:srgbClr val="0000C5"/>
                </a:solidFill>
                <a:latin typeface="Courier-BoldOblique"/>
              </a:rPr>
              <a:t>constructor_declaration</a:t>
            </a:r>
            <a:r>
              <a:rPr lang="en-US" sz="1700" b="1" i="1" dirty="0" smtClean="0">
                <a:solidFill>
                  <a:srgbClr val="0000C5"/>
                </a:solidFill>
                <a:latin typeface="Courier-BoldOblique"/>
              </a:rPr>
              <a:t>&gt;*</a:t>
            </a:r>
          </a:p>
          <a:p>
            <a:pPr marL="402336" lvl="1" indent="0">
              <a:buNone/>
            </a:pPr>
            <a:r>
              <a:rPr lang="en-US" sz="1700" b="1" i="1" dirty="0" smtClean="0">
                <a:solidFill>
                  <a:srgbClr val="0000C5"/>
                </a:solidFill>
                <a:latin typeface="Courier-BoldOblique"/>
              </a:rPr>
              <a:t>	&lt;</a:t>
            </a:r>
            <a:r>
              <a:rPr lang="en-US" sz="1700" b="1" i="1" dirty="0" err="1" smtClean="0">
                <a:solidFill>
                  <a:srgbClr val="0000C5"/>
                </a:solidFill>
                <a:latin typeface="Courier-BoldOblique"/>
              </a:rPr>
              <a:t>method_declaration</a:t>
            </a:r>
            <a:r>
              <a:rPr lang="en-US" sz="1700" b="1" i="1" dirty="0" smtClean="0">
                <a:solidFill>
                  <a:srgbClr val="0000C5"/>
                </a:solidFill>
                <a:latin typeface="Courier-BoldOblique"/>
              </a:rPr>
              <a:t>&gt;*</a:t>
            </a:r>
          </a:p>
          <a:p>
            <a:pPr marL="402336" lvl="1" indent="0">
              <a:buNone/>
            </a:pPr>
            <a:r>
              <a:rPr lang="en-US" sz="1700" b="1" dirty="0" smtClean="0">
                <a:solidFill>
                  <a:srgbClr val="000000"/>
                </a:solidFill>
                <a:latin typeface="Courier-Bold"/>
              </a:rPr>
              <a:t>}</a:t>
            </a:r>
            <a:endParaRPr lang="en-US" sz="1700" dirty="0" smtClean="0"/>
          </a:p>
          <a:p>
            <a:r>
              <a:rPr lang="en-US" dirty="0" smtClean="0"/>
              <a:t>Example:</a:t>
            </a:r>
          </a:p>
          <a:p>
            <a:pPr marL="402336" lvl="1" indent="0">
              <a:buNone/>
            </a:pPr>
            <a:r>
              <a:rPr lang="en-US" sz="1700" dirty="0">
                <a:latin typeface="Courier"/>
              </a:rPr>
              <a:t>1 	public class Vehicle {</a:t>
            </a:r>
          </a:p>
          <a:p>
            <a:pPr marL="402336" lvl="1" indent="0">
              <a:buNone/>
            </a:pPr>
            <a:r>
              <a:rPr lang="en-US" sz="1700" dirty="0" smtClean="0">
                <a:latin typeface="Courier"/>
              </a:rPr>
              <a:t>2 		private </a:t>
            </a:r>
            <a:r>
              <a:rPr lang="en-US" sz="1700" dirty="0">
                <a:latin typeface="Courier"/>
              </a:rPr>
              <a:t>double </a:t>
            </a:r>
            <a:r>
              <a:rPr lang="en-US" sz="1700" dirty="0" err="1">
                <a:latin typeface="Courier"/>
              </a:rPr>
              <a:t>m</a:t>
            </a:r>
            <a:r>
              <a:rPr lang="en-US" sz="1700" dirty="0" err="1" smtClean="0">
                <a:latin typeface="Courier"/>
              </a:rPr>
              <a:t>axLoad</a:t>
            </a:r>
            <a:r>
              <a:rPr lang="en-US" sz="1700" dirty="0" smtClean="0">
                <a:latin typeface="Courier"/>
              </a:rPr>
              <a:t>;</a:t>
            </a:r>
            <a:endParaRPr lang="en-US" sz="1700" dirty="0">
              <a:latin typeface="Courier"/>
            </a:endParaRPr>
          </a:p>
          <a:p>
            <a:pPr marL="402336" lvl="1" indent="0">
              <a:buNone/>
            </a:pPr>
            <a:r>
              <a:rPr lang="en-US" sz="1700" dirty="0">
                <a:latin typeface="Courier"/>
              </a:rPr>
              <a:t>3 		public void </a:t>
            </a:r>
            <a:r>
              <a:rPr lang="en-US" sz="1700" dirty="0" err="1">
                <a:latin typeface="Courier"/>
              </a:rPr>
              <a:t>s</a:t>
            </a:r>
            <a:r>
              <a:rPr lang="en-US" sz="1700" dirty="0" err="1" smtClean="0">
                <a:latin typeface="Courier"/>
              </a:rPr>
              <a:t>etMaxLoad</a:t>
            </a:r>
            <a:r>
              <a:rPr lang="en-US" sz="1700" dirty="0" smtClean="0">
                <a:latin typeface="Courier"/>
              </a:rPr>
              <a:t>(double </a:t>
            </a:r>
            <a:r>
              <a:rPr lang="en-US" sz="1700" dirty="0">
                <a:latin typeface="Courier"/>
              </a:rPr>
              <a:t>value) {</a:t>
            </a:r>
          </a:p>
          <a:p>
            <a:pPr marL="402336" lvl="1" indent="0">
              <a:buNone/>
            </a:pPr>
            <a:r>
              <a:rPr lang="en-US" sz="1700" dirty="0">
                <a:latin typeface="Courier"/>
              </a:rPr>
              <a:t>4 			</a:t>
            </a:r>
            <a:r>
              <a:rPr lang="en-US" sz="1700" dirty="0" err="1">
                <a:latin typeface="Courier"/>
              </a:rPr>
              <a:t>maxLoad</a:t>
            </a:r>
            <a:r>
              <a:rPr lang="en-US" sz="1700" dirty="0">
                <a:latin typeface="Courier"/>
              </a:rPr>
              <a:t> = value;</a:t>
            </a:r>
          </a:p>
          <a:p>
            <a:pPr marL="402336" lvl="1" indent="0">
              <a:buNone/>
            </a:pPr>
            <a:r>
              <a:rPr lang="en-US" sz="1700" dirty="0">
                <a:latin typeface="Courier"/>
              </a:rPr>
              <a:t>5 		}</a:t>
            </a:r>
          </a:p>
          <a:p>
            <a:pPr marL="402336" lvl="1" indent="0">
              <a:buNone/>
            </a:pPr>
            <a:r>
              <a:rPr lang="en-US" sz="1700" dirty="0">
                <a:latin typeface="Courier"/>
              </a:rPr>
              <a:t>6 	}</a:t>
            </a:r>
            <a:endParaRPr lang="en-US" sz="1700" dirty="0"/>
          </a:p>
        </p:txBody>
      </p:sp>
    </p:spTree>
    <p:extLst>
      <p:ext uri="{BB962C8B-B14F-4D97-AF65-F5344CB8AC3E}">
        <p14:creationId xmlns:p14="http://schemas.microsoft.com/office/powerpoint/2010/main" val="123609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smtClean="0"/>
              <a:t>Object-Oriented </a:t>
            </a:r>
            <a:r>
              <a:rPr lang="en-US" b="1" dirty="0"/>
              <a:t>Programming</a:t>
            </a:r>
          </a:p>
        </p:txBody>
      </p:sp>
    </p:spTree>
    <p:extLst>
      <p:ext uri="{BB962C8B-B14F-4D97-AF65-F5344CB8AC3E}">
        <p14:creationId xmlns:p14="http://schemas.microsoft.com/office/powerpoint/2010/main" val="158442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Declaring Attributes</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Basic syntax of an attribute:</a:t>
            </a:r>
            <a:endParaRPr lang="en-US" dirty="0" smtClean="0"/>
          </a:p>
          <a:p>
            <a:pPr marL="402336" lvl="1" indent="0">
              <a:buNone/>
            </a:pPr>
            <a:r>
              <a:rPr lang="en-US" sz="1800" b="1" i="1" dirty="0">
                <a:solidFill>
                  <a:srgbClr val="0000C5"/>
                </a:solidFill>
                <a:latin typeface="Courier-BoldOblique"/>
              </a:rPr>
              <a:t>&lt;modifier&gt;* &lt;type&gt; &lt;name&gt; [ </a:t>
            </a:r>
            <a:r>
              <a:rPr lang="en-US" sz="1800" b="1" dirty="0">
                <a:solidFill>
                  <a:srgbClr val="000000"/>
                </a:solidFill>
                <a:latin typeface="Courier-Bold"/>
              </a:rPr>
              <a:t>= </a:t>
            </a:r>
            <a:r>
              <a:rPr lang="en-US" sz="1800" b="1" i="1" dirty="0">
                <a:solidFill>
                  <a:srgbClr val="0000C5"/>
                </a:solidFill>
                <a:latin typeface="Courier-BoldOblique"/>
              </a:rPr>
              <a:t>&lt;</a:t>
            </a:r>
            <a:r>
              <a:rPr lang="en-US" sz="1800" b="1" i="1" dirty="0" err="1">
                <a:solidFill>
                  <a:srgbClr val="0000C5"/>
                </a:solidFill>
                <a:latin typeface="Courier-BoldOblique"/>
              </a:rPr>
              <a:t>initial_value</a:t>
            </a:r>
            <a:r>
              <a:rPr lang="en-US" sz="1800" b="1" i="1" dirty="0">
                <a:solidFill>
                  <a:srgbClr val="0000C5"/>
                </a:solidFill>
                <a:latin typeface="Courier-BoldOblique"/>
              </a:rPr>
              <a:t>&gt;]</a:t>
            </a:r>
            <a:r>
              <a:rPr lang="en-US" sz="1800" b="1" dirty="0">
                <a:solidFill>
                  <a:srgbClr val="000000"/>
                </a:solidFill>
                <a:latin typeface="Courier-Bold"/>
              </a:rPr>
              <a:t>;</a:t>
            </a:r>
            <a:endParaRPr lang="en-US" sz="1700" dirty="0" smtClean="0"/>
          </a:p>
          <a:p>
            <a:r>
              <a:rPr lang="en-US" dirty="0" smtClean="0"/>
              <a:t>Example:</a:t>
            </a:r>
          </a:p>
          <a:p>
            <a:pPr marL="402336" lvl="1" indent="0">
              <a:buNone/>
            </a:pPr>
            <a:r>
              <a:rPr lang="en-US" sz="1800" dirty="0">
                <a:latin typeface="Courier"/>
              </a:rPr>
              <a:t>1 	public class Foo {</a:t>
            </a:r>
          </a:p>
          <a:p>
            <a:pPr marL="402336" lvl="1" indent="0">
              <a:buNone/>
            </a:pPr>
            <a:r>
              <a:rPr lang="en-US" sz="1800" dirty="0">
                <a:latin typeface="Courier"/>
              </a:rPr>
              <a:t>2 		private </a:t>
            </a:r>
            <a:r>
              <a:rPr lang="en-US" sz="1800" dirty="0" err="1">
                <a:latin typeface="Courier"/>
              </a:rPr>
              <a:t>int</a:t>
            </a:r>
            <a:r>
              <a:rPr lang="en-US" sz="1800" dirty="0">
                <a:latin typeface="Courier"/>
              </a:rPr>
              <a:t> x;</a:t>
            </a:r>
          </a:p>
          <a:p>
            <a:pPr marL="402336" lvl="1" indent="0">
              <a:buNone/>
            </a:pPr>
            <a:r>
              <a:rPr lang="en-US" sz="1800" dirty="0">
                <a:latin typeface="Courier"/>
              </a:rPr>
              <a:t>3 		private float y = 10000.0F;</a:t>
            </a:r>
          </a:p>
          <a:p>
            <a:pPr marL="402336" lvl="1" indent="0">
              <a:buNone/>
            </a:pPr>
            <a:r>
              <a:rPr lang="en-US" sz="1800" dirty="0" smtClean="0">
                <a:latin typeface="Courier"/>
              </a:rPr>
              <a:t>4 		private </a:t>
            </a:r>
            <a:r>
              <a:rPr lang="en-US" sz="1800" dirty="0">
                <a:latin typeface="Courier"/>
              </a:rPr>
              <a:t>String name = "Bates Motel</a:t>
            </a:r>
            <a:r>
              <a:rPr lang="en-US" sz="1800" dirty="0" smtClean="0">
                <a:latin typeface="Courier"/>
              </a:rPr>
              <a:t>";</a:t>
            </a:r>
            <a:endParaRPr lang="en-US" sz="1800" dirty="0">
              <a:latin typeface="Courier"/>
            </a:endParaRPr>
          </a:p>
          <a:p>
            <a:pPr marL="745236" lvl="1" indent="-342900">
              <a:buAutoNum type="arabicPlain" startAt="5"/>
            </a:pPr>
            <a:r>
              <a:rPr lang="en-US" sz="1800" dirty="0" smtClean="0">
                <a:latin typeface="Courier"/>
              </a:rPr>
              <a:t>}</a:t>
            </a:r>
          </a:p>
          <a:p>
            <a:pPr marL="402336" lvl="1" indent="0">
              <a:buNone/>
            </a:pPr>
            <a:endParaRPr lang="en-US" sz="1800" dirty="0" smtClean="0">
              <a:latin typeface="Courier"/>
            </a:endParaRPr>
          </a:p>
        </p:txBody>
      </p:sp>
    </p:spTree>
    <p:extLst>
      <p:ext uri="{BB962C8B-B14F-4D97-AF65-F5344CB8AC3E}">
        <p14:creationId xmlns:p14="http://schemas.microsoft.com/office/powerpoint/2010/main" val="184881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Declaring Methods</a:t>
            </a:r>
          </a:p>
        </p:txBody>
      </p:sp>
      <p:sp>
        <p:nvSpPr>
          <p:cNvPr id="3" name="Content Placeholder 2"/>
          <p:cNvSpPr>
            <a:spLocks noGrp="1"/>
          </p:cNvSpPr>
          <p:nvPr>
            <p:ph idx="1"/>
          </p:nvPr>
        </p:nvSpPr>
        <p:spPr>
          <a:xfrm>
            <a:off x="609600" y="1841500"/>
            <a:ext cx="10972800" cy="4325112"/>
          </a:xfrm>
        </p:spPr>
        <p:txBody>
          <a:bodyPr>
            <a:normAutofit fontScale="70000" lnSpcReduction="20000"/>
          </a:bodyPr>
          <a:lstStyle/>
          <a:p>
            <a:r>
              <a:rPr lang="en-US" dirty="0"/>
              <a:t>Basic syntax of a method:</a:t>
            </a:r>
            <a:endParaRPr lang="en-US" dirty="0" smtClean="0"/>
          </a:p>
          <a:p>
            <a:pPr marL="402336" lvl="1" indent="0">
              <a:buNone/>
            </a:pPr>
            <a:r>
              <a:rPr lang="en-US" sz="1900" b="1" i="1" dirty="0">
                <a:solidFill>
                  <a:srgbClr val="0000C5"/>
                </a:solidFill>
                <a:latin typeface="Courier-BoldOblique"/>
              </a:rPr>
              <a:t>&lt;modifier&gt;* &lt;</a:t>
            </a:r>
            <a:r>
              <a:rPr lang="en-US" sz="1900" b="1" i="1" dirty="0" err="1">
                <a:solidFill>
                  <a:srgbClr val="0000C5"/>
                </a:solidFill>
                <a:latin typeface="Courier-BoldOblique"/>
              </a:rPr>
              <a:t>return_type</a:t>
            </a:r>
            <a:r>
              <a:rPr lang="en-US" sz="1900" b="1" i="1" dirty="0">
                <a:solidFill>
                  <a:srgbClr val="0000C5"/>
                </a:solidFill>
                <a:latin typeface="Courier-BoldOblique"/>
              </a:rPr>
              <a:t>&gt; &lt;name&gt; </a:t>
            </a:r>
            <a:r>
              <a:rPr lang="en-US" sz="1900" b="1" dirty="0">
                <a:solidFill>
                  <a:srgbClr val="000000"/>
                </a:solidFill>
                <a:latin typeface="Courier-Bold"/>
              </a:rPr>
              <a:t>( </a:t>
            </a:r>
            <a:r>
              <a:rPr lang="en-US" sz="1900" b="1" i="1" dirty="0">
                <a:solidFill>
                  <a:srgbClr val="0000C5"/>
                </a:solidFill>
                <a:latin typeface="Courier-BoldOblique"/>
              </a:rPr>
              <a:t>&lt;argument&gt;* </a:t>
            </a:r>
            <a:r>
              <a:rPr lang="en-US" sz="1900" b="1" dirty="0">
                <a:solidFill>
                  <a:srgbClr val="000000"/>
                </a:solidFill>
                <a:latin typeface="Courier-Bold"/>
              </a:rPr>
              <a:t>) {</a:t>
            </a:r>
          </a:p>
          <a:p>
            <a:pPr marL="402336" lvl="1" indent="0">
              <a:buNone/>
            </a:pPr>
            <a:r>
              <a:rPr lang="en-US" sz="1900" b="1" i="1" dirty="0" smtClean="0">
                <a:solidFill>
                  <a:srgbClr val="0000C5"/>
                </a:solidFill>
                <a:latin typeface="Courier-BoldOblique"/>
              </a:rPr>
              <a:t>	&lt;</a:t>
            </a:r>
            <a:r>
              <a:rPr lang="en-US" sz="1900" b="1" i="1" dirty="0">
                <a:solidFill>
                  <a:srgbClr val="0000C5"/>
                </a:solidFill>
                <a:latin typeface="Courier-BoldOblique"/>
              </a:rPr>
              <a:t>statement&gt;*</a:t>
            </a:r>
          </a:p>
          <a:p>
            <a:pPr marL="402336" lvl="1" indent="0">
              <a:buNone/>
            </a:pPr>
            <a:r>
              <a:rPr lang="en-US" sz="1900" b="1" dirty="0">
                <a:solidFill>
                  <a:srgbClr val="000000"/>
                </a:solidFill>
                <a:latin typeface="Courier-Bold"/>
              </a:rPr>
              <a:t>}</a:t>
            </a:r>
            <a:endParaRPr lang="en-US" sz="1900" dirty="0" smtClean="0"/>
          </a:p>
          <a:p>
            <a:r>
              <a:rPr lang="en-US" dirty="0" smtClean="0"/>
              <a:t>Example:</a:t>
            </a:r>
          </a:p>
          <a:p>
            <a:pPr marL="402336" lvl="1" indent="0">
              <a:buNone/>
            </a:pPr>
            <a:r>
              <a:rPr lang="en-US" sz="2100" dirty="0">
                <a:latin typeface="Courier"/>
              </a:rPr>
              <a:t>1 	public class Dog {</a:t>
            </a:r>
          </a:p>
          <a:p>
            <a:pPr marL="859536" lvl="1" indent="-457200">
              <a:buAutoNum type="arabicPlain" startAt="2"/>
            </a:pPr>
            <a:r>
              <a:rPr lang="en-US" sz="2100" dirty="0" smtClean="0">
                <a:latin typeface="Courier"/>
              </a:rPr>
              <a:t>        private </a:t>
            </a:r>
            <a:r>
              <a:rPr lang="en-US" sz="2100" dirty="0" err="1">
                <a:latin typeface="Courier"/>
              </a:rPr>
              <a:t>int</a:t>
            </a:r>
            <a:r>
              <a:rPr lang="en-US" sz="2100" dirty="0">
                <a:latin typeface="Courier"/>
              </a:rPr>
              <a:t> weight</a:t>
            </a:r>
            <a:r>
              <a:rPr lang="en-US" sz="2100" dirty="0" smtClean="0">
                <a:latin typeface="Courier"/>
              </a:rPr>
              <a:t>;</a:t>
            </a:r>
          </a:p>
          <a:p>
            <a:pPr marL="859536" lvl="1" indent="-457200">
              <a:buAutoNum type="arabicPlain" startAt="2"/>
            </a:pPr>
            <a:endParaRPr lang="en-US" sz="2100" dirty="0">
              <a:latin typeface="Courier"/>
            </a:endParaRPr>
          </a:p>
          <a:p>
            <a:pPr marL="402336" lvl="1" indent="0">
              <a:buNone/>
            </a:pPr>
            <a:r>
              <a:rPr lang="en-US" sz="2100" dirty="0">
                <a:latin typeface="Courier"/>
              </a:rPr>
              <a:t>3 		public </a:t>
            </a:r>
            <a:r>
              <a:rPr lang="en-US" sz="2100" dirty="0" err="1">
                <a:latin typeface="Courier"/>
              </a:rPr>
              <a:t>int</a:t>
            </a:r>
            <a:r>
              <a:rPr lang="en-US" sz="2100" dirty="0">
                <a:latin typeface="Courier"/>
              </a:rPr>
              <a:t> </a:t>
            </a:r>
            <a:r>
              <a:rPr lang="en-US" sz="2100" dirty="0" err="1">
                <a:latin typeface="Courier"/>
              </a:rPr>
              <a:t>getWeight</a:t>
            </a:r>
            <a:r>
              <a:rPr lang="en-US" sz="2100" dirty="0">
                <a:latin typeface="Courier"/>
              </a:rPr>
              <a:t>() {</a:t>
            </a:r>
          </a:p>
          <a:p>
            <a:pPr marL="402336" lvl="1" indent="0">
              <a:buNone/>
            </a:pPr>
            <a:r>
              <a:rPr lang="en-US" sz="2100" dirty="0">
                <a:latin typeface="Courier"/>
              </a:rPr>
              <a:t>4 			return weight;</a:t>
            </a:r>
          </a:p>
          <a:p>
            <a:pPr marL="859536" lvl="1" indent="-457200">
              <a:buAutoNum type="arabicPlain" startAt="5"/>
            </a:pPr>
            <a:r>
              <a:rPr lang="en-US" sz="2100" dirty="0" smtClean="0">
                <a:latin typeface="Courier"/>
              </a:rPr>
              <a:t>        }</a:t>
            </a:r>
          </a:p>
          <a:p>
            <a:pPr marL="859536" lvl="1" indent="-457200">
              <a:buAutoNum type="arabicPlain" startAt="5"/>
            </a:pPr>
            <a:endParaRPr lang="en-US" sz="2100" dirty="0">
              <a:latin typeface="Courier"/>
            </a:endParaRPr>
          </a:p>
          <a:p>
            <a:pPr marL="402336" lvl="1" indent="0">
              <a:buNone/>
            </a:pPr>
            <a:r>
              <a:rPr lang="en-US" sz="2100" dirty="0">
                <a:latin typeface="Courier"/>
              </a:rPr>
              <a:t>6 		public void </a:t>
            </a:r>
            <a:r>
              <a:rPr lang="en-US" sz="2100" dirty="0" err="1">
                <a:latin typeface="Courier"/>
              </a:rPr>
              <a:t>setWeight</a:t>
            </a:r>
            <a:r>
              <a:rPr lang="en-US" sz="2100" dirty="0">
                <a:latin typeface="Courier"/>
              </a:rPr>
              <a:t>(</a:t>
            </a:r>
            <a:r>
              <a:rPr lang="en-US" sz="2100" dirty="0" err="1">
                <a:latin typeface="Courier"/>
              </a:rPr>
              <a:t>int</a:t>
            </a:r>
            <a:r>
              <a:rPr lang="en-US" sz="2100" dirty="0">
                <a:latin typeface="Courier"/>
              </a:rPr>
              <a:t> </a:t>
            </a:r>
            <a:r>
              <a:rPr lang="en-US" sz="2100" dirty="0" err="1">
                <a:latin typeface="Courier"/>
              </a:rPr>
              <a:t>newWeight</a:t>
            </a:r>
            <a:r>
              <a:rPr lang="en-US" sz="2100" dirty="0">
                <a:latin typeface="Courier"/>
              </a:rPr>
              <a:t>) {</a:t>
            </a:r>
          </a:p>
          <a:p>
            <a:pPr marL="402336" lvl="1" indent="0">
              <a:buNone/>
            </a:pPr>
            <a:r>
              <a:rPr lang="en-US" sz="2100" dirty="0">
                <a:latin typeface="Courier"/>
              </a:rPr>
              <a:t>7 			if ( </a:t>
            </a:r>
            <a:r>
              <a:rPr lang="en-US" sz="2100" dirty="0" err="1">
                <a:latin typeface="Courier"/>
              </a:rPr>
              <a:t>newWeight</a:t>
            </a:r>
            <a:r>
              <a:rPr lang="en-US" sz="2100" dirty="0">
                <a:latin typeface="Courier"/>
              </a:rPr>
              <a:t> &gt; 0 ) {</a:t>
            </a:r>
          </a:p>
          <a:p>
            <a:pPr marL="402336" lvl="1" indent="0">
              <a:buNone/>
            </a:pPr>
            <a:r>
              <a:rPr lang="en-US" sz="2100" dirty="0">
                <a:latin typeface="Courier"/>
              </a:rPr>
              <a:t>8 				weight = </a:t>
            </a:r>
            <a:r>
              <a:rPr lang="en-US" sz="2100" dirty="0" err="1">
                <a:latin typeface="Courier"/>
              </a:rPr>
              <a:t>newWeight</a:t>
            </a:r>
            <a:r>
              <a:rPr lang="en-US" sz="2100" dirty="0">
                <a:latin typeface="Courier"/>
              </a:rPr>
              <a:t>;</a:t>
            </a:r>
          </a:p>
          <a:p>
            <a:pPr marL="402336" lvl="1" indent="0">
              <a:buNone/>
            </a:pPr>
            <a:r>
              <a:rPr lang="en-US" sz="2100" dirty="0">
                <a:latin typeface="Courier"/>
              </a:rPr>
              <a:t>9 			}</a:t>
            </a:r>
          </a:p>
          <a:p>
            <a:pPr marL="402336" lvl="1" indent="0">
              <a:buNone/>
            </a:pPr>
            <a:r>
              <a:rPr lang="en-US" sz="2100" dirty="0">
                <a:latin typeface="Courier"/>
              </a:rPr>
              <a:t>10 		}</a:t>
            </a:r>
          </a:p>
          <a:p>
            <a:pPr marL="402336" lvl="1" indent="0">
              <a:buNone/>
            </a:pPr>
            <a:r>
              <a:rPr lang="en-US" sz="2100" dirty="0">
                <a:latin typeface="Courier"/>
              </a:rPr>
              <a:t>11 	}</a:t>
            </a:r>
          </a:p>
        </p:txBody>
      </p:sp>
    </p:spTree>
    <p:extLst>
      <p:ext uri="{BB962C8B-B14F-4D97-AF65-F5344CB8AC3E}">
        <p14:creationId xmlns:p14="http://schemas.microsoft.com/office/powerpoint/2010/main" val="159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Accessing Object Members</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The </a:t>
            </a:r>
            <a:r>
              <a:rPr lang="en-US" i="1" dirty="0"/>
              <a:t>dot </a:t>
            </a:r>
            <a:r>
              <a:rPr lang="en-US" dirty="0"/>
              <a:t>notation is</a:t>
            </a:r>
            <a:r>
              <a:rPr lang="en-US" dirty="0" smtClean="0"/>
              <a:t>: </a:t>
            </a:r>
            <a:r>
              <a:rPr lang="en-US" sz="2600" b="1" i="1" dirty="0">
                <a:solidFill>
                  <a:srgbClr val="0000C5"/>
                </a:solidFill>
                <a:latin typeface="Courier-BoldOblique"/>
              </a:rPr>
              <a:t>&lt;object&gt;</a:t>
            </a:r>
            <a:r>
              <a:rPr lang="en-US" sz="2600" b="1" i="1" dirty="0">
                <a:solidFill>
                  <a:srgbClr val="000000"/>
                </a:solidFill>
                <a:latin typeface="Courier-BoldOblique"/>
              </a:rPr>
              <a:t>.</a:t>
            </a:r>
            <a:r>
              <a:rPr lang="en-US" sz="2600" b="1" i="1" dirty="0">
                <a:solidFill>
                  <a:srgbClr val="0000C5"/>
                </a:solidFill>
                <a:latin typeface="Courier-BoldOblique"/>
              </a:rPr>
              <a:t>&lt;member&gt;</a:t>
            </a:r>
            <a:endParaRPr lang="en-US" sz="2600" dirty="0" smtClean="0"/>
          </a:p>
          <a:p>
            <a:r>
              <a:rPr lang="en-US" dirty="0"/>
              <a:t>This is used to access object members, including attributes and methods.</a:t>
            </a:r>
          </a:p>
          <a:p>
            <a:r>
              <a:rPr lang="en-US" dirty="0"/>
              <a:t>Examples of dot notation are</a:t>
            </a:r>
            <a:r>
              <a:rPr lang="en-US" dirty="0" smtClean="0"/>
              <a:t>:</a:t>
            </a:r>
          </a:p>
          <a:p>
            <a:pPr marL="402336" lvl="1" indent="0">
              <a:buNone/>
            </a:pPr>
            <a:r>
              <a:rPr lang="en-US" sz="2000" dirty="0" smtClean="0">
                <a:latin typeface="Courier"/>
              </a:rPr>
              <a:t>Dog d = new Dog();</a:t>
            </a:r>
          </a:p>
          <a:p>
            <a:pPr marL="402336" lvl="1" indent="0">
              <a:buNone/>
            </a:pPr>
            <a:r>
              <a:rPr lang="en-US" sz="2000" dirty="0" err="1" smtClean="0">
                <a:latin typeface="Courier"/>
              </a:rPr>
              <a:t>d.setWeight</a:t>
            </a:r>
            <a:r>
              <a:rPr lang="en-US" sz="2000" dirty="0" smtClean="0">
                <a:latin typeface="Courier"/>
              </a:rPr>
              <a:t>(42);</a:t>
            </a:r>
          </a:p>
          <a:p>
            <a:pPr marL="402336" lvl="1" indent="0">
              <a:buNone/>
            </a:pPr>
            <a:r>
              <a:rPr lang="en-US" sz="2000" dirty="0" err="1" smtClean="0">
                <a:latin typeface="Courier"/>
              </a:rPr>
              <a:t>Int</a:t>
            </a:r>
            <a:r>
              <a:rPr lang="en-US" sz="2000" dirty="0" smtClean="0">
                <a:latin typeface="Courier"/>
              </a:rPr>
              <a:t> w = </a:t>
            </a:r>
            <a:r>
              <a:rPr lang="en-US" sz="2000" dirty="0" err="1">
                <a:latin typeface="Courier"/>
              </a:rPr>
              <a:t>d.getWeight</a:t>
            </a:r>
            <a:r>
              <a:rPr lang="en-US" sz="2000" dirty="0" smtClean="0">
                <a:latin typeface="Courier"/>
              </a:rPr>
              <a:t>();</a:t>
            </a:r>
          </a:p>
          <a:p>
            <a:pPr marL="402336" lvl="1" indent="0">
              <a:buNone/>
            </a:pPr>
            <a:r>
              <a:rPr lang="en-US" sz="2000" dirty="0" err="1" smtClean="0">
                <a:latin typeface="Courier"/>
              </a:rPr>
              <a:t>System.out.println</a:t>
            </a:r>
            <a:r>
              <a:rPr lang="en-US" sz="2000" dirty="0" smtClean="0">
                <a:latin typeface="Courier"/>
              </a:rPr>
              <a:t>(w);</a:t>
            </a:r>
            <a:endParaRPr lang="en-US" sz="2000" dirty="0">
              <a:latin typeface="Courier"/>
            </a:endParaRPr>
          </a:p>
          <a:p>
            <a:pPr marL="402336" lvl="1" indent="0">
              <a:buNone/>
            </a:pPr>
            <a:r>
              <a:rPr lang="en-US" sz="2000" dirty="0" err="1">
                <a:latin typeface="Courier"/>
              </a:rPr>
              <a:t>d.weight</a:t>
            </a:r>
            <a:r>
              <a:rPr lang="en-US" sz="2000" dirty="0">
                <a:latin typeface="Courier"/>
              </a:rPr>
              <a:t> = 42; // only permissible if weight is public</a:t>
            </a:r>
          </a:p>
        </p:txBody>
      </p:sp>
    </p:spTree>
    <p:extLst>
      <p:ext uri="{BB962C8B-B14F-4D97-AF65-F5344CB8AC3E}">
        <p14:creationId xmlns:p14="http://schemas.microsoft.com/office/powerpoint/2010/main" val="224742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Information Hiding</a:t>
            </a:r>
          </a:p>
        </p:txBody>
      </p:sp>
      <p:sp>
        <p:nvSpPr>
          <p:cNvPr id="3" name="Content Placeholder 2"/>
          <p:cNvSpPr>
            <a:spLocks noGrp="1"/>
          </p:cNvSpPr>
          <p:nvPr>
            <p:ph idx="1"/>
          </p:nvPr>
        </p:nvSpPr>
        <p:spPr>
          <a:xfrm>
            <a:off x="609600" y="1841500"/>
            <a:ext cx="10972800" cy="660400"/>
          </a:xfrm>
        </p:spPr>
        <p:txBody>
          <a:bodyPr>
            <a:normAutofit/>
          </a:bodyPr>
          <a:lstStyle/>
          <a:p>
            <a:pPr marL="109728" indent="0">
              <a:buNone/>
            </a:pPr>
            <a:r>
              <a:rPr lang="en-US" dirty="0"/>
              <a:t>The problem</a:t>
            </a:r>
            <a:r>
              <a:rPr lang="en-US" dirty="0" smtClean="0"/>
              <a:t>:</a:t>
            </a:r>
          </a:p>
        </p:txBody>
      </p:sp>
      <p:sp>
        <p:nvSpPr>
          <p:cNvPr id="4" name="Content Placeholder 2"/>
          <p:cNvSpPr txBox="1">
            <a:spLocks/>
          </p:cNvSpPr>
          <p:nvPr/>
        </p:nvSpPr>
        <p:spPr>
          <a:xfrm>
            <a:off x="4279900" y="1841500"/>
            <a:ext cx="7302500" cy="4325112"/>
          </a:xfrm>
          <a:prstGeom prst="rect">
            <a:avLst/>
          </a:prstGeom>
        </p:spPr>
        <p:txBody>
          <a:bodyPr vert="horz">
            <a:normAutofit lnSpcReduction="1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dirty="0"/>
              <a:t>Client code has direct access to internal data (d refers to a </a:t>
            </a:r>
            <a:r>
              <a:rPr lang="en-US" dirty="0" err="1"/>
              <a:t>MyDate</a:t>
            </a:r>
            <a:r>
              <a:rPr lang="en-US" dirty="0"/>
              <a:t> object</a:t>
            </a:r>
            <a:r>
              <a:rPr lang="en-US" dirty="0" smtClean="0"/>
              <a:t>):</a:t>
            </a:r>
          </a:p>
          <a:p>
            <a:pPr marL="109728" indent="0">
              <a:buNone/>
            </a:pPr>
            <a:endParaRPr lang="en-US" dirty="0"/>
          </a:p>
          <a:p>
            <a:pPr marL="109728" indent="0">
              <a:buNone/>
            </a:pPr>
            <a:r>
              <a:rPr lang="en-US" sz="1800" dirty="0" err="1" smtClean="0">
                <a:solidFill>
                  <a:srgbClr val="000000"/>
                </a:solidFill>
                <a:latin typeface="Courier"/>
              </a:rPr>
              <a:t>MyDate</a:t>
            </a:r>
            <a:r>
              <a:rPr lang="en-US" sz="1800" dirty="0" smtClean="0">
                <a:solidFill>
                  <a:srgbClr val="000000"/>
                </a:solidFill>
                <a:latin typeface="Courier"/>
              </a:rPr>
              <a:t> d = new </a:t>
            </a:r>
            <a:r>
              <a:rPr lang="en-US" sz="1800" dirty="0" err="1" smtClean="0">
                <a:solidFill>
                  <a:srgbClr val="000000"/>
                </a:solidFill>
                <a:latin typeface="Courier"/>
              </a:rPr>
              <a:t>MyDate</a:t>
            </a:r>
            <a:r>
              <a:rPr lang="en-US" sz="1800" dirty="0" smtClean="0">
                <a:solidFill>
                  <a:srgbClr val="000000"/>
                </a:solidFill>
                <a:latin typeface="Courier"/>
              </a:rPr>
              <a:t>();</a:t>
            </a:r>
          </a:p>
          <a:p>
            <a:pPr marL="109728" indent="0">
              <a:buNone/>
            </a:pPr>
            <a:endParaRPr lang="en-US" sz="1800" dirty="0" smtClean="0">
              <a:solidFill>
                <a:srgbClr val="000000"/>
              </a:solidFill>
              <a:latin typeface="Courier"/>
            </a:endParaRPr>
          </a:p>
          <a:p>
            <a:pPr marL="109728" indent="0">
              <a:buNone/>
            </a:pPr>
            <a:r>
              <a:rPr lang="en-US" sz="1800" dirty="0" err="1" smtClean="0">
                <a:solidFill>
                  <a:srgbClr val="000000"/>
                </a:solidFill>
                <a:latin typeface="Courier"/>
              </a:rPr>
              <a:t>d.day</a:t>
            </a:r>
            <a:r>
              <a:rPr lang="en-US" sz="1800" dirty="0" smtClean="0">
                <a:solidFill>
                  <a:srgbClr val="000000"/>
                </a:solidFill>
                <a:latin typeface="Courier"/>
              </a:rPr>
              <a:t> </a:t>
            </a:r>
            <a:r>
              <a:rPr lang="en-US" sz="1800" dirty="0">
                <a:solidFill>
                  <a:srgbClr val="000000"/>
                </a:solidFill>
                <a:latin typeface="Courier"/>
              </a:rPr>
              <a:t>= 32;</a:t>
            </a:r>
          </a:p>
          <a:p>
            <a:pPr marL="109728" indent="0">
              <a:buNone/>
            </a:pPr>
            <a:r>
              <a:rPr lang="en-US" sz="1800" dirty="0">
                <a:solidFill>
                  <a:srgbClr val="FF0000"/>
                </a:solidFill>
                <a:latin typeface="Courier"/>
              </a:rPr>
              <a:t>// invalid </a:t>
            </a:r>
            <a:r>
              <a:rPr lang="en-US" sz="1800" dirty="0" smtClean="0">
                <a:solidFill>
                  <a:srgbClr val="FF0000"/>
                </a:solidFill>
                <a:latin typeface="Courier"/>
              </a:rPr>
              <a:t>day</a:t>
            </a:r>
          </a:p>
          <a:p>
            <a:pPr marL="109728" indent="0">
              <a:buNone/>
            </a:pPr>
            <a:endParaRPr lang="en-US" sz="1800" dirty="0">
              <a:solidFill>
                <a:srgbClr val="FF0000"/>
              </a:solidFill>
              <a:latin typeface="Courier"/>
            </a:endParaRPr>
          </a:p>
          <a:p>
            <a:pPr marL="109728" indent="0">
              <a:buNone/>
            </a:pPr>
            <a:r>
              <a:rPr lang="en-US" sz="1800" dirty="0" err="1">
                <a:solidFill>
                  <a:srgbClr val="000000"/>
                </a:solidFill>
                <a:latin typeface="Courier"/>
              </a:rPr>
              <a:t>d.month</a:t>
            </a:r>
            <a:r>
              <a:rPr lang="en-US" sz="1800" dirty="0">
                <a:solidFill>
                  <a:srgbClr val="000000"/>
                </a:solidFill>
                <a:latin typeface="Courier"/>
              </a:rPr>
              <a:t> = 2; d.day = 30;</a:t>
            </a:r>
          </a:p>
          <a:p>
            <a:pPr marL="109728" indent="0">
              <a:buNone/>
            </a:pPr>
            <a:r>
              <a:rPr lang="en-US" sz="1800" dirty="0">
                <a:solidFill>
                  <a:srgbClr val="FF0000"/>
                </a:solidFill>
                <a:latin typeface="Courier"/>
              </a:rPr>
              <a:t>// plausible but wrong</a:t>
            </a:r>
          </a:p>
          <a:p>
            <a:pPr marL="109728" indent="0">
              <a:buNone/>
            </a:pPr>
            <a:endParaRPr lang="en-US" sz="1800" dirty="0" smtClean="0">
              <a:solidFill>
                <a:srgbClr val="000000"/>
              </a:solidFill>
              <a:latin typeface="Courier"/>
            </a:endParaRPr>
          </a:p>
          <a:p>
            <a:pPr marL="109728" indent="0">
              <a:buNone/>
            </a:pPr>
            <a:r>
              <a:rPr lang="en-US" sz="1800" dirty="0" smtClean="0">
                <a:solidFill>
                  <a:srgbClr val="000000"/>
                </a:solidFill>
                <a:latin typeface="Courier"/>
              </a:rPr>
              <a:t>d.day </a:t>
            </a:r>
            <a:r>
              <a:rPr lang="en-US" sz="1800" dirty="0">
                <a:solidFill>
                  <a:srgbClr val="000000"/>
                </a:solidFill>
                <a:latin typeface="Courier"/>
              </a:rPr>
              <a:t>= d.day + 1;</a:t>
            </a:r>
          </a:p>
          <a:p>
            <a:pPr marL="109728" indent="0">
              <a:buNone/>
            </a:pPr>
            <a:r>
              <a:rPr lang="en-US" sz="1800" dirty="0">
                <a:solidFill>
                  <a:srgbClr val="FF0000"/>
                </a:solidFill>
                <a:latin typeface="Courier"/>
              </a:rPr>
              <a:t>// no check for wrap around</a:t>
            </a:r>
            <a:endParaRPr lang="en-US" sz="1800" dirty="0">
              <a:latin typeface="Courier"/>
            </a:endParaRPr>
          </a:p>
        </p:txBody>
      </p:sp>
      <p:pic>
        <p:nvPicPr>
          <p:cNvPr id="5" name="Picture 4"/>
          <p:cNvPicPr>
            <a:picLocks noChangeAspect="1"/>
          </p:cNvPicPr>
          <p:nvPr/>
        </p:nvPicPr>
        <p:blipFill>
          <a:blip r:embed="rId3"/>
          <a:stretch>
            <a:fillRect/>
          </a:stretch>
        </p:blipFill>
        <p:spPr>
          <a:xfrm>
            <a:off x="609600" y="2501900"/>
            <a:ext cx="3073402" cy="1536700"/>
          </a:xfrm>
          <a:prstGeom prst="rect">
            <a:avLst/>
          </a:prstGeom>
        </p:spPr>
      </p:pic>
    </p:spTree>
    <p:extLst>
      <p:ext uri="{BB962C8B-B14F-4D97-AF65-F5344CB8AC3E}">
        <p14:creationId xmlns:p14="http://schemas.microsoft.com/office/powerpoint/2010/main" val="420358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Information Hiding</a:t>
            </a:r>
          </a:p>
        </p:txBody>
      </p:sp>
      <p:sp>
        <p:nvSpPr>
          <p:cNvPr id="3" name="Content Placeholder 2"/>
          <p:cNvSpPr>
            <a:spLocks noGrp="1"/>
          </p:cNvSpPr>
          <p:nvPr>
            <p:ph idx="1"/>
          </p:nvPr>
        </p:nvSpPr>
        <p:spPr>
          <a:xfrm>
            <a:off x="609600" y="1841500"/>
            <a:ext cx="10972800" cy="660400"/>
          </a:xfrm>
        </p:spPr>
        <p:txBody>
          <a:bodyPr>
            <a:normAutofit/>
          </a:bodyPr>
          <a:lstStyle/>
          <a:p>
            <a:pPr marL="109728" indent="0">
              <a:buNone/>
            </a:pPr>
            <a:r>
              <a:rPr lang="en-US" dirty="0"/>
              <a:t>The solution:</a:t>
            </a:r>
            <a:endParaRPr lang="en-US" dirty="0" smtClean="0"/>
          </a:p>
        </p:txBody>
      </p:sp>
      <p:sp>
        <p:nvSpPr>
          <p:cNvPr id="4" name="Content Placeholder 2"/>
          <p:cNvSpPr txBox="1">
            <a:spLocks/>
          </p:cNvSpPr>
          <p:nvPr/>
        </p:nvSpPr>
        <p:spPr>
          <a:xfrm>
            <a:off x="4279900" y="1841500"/>
            <a:ext cx="7302500" cy="4325112"/>
          </a:xfrm>
          <a:prstGeom prst="rect">
            <a:avLst/>
          </a:prstGeom>
        </p:spPr>
        <p:txBody>
          <a:bodyPr vert="horz">
            <a:normAutofit fontScale="92500" lnSpcReduction="2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dirty="0"/>
              <a:t>Client code must use setters </a:t>
            </a:r>
            <a:r>
              <a:rPr lang="en-US" dirty="0" smtClean="0"/>
              <a:t>and getters </a:t>
            </a:r>
            <a:r>
              <a:rPr lang="en-US" dirty="0"/>
              <a:t>to access internal data:</a:t>
            </a:r>
            <a:endParaRPr lang="en-US" dirty="0" smtClean="0"/>
          </a:p>
          <a:p>
            <a:pPr marL="109728" indent="0">
              <a:buNone/>
            </a:pPr>
            <a:endParaRPr lang="en-US" dirty="0"/>
          </a:p>
          <a:p>
            <a:pPr marL="109728" indent="0">
              <a:buNone/>
            </a:pPr>
            <a:r>
              <a:rPr lang="en-US" sz="1800" dirty="0" err="1">
                <a:solidFill>
                  <a:srgbClr val="000000"/>
                </a:solidFill>
                <a:latin typeface="Courier"/>
              </a:rPr>
              <a:t>MyDate</a:t>
            </a:r>
            <a:r>
              <a:rPr lang="en-US" sz="1800" dirty="0">
                <a:solidFill>
                  <a:srgbClr val="000000"/>
                </a:solidFill>
                <a:latin typeface="Courier"/>
              </a:rPr>
              <a:t> d = new </a:t>
            </a:r>
            <a:r>
              <a:rPr lang="en-US" sz="1800" dirty="0" err="1">
                <a:solidFill>
                  <a:srgbClr val="000000"/>
                </a:solidFill>
                <a:latin typeface="Courier"/>
              </a:rPr>
              <a:t>MyDate</a:t>
            </a:r>
            <a:r>
              <a:rPr lang="en-US" sz="1800" dirty="0" smtClean="0">
                <a:solidFill>
                  <a:srgbClr val="000000"/>
                </a:solidFill>
                <a:latin typeface="Courier"/>
              </a:rPr>
              <a:t>();</a:t>
            </a:r>
          </a:p>
          <a:p>
            <a:pPr marL="109728" indent="0">
              <a:buNone/>
            </a:pPr>
            <a:endParaRPr lang="en-US" sz="1800" dirty="0">
              <a:solidFill>
                <a:srgbClr val="000000"/>
              </a:solidFill>
              <a:latin typeface="Courier"/>
            </a:endParaRPr>
          </a:p>
          <a:p>
            <a:pPr marL="109728" indent="0">
              <a:buNone/>
            </a:pPr>
            <a:r>
              <a:rPr lang="en-US" sz="1800" dirty="0" err="1">
                <a:solidFill>
                  <a:srgbClr val="000000"/>
                </a:solidFill>
                <a:latin typeface="Courier"/>
              </a:rPr>
              <a:t>d.setDay</a:t>
            </a:r>
            <a:r>
              <a:rPr lang="en-US" sz="1800" dirty="0">
                <a:solidFill>
                  <a:srgbClr val="000000"/>
                </a:solidFill>
                <a:latin typeface="Courier"/>
              </a:rPr>
              <a:t>(32);</a:t>
            </a:r>
          </a:p>
          <a:p>
            <a:pPr marL="109728" indent="0">
              <a:buNone/>
            </a:pPr>
            <a:r>
              <a:rPr lang="en-US" sz="1800" dirty="0">
                <a:solidFill>
                  <a:srgbClr val="0000FF"/>
                </a:solidFill>
                <a:latin typeface="Courier"/>
              </a:rPr>
              <a:t>// invalid day, returns false</a:t>
            </a:r>
          </a:p>
          <a:p>
            <a:pPr marL="109728" indent="0">
              <a:buNone/>
            </a:pPr>
            <a:endParaRPr lang="en-US" sz="1800" dirty="0" smtClean="0">
              <a:solidFill>
                <a:srgbClr val="000000"/>
              </a:solidFill>
              <a:latin typeface="Courier"/>
            </a:endParaRPr>
          </a:p>
          <a:p>
            <a:pPr marL="109728" indent="0">
              <a:buNone/>
            </a:pPr>
            <a:r>
              <a:rPr lang="en-US" sz="1800" dirty="0" err="1" smtClean="0">
                <a:solidFill>
                  <a:srgbClr val="000000"/>
                </a:solidFill>
                <a:latin typeface="Courier"/>
              </a:rPr>
              <a:t>d.setMonth</a:t>
            </a:r>
            <a:r>
              <a:rPr lang="en-US" sz="1800" dirty="0" smtClean="0">
                <a:solidFill>
                  <a:srgbClr val="000000"/>
                </a:solidFill>
                <a:latin typeface="Courier"/>
              </a:rPr>
              <a:t>(2</a:t>
            </a:r>
            <a:r>
              <a:rPr lang="en-US" sz="1800" dirty="0">
                <a:solidFill>
                  <a:srgbClr val="000000"/>
                </a:solidFill>
                <a:latin typeface="Courier"/>
              </a:rPr>
              <a:t>);</a:t>
            </a:r>
          </a:p>
          <a:p>
            <a:pPr marL="109728" indent="0">
              <a:buNone/>
            </a:pPr>
            <a:r>
              <a:rPr lang="en-US" sz="1800" dirty="0" err="1">
                <a:solidFill>
                  <a:srgbClr val="000000"/>
                </a:solidFill>
                <a:latin typeface="Courier"/>
              </a:rPr>
              <a:t>d.setDay</a:t>
            </a:r>
            <a:r>
              <a:rPr lang="en-US" sz="1800" dirty="0">
                <a:solidFill>
                  <a:srgbClr val="000000"/>
                </a:solidFill>
                <a:latin typeface="Courier"/>
              </a:rPr>
              <a:t>(30);</a:t>
            </a:r>
          </a:p>
          <a:p>
            <a:pPr marL="109728" indent="0">
              <a:buNone/>
            </a:pPr>
            <a:r>
              <a:rPr lang="en-US" sz="1800" dirty="0">
                <a:solidFill>
                  <a:srgbClr val="0000FF"/>
                </a:solidFill>
                <a:latin typeface="Courier"/>
              </a:rPr>
              <a:t>// plausible but wrong,</a:t>
            </a:r>
          </a:p>
          <a:p>
            <a:pPr marL="109728" indent="0">
              <a:buNone/>
            </a:pPr>
            <a:r>
              <a:rPr lang="en-US" sz="1800" dirty="0">
                <a:solidFill>
                  <a:srgbClr val="0000FF"/>
                </a:solidFill>
                <a:latin typeface="Courier"/>
              </a:rPr>
              <a:t>// </a:t>
            </a:r>
            <a:r>
              <a:rPr lang="en-US" sz="1800" dirty="0" err="1">
                <a:solidFill>
                  <a:srgbClr val="0000FF"/>
                </a:solidFill>
                <a:latin typeface="Courier"/>
              </a:rPr>
              <a:t>setDay</a:t>
            </a:r>
            <a:r>
              <a:rPr lang="en-US" sz="1800" dirty="0">
                <a:solidFill>
                  <a:srgbClr val="0000FF"/>
                </a:solidFill>
                <a:latin typeface="Courier"/>
              </a:rPr>
              <a:t> returns false</a:t>
            </a:r>
          </a:p>
          <a:p>
            <a:pPr marL="109728" indent="0">
              <a:buNone/>
            </a:pPr>
            <a:endParaRPr lang="en-US" sz="1800" dirty="0" smtClean="0">
              <a:solidFill>
                <a:srgbClr val="000000"/>
              </a:solidFill>
              <a:latin typeface="Courier"/>
            </a:endParaRPr>
          </a:p>
          <a:p>
            <a:pPr marL="109728" indent="0">
              <a:buNone/>
            </a:pPr>
            <a:r>
              <a:rPr lang="en-US" sz="1800" dirty="0" err="1" smtClean="0">
                <a:solidFill>
                  <a:srgbClr val="000000"/>
                </a:solidFill>
                <a:latin typeface="Courier"/>
              </a:rPr>
              <a:t>d.setDay</a:t>
            </a:r>
            <a:r>
              <a:rPr lang="en-US" sz="1800" dirty="0" smtClean="0">
                <a:solidFill>
                  <a:srgbClr val="000000"/>
                </a:solidFill>
                <a:latin typeface="Courier"/>
              </a:rPr>
              <a:t>(</a:t>
            </a:r>
            <a:r>
              <a:rPr lang="en-US" sz="1800" dirty="0" err="1" smtClean="0">
                <a:solidFill>
                  <a:srgbClr val="000000"/>
                </a:solidFill>
                <a:latin typeface="Courier"/>
              </a:rPr>
              <a:t>d.getDay</a:t>
            </a:r>
            <a:r>
              <a:rPr lang="en-US" sz="1800" dirty="0">
                <a:solidFill>
                  <a:srgbClr val="000000"/>
                </a:solidFill>
                <a:latin typeface="Courier"/>
              </a:rPr>
              <a:t>() + 1);</a:t>
            </a:r>
          </a:p>
          <a:p>
            <a:pPr marL="109728" indent="0">
              <a:buNone/>
            </a:pPr>
            <a:r>
              <a:rPr lang="en-US" sz="1800" dirty="0">
                <a:solidFill>
                  <a:srgbClr val="0000FF"/>
                </a:solidFill>
                <a:latin typeface="Courier"/>
              </a:rPr>
              <a:t>// this will return false if wrap around</a:t>
            </a:r>
          </a:p>
          <a:p>
            <a:pPr marL="109728" indent="0">
              <a:buNone/>
            </a:pPr>
            <a:r>
              <a:rPr lang="en-US" sz="1800" dirty="0">
                <a:solidFill>
                  <a:srgbClr val="0000FF"/>
                </a:solidFill>
                <a:latin typeface="Courier"/>
              </a:rPr>
              <a:t>// needs to occur</a:t>
            </a:r>
            <a:endParaRPr lang="en-US" sz="1800" dirty="0">
              <a:latin typeface="Courier"/>
            </a:endParaRPr>
          </a:p>
        </p:txBody>
      </p:sp>
      <p:pic>
        <p:nvPicPr>
          <p:cNvPr id="6" name="Picture 5"/>
          <p:cNvPicPr>
            <a:picLocks noChangeAspect="1"/>
          </p:cNvPicPr>
          <p:nvPr/>
        </p:nvPicPr>
        <p:blipFill>
          <a:blip r:embed="rId3"/>
          <a:stretch>
            <a:fillRect/>
          </a:stretch>
        </p:blipFill>
        <p:spPr>
          <a:xfrm>
            <a:off x="609600" y="2501900"/>
            <a:ext cx="3061368" cy="3556000"/>
          </a:xfrm>
          <a:prstGeom prst="rect">
            <a:avLst/>
          </a:prstGeom>
        </p:spPr>
      </p:pic>
    </p:spTree>
    <p:extLst>
      <p:ext uri="{BB962C8B-B14F-4D97-AF65-F5344CB8AC3E}">
        <p14:creationId xmlns:p14="http://schemas.microsoft.com/office/powerpoint/2010/main" val="99207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723900"/>
          </a:xfrm>
        </p:spPr>
        <p:txBody>
          <a:bodyPr/>
          <a:lstStyle/>
          <a:p>
            <a:r>
              <a:rPr lang="en-US" dirty="0"/>
              <a:t>Encapsulation</a:t>
            </a:r>
          </a:p>
        </p:txBody>
      </p:sp>
      <p:sp>
        <p:nvSpPr>
          <p:cNvPr id="3" name="Content Placeholder 2"/>
          <p:cNvSpPr>
            <a:spLocks noGrp="1"/>
          </p:cNvSpPr>
          <p:nvPr>
            <p:ph idx="1"/>
          </p:nvPr>
        </p:nvSpPr>
        <p:spPr>
          <a:xfrm>
            <a:off x="609600" y="1765300"/>
            <a:ext cx="10972800" cy="1573276"/>
          </a:xfrm>
        </p:spPr>
        <p:txBody>
          <a:bodyPr>
            <a:normAutofit/>
          </a:bodyPr>
          <a:lstStyle/>
          <a:p>
            <a:r>
              <a:rPr lang="en-US" dirty="0"/>
              <a:t>Hides the implementation details of a class</a:t>
            </a:r>
          </a:p>
          <a:p>
            <a:r>
              <a:rPr lang="en-US" dirty="0"/>
              <a:t>Forces the user to use an interface to access data</a:t>
            </a:r>
          </a:p>
          <a:p>
            <a:r>
              <a:rPr lang="en-US" dirty="0"/>
              <a:t>Makes the code more maintainable</a:t>
            </a:r>
          </a:p>
        </p:txBody>
      </p:sp>
      <p:pic>
        <p:nvPicPr>
          <p:cNvPr id="4" name="Picture 3"/>
          <p:cNvPicPr>
            <a:picLocks noChangeAspect="1"/>
          </p:cNvPicPr>
          <p:nvPr/>
        </p:nvPicPr>
        <p:blipFill>
          <a:blip r:embed="rId3"/>
          <a:stretch>
            <a:fillRect/>
          </a:stretch>
        </p:blipFill>
        <p:spPr>
          <a:xfrm>
            <a:off x="4597156" y="3465576"/>
            <a:ext cx="2997688" cy="2500376"/>
          </a:xfrm>
          <a:prstGeom prst="rect">
            <a:avLst/>
          </a:prstGeom>
        </p:spPr>
      </p:pic>
    </p:spTree>
    <p:extLst>
      <p:ext uri="{BB962C8B-B14F-4D97-AF65-F5344CB8AC3E}">
        <p14:creationId xmlns:p14="http://schemas.microsoft.com/office/powerpoint/2010/main" val="386032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Declaring Constructors</a:t>
            </a:r>
          </a:p>
        </p:txBody>
      </p:sp>
      <p:sp>
        <p:nvSpPr>
          <p:cNvPr id="3" name="Content Placeholder 2"/>
          <p:cNvSpPr>
            <a:spLocks noGrp="1"/>
          </p:cNvSpPr>
          <p:nvPr>
            <p:ph idx="1"/>
          </p:nvPr>
        </p:nvSpPr>
        <p:spPr>
          <a:xfrm>
            <a:off x="609600" y="1841500"/>
            <a:ext cx="10972800" cy="4325112"/>
          </a:xfrm>
        </p:spPr>
        <p:txBody>
          <a:bodyPr>
            <a:normAutofit fontScale="85000" lnSpcReduction="20000"/>
          </a:bodyPr>
          <a:lstStyle/>
          <a:p>
            <a:r>
              <a:rPr lang="en-US" dirty="0"/>
              <a:t>Basic syntax of a constructor:</a:t>
            </a:r>
            <a:endParaRPr lang="en-US" dirty="0" smtClean="0"/>
          </a:p>
          <a:p>
            <a:pPr marL="402336" lvl="1" indent="0">
              <a:buNone/>
            </a:pPr>
            <a:r>
              <a:rPr lang="en-US" sz="2200" b="1" i="1" dirty="0">
                <a:solidFill>
                  <a:srgbClr val="0000C5"/>
                </a:solidFill>
                <a:latin typeface="Courier-BoldOblique"/>
              </a:rPr>
              <a:t>[&lt;modifier&gt;] &lt;</a:t>
            </a:r>
            <a:r>
              <a:rPr lang="en-US" sz="2200" b="1" i="1" dirty="0" err="1">
                <a:solidFill>
                  <a:srgbClr val="0000C5"/>
                </a:solidFill>
                <a:latin typeface="Courier-BoldOblique"/>
              </a:rPr>
              <a:t>class_name</a:t>
            </a:r>
            <a:r>
              <a:rPr lang="en-US" sz="2200" b="1" i="1" dirty="0">
                <a:solidFill>
                  <a:srgbClr val="0000C5"/>
                </a:solidFill>
                <a:latin typeface="Courier-BoldOblique"/>
              </a:rPr>
              <a:t>&gt; </a:t>
            </a:r>
            <a:r>
              <a:rPr lang="en-US" sz="2200" b="1" dirty="0">
                <a:solidFill>
                  <a:srgbClr val="000000"/>
                </a:solidFill>
                <a:latin typeface="Courier-Bold"/>
              </a:rPr>
              <a:t>( </a:t>
            </a:r>
            <a:r>
              <a:rPr lang="en-US" sz="2200" b="1" i="1" dirty="0">
                <a:solidFill>
                  <a:srgbClr val="0000C5"/>
                </a:solidFill>
                <a:latin typeface="Courier-BoldOblique"/>
              </a:rPr>
              <a:t>&lt;argument&gt;* </a:t>
            </a:r>
            <a:r>
              <a:rPr lang="en-US" sz="2200" b="1" dirty="0">
                <a:solidFill>
                  <a:srgbClr val="000000"/>
                </a:solidFill>
                <a:latin typeface="Courier-Bold"/>
              </a:rPr>
              <a:t>) {</a:t>
            </a:r>
          </a:p>
          <a:p>
            <a:pPr marL="402336" lvl="1" indent="0">
              <a:buNone/>
            </a:pPr>
            <a:r>
              <a:rPr lang="en-US" sz="2200" b="1" i="1" dirty="0">
                <a:solidFill>
                  <a:srgbClr val="0000C5"/>
                </a:solidFill>
                <a:latin typeface="Courier-BoldOblique"/>
              </a:rPr>
              <a:t>&lt;statement&gt;*</a:t>
            </a:r>
          </a:p>
          <a:p>
            <a:pPr marL="402336" lvl="1" indent="0">
              <a:buNone/>
            </a:pPr>
            <a:r>
              <a:rPr lang="en-US" sz="2200" b="1" dirty="0">
                <a:solidFill>
                  <a:srgbClr val="000000"/>
                </a:solidFill>
                <a:latin typeface="Courier-Bold"/>
              </a:rPr>
              <a:t>}</a:t>
            </a:r>
            <a:endParaRPr lang="en-US" sz="2200" dirty="0" smtClean="0"/>
          </a:p>
          <a:p>
            <a:r>
              <a:rPr lang="en-US" dirty="0" smtClean="0"/>
              <a:t>Example:</a:t>
            </a:r>
          </a:p>
          <a:p>
            <a:pPr marL="402336" lvl="1" indent="0">
              <a:buNone/>
            </a:pPr>
            <a:r>
              <a:rPr lang="en-US" sz="2400" dirty="0">
                <a:latin typeface="Courier"/>
              </a:rPr>
              <a:t>1 	public class Dog {</a:t>
            </a:r>
          </a:p>
          <a:p>
            <a:pPr marL="402336" lvl="1" indent="0">
              <a:buNone/>
            </a:pPr>
            <a:r>
              <a:rPr lang="en-US" sz="2400" dirty="0">
                <a:latin typeface="Courier"/>
              </a:rPr>
              <a:t>2	</a:t>
            </a:r>
          </a:p>
          <a:p>
            <a:pPr marL="402336" lvl="1" indent="0">
              <a:buNone/>
            </a:pPr>
            <a:r>
              <a:rPr lang="en-US" sz="2400" dirty="0">
                <a:latin typeface="Courier"/>
              </a:rPr>
              <a:t>3 		private </a:t>
            </a:r>
            <a:r>
              <a:rPr lang="en-US" sz="2400" dirty="0" err="1">
                <a:latin typeface="Courier"/>
              </a:rPr>
              <a:t>int</a:t>
            </a:r>
            <a:r>
              <a:rPr lang="en-US" sz="2400" dirty="0">
                <a:latin typeface="Courier"/>
              </a:rPr>
              <a:t> weight;</a:t>
            </a:r>
          </a:p>
          <a:p>
            <a:pPr marL="402336" lvl="1" indent="0">
              <a:buNone/>
            </a:pPr>
            <a:r>
              <a:rPr lang="en-US" sz="2400" dirty="0">
                <a:latin typeface="Courier"/>
              </a:rPr>
              <a:t>4	</a:t>
            </a:r>
          </a:p>
          <a:p>
            <a:pPr marL="402336" lvl="1" indent="0">
              <a:buNone/>
            </a:pPr>
            <a:r>
              <a:rPr lang="en-US" sz="2400" dirty="0">
                <a:latin typeface="Courier"/>
              </a:rPr>
              <a:t>5 		public Dog() {</a:t>
            </a:r>
          </a:p>
          <a:p>
            <a:pPr marL="402336" lvl="1" indent="0">
              <a:buNone/>
            </a:pPr>
            <a:r>
              <a:rPr lang="en-US" sz="2400" dirty="0">
                <a:latin typeface="Courier"/>
              </a:rPr>
              <a:t>6 			</a:t>
            </a:r>
            <a:r>
              <a:rPr lang="en-US" dirty="0">
                <a:latin typeface="Courier"/>
              </a:rPr>
              <a:t> weight = 42;</a:t>
            </a:r>
            <a:endParaRPr lang="en-US" sz="2400" dirty="0" smtClean="0">
              <a:latin typeface="Courier"/>
            </a:endParaRPr>
          </a:p>
          <a:p>
            <a:pPr marL="402336" lvl="1" indent="0">
              <a:buNone/>
            </a:pPr>
            <a:r>
              <a:rPr lang="en-US" sz="2400" dirty="0" smtClean="0">
                <a:latin typeface="Courier"/>
              </a:rPr>
              <a:t>7 		}</a:t>
            </a:r>
          </a:p>
          <a:p>
            <a:pPr marL="859536" lvl="1" indent="-457200">
              <a:buAutoNum type="arabicPlain" startAt="8"/>
            </a:pPr>
            <a:r>
              <a:rPr lang="en-US" sz="2400" dirty="0" smtClean="0">
                <a:latin typeface="Courier"/>
              </a:rPr>
              <a:t>}</a:t>
            </a:r>
          </a:p>
          <a:p>
            <a:pPr marL="859536" lvl="1" indent="-457200">
              <a:buAutoNum type="arabicPlain" startAt="8"/>
            </a:pPr>
            <a:endParaRPr lang="en-US" dirty="0">
              <a:latin typeface="Courier"/>
            </a:endParaRPr>
          </a:p>
          <a:p>
            <a:pPr marL="859536" lvl="1" indent="-457200">
              <a:buAutoNum type="arabicPlain" startAt="8"/>
            </a:pPr>
            <a:r>
              <a:rPr lang="en-US" sz="2400" dirty="0" smtClean="0">
                <a:latin typeface="Courier"/>
              </a:rPr>
              <a:t>Dog d = new Dog();</a:t>
            </a:r>
            <a:endParaRPr lang="en-US" sz="2400" dirty="0">
              <a:latin typeface="Courier"/>
            </a:endParaRPr>
          </a:p>
        </p:txBody>
      </p:sp>
    </p:spTree>
    <p:extLst>
      <p:ext uri="{BB962C8B-B14F-4D97-AF65-F5344CB8AC3E}">
        <p14:creationId xmlns:p14="http://schemas.microsoft.com/office/powerpoint/2010/main" val="428122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Default Constructor</a:t>
            </a:r>
          </a:p>
        </p:txBody>
      </p:sp>
      <p:sp>
        <p:nvSpPr>
          <p:cNvPr id="3" name="Content Placeholder 2"/>
          <p:cNvSpPr>
            <a:spLocks noGrp="1"/>
          </p:cNvSpPr>
          <p:nvPr>
            <p:ph idx="1"/>
          </p:nvPr>
        </p:nvSpPr>
        <p:spPr/>
        <p:txBody>
          <a:bodyPr/>
          <a:lstStyle/>
          <a:p>
            <a:r>
              <a:rPr lang="en-US" dirty="0"/>
              <a:t>There is always at least one constructor in every class.</a:t>
            </a:r>
          </a:p>
          <a:p>
            <a:r>
              <a:rPr lang="en-US" dirty="0"/>
              <a:t>If the writer does not supply any constructors, the default constructor is present automatically:</a:t>
            </a:r>
          </a:p>
          <a:p>
            <a:pPr lvl="1"/>
            <a:r>
              <a:rPr lang="en-US" dirty="0"/>
              <a:t>The default constructor takes no arguments</a:t>
            </a:r>
          </a:p>
          <a:p>
            <a:pPr lvl="1"/>
            <a:r>
              <a:rPr lang="en-US" dirty="0"/>
              <a:t>The default constructor body is empty</a:t>
            </a:r>
          </a:p>
          <a:p>
            <a:r>
              <a:rPr lang="en-US" dirty="0"/>
              <a:t>The default enables you to create object instances with new Xxx()without having to write a constructor.</a:t>
            </a:r>
          </a:p>
        </p:txBody>
      </p:sp>
    </p:spTree>
    <p:extLst>
      <p:ext uri="{BB962C8B-B14F-4D97-AF65-F5344CB8AC3E}">
        <p14:creationId xmlns:p14="http://schemas.microsoft.com/office/powerpoint/2010/main" val="193525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Source File Layout</a:t>
            </a:r>
          </a:p>
        </p:txBody>
      </p:sp>
      <p:sp>
        <p:nvSpPr>
          <p:cNvPr id="3" name="Content Placeholder 2"/>
          <p:cNvSpPr>
            <a:spLocks noGrp="1"/>
          </p:cNvSpPr>
          <p:nvPr>
            <p:ph idx="1"/>
          </p:nvPr>
        </p:nvSpPr>
        <p:spPr>
          <a:xfrm>
            <a:off x="609600" y="1841500"/>
            <a:ext cx="10972800" cy="4325112"/>
          </a:xfrm>
        </p:spPr>
        <p:txBody>
          <a:bodyPr>
            <a:normAutofit fontScale="85000" lnSpcReduction="20000"/>
          </a:bodyPr>
          <a:lstStyle/>
          <a:p>
            <a:r>
              <a:rPr lang="en-US" dirty="0"/>
              <a:t>Basic syntax of a Java source file is:</a:t>
            </a:r>
            <a:endParaRPr lang="en-US" dirty="0" smtClean="0"/>
          </a:p>
          <a:p>
            <a:pPr marL="402336" lvl="1" indent="0">
              <a:buNone/>
            </a:pPr>
            <a:r>
              <a:rPr lang="en-US" sz="2200" b="1" i="1" dirty="0">
                <a:solidFill>
                  <a:srgbClr val="0000C5"/>
                </a:solidFill>
                <a:latin typeface="Courier-BoldOblique"/>
              </a:rPr>
              <a:t>[&lt;</a:t>
            </a:r>
            <a:r>
              <a:rPr lang="en-US" sz="2200" b="1" i="1" dirty="0" err="1">
                <a:solidFill>
                  <a:srgbClr val="0000C5"/>
                </a:solidFill>
                <a:latin typeface="Courier-BoldOblique"/>
              </a:rPr>
              <a:t>package_declaration</a:t>
            </a:r>
            <a:r>
              <a:rPr lang="en-US" sz="2200" b="1" i="1" dirty="0">
                <a:solidFill>
                  <a:srgbClr val="0000C5"/>
                </a:solidFill>
                <a:latin typeface="Courier-BoldOblique"/>
              </a:rPr>
              <a:t>&gt;]</a:t>
            </a:r>
          </a:p>
          <a:p>
            <a:pPr marL="402336" lvl="1" indent="0">
              <a:buNone/>
            </a:pPr>
            <a:r>
              <a:rPr lang="en-US" sz="2200" b="1" i="1" dirty="0">
                <a:solidFill>
                  <a:srgbClr val="0000C5"/>
                </a:solidFill>
                <a:latin typeface="Courier-BoldOblique"/>
              </a:rPr>
              <a:t>&lt;</a:t>
            </a:r>
            <a:r>
              <a:rPr lang="en-US" sz="2200" b="1" i="1" dirty="0" err="1">
                <a:solidFill>
                  <a:srgbClr val="0000C5"/>
                </a:solidFill>
                <a:latin typeface="Courier-BoldOblique"/>
              </a:rPr>
              <a:t>import_declaration</a:t>
            </a:r>
            <a:r>
              <a:rPr lang="en-US" sz="2200" b="1" i="1" dirty="0">
                <a:solidFill>
                  <a:srgbClr val="0000C5"/>
                </a:solidFill>
                <a:latin typeface="Courier-BoldOblique"/>
              </a:rPr>
              <a:t>&gt;*</a:t>
            </a:r>
          </a:p>
          <a:p>
            <a:pPr marL="402336" lvl="1" indent="0">
              <a:buNone/>
            </a:pPr>
            <a:r>
              <a:rPr lang="en-US" sz="2200" b="1" i="1" dirty="0">
                <a:solidFill>
                  <a:srgbClr val="0000C5"/>
                </a:solidFill>
                <a:latin typeface="Courier-BoldOblique"/>
              </a:rPr>
              <a:t>&lt;</a:t>
            </a:r>
            <a:r>
              <a:rPr lang="en-US" sz="2200" b="1" i="1" dirty="0" err="1">
                <a:solidFill>
                  <a:srgbClr val="0000C5"/>
                </a:solidFill>
                <a:latin typeface="Courier-BoldOblique"/>
              </a:rPr>
              <a:t>class_declaration</a:t>
            </a:r>
            <a:r>
              <a:rPr lang="en-US" sz="2200" b="1" i="1" dirty="0">
                <a:solidFill>
                  <a:srgbClr val="0000C5"/>
                </a:solidFill>
                <a:latin typeface="Courier-BoldOblique"/>
              </a:rPr>
              <a:t>&gt;+</a:t>
            </a:r>
            <a:endParaRPr lang="en-US" sz="2200" dirty="0" smtClean="0"/>
          </a:p>
          <a:p>
            <a:r>
              <a:rPr lang="en-US" dirty="0"/>
              <a:t>For example, the </a:t>
            </a:r>
            <a:r>
              <a:rPr lang="en-US" dirty="0">
                <a:latin typeface="Courier"/>
              </a:rPr>
              <a:t>VehicleCapacityReport.java</a:t>
            </a:r>
            <a:r>
              <a:rPr lang="en-US" dirty="0"/>
              <a:t> </a:t>
            </a:r>
            <a:r>
              <a:rPr lang="en-US" dirty="0" smtClean="0"/>
              <a:t>file is</a:t>
            </a:r>
            <a:r>
              <a:rPr lang="en-US" dirty="0"/>
              <a:t>:</a:t>
            </a:r>
            <a:endParaRPr lang="en-US" dirty="0" smtClean="0"/>
          </a:p>
          <a:p>
            <a:pPr marL="402336" lvl="1" indent="0">
              <a:buNone/>
            </a:pPr>
            <a:r>
              <a:rPr lang="en-US" dirty="0">
                <a:latin typeface="Courier"/>
              </a:rPr>
              <a:t>1 	package </a:t>
            </a:r>
            <a:r>
              <a:rPr lang="en-US" dirty="0" err="1">
                <a:latin typeface="Courier"/>
              </a:rPr>
              <a:t>shipping.reports</a:t>
            </a:r>
            <a:r>
              <a:rPr lang="en-US" dirty="0">
                <a:latin typeface="Courier"/>
              </a:rPr>
              <a:t>;</a:t>
            </a:r>
          </a:p>
          <a:p>
            <a:pPr marL="402336" lvl="1" indent="0">
              <a:buNone/>
            </a:pPr>
            <a:r>
              <a:rPr lang="en-US" dirty="0">
                <a:latin typeface="Courier"/>
              </a:rPr>
              <a:t>2	</a:t>
            </a:r>
          </a:p>
          <a:p>
            <a:pPr marL="402336" lvl="1" indent="0">
              <a:buNone/>
            </a:pPr>
            <a:r>
              <a:rPr lang="en-US" dirty="0">
                <a:latin typeface="Courier"/>
              </a:rPr>
              <a:t>3 	import </a:t>
            </a:r>
            <a:r>
              <a:rPr lang="en-US" dirty="0" err="1">
                <a:latin typeface="Courier"/>
              </a:rPr>
              <a:t>shipping.domain</a:t>
            </a:r>
            <a:r>
              <a:rPr lang="en-US" dirty="0">
                <a:latin typeface="Courier"/>
              </a:rPr>
              <a:t>.*;</a:t>
            </a:r>
          </a:p>
          <a:p>
            <a:pPr marL="402336" lvl="1" indent="0">
              <a:buNone/>
            </a:pPr>
            <a:r>
              <a:rPr lang="en-US" dirty="0">
                <a:latin typeface="Courier"/>
              </a:rPr>
              <a:t>4 	import </a:t>
            </a:r>
            <a:r>
              <a:rPr lang="en-US" dirty="0" err="1">
                <a:latin typeface="Courier"/>
              </a:rPr>
              <a:t>java.util.List</a:t>
            </a:r>
            <a:r>
              <a:rPr lang="en-US" dirty="0">
                <a:latin typeface="Courier"/>
              </a:rPr>
              <a:t>;</a:t>
            </a:r>
          </a:p>
          <a:p>
            <a:pPr marL="402336" lvl="1" indent="0">
              <a:buNone/>
            </a:pPr>
            <a:r>
              <a:rPr lang="en-US" dirty="0">
                <a:latin typeface="Courier"/>
              </a:rPr>
              <a:t>5 	import java.io.*;</a:t>
            </a:r>
          </a:p>
          <a:p>
            <a:pPr marL="402336" lvl="1" indent="0">
              <a:buNone/>
            </a:pPr>
            <a:r>
              <a:rPr lang="en-US" dirty="0">
                <a:latin typeface="Courier"/>
              </a:rPr>
              <a:t>6	</a:t>
            </a:r>
          </a:p>
          <a:p>
            <a:pPr marL="402336" lvl="1" indent="0">
              <a:buNone/>
            </a:pPr>
            <a:r>
              <a:rPr lang="en-US" dirty="0">
                <a:latin typeface="Courier"/>
              </a:rPr>
              <a:t>7 	public class </a:t>
            </a:r>
            <a:r>
              <a:rPr lang="en-US" dirty="0" err="1">
                <a:latin typeface="Courier"/>
              </a:rPr>
              <a:t>VehicleCapacityReport</a:t>
            </a:r>
            <a:r>
              <a:rPr lang="en-US" dirty="0">
                <a:latin typeface="Courier"/>
              </a:rPr>
              <a:t> {</a:t>
            </a:r>
          </a:p>
          <a:p>
            <a:pPr marL="402336" lvl="1" indent="0">
              <a:buNone/>
            </a:pPr>
            <a:r>
              <a:rPr lang="en-US" dirty="0" smtClean="0">
                <a:latin typeface="Courier"/>
              </a:rPr>
              <a:t>8 		private List vehicles;</a:t>
            </a:r>
          </a:p>
          <a:p>
            <a:pPr marL="402336" lvl="1" indent="0">
              <a:buNone/>
            </a:pPr>
            <a:r>
              <a:rPr lang="en-US" dirty="0" smtClean="0">
                <a:latin typeface="Courier"/>
              </a:rPr>
              <a:t>9 		public </a:t>
            </a:r>
            <a:r>
              <a:rPr lang="en-US" dirty="0">
                <a:latin typeface="Courier"/>
              </a:rPr>
              <a:t>void </a:t>
            </a:r>
            <a:r>
              <a:rPr lang="en-US" dirty="0" err="1">
                <a:latin typeface="Courier"/>
              </a:rPr>
              <a:t>generateReport</a:t>
            </a:r>
            <a:r>
              <a:rPr lang="en-US" dirty="0">
                <a:latin typeface="Courier"/>
              </a:rPr>
              <a:t>(Writer output) </a:t>
            </a:r>
            <a:r>
              <a:rPr lang="en-US" dirty="0" smtClean="0">
                <a:latin typeface="Courier"/>
              </a:rPr>
              <a:t>{...}</a:t>
            </a:r>
            <a:endParaRPr lang="en-US" dirty="0">
              <a:latin typeface="Courier"/>
            </a:endParaRPr>
          </a:p>
          <a:p>
            <a:pPr marL="402336" lvl="1" indent="0">
              <a:buNone/>
            </a:pPr>
            <a:r>
              <a:rPr lang="en-US" dirty="0" smtClean="0">
                <a:latin typeface="Courier"/>
              </a:rPr>
              <a:t>10 	}</a:t>
            </a:r>
            <a:endParaRPr lang="en-US" sz="3800" dirty="0">
              <a:latin typeface="Courier"/>
            </a:endParaRPr>
          </a:p>
        </p:txBody>
      </p:sp>
    </p:spTree>
    <p:extLst>
      <p:ext uri="{BB962C8B-B14F-4D97-AF65-F5344CB8AC3E}">
        <p14:creationId xmlns:p14="http://schemas.microsoft.com/office/powerpoint/2010/main" val="309667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321" y="685800"/>
            <a:ext cx="10972800" cy="723900"/>
          </a:xfrm>
        </p:spPr>
        <p:txBody>
          <a:bodyPr/>
          <a:lstStyle/>
          <a:p>
            <a:r>
              <a:rPr lang="en-US" dirty="0"/>
              <a:t>Software Packages</a:t>
            </a:r>
          </a:p>
        </p:txBody>
      </p:sp>
      <p:sp>
        <p:nvSpPr>
          <p:cNvPr id="3" name="Content Placeholder 2"/>
          <p:cNvSpPr>
            <a:spLocks noGrp="1"/>
          </p:cNvSpPr>
          <p:nvPr>
            <p:ph idx="1"/>
          </p:nvPr>
        </p:nvSpPr>
        <p:spPr>
          <a:xfrm>
            <a:off x="633321" y="1409700"/>
            <a:ext cx="10972800" cy="1041400"/>
          </a:xfrm>
        </p:spPr>
        <p:txBody>
          <a:bodyPr>
            <a:normAutofit/>
          </a:bodyPr>
          <a:lstStyle/>
          <a:p>
            <a:r>
              <a:rPr lang="en-US" dirty="0"/>
              <a:t>Packages help manage large software systems.</a:t>
            </a:r>
          </a:p>
          <a:p>
            <a:r>
              <a:rPr lang="en-US" dirty="0" smtClean="0"/>
              <a:t>Packages </a:t>
            </a:r>
            <a:r>
              <a:rPr lang="en-US" dirty="0"/>
              <a:t>can contain classes and sub-packages.</a:t>
            </a:r>
          </a:p>
        </p:txBody>
      </p:sp>
      <p:pic>
        <p:nvPicPr>
          <p:cNvPr id="5" name="Picture 4"/>
          <p:cNvPicPr>
            <a:picLocks noChangeAspect="1"/>
          </p:cNvPicPr>
          <p:nvPr/>
        </p:nvPicPr>
        <p:blipFill>
          <a:blip r:embed="rId3"/>
          <a:stretch>
            <a:fillRect/>
          </a:stretch>
        </p:blipFill>
        <p:spPr>
          <a:xfrm>
            <a:off x="2068865" y="2767076"/>
            <a:ext cx="8101711" cy="3608324"/>
          </a:xfrm>
          <a:prstGeom prst="rect">
            <a:avLst/>
          </a:prstGeom>
        </p:spPr>
      </p:pic>
    </p:spTree>
    <p:extLst>
      <p:ext uri="{BB962C8B-B14F-4D97-AF65-F5344CB8AC3E}">
        <p14:creationId xmlns:p14="http://schemas.microsoft.com/office/powerpoint/2010/main" val="261230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Object</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dirty="0"/>
              <a:t>Objects are key to understanding </a:t>
            </a:r>
            <a:r>
              <a:rPr lang="en-US" i="1" dirty="0"/>
              <a:t>object-oriented</a:t>
            </a:r>
            <a:r>
              <a:rPr lang="en-US" dirty="0"/>
              <a:t> technology. Look around right now and you'll find many examples of real-world objects: your dog, your desk, your television set, your bicycle.</a:t>
            </a:r>
          </a:p>
          <a:p>
            <a:pPr algn="just"/>
            <a:r>
              <a:rPr lang="en-US" dirty="0"/>
              <a:t>Real-world objects share two characteristics: They all have </a:t>
            </a:r>
            <a:r>
              <a:rPr lang="en-US" i="1" dirty="0"/>
              <a:t>state</a:t>
            </a:r>
            <a:r>
              <a:rPr lang="en-US" dirty="0"/>
              <a:t> and </a:t>
            </a:r>
            <a:r>
              <a:rPr lang="en-US" i="1" dirty="0"/>
              <a:t>behavior</a:t>
            </a:r>
            <a:r>
              <a:rPr lang="en-US" dirty="0"/>
              <a:t>. Dogs have state (name, color, breed, hungry) and behavior (barking, fetching, wagging tail). Bicycles also have state (current gear, current pedal cadence, current speed) and behavior (changing gear, changing pedal cadence, applying brakes). Identifying the state and behavior for real-world objects is a great way to begin thinking in terms of object-oriented programming.</a:t>
            </a:r>
          </a:p>
        </p:txBody>
      </p:sp>
    </p:spTree>
    <p:extLst>
      <p:ext uri="{BB962C8B-B14F-4D97-AF65-F5344CB8AC3E}">
        <p14:creationId xmlns:p14="http://schemas.microsoft.com/office/powerpoint/2010/main" val="416317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a:t>
            </a:r>
            <a:r>
              <a:rPr lang="en-US" dirty="0">
                <a:latin typeface="Courier"/>
              </a:rPr>
              <a:t>package</a:t>
            </a:r>
            <a:r>
              <a:rPr lang="en-US" dirty="0"/>
              <a:t> Statement</a:t>
            </a:r>
          </a:p>
        </p:txBody>
      </p:sp>
      <p:sp>
        <p:nvSpPr>
          <p:cNvPr id="3" name="Content Placeholder 2"/>
          <p:cNvSpPr>
            <a:spLocks noGrp="1"/>
          </p:cNvSpPr>
          <p:nvPr>
            <p:ph idx="1"/>
          </p:nvPr>
        </p:nvSpPr>
        <p:spPr>
          <a:xfrm>
            <a:off x="609600" y="1841500"/>
            <a:ext cx="10972800" cy="4325112"/>
          </a:xfrm>
        </p:spPr>
        <p:txBody>
          <a:bodyPr>
            <a:normAutofit lnSpcReduction="10000"/>
          </a:bodyPr>
          <a:lstStyle/>
          <a:p>
            <a:r>
              <a:rPr lang="en-US" dirty="0"/>
              <a:t>Basic syntax of the </a:t>
            </a:r>
            <a:r>
              <a:rPr lang="en-US" dirty="0">
                <a:latin typeface="Courier"/>
              </a:rPr>
              <a:t>package</a:t>
            </a:r>
            <a:r>
              <a:rPr lang="en-US" dirty="0"/>
              <a:t> statement is</a:t>
            </a:r>
            <a:r>
              <a:rPr lang="en-US" dirty="0" smtClean="0"/>
              <a:t>:</a:t>
            </a:r>
          </a:p>
          <a:p>
            <a:pPr marL="109728" indent="0">
              <a:buNone/>
            </a:pPr>
            <a:r>
              <a:rPr lang="en-US" b="1" dirty="0">
                <a:solidFill>
                  <a:srgbClr val="000000"/>
                </a:solidFill>
                <a:latin typeface="Courier-Bold"/>
              </a:rPr>
              <a:t>	</a:t>
            </a:r>
            <a:r>
              <a:rPr lang="en-US" sz="2000" b="1" dirty="0" smtClean="0">
                <a:solidFill>
                  <a:srgbClr val="000000"/>
                </a:solidFill>
                <a:latin typeface="Courier-Bold"/>
              </a:rPr>
              <a:t>package </a:t>
            </a:r>
            <a:r>
              <a:rPr lang="en-US" sz="2000" b="1" i="1" dirty="0">
                <a:solidFill>
                  <a:srgbClr val="0000C5"/>
                </a:solidFill>
                <a:latin typeface="Courier-BoldOblique"/>
              </a:rPr>
              <a:t>&lt;</a:t>
            </a:r>
            <a:r>
              <a:rPr lang="en-US" sz="2000" b="1" i="1" dirty="0" err="1">
                <a:solidFill>
                  <a:srgbClr val="0000C5"/>
                </a:solidFill>
                <a:latin typeface="Courier-BoldOblique"/>
              </a:rPr>
              <a:t>top_pkg_name</a:t>
            </a:r>
            <a:r>
              <a:rPr lang="en-US" sz="2000" b="1" i="1" dirty="0">
                <a:solidFill>
                  <a:srgbClr val="0000C5"/>
                </a:solidFill>
                <a:latin typeface="Courier-BoldOblique"/>
              </a:rPr>
              <a:t>&gt;[</a:t>
            </a:r>
            <a:r>
              <a:rPr lang="en-US" sz="2000" b="1" dirty="0">
                <a:solidFill>
                  <a:srgbClr val="000000"/>
                </a:solidFill>
                <a:latin typeface="Courier-Bold"/>
              </a:rPr>
              <a:t>.</a:t>
            </a:r>
            <a:r>
              <a:rPr lang="en-US" sz="2000" b="1" i="1" dirty="0">
                <a:solidFill>
                  <a:srgbClr val="0000C5"/>
                </a:solidFill>
                <a:latin typeface="Courier-BoldOblique"/>
              </a:rPr>
              <a:t>&lt;</a:t>
            </a:r>
            <a:r>
              <a:rPr lang="en-US" sz="2000" b="1" i="1" dirty="0" err="1">
                <a:solidFill>
                  <a:srgbClr val="0000C5"/>
                </a:solidFill>
                <a:latin typeface="Courier-BoldOblique"/>
              </a:rPr>
              <a:t>sub_pkg_name</a:t>
            </a:r>
            <a:r>
              <a:rPr lang="en-US" sz="2000" b="1" i="1" dirty="0" smtClean="0">
                <a:solidFill>
                  <a:srgbClr val="0000C5"/>
                </a:solidFill>
                <a:latin typeface="Courier-BoldOblique"/>
              </a:rPr>
              <a:t>&gt;]*</a:t>
            </a:r>
            <a:r>
              <a:rPr lang="en-US" sz="2000" b="1" dirty="0" smtClean="0">
                <a:solidFill>
                  <a:srgbClr val="000000"/>
                </a:solidFill>
                <a:latin typeface="Courier-Bold"/>
              </a:rPr>
              <a:t>;</a:t>
            </a:r>
          </a:p>
          <a:p>
            <a:r>
              <a:rPr lang="en-US" dirty="0"/>
              <a:t>Examples of the statement are:</a:t>
            </a:r>
          </a:p>
          <a:p>
            <a:pPr marL="109728" indent="0">
              <a:buNone/>
            </a:pPr>
            <a:r>
              <a:rPr lang="en-US" dirty="0" smtClean="0">
                <a:latin typeface="Courier"/>
              </a:rPr>
              <a:t>	</a:t>
            </a:r>
            <a:r>
              <a:rPr lang="en-US" sz="2000" dirty="0" smtClean="0">
                <a:latin typeface="Courier"/>
              </a:rPr>
              <a:t>package </a:t>
            </a:r>
            <a:r>
              <a:rPr lang="en-US" sz="2000" dirty="0" err="1">
                <a:latin typeface="Courier"/>
              </a:rPr>
              <a:t>shipping.gui.reportscreens</a:t>
            </a:r>
            <a:r>
              <a:rPr lang="en-US" sz="2000" dirty="0" smtClean="0">
                <a:latin typeface="Courier"/>
              </a:rPr>
              <a:t>;</a:t>
            </a:r>
          </a:p>
          <a:p>
            <a:r>
              <a:rPr lang="en-US" dirty="0"/>
              <a:t>Specify the package declaration at the beginning of the source file.</a:t>
            </a:r>
          </a:p>
          <a:p>
            <a:r>
              <a:rPr lang="en-US" dirty="0"/>
              <a:t>Only one package declaration per source file.</a:t>
            </a:r>
          </a:p>
          <a:p>
            <a:r>
              <a:rPr lang="en-US" dirty="0"/>
              <a:t>If no package is declared, then the class is placed into the default package.</a:t>
            </a:r>
          </a:p>
          <a:p>
            <a:r>
              <a:rPr lang="en-US" dirty="0"/>
              <a:t>Package names must be hierarchical and separated by dots.</a:t>
            </a:r>
            <a:endParaRPr lang="en-US" dirty="0" smtClean="0"/>
          </a:p>
        </p:txBody>
      </p:sp>
    </p:spTree>
    <p:extLst>
      <p:ext uri="{BB962C8B-B14F-4D97-AF65-F5344CB8AC3E}">
        <p14:creationId xmlns:p14="http://schemas.microsoft.com/office/powerpoint/2010/main" val="292041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a:t>
            </a:r>
            <a:r>
              <a:rPr lang="en-US" dirty="0">
                <a:latin typeface="Courier"/>
              </a:rPr>
              <a:t>import</a:t>
            </a:r>
            <a:r>
              <a:rPr lang="en-US" dirty="0"/>
              <a:t> Statement</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Basic syntax of the </a:t>
            </a:r>
            <a:r>
              <a:rPr lang="en-US" dirty="0">
                <a:latin typeface="Courier"/>
              </a:rPr>
              <a:t>import</a:t>
            </a:r>
            <a:r>
              <a:rPr lang="en-US" dirty="0"/>
              <a:t> statement is:</a:t>
            </a:r>
            <a:endParaRPr lang="en-US" dirty="0" smtClean="0"/>
          </a:p>
          <a:p>
            <a:pPr marL="402336" lvl="1" indent="0">
              <a:buNone/>
            </a:pPr>
            <a:r>
              <a:rPr lang="en-US" sz="1800" b="1" dirty="0">
                <a:solidFill>
                  <a:srgbClr val="000000"/>
                </a:solidFill>
                <a:latin typeface="Courier-Bold"/>
              </a:rPr>
              <a:t>import </a:t>
            </a:r>
            <a:r>
              <a:rPr lang="en-US" sz="1800" b="1" i="1" dirty="0">
                <a:solidFill>
                  <a:srgbClr val="0000C5"/>
                </a:solidFill>
                <a:latin typeface="Courier-BoldOblique"/>
              </a:rPr>
              <a:t>&lt;</a:t>
            </a:r>
            <a:r>
              <a:rPr lang="en-US" sz="1800" b="1" i="1" dirty="0" err="1">
                <a:solidFill>
                  <a:srgbClr val="0000C5"/>
                </a:solidFill>
                <a:latin typeface="Courier-BoldOblique"/>
              </a:rPr>
              <a:t>pkg_name</a:t>
            </a:r>
            <a:r>
              <a:rPr lang="en-US" sz="1800" b="1" i="1" dirty="0">
                <a:solidFill>
                  <a:srgbClr val="0000C5"/>
                </a:solidFill>
                <a:latin typeface="Courier-BoldOblique"/>
              </a:rPr>
              <a:t>&gt;[</a:t>
            </a:r>
            <a:r>
              <a:rPr lang="en-US" sz="1800" b="1" dirty="0">
                <a:solidFill>
                  <a:srgbClr val="000000"/>
                </a:solidFill>
                <a:latin typeface="Courier-Bold"/>
              </a:rPr>
              <a:t>.</a:t>
            </a:r>
            <a:r>
              <a:rPr lang="en-US" sz="1800" b="1" i="1" dirty="0">
                <a:solidFill>
                  <a:srgbClr val="0000C5"/>
                </a:solidFill>
                <a:latin typeface="Courier-BoldOblique"/>
              </a:rPr>
              <a:t>&lt;</a:t>
            </a:r>
            <a:r>
              <a:rPr lang="en-US" sz="1800" b="1" i="1" dirty="0" err="1">
                <a:solidFill>
                  <a:srgbClr val="0000C5"/>
                </a:solidFill>
                <a:latin typeface="Courier-BoldOblique"/>
              </a:rPr>
              <a:t>sub_pkg_name</a:t>
            </a:r>
            <a:r>
              <a:rPr lang="en-US" sz="1800" b="1" i="1" dirty="0">
                <a:solidFill>
                  <a:srgbClr val="0000C5"/>
                </a:solidFill>
                <a:latin typeface="Courier-BoldOblique"/>
              </a:rPr>
              <a:t>&gt;]*</a:t>
            </a:r>
            <a:r>
              <a:rPr lang="en-US" sz="1800" b="1" dirty="0">
                <a:solidFill>
                  <a:srgbClr val="000000"/>
                </a:solidFill>
                <a:latin typeface="Courier-Bold"/>
              </a:rPr>
              <a:t>.</a:t>
            </a:r>
            <a:r>
              <a:rPr lang="en-US" sz="1800" b="1" i="1" dirty="0">
                <a:solidFill>
                  <a:srgbClr val="0000C5"/>
                </a:solidFill>
                <a:latin typeface="Courier-BoldOblique"/>
              </a:rPr>
              <a:t>&lt;</a:t>
            </a:r>
            <a:r>
              <a:rPr lang="en-US" sz="1800" b="1" i="1" dirty="0" err="1">
                <a:solidFill>
                  <a:srgbClr val="0000C5"/>
                </a:solidFill>
                <a:latin typeface="Courier-BoldOblique"/>
              </a:rPr>
              <a:t>class_name</a:t>
            </a:r>
            <a:r>
              <a:rPr lang="en-US" sz="1800" b="1" i="1" dirty="0">
                <a:solidFill>
                  <a:srgbClr val="0000C5"/>
                </a:solidFill>
                <a:latin typeface="Courier-BoldOblique"/>
              </a:rPr>
              <a:t>&gt;</a:t>
            </a:r>
            <a:r>
              <a:rPr lang="en-US" sz="1800" b="1" dirty="0">
                <a:solidFill>
                  <a:srgbClr val="000000"/>
                </a:solidFill>
                <a:latin typeface="Courier-Bold"/>
              </a:rPr>
              <a:t>;</a:t>
            </a:r>
          </a:p>
          <a:p>
            <a:pPr marL="402336" lvl="1" indent="0">
              <a:buNone/>
            </a:pPr>
            <a:r>
              <a:rPr lang="en-US" sz="1800" dirty="0">
                <a:solidFill>
                  <a:srgbClr val="000000"/>
                </a:solidFill>
                <a:latin typeface="Courier"/>
              </a:rPr>
              <a:t>OR</a:t>
            </a:r>
          </a:p>
          <a:p>
            <a:pPr marL="402336" lvl="1" indent="0">
              <a:buNone/>
            </a:pPr>
            <a:r>
              <a:rPr lang="en-US" sz="1800" b="1" dirty="0">
                <a:solidFill>
                  <a:srgbClr val="000000"/>
                </a:solidFill>
                <a:latin typeface="Courier-Bold"/>
              </a:rPr>
              <a:t>import </a:t>
            </a:r>
            <a:r>
              <a:rPr lang="en-US" sz="1800" b="1" i="1" dirty="0">
                <a:solidFill>
                  <a:srgbClr val="0000C5"/>
                </a:solidFill>
                <a:latin typeface="Courier-BoldOblique"/>
              </a:rPr>
              <a:t>&lt;</a:t>
            </a:r>
            <a:r>
              <a:rPr lang="en-US" sz="1800" b="1" i="1" dirty="0" err="1">
                <a:solidFill>
                  <a:srgbClr val="0000C5"/>
                </a:solidFill>
                <a:latin typeface="Courier-BoldOblique"/>
              </a:rPr>
              <a:t>pkg_name</a:t>
            </a:r>
            <a:r>
              <a:rPr lang="en-US" sz="1800" b="1" i="1" dirty="0">
                <a:solidFill>
                  <a:srgbClr val="0000C5"/>
                </a:solidFill>
                <a:latin typeface="Courier-BoldOblique"/>
              </a:rPr>
              <a:t>&gt;[</a:t>
            </a:r>
            <a:r>
              <a:rPr lang="en-US" sz="1800" b="1" dirty="0">
                <a:solidFill>
                  <a:srgbClr val="000000"/>
                </a:solidFill>
                <a:latin typeface="Courier-Bold"/>
              </a:rPr>
              <a:t>.</a:t>
            </a:r>
            <a:r>
              <a:rPr lang="en-US" sz="1800" b="1" i="1" dirty="0">
                <a:solidFill>
                  <a:srgbClr val="0000C5"/>
                </a:solidFill>
                <a:latin typeface="Courier-BoldOblique"/>
              </a:rPr>
              <a:t>&lt;</a:t>
            </a:r>
            <a:r>
              <a:rPr lang="en-US" sz="1800" b="1" i="1" dirty="0" err="1">
                <a:solidFill>
                  <a:srgbClr val="0000C5"/>
                </a:solidFill>
                <a:latin typeface="Courier-BoldOblique"/>
              </a:rPr>
              <a:t>sub_pkg_name</a:t>
            </a:r>
            <a:r>
              <a:rPr lang="en-US" sz="1800" b="1" i="1" dirty="0">
                <a:solidFill>
                  <a:srgbClr val="0000C5"/>
                </a:solidFill>
                <a:latin typeface="Courier-BoldOblique"/>
              </a:rPr>
              <a:t>&gt;]*</a:t>
            </a:r>
            <a:r>
              <a:rPr lang="en-US" sz="1800" b="1" dirty="0">
                <a:solidFill>
                  <a:srgbClr val="000000"/>
                </a:solidFill>
                <a:latin typeface="Courier-Bold"/>
              </a:rPr>
              <a:t>.*;</a:t>
            </a:r>
            <a:endParaRPr lang="en-US" sz="1800" b="1" dirty="0" smtClean="0">
              <a:solidFill>
                <a:srgbClr val="000000"/>
              </a:solidFill>
              <a:latin typeface="Courier-Bold"/>
            </a:endParaRPr>
          </a:p>
          <a:p>
            <a:r>
              <a:rPr lang="en-US" dirty="0"/>
              <a:t>Examples of the statement are:</a:t>
            </a:r>
            <a:endParaRPr lang="en-US" dirty="0" smtClean="0"/>
          </a:p>
          <a:p>
            <a:pPr marL="402336" lvl="1" indent="0">
              <a:buNone/>
            </a:pPr>
            <a:r>
              <a:rPr lang="en-US" sz="1800" dirty="0">
                <a:latin typeface="Courier"/>
              </a:rPr>
              <a:t>import </a:t>
            </a:r>
            <a:r>
              <a:rPr lang="en-US" sz="1800" dirty="0" err="1" smtClean="0">
                <a:latin typeface="Courier"/>
              </a:rPr>
              <a:t>java.util.List</a:t>
            </a:r>
            <a:r>
              <a:rPr lang="en-US" sz="1800" dirty="0" smtClean="0">
                <a:latin typeface="Courier"/>
              </a:rPr>
              <a:t>;</a:t>
            </a:r>
            <a:endParaRPr lang="en-US" sz="1800" dirty="0">
              <a:latin typeface="Courier"/>
            </a:endParaRPr>
          </a:p>
          <a:p>
            <a:pPr marL="402336" lvl="1" indent="0">
              <a:buNone/>
            </a:pPr>
            <a:r>
              <a:rPr lang="en-US" sz="1800" dirty="0">
                <a:latin typeface="Courier"/>
              </a:rPr>
              <a:t>import java.io.*;</a:t>
            </a:r>
          </a:p>
          <a:p>
            <a:pPr marL="402336" lvl="1" indent="0">
              <a:buNone/>
            </a:pPr>
            <a:r>
              <a:rPr lang="en-US" sz="1800" dirty="0">
                <a:latin typeface="Courier"/>
              </a:rPr>
              <a:t>import </a:t>
            </a:r>
            <a:r>
              <a:rPr lang="en-US" sz="1800" dirty="0" err="1">
                <a:latin typeface="Courier"/>
              </a:rPr>
              <a:t>shipping.gui.reportscreens</a:t>
            </a:r>
            <a:r>
              <a:rPr lang="en-US" sz="1800" dirty="0">
                <a:latin typeface="Courier"/>
              </a:rPr>
              <a:t>.*;</a:t>
            </a:r>
            <a:endParaRPr lang="en-US" sz="1800" dirty="0" smtClean="0">
              <a:latin typeface="Courier"/>
            </a:endParaRPr>
          </a:p>
          <a:p>
            <a:r>
              <a:rPr lang="en-US" dirty="0"/>
              <a:t>The import statement does the following:</a:t>
            </a:r>
          </a:p>
          <a:p>
            <a:pPr lvl="1"/>
            <a:r>
              <a:rPr lang="en-US" dirty="0" smtClean="0"/>
              <a:t>Precedes </a:t>
            </a:r>
            <a:r>
              <a:rPr lang="en-US" dirty="0"/>
              <a:t>all class declarations</a:t>
            </a:r>
          </a:p>
          <a:p>
            <a:pPr lvl="1"/>
            <a:r>
              <a:rPr lang="en-US" dirty="0" smtClean="0"/>
              <a:t>Tells </a:t>
            </a:r>
            <a:r>
              <a:rPr lang="en-US" dirty="0"/>
              <a:t>the compiler where to find classes</a:t>
            </a:r>
            <a:endParaRPr lang="en-US" dirty="0" smtClean="0"/>
          </a:p>
        </p:txBody>
      </p:sp>
    </p:spTree>
    <p:extLst>
      <p:ext uri="{BB962C8B-B14F-4D97-AF65-F5344CB8AC3E}">
        <p14:creationId xmlns:p14="http://schemas.microsoft.com/office/powerpoint/2010/main" val="109693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321" y="685800"/>
            <a:ext cx="10972800" cy="723900"/>
          </a:xfrm>
        </p:spPr>
        <p:txBody>
          <a:bodyPr/>
          <a:lstStyle/>
          <a:p>
            <a:r>
              <a:rPr lang="en-US" dirty="0"/>
              <a:t>Directory Layout and Packages</a:t>
            </a:r>
          </a:p>
        </p:txBody>
      </p:sp>
      <p:sp>
        <p:nvSpPr>
          <p:cNvPr id="3" name="Content Placeholder 2"/>
          <p:cNvSpPr>
            <a:spLocks noGrp="1"/>
          </p:cNvSpPr>
          <p:nvPr>
            <p:ph idx="1"/>
          </p:nvPr>
        </p:nvSpPr>
        <p:spPr>
          <a:xfrm>
            <a:off x="633321" y="1409700"/>
            <a:ext cx="10972800" cy="1041400"/>
          </a:xfrm>
        </p:spPr>
        <p:txBody>
          <a:bodyPr>
            <a:normAutofit/>
          </a:bodyPr>
          <a:lstStyle/>
          <a:p>
            <a:r>
              <a:rPr lang="en-US" dirty="0"/>
              <a:t>Packages are stored in the directory tree containing </a:t>
            </a:r>
            <a:r>
              <a:rPr lang="en-US" dirty="0" smtClean="0"/>
              <a:t>the package </a:t>
            </a:r>
            <a:r>
              <a:rPr lang="en-US" dirty="0"/>
              <a:t>name.</a:t>
            </a:r>
          </a:p>
          <a:p>
            <a:r>
              <a:rPr lang="en-US" dirty="0"/>
              <a:t>An example is the shipping application packages.</a:t>
            </a:r>
          </a:p>
        </p:txBody>
      </p:sp>
      <p:pic>
        <p:nvPicPr>
          <p:cNvPr id="4" name="Picture 3"/>
          <p:cNvPicPr>
            <a:picLocks noChangeAspect="1"/>
          </p:cNvPicPr>
          <p:nvPr/>
        </p:nvPicPr>
        <p:blipFill>
          <a:blip r:embed="rId3"/>
          <a:stretch>
            <a:fillRect/>
          </a:stretch>
        </p:blipFill>
        <p:spPr>
          <a:xfrm>
            <a:off x="2348905" y="2451100"/>
            <a:ext cx="7541632" cy="3695700"/>
          </a:xfrm>
          <a:prstGeom prst="rect">
            <a:avLst/>
          </a:prstGeom>
        </p:spPr>
      </p:pic>
    </p:spTree>
    <p:extLst>
      <p:ext uri="{BB962C8B-B14F-4D97-AF65-F5344CB8AC3E}">
        <p14:creationId xmlns:p14="http://schemas.microsoft.com/office/powerpoint/2010/main" val="61474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321" y="685800"/>
            <a:ext cx="10972800" cy="723900"/>
          </a:xfrm>
        </p:spPr>
        <p:txBody>
          <a:bodyPr/>
          <a:lstStyle/>
          <a:p>
            <a:r>
              <a:rPr lang="en-US" dirty="0"/>
              <a:t>Development</a:t>
            </a:r>
          </a:p>
        </p:txBody>
      </p:sp>
      <p:pic>
        <p:nvPicPr>
          <p:cNvPr id="6" name="Picture 5"/>
          <p:cNvPicPr>
            <a:picLocks noChangeAspect="1"/>
          </p:cNvPicPr>
          <p:nvPr/>
        </p:nvPicPr>
        <p:blipFill>
          <a:blip r:embed="rId3"/>
          <a:stretch>
            <a:fillRect/>
          </a:stretch>
        </p:blipFill>
        <p:spPr>
          <a:xfrm>
            <a:off x="633321" y="1511300"/>
            <a:ext cx="6022691" cy="4976910"/>
          </a:xfrm>
          <a:prstGeom prst="rect">
            <a:avLst/>
          </a:prstGeom>
        </p:spPr>
      </p:pic>
    </p:spTree>
    <p:extLst>
      <p:ext uri="{BB962C8B-B14F-4D97-AF65-F5344CB8AC3E}">
        <p14:creationId xmlns:p14="http://schemas.microsoft.com/office/powerpoint/2010/main" val="174933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smtClean="0"/>
              <a:t>Introduction </a:t>
            </a:r>
            <a:r>
              <a:rPr lang="en-US" b="1" dirty="0"/>
              <a:t>to Java Applications</a:t>
            </a:r>
          </a:p>
        </p:txBody>
      </p:sp>
    </p:spTree>
    <p:extLst>
      <p:ext uri="{BB962C8B-B14F-4D97-AF65-F5344CB8AC3E}">
        <p14:creationId xmlns:p14="http://schemas.microsoft.com/office/powerpoint/2010/main" val="401290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Java™ Technology?</a:t>
            </a:r>
          </a:p>
        </p:txBody>
      </p:sp>
      <p:sp>
        <p:nvSpPr>
          <p:cNvPr id="3" name="Content Placeholder 2"/>
          <p:cNvSpPr>
            <a:spLocks noGrp="1"/>
          </p:cNvSpPr>
          <p:nvPr>
            <p:ph idx="1"/>
          </p:nvPr>
        </p:nvSpPr>
        <p:spPr/>
        <p:txBody>
          <a:bodyPr/>
          <a:lstStyle/>
          <a:p>
            <a:r>
              <a:rPr lang="en-US" dirty="0"/>
              <a:t>Java technology is:</a:t>
            </a:r>
          </a:p>
          <a:p>
            <a:pPr lvl="1"/>
            <a:r>
              <a:rPr lang="en-US" dirty="0"/>
              <a:t>A programming language</a:t>
            </a:r>
          </a:p>
          <a:p>
            <a:pPr lvl="1"/>
            <a:r>
              <a:rPr lang="en-US" dirty="0"/>
              <a:t>A development environment</a:t>
            </a:r>
          </a:p>
          <a:p>
            <a:pPr lvl="1"/>
            <a:r>
              <a:rPr lang="en-US" dirty="0"/>
              <a:t>An application environment</a:t>
            </a:r>
          </a:p>
          <a:p>
            <a:pPr lvl="1"/>
            <a:r>
              <a:rPr lang="en-US" dirty="0"/>
              <a:t>A deployment environment</a:t>
            </a:r>
          </a:p>
          <a:p>
            <a:r>
              <a:rPr lang="en-US" dirty="0"/>
              <a:t>It is similar in syntax to C</a:t>
            </a:r>
            <a:r>
              <a:rPr lang="en-US" dirty="0" smtClean="0"/>
              <a:t>++.</a:t>
            </a:r>
            <a:endParaRPr lang="en-US"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Goals of the Java Technology</a:t>
            </a:r>
          </a:p>
        </p:txBody>
      </p:sp>
      <p:sp>
        <p:nvSpPr>
          <p:cNvPr id="3" name="Content Placeholder 2"/>
          <p:cNvSpPr>
            <a:spLocks noGrp="1"/>
          </p:cNvSpPr>
          <p:nvPr>
            <p:ph idx="1"/>
          </p:nvPr>
        </p:nvSpPr>
        <p:spPr/>
        <p:txBody>
          <a:bodyPr/>
          <a:lstStyle/>
          <a:p>
            <a:r>
              <a:rPr lang="en-US" dirty="0"/>
              <a:t>Provides an easy-to-use language by:</a:t>
            </a:r>
          </a:p>
          <a:p>
            <a:pPr lvl="1"/>
            <a:r>
              <a:rPr lang="en-US" dirty="0"/>
              <a:t>Avoiding many pitfalls of other languages</a:t>
            </a:r>
          </a:p>
          <a:p>
            <a:pPr lvl="1"/>
            <a:r>
              <a:rPr lang="en-US" dirty="0"/>
              <a:t>Being object-oriented</a:t>
            </a:r>
          </a:p>
          <a:p>
            <a:pPr lvl="1"/>
            <a:r>
              <a:rPr lang="en-US" dirty="0"/>
              <a:t>Enabling users to create streamlined and clear code</a:t>
            </a:r>
          </a:p>
          <a:p>
            <a:r>
              <a:rPr lang="en-US" dirty="0"/>
              <a:t>Provides an interpreted environment for:</a:t>
            </a:r>
          </a:p>
          <a:p>
            <a:pPr lvl="1"/>
            <a:r>
              <a:rPr lang="en-US" dirty="0"/>
              <a:t>Improved speed of development</a:t>
            </a:r>
          </a:p>
          <a:p>
            <a:pPr lvl="1"/>
            <a:r>
              <a:rPr lang="en-US" dirty="0"/>
              <a:t>Code portability</a:t>
            </a:r>
          </a:p>
        </p:txBody>
      </p:sp>
    </p:spTree>
    <p:extLst>
      <p:ext uri="{BB962C8B-B14F-4D97-AF65-F5344CB8AC3E}">
        <p14:creationId xmlns:p14="http://schemas.microsoft.com/office/powerpoint/2010/main" val="373855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Goals of the Java Technology</a:t>
            </a:r>
          </a:p>
        </p:txBody>
      </p:sp>
      <p:sp>
        <p:nvSpPr>
          <p:cNvPr id="3" name="Content Placeholder 2"/>
          <p:cNvSpPr>
            <a:spLocks noGrp="1"/>
          </p:cNvSpPr>
          <p:nvPr>
            <p:ph idx="1"/>
          </p:nvPr>
        </p:nvSpPr>
        <p:spPr/>
        <p:txBody>
          <a:bodyPr/>
          <a:lstStyle/>
          <a:p>
            <a:r>
              <a:rPr lang="en-US" dirty="0"/>
              <a:t>Enables users to run more than one thread of activity</a:t>
            </a:r>
          </a:p>
          <a:p>
            <a:r>
              <a:rPr lang="en-US" dirty="0"/>
              <a:t>Loads classes dynamically; that is, at the time they are actually needed</a:t>
            </a:r>
          </a:p>
          <a:p>
            <a:r>
              <a:rPr lang="en-US" dirty="0"/>
              <a:t>Supports changing programs dynamically during runtime by loading classes from disparate sources</a:t>
            </a:r>
          </a:p>
          <a:p>
            <a:r>
              <a:rPr lang="en-US" dirty="0"/>
              <a:t>Furnishes better security</a:t>
            </a:r>
          </a:p>
        </p:txBody>
      </p:sp>
    </p:spTree>
    <p:extLst>
      <p:ext uri="{BB962C8B-B14F-4D97-AF65-F5344CB8AC3E}">
        <p14:creationId xmlns:p14="http://schemas.microsoft.com/office/powerpoint/2010/main" val="278284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Goals of the Java Technology</a:t>
            </a:r>
          </a:p>
        </p:txBody>
      </p:sp>
      <p:sp>
        <p:nvSpPr>
          <p:cNvPr id="3" name="Content Placeholder 2"/>
          <p:cNvSpPr>
            <a:spLocks noGrp="1"/>
          </p:cNvSpPr>
          <p:nvPr>
            <p:ph idx="1"/>
          </p:nvPr>
        </p:nvSpPr>
        <p:spPr/>
        <p:txBody>
          <a:bodyPr/>
          <a:lstStyle/>
          <a:p>
            <a:pPr marL="109728" indent="0">
              <a:buNone/>
            </a:pPr>
            <a:r>
              <a:rPr lang="en-US" sz="3200" dirty="0"/>
              <a:t>The following features fulfill these goals</a:t>
            </a:r>
            <a:r>
              <a:rPr lang="en-US" sz="3200" dirty="0" smtClean="0"/>
              <a:t>:</a:t>
            </a:r>
            <a:endParaRPr lang="en-US" sz="3200" dirty="0"/>
          </a:p>
          <a:p>
            <a:r>
              <a:rPr lang="en-US" dirty="0"/>
              <a:t>The Java Virtual Machine (JVM™)1</a:t>
            </a:r>
          </a:p>
          <a:p>
            <a:r>
              <a:rPr lang="en-US" dirty="0"/>
              <a:t>Garbage collection</a:t>
            </a:r>
          </a:p>
          <a:p>
            <a:r>
              <a:rPr lang="en-US" dirty="0"/>
              <a:t>The Java Runtime Environment (JRE)</a:t>
            </a:r>
          </a:p>
          <a:p>
            <a:r>
              <a:rPr lang="en-US" dirty="0"/>
              <a:t>JVM tool interface</a:t>
            </a:r>
          </a:p>
        </p:txBody>
      </p:sp>
    </p:spTree>
    <p:extLst>
      <p:ext uri="{BB962C8B-B14F-4D97-AF65-F5344CB8AC3E}">
        <p14:creationId xmlns:p14="http://schemas.microsoft.com/office/powerpoint/2010/main" val="375550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8101"/>
            <a:ext cx="10972800" cy="742950"/>
          </a:xfrm>
        </p:spPr>
        <p:txBody>
          <a:bodyPr/>
          <a:lstStyle/>
          <a:p>
            <a:r>
              <a:rPr lang="en-US" dirty="0"/>
              <a:t>A Simple Java Application</a:t>
            </a:r>
          </a:p>
        </p:txBody>
      </p:sp>
      <p:sp>
        <p:nvSpPr>
          <p:cNvPr id="6" name="Content Placeholder 2"/>
          <p:cNvSpPr>
            <a:spLocks noGrp="1"/>
          </p:cNvSpPr>
          <p:nvPr>
            <p:ph idx="1"/>
          </p:nvPr>
        </p:nvSpPr>
        <p:spPr>
          <a:xfrm>
            <a:off x="609600" y="2444750"/>
            <a:ext cx="7797800" cy="3757641"/>
          </a:xfrm>
        </p:spPr>
        <p:txBody>
          <a:bodyPr>
            <a:noAutofit/>
          </a:bodyPr>
          <a:lstStyle/>
          <a:p>
            <a:pPr marL="109728" indent="0">
              <a:buNone/>
            </a:pPr>
            <a:r>
              <a:rPr lang="en-US" sz="1800" dirty="0">
                <a:latin typeface="Courier"/>
              </a:rPr>
              <a:t>1 	//</a:t>
            </a:r>
          </a:p>
          <a:p>
            <a:pPr marL="109728" indent="0">
              <a:buNone/>
            </a:pPr>
            <a:r>
              <a:rPr lang="en-US" sz="1800" dirty="0">
                <a:latin typeface="Courier"/>
              </a:rPr>
              <a:t>2 	// Sample "Hello World" application</a:t>
            </a:r>
          </a:p>
          <a:p>
            <a:pPr marL="109728" indent="0">
              <a:buNone/>
            </a:pPr>
            <a:r>
              <a:rPr lang="en-US" sz="1800" dirty="0">
                <a:latin typeface="Courier"/>
              </a:rPr>
              <a:t>3 	//</a:t>
            </a:r>
          </a:p>
          <a:p>
            <a:pPr marL="109728" indent="0">
              <a:buNone/>
            </a:pPr>
            <a:r>
              <a:rPr lang="en-US" sz="1800" dirty="0">
                <a:latin typeface="Courier"/>
              </a:rPr>
              <a:t>4 	public class </a:t>
            </a:r>
            <a:r>
              <a:rPr lang="en-US" sz="1800" dirty="0" err="1">
                <a:latin typeface="Courier"/>
              </a:rPr>
              <a:t>TestGreeting</a:t>
            </a:r>
            <a:r>
              <a:rPr lang="en-US" sz="1800" dirty="0">
                <a:latin typeface="Courier"/>
              </a:rPr>
              <a:t>{</a:t>
            </a:r>
          </a:p>
          <a:p>
            <a:pPr marL="109728" indent="0">
              <a:buNone/>
            </a:pPr>
            <a:r>
              <a:rPr lang="en-US" sz="1800" dirty="0">
                <a:latin typeface="Courier"/>
              </a:rPr>
              <a:t>5 	</a:t>
            </a:r>
            <a:r>
              <a:rPr lang="en-US" sz="1800" dirty="0" smtClean="0">
                <a:latin typeface="Courier"/>
              </a:rPr>
              <a:t>	public </a:t>
            </a:r>
            <a:r>
              <a:rPr lang="en-US" sz="1800" dirty="0">
                <a:latin typeface="Courier"/>
              </a:rPr>
              <a:t>static void main (String[] </a:t>
            </a:r>
            <a:r>
              <a:rPr lang="en-US" sz="1800" dirty="0" err="1">
                <a:latin typeface="Courier"/>
              </a:rPr>
              <a:t>args</a:t>
            </a:r>
            <a:r>
              <a:rPr lang="en-US" sz="1800" dirty="0">
                <a:latin typeface="Courier"/>
              </a:rPr>
              <a:t>) {</a:t>
            </a:r>
          </a:p>
          <a:p>
            <a:pPr marL="109728" indent="0">
              <a:buNone/>
            </a:pPr>
            <a:r>
              <a:rPr lang="en-US" sz="1800" dirty="0">
                <a:latin typeface="Courier"/>
              </a:rPr>
              <a:t>6 	</a:t>
            </a:r>
            <a:r>
              <a:rPr lang="en-US" sz="1800" dirty="0" smtClean="0">
                <a:latin typeface="Courier"/>
              </a:rPr>
              <a:t>		Greeting </a:t>
            </a:r>
            <a:r>
              <a:rPr lang="en-US" sz="1800" dirty="0">
                <a:latin typeface="Courier"/>
              </a:rPr>
              <a:t>hello = new Greeting();</a:t>
            </a:r>
          </a:p>
          <a:p>
            <a:pPr marL="109728" indent="0">
              <a:buNone/>
            </a:pPr>
            <a:r>
              <a:rPr lang="en-US" sz="1800" dirty="0">
                <a:latin typeface="Courier"/>
              </a:rPr>
              <a:t>7 	</a:t>
            </a:r>
            <a:r>
              <a:rPr lang="en-US" sz="1800" dirty="0" smtClean="0">
                <a:latin typeface="Courier"/>
              </a:rPr>
              <a:t>		</a:t>
            </a:r>
            <a:r>
              <a:rPr lang="en-US" sz="1800" dirty="0" err="1" smtClean="0">
                <a:latin typeface="Courier"/>
              </a:rPr>
              <a:t>hello.greet</a:t>
            </a:r>
            <a:r>
              <a:rPr lang="en-US" sz="1800" dirty="0">
                <a:latin typeface="Courier"/>
              </a:rPr>
              <a:t>();</a:t>
            </a:r>
          </a:p>
          <a:p>
            <a:pPr marL="109728" indent="0">
              <a:buNone/>
            </a:pPr>
            <a:r>
              <a:rPr lang="en-US" sz="1800" dirty="0">
                <a:latin typeface="Courier"/>
              </a:rPr>
              <a:t>8 	</a:t>
            </a:r>
            <a:r>
              <a:rPr lang="en-US" sz="1800" dirty="0" smtClean="0">
                <a:latin typeface="Courier"/>
              </a:rPr>
              <a:t>	}</a:t>
            </a:r>
            <a:endParaRPr lang="en-US" sz="1800" dirty="0">
              <a:latin typeface="Courier"/>
            </a:endParaRPr>
          </a:p>
          <a:p>
            <a:pPr marL="109728" indent="0">
              <a:buNone/>
            </a:pPr>
            <a:r>
              <a:rPr lang="en-US" sz="1800" dirty="0">
                <a:latin typeface="Courier"/>
              </a:rPr>
              <a:t>9 	}</a:t>
            </a:r>
          </a:p>
        </p:txBody>
      </p:sp>
      <p:sp>
        <p:nvSpPr>
          <p:cNvPr id="5" name="Title 1"/>
          <p:cNvSpPr txBox="1">
            <a:spLocks/>
          </p:cNvSpPr>
          <p:nvPr/>
        </p:nvSpPr>
        <p:spPr>
          <a:xfrm>
            <a:off x="609600" y="1390650"/>
            <a:ext cx="10972800" cy="6477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a:t>The </a:t>
            </a:r>
            <a:r>
              <a:rPr lang="en-US" sz="2800" dirty="0">
                <a:latin typeface="Courier"/>
              </a:rPr>
              <a:t>TestGreeting.java</a:t>
            </a:r>
            <a:r>
              <a:rPr lang="en-US" sz="2800" dirty="0"/>
              <a:t> Application</a:t>
            </a:r>
          </a:p>
        </p:txBody>
      </p:sp>
      <p:sp>
        <p:nvSpPr>
          <p:cNvPr id="7" name="Content Placeholder 2"/>
          <p:cNvSpPr txBox="1">
            <a:spLocks/>
          </p:cNvSpPr>
          <p:nvPr/>
        </p:nvSpPr>
        <p:spPr>
          <a:xfrm>
            <a:off x="8636000" y="4363213"/>
            <a:ext cx="3111500" cy="2195576"/>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Comment </a:t>
            </a:r>
            <a:r>
              <a:rPr lang="en-US" dirty="0" smtClean="0"/>
              <a:t>lines</a:t>
            </a:r>
          </a:p>
          <a:p>
            <a:r>
              <a:rPr lang="en-US" dirty="0" smtClean="0"/>
              <a:t>Class declaration</a:t>
            </a:r>
          </a:p>
          <a:p>
            <a:r>
              <a:rPr lang="en-US" dirty="0" smtClean="0"/>
              <a:t>The </a:t>
            </a:r>
            <a:r>
              <a:rPr lang="en-US" dirty="0"/>
              <a:t>main method</a:t>
            </a:r>
          </a:p>
          <a:p>
            <a:r>
              <a:rPr lang="en-US" dirty="0"/>
              <a:t>Method body</a:t>
            </a:r>
          </a:p>
        </p:txBody>
      </p:sp>
    </p:spTree>
    <p:extLst>
      <p:ext uri="{BB962C8B-B14F-4D97-AF65-F5344CB8AC3E}">
        <p14:creationId xmlns:p14="http://schemas.microsoft.com/office/powerpoint/2010/main" val="360572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Object</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Take </a:t>
            </a:r>
            <a:r>
              <a:rPr lang="en-US" dirty="0"/>
              <a:t>a minute right now to observe the real-world objects that are in your immediate area. For each object that you see, ask yourself two questions: </a:t>
            </a:r>
            <a:endParaRPr lang="en-US" dirty="0" smtClean="0"/>
          </a:p>
          <a:p>
            <a:pPr marL="916686" lvl="1" indent="-514350" algn="just">
              <a:buFont typeface="+mj-lt"/>
              <a:buAutoNum type="arabicPeriod"/>
            </a:pPr>
            <a:r>
              <a:rPr lang="en-US" dirty="0" smtClean="0"/>
              <a:t>"</a:t>
            </a:r>
            <a:r>
              <a:rPr lang="en-US" dirty="0"/>
              <a:t>What possible states can this object be in?" </a:t>
            </a:r>
            <a:endParaRPr lang="en-US" dirty="0" smtClean="0"/>
          </a:p>
          <a:p>
            <a:pPr marL="916686" lvl="1" indent="-514350" algn="just">
              <a:buFont typeface="+mj-lt"/>
              <a:buAutoNum type="arabicPeriod"/>
            </a:pPr>
            <a:r>
              <a:rPr lang="en-US" dirty="0" smtClean="0"/>
              <a:t>"</a:t>
            </a:r>
            <a:r>
              <a:rPr lang="en-US" dirty="0"/>
              <a:t>What possible behavior can this object perform</a:t>
            </a:r>
            <a:r>
              <a:rPr lang="en-US" dirty="0" smtClean="0"/>
              <a:t>?“</a:t>
            </a:r>
          </a:p>
          <a:p>
            <a:pPr algn="just"/>
            <a:r>
              <a:rPr lang="en-US" dirty="0"/>
              <a:t>As you do, you'll notice that real-world objects vary in complexity; your desktop lamp may have only two possible states (on and off) and two possible behaviors (turn on, turn off), but your desktop radio might have additional states (on, off, current volume, current station) and behavior (turn on, turn off, increase volume, decrease volume, seek, scan, and tune). </a:t>
            </a:r>
          </a:p>
        </p:txBody>
      </p:sp>
    </p:spTree>
    <p:extLst>
      <p:ext uri="{BB962C8B-B14F-4D97-AF65-F5344CB8AC3E}">
        <p14:creationId xmlns:p14="http://schemas.microsoft.com/office/powerpoint/2010/main" val="16579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8101"/>
            <a:ext cx="10972800" cy="742950"/>
          </a:xfrm>
        </p:spPr>
        <p:txBody>
          <a:bodyPr/>
          <a:lstStyle/>
          <a:p>
            <a:r>
              <a:rPr lang="en-US" dirty="0"/>
              <a:t>A Simple Java Application</a:t>
            </a:r>
          </a:p>
        </p:txBody>
      </p:sp>
      <p:sp>
        <p:nvSpPr>
          <p:cNvPr id="6" name="Content Placeholder 2"/>
          <p:cNvSpPr>
            <a:spLocks noGrp="1"/>
          </p:cNvSpPr>
          <p:nvPr>
            <p:ph idx="1"/>
          </p:nvPr>
        </p:nvSpPr>
        <p:spPr>
          <a:xfrm>
            <a:off x="609600" y="2444751"/>
            <a:ext cx="7797800" cy="1619249"/>
          </a:xfrm>
        </p:spPr>
        <p:txBody>
          <a:bodyPr>
            <a:noAutofit/>
          </a:bodyPr>
          <a:lstStyle/>
          <a:p>
            <a:pPr marL="109728" indent="0">
              <a:buNone/>
            </a:pPr>
            <a:r>
              <a:rPr lang="en-US" sz="1800" dirty="0">
                <a:latin typeface="Courier"/>
              </a:rPr>
              <a:t>1 	</a:t>
            </a:r>
            <a:r>
              <a:rPr lang="en-US" sz="1800" dirty="0">
                <a:solidFill>
                  <a:srgbClr val="FF0000"/>
                </a:solidFill>
                <a:latin typeface="Courier"/>
              </a:rPr>
              <a:t>public</a:t>
            </a:r>
            <a:r>
              <a:rPr lang="en-US" sz="1800" dirty="0">
                <a:latin typeface="Courier"/>
              </a:rPr>
              <a:t> class Greeting {</a:t>
            </a:r>
          </a:p>
          <a:p>
            <a:pPr marL="109728" indent="0">
              <a:buNone/>
            </a:pPr>
            <a:r>
              <a:rPr lang="en-US" sz="1800" dirty="0">
                <a:latin typeface="Courier"/>
              </a:rPr>
              <a:t>2 	</a:t>
            </a:r>
            <a:r>
              <a:rPr lang="en-US" sz="1800" dirty="0" smtClean="0">
                <a:latin typeface="Courier"/>
              </a:rPr>
              <a:t>	public </a:t>
            </a:r>
            <a:r>
              <a:rPr lang="en-US" sz="1800" dirty="0">
                <a:latin typeface="Courier"/>
              </a:rPr>
              <a:t>void greet() {</a:t>
            </a:r>
          </a:p>
          <a:p>
            <a:pPr marL="109728" indent="0">
              <a:buNone/>
            </a:pPr>
            <a:r>
              <a:rPr lang="en-US" sz="1800" dirty="0">
                <a:latin typeface="Courier"/>
              </a:rPr>
              <a:t>3 	</a:t>
            </a:r>
            <a:r>
              <a:rPr lang="en-US" sz="1800" dirty="0" smtClean="0">
                <a:latin typeface="Courier"/>
              </a:rPr>
              <a:t>		</a:t>
            </a:r>
            <a:r>
              <a:rPr lang="en-US" sz="1800" dirty="0" err="1" smtClean="0">
                <a:latin typeface="Courier"/>
              </a:rPr>
              <a:t>System.out.println</a:t>
            </a:r>
            <a:r>
              <a:rPr lang="en-US" sz="1800" dirty="0">
                <a:latin typeface="Courier"/>
              </a:rPr>
              <a:t>(“hi”);</a:t>
            </a:r>
          </a:p>
          <a:p>
            <a:pPr marL="109728" indent="0">
              <a:buNone/>
            </a:pPr>
            <a:r>
              <a:rPr lang="en-US" sz="1800" dirty="0">
                <a:latin typeface="Courier"/>
              </a:rPr>
              <a:t>4 	</a:t>
            </a:r>
            <a:r>
              <a:rPr lang="en-US" sz="1800" dirty="0" smtClean="0">
                <a:latin typeface="Courier"/>
              </a:rPr>
              <a:t>	}</a:t>
            </a:r>
            <a:endParaRPr lang="en-US" sz="1800" dirty="0">
              <a:latin typeface="Courier"/>
            </a:endParaRPr>
          </a:p>
          <a:p>
            <a:pPr marL="109728" indent="0">
              <a:buNone/>
            </a:pPr>
            <a:r>
              <a:rPr lang="en-US" sz="1800" dirty="0">
                <a:latin typeface="Courier"/>
              </a:rPr>
              <a:t>5 	}</a:t>
            </a:r>
          </a:p>
        </p:txBody>
      </p:sp>
      <p:sp>
        <p:nvSpPr>
          <p:cNvPr id="5" name="Title 1"/>
          <p:cNvSpPr txBox="1">
            <a:spLocks/>
          </p:cNvSpPr>
          <p:nvPr/>
        </p:nvSpPr>
        <p:spPr>
          <a:xfrm>
            <a:off x="609600" y="1390650"/>
            <a:ext cx="10972800" cy="6477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a:t>The </a:t>
            </a:r>
            <a:r>
              <a:rPr lang="en-US" sz="2800" dirty="0" smtClean="0">
                <a:latin typeface="Courier"/>
              </a:rPr>
              <a:t>Greeting.java</a:t>
            </a:r>
            <a:r>
              <a:rPr lang="en-US" sz="2800" dirty="0" smtClean="0"/>
              <a:t> </a:t>
            </a:r>
            <a:r>
              <a:rPr lang="en-US" sz="2800" dirty="0"/>
              <a:t>Application</a:t>
            </a:r>
          </a:p>
        </p:txBody>
      </p:sp>
      <p:sp>
        <p:nvSpPr>
          <p:cNvPr id="7" name="Content Placeholder 2"/>
          <p:cNvSpPr txBox="1">
            <a:spLocks/>
          </p:cNvSpPr>
          <p:nvPr/>
        </p:nvSpPr>
        <p:spPr>
          <a:xfrm>
            <a:off x="609600" y="4737101"/>
            <a:ext cx="5440608" cy="1237487"/>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Class declaration</a:t>
            </a:r>
          </a:p>
          <a:p>
            <a:r>
              <a:rPr lang="en-US" dirty="0"/>
              <a:t>The greet method</a:t>
            </a:r>
          </a:p>
        </p:txBody>
      </p:sp>
    </p:spTree>
    <p:extLst>
      <p:ext uri="{BB962C8B-B14F-4D97-AF65-F5344CB8AC3E}">
        <p14:creationId xmlns:p14="http://schemas.microsoft.com/office/powerpoint/2010/main" val="316809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Compiling and Running the </a:t>
            </a:r>
            <a:r>
              <a:rPr lang="en-US" dirty="0" err="1" smtClean="0">
                <a:latin typeface="Courier"/>
              </a:rPr>
              <a:t>TestGreeting</a:t>
            </a:r>
            <a:r>
              <a:rPr lang="en-US" dirty="0" smtClean="0"/>
              <a:t> Program</a:t>
            </a:r>
            <a:endParaRPr lang="en-US" dirty="0"/>
          </a:p>
        </p:txBody>
      </p:sp>
      <p:sp>
        <p:nvSpPr>
          <p:cNvPr id="3" name="Content Placeholder 2"/>
          <p:cNvSpPr>
            <a:spLocks noGrp="1"/>
          </p:cNvSpPr>
          <p:nvPr>
            <p:ph idx="1"/>
          </p:nvPr>
        </p:nvSpPr>
        <p:spPr/>
        <p:txBody>
          <a:bodyPr/>
          <a:lstStyle/>
          <a:p>
            <a:r>
              <a:rPr lang="en-US" dirty="0"/>
              <a:t>Compile </a:t>
            </a:r>
            <a:r>
              <a:rPr lang="en-US" dirty="0">
                <a:latin typeface="Courier"/>
              </a:rPr>
              <a:t>TestGreeting.java</a:t>
            </a:r>
            <a:r>
              <a:rPr lang="en-US" dirty="0"/>
              <a:t>:</a:t>
            </a:r>
          </a:p>
          <a:p>
            <a:pPr marL="109728" indent="0">
              <a:buNone/>
            </a:pPr>
            <a:r>
              <a:rPr lang="en-US" dirty="0" smtClean="0"/>
              <a:t>	</a:t>
            </a:r>
            <a:r>
              <a:rPr lang="en-US" sz="2400" b="1" dirty="0" err="1" smtClean="0">
                <a:latin typeface="Courier"/>
              </a:rPr>
              <a:t>javac</a:t>
            </a:r>
            <a:r>
              <a:rPr lang="en-US" sz="2400" b="1" dirty="0" smtClean="0">
                <a:latin typeface="Courier"/>
              </a:rPr>
              <a:t> </a:t>
            </a:r>
            <a:r>
              <a:rPr lang="en-US" sz="2400" b="1" dirty="0">
                <a:latin typeface="Courier"/>
              </a:rPr>
              <a:t>TestGreeting.java</a:t>
            </a:r>
          </a:p>
          <a:p>
            <a:r>
              <a:rPr lang="en-US" dirty="0"/>
              <a:t>The Greeting.java is compiled automatically.</a:t>
            </a:r>
          </a:p>
          <a:p>
            <a:r>
              <a:rPr lang="en-US" dirty="0"/>
              <a:t>Run the application by using the following </a:t>
            </a:r>
            <a:r>
              <a:rPr lang="en-US" dirty="0" smtClean="0"/>
              <a:t>command:</a:t>
            </a:r>
          </a:p>
          <a:p>
            <a:pPr marL="109728" indent="0">
              <a:buNone/>
            </a:pPr>
            <a:r>
              <a:rPr lang="en-US" dirty="0"/>
              <a:t>	</a:t>
            </a:r>
            <a:r>
              <a:rPr lang="en-US" sz="2400" b="1" dirty="0" smtClean="0">
                <a:latin typeface="Courier"/>
              </a:rPr>
              <a:t>java </a:t>
            </a:r>
            <a:r>
              <a:rPr lang="en-US" sz="2400" b="1" dirty="0" err="1">
                <a:latin typeface="Courier"/>
              </a:rPr>
              <a:t>TestGreeting</a:t>
            </a:r>
            <a:endParaRPr lang="en-US" sz="2400" b="1" dirty="0">
              <a:latin typeface="Courier"/>
            </a:endParaRPr>
          </a:p>
          <a:p>
            <a:r>
              <a:rPr lang="en-US" dirty="0"/>
              <a:t>Locate common compile and runtime errors</a:t>
            </a:r>
          </a:p>
        </p:txBody>
      </p:sp>
    </p:spTree>
    <p:extLst>
      <p:ext uri="{BB962C8B-B14F-4D97-AF65-F5344CB8AC3E}">
        <p14:creationId xmlns:p14="http://schemas.microsoft.com/office/powerpoint/2010/main" val="22670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smtClean="0"/>
              <a:t>Java Virtual Machine</a:t>
            </a:r>
            <a:endParaRPr lang="en-US" dirty="0"/>
          </a:p>
        </p:txBody>
      </p:sp>
    </p:spTree>
    <p:extLst>
      <p:ext uri="{BB962C8B-B14F-4D97-AF65-F5344CB8AC3E}">
        <p14:creationId xmlns:p14="http://schemas.microsoft.com/office/powerpoint/2010/main" val="80310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 Virtual Machine</a:t>
            </a:r>
          </a:p>
        </p:txBody>
      </p:sp>
      <p:sp>
        <p:nvSpPr>
          <p:cNvPr id="3" name="Content Placeholder 2"/>
          <p:cNvSpPr>
            <a:spLocks noGrp="1"/>
          </p:cNvSpPr>
          <p:nvPr>
            <p:ph idx="1"/>
          </p:nvPr>
        </p:nvSpPr>
        <p:spPr/>
        <p:txBody>
          <a:bodyPr/>
          <a:lstStyle/>
          <a:p>
            <a:r>
              <a:rPr lang="en-US" dirty="0"/>
              <a:t>Provides hardware platform specifications</a:t>
            </a:r>
          </a:p>
          <a:p>
            <a:r>
              <a:rPr lang="en-US" dirty="0"/>
              <a:t>Reads compiled byte codes that are platform-independent</a:t>
            </a:r>
          </a:p>
          <a:p>
            <a:r>
              <a:rPr lang="en-US" dirty="0"/>
              <a:t>Is implemented as software or hardware</a:t>
            </a:r>
          </a:p>
          <a:p>
            <a:r>
              <a:rPr lang="en-US" dirty="0"/>
              <a:t>Is implemented in a Java technology development tool or a Web browser</a:t>
            </a:r>
          </a:p>
        </p:txBody>
      </p:sp>
    </p:spTree>
    <p:extLst>
      <p:ext uri="{BB962C8B-B14F-4D97-AF65-F5344CB8AC3E}">
        <p14:creationId xmlns:p14="http://schemas.microsoft.com/office/powerpoint/2010/main" val="139370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Garbage Collection</a:t>
            </a:r>
          </a:p>
        </p:txBody>
      </p:sp>
      <p:sp>
        <p:nvSpPr>
          <p:cNvPr id="3" name="Content Placeholder 2"/>
          <p:cNvSpPr>
            <a:spLocks noGrp="1"/>
          </p:cNvSpPr>
          <p:nvPr>
            <p:ph idx="1"/>
          </p:nvPr>
        </p:nvSpPr>
        <p:spPr/>
        <p:txBody>
          <a:bodyPr/>
          <a:lstStyle/>
          <a:p>
            <a:r>
              <a:rPr lang="en-US" dirty="0"/>
              <a:t>Allocated memory that is no longer needed should be </a:t>
            </a:r>
            <a:r>
              <a:rPr lang="en-US" dirty="0" err="1"/>
              <a:t>deallocated</a:t>
            </a:r>
            <a:r>
              <a:rPr lang="en-US" dirty="0"/>
              <a:t>.</a:t>
            </a:r>
          </a:p>
          <a:p>
            <a:r>
              <a:rPr lang="en-US" dirty="0"/>
              <a:t>In other languages, </a:t>
            </a:r>
            <a:r>
              <a:rPr lang="en-US" dirty="0" err="1"/>
              <a:t>deallocation</a:t>
            </a:r>
            <a:r>
              <a:rPr lang="en-US" dirty="0"/>
              <a:t> is the programmer’s responsibility.</a:t>
            </a:r>
          </a:p>
          <a:p>
            <a:r>
              <a:rPr lang="en-US" dirty="0"/>
              <a:t>The Java programming language provides a system-level thread to track memory allocation.</a:t>
            </a:r>
          </a:p>
          <a:p>
            <a:r>
              <a:rPr lang="en-US" dirty="0"/>
              <a:t>Garbage collection has the following characteristics:</a:t>
            </a:r>
          </a:p>
          <a:p>
            <a:pPr lvl="1"/>
            <a:r>
              <a:rPr lang="en-US" dirty="0"/>
              <a:t>Checks for and frees memory no longer needed</a:t>
            </a:r>
          </a:p>
          <a:p>
            <a:pPr lvl="1"/>
            <a:r>
              <a:rPr lang="en-US" dirty="0"/>
              <a:t>Is done automatically</a:t>
            </a:r>
          </a:p>
          <a:p>
            <a:pPr lvl="1"/>
            <a:r>
              <a:rPr lang="en-US" dirty="0"/>
              <a:t>Can vary dramatically across JVM implementations</a:t>
            </a:r>
          </a:p>
        </p:txBody>
      </p:sp>
    </p:spTree>
    <p:extLst>
      <p:ext uri="{BB962C8B-B14F-4D97-AF65-F5344CB8AC3E}">
        <p14:creationId xmlns:p14="http://schemas.microsoft.com/office/powerpoint/2010/main" val="43591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8101"/>
            <a:ext cx="10972800" cy="742950"/>
          </a:xfrm>
        </p:spPr>
        <p:txBody>
          <a:bodyPr/>
          <a:lstStyle/>
          <a:p>
            <a:r>
              <a:rPr lang="en-US" dirty="0"/>
              <a:t>The Java Runtime Environment</a:t>
            </a:r>
          </a:p>
        </p:txBody>
      </p:sp>
      <p:sp>
        <p:nvSpPr>
          <p:cNvPr id="5" name="Title 1"/>
          <p:cNvSpPr txBox="1">
            <a:spLocks/>
          </p:cNvSpPr>
          <p:nvPr/>
        </p:nvSpPr>
        <p:spPr>
          <a:xfrm>
            <a:off x="609600" y="1390650"/>
            <a:ext cx="10972800" cy="6477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a:t>The Java application environment performs as follows:</a:t>
            </a:r>
          </a:p>
        </p:txBody>
      </p:sp>
      <p:pic>
        <p:nvPicPr>
          <p:cNvPr id="8" name="Picture 7"/>
          <p:cNvPicPr>
            <a:picLocks noChangeAspect="1"/>
          </p:cNvPicPr>
          <p:nvPr/>
        </p:nvPicPr>
        <p:blipFill>
          <a:blip r:embed="rId3"/>
          <a:stretch>
            <a:fillRect/>
          </a:stretch>
        </p:blipFill>
        <p:spPr>
          <a:xfrm>
            <a:off x="2702000" y="2133600"/>
            <a:ext cx="6787999" cy="4102100"/>
          </a:xfrm>
          <a:prstGeom prst="rect">
            <a:avLst/>
          </a:prstGeom>
        </p:spPr>
      </p:pic>
    </p:spTree>
    <p:extLst>
      <p:ext uri="{BB962C8B-B14F-4D97-AF65-F5344CB8AC3E}">
        <p14:creationId xmlns:p14="http://schemas.microsoft.com/office/powerpoint/2010/main" val="105685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JVM™ Tasks</a:t>
            </a:r>
          </a:p>
        </p:txBody>
      </p:sp>
      <p:sp>
        <p:nvSpPr>
          <p:cNvPr id="3" name="Content Placeholder 2"/>
          <p:cNvSpPr>
            <a:spLocks noGrp="1"/>
          </p:cNvSpPr>
          <p:nvPr>
            <p:ph idx="1"/>
          </p:nvPr>
        </p:nvSpPr>
        <p:spPr/>
        <p:txBody>
          <a:bodyPr/>
          <a:lstStyle/>
          <a:p>
            <a:pPr marL="109728" indent="0">
              <a:buNone/>
            </a:pPr>
            <a:r>
              <a:rPr lang="en-US" sz="3200" dirty="0"/>
              <a:t>The JVM performs three main tasks</a:t>
            </a:r>
            <a:r>
              <a:rPr lang="en-US" sz="3200" dirty="0" smtClean="0"/>
              <a:t>:</a:t>
            </a:r>
          </a:p>
          <a:p>
            <a:r>
              <a:rPr lang="fr-FR" dirty="0" smtClean="0"/>
              <a:t>Loads </a:t>
            </a:r>
            <a:r>
              <a:rPr lang="fr-FR" dirty="0"/>
              <a:t>code</a:t>
            </a:r>
          </a:p>
          <a:p>
            <a:r>
              <a:rPr lang="fr-FR" dirty="0" smtClean="0"/>
              <a:t>Vérifies </a:t>
            </a:r>
            <a:r>
              <a:rPr lang="fr-FR" dirty="0"/>
              <a:t>code</a:t>
            </a:r>
          </a:p>
          <a:p>
            <a:r>
              <a:rPr lang="fr-FR" dirty="0" smtClean="0"/>
              <a:t>Exécutes </a:t>
            </a:r>
            <a:r>
              <a:rPr lang="fr-FR" dirty="0"/>
              <a:t>code</a:t>
            </a:r>
            <a:endParaRPr lang="en-US" dirty="0"/>
          </a:p>
        </p:txBody>
      </p:sp>
    </p:spTree>
    <p:extLst>
      <p:ext uri="{BB962C8B-B14F-4D97-AF65-F5344CB8AC3E}">
        <p14:creationId xmlns:p14="http://schemas.microsoft.com/office/powerpoint/2010/main" val="283659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 Loader</a:t>
            </a:r>
          </a:p>
        </p:txBody>
      </p:sp>
      <p:sp>
        <p:nvSpPr>
          <p:cNvPr id="3" name="Content Placeholder 2"/>
          <p:cNvSpPr>
            <a:spLocks noGrp="1"/>
          </p:cNvSpPr>
          <p:nvPr>
            <p:ph idx="1"/>
          </p:nvPr>
        </p:nvSpPr>
        <p:spPr/>
        <p:txBody>
          <a:bodyPr/>
          <a:lstStyle/>
          <a:p>
            <a:r>
              <a:rPr lang="en-US" dirty="0"/>
              <a:t>Loads all classes necessary for the execution of a program</a:t>
            </a:r>
          </a:p>
          <a:p>
            <a:r>
              <a:rPr lang="en-US" dirty="0"/>
              <a:t>Maintains classes of the local file system in separate namespaces</a:t>
            </a:r>
          </a:p>
          <a:p>
            <a:r>
              <a:rPr lang="en-US" dirty="0"/>
              <a:t>Prevents spoofing</a:t>
            </a:r>
          </a:p>
        </p:txBody>
      </p:sp>
    </p:spTree>
    <p:extLst>
      <p:ext uri="{BB962C8B-B14F-4D97-AF65-F5344CB8AC3E}">
        <p14:creationId xmlns:p14="http://schemas.microsoft.com/office/powerpoint/2010/main" val="50493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Bytecode</a:t>
            </a:r>
            <a:r>
              <a:rPr lang="en-US" dirty="0"/>
              <a:t> Verifier</a:t>
            </a:r>
          </a:p>
        </p:txBody>
      </p:sp>
      <p:sp>
        <p:nvSpPr>
          <p:cNvPr id="3" name="Content Placeholder 2"/>
          <p:cNvSpPr>
            <a:spLocks noGrp="1"/>
          </p:cNvSpPr>
          <p:nvPr>
            <p:ph idx="1"/>
          </p:nvPr>
        </p:nvSpPr>
        <p:spPr/>
        <p:txBody>
          <a:bodyPr/>
          <a:lstStyle/>
          <a:p>
            <a:pPr marL="109728" indent="0">
              <a:buNone/>
            </a:pPr>
            <a:r>
              <a:rPr lang="en-US" sz="3200" dirty="0"/>
              <a:t>Ensures that:</a:t>
            </a:r>
            <a:endParaRPr lang="en-US" sz="3200" dirty="0" smtClean="0"/>
          </a:p>
          <a:p>
            <a:r>
              <a:rPr lang="en-US" dirty="0"/>
              <a:t>The code adheres to the JVM specification.</a:t>
            </a:r>
          </a:p>
          <a:p>
            <a:r>
              <a:rPr lang="en-US" dirty="0"/>
              <a:t>The code does not violate system integrity.</a:t>
            </a:r>
          </a:p>
          <a:p>
            <a:r>
              <a:rPr lang="en-US" dirty="0"/>
              <a:t>The code causes no operand stack overflows or underflows.</a:t>
            </a:r>
          </a:p>
          <a:p>
            <a:r>
              <a:rPr lang="en-US" dirty="0"/>
              <a:t>The parameter types for all operational code are correct.</a:t>
            </a:r>
          </a:p>
          <a:p>
            <a:r>
              <a:rPr lang="en-US" dirty="0"/>
              <a:t>No illegal data conversions (the conversion of integers to pointers) have occurred.</a:t>
            </a:r>
          </a:p>
        </p:txBody>
      </p:sp>
    </p:spTree>
    <p:extLst>
      <p:ext uri="{BB962C8B-B14F-4D97-AF65-F5344CB8AC3E}">
        <p14:creationId xmlns:p14="http://schemas.microsoft.com/office/powerpoint/2010/main" val="222036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Compile-Time Errors</a:t>
            </a:r>
          </a:p>
        </p:txBody>
      </p:sp>
      <p:sp>
        <p:nvSpPr>
          <p:cNvPr id="3" name="Content Placeholder 2"/>
          <p:cNvSpPr>
            <a:spLocks noGrp="1"/>
          </p:cNvSpPr>
          <p:nvPr>
            <p:ph idx="1"/>
          </p:nvPr>
        </p:nvSpPr>
        <p:spPr>
          <a:xfrm>
            <a:off x="609600" y="2249424"/>
            <a:ext cx="10972800" cy="3897376"/>
          </a:xfrm>
        </p:spPr>
        <p:txBody>
          <a:bodyPr>
            <a:normAutofit fontScale="92500" lnSpcReduction="10000"/>
          </a:bodyPr>
          <a:lstStyle/>
          <a:p>
            <a:pPr marL="109728" indent="0">
              <a:buNone/>
            </a:pPr>
            <a:r>
              <a:rPr lang="en-US" sz="2200" dirty="0" err="1" smtClean="0">
                <a:latin typeface="Courier"/>
              </a:rPr>
              <a:t>javac</a:t>
            </a:r>
            <a:r>
              <a:rPr lang="en-US" sz="2200" dirty="0">
                <a:latin typeface="Courier"/>
              </a:rPr>
              <a:t>: Command not found</a:t>
            </a:r>
          </a:p>
          <a:p>
            <a:pPr marL="109728" indent="0">
              <a:buNone/>
            </a:pPr>
            <a:endParaRPr lang="en-US" sz="2200" dirty="0" smtClean="0">
              <a:latin typeface="Courier"/>
            </a:endParaRPr>
          </a:p>
          <a:p>
            <a:pPr marL="109728" indent="0">
              <a:buNone/>
            </a:pPr>
            <a:r>
              <a:rPr lang="en-US" sz="2200" dirty="0" smtClean="0">
                <a:latin typeface="Courier"/>
              </a:rPr>
              <a:t>Greeting.java:4</a:t>
            </a:r>
            <a:r>
              <a:rPr lang="en-US" sz="2200" dirty="0">
                <a:latin typeface="Courier"/>
              </a:rPr>
              <a:t>: cannot resolve </a:t>
            </a:r>
            <a:r>
              <a:rPr lang="en-US" sz="2200" dirty="0" smtClean="0">
                <a:latin typeface="Courier"/>
              </a:rPr>
              <a:t>symbol</a:t>
            </a:r>
          </a:p>
          <a:p>
            <a:pPr marL="109728" indent="0">
              <a:buNone/>
            </a:pPr>
            <a:r>
              <a:rPr lang="en-US" sz="2200" dirty="0" smtClean="0">
                <a:latin typeface="Courier"/>
              </a:rPr>
              <a:t>symbol </a:t>
            </a:r>
            <a:r>
              <a:rPr lang="en-US" sz="2200" dirty="0">
                <a:latin typeface="Courier"/>
              </a:rPr>
              <a:t>: method </a:t>
            </a:r>
            <a:r>
              <a:rPr lang="en-US" sz="2200" dirty="0" err="1">
                <a:latin typeface="Courier"/>
              </a:rPr>
              <a:t>printl</a:t>
            </a:r>
            <a:r>
              <a:rPr lang="en-US" sz="2200" dirty="0">
                <a:latin typeface="Courier"/>
              </a:rPr>
              <a:t> (</a:t>
            </a:r>
            <a:r>
              <a:rPr lang="en-US" sz="2200" dirty="0" err="1" smtClean="0">
                <a:latin typeface="Courier"/>
              </a:rPr>
              <a:t>java.lang.String</a:t>
            </a:r>
            <a:r>
              <a:rPr lang="en-US" sz="2200" dirty="0" smtClean="0">
                <a:latin typeface="Courier"/>
              </a:rPr>
              <a:t>)</a:t>
            </a:r>
          </a:p>
          <a:p>
            <a:pPr marL="109728" indent="0">
              <a:buNone/>
            </a:pPr>
            <a:r>
              <a:rPr lang="en-US" sz="2200" dirty="0" smtClean="0">
                <a:latin typeface="Courier"/>
              </a:rPr>
              <a:t>location</a:t>
            </a:r>
            <a:r>
              <a:rPr lang="en-US" sz="2200" dirty="0">
                <a:latin typeface="Courier"/>
              </a:rPr>
              <a:t>: class </a:t>
            </a:r>
            <a:r>
              <a:rPr lang="en-US" sz="2200" dirty="0" err="1" smtClean="0">
                <a:latin typeface="Courier"/>
              </a:rPr>
              <a:t>java.io.PrintStream</a:t>
            </a:r>
            <a:endParaRPr lang="en-US" sz="2200" dirty="0">
              <a:latin typeface="Courier"/>
            </a:endParaRPr>
          </a:p>
          <a:p>
            <a:pPr marL="109728" indent="0">
              <a:buNone/>
            </a:pPr>
            <a:r>
              <a:rPr lang="en-US" sz="2200" dirty="0" err="1" smtClean="0">
                <a:latin typeface="Courier"/>
              </a:rPr>
              <a:t>System.out.printl</a:t>
            </a:r>
            <a:r>
              <a:rPr lang="en-US" sz="2200" dirty="0">
                <a:latin typeface="Courier"/>
              </a:rPr>
              <a:t>("hi");</a:t>
            </a:r>
          </a:p>
          <a:p>
            <a:pPr marL="109728" indent="0">
              <a:buNone/>
            </a:pPr>
            <a:r>
              <a:rPr lang="en-US" sz="2200" dirty="0" smtClean="0">
                <a:latin typeface="Courier"/>
              </a:rPr>
              <a:t>          ^</a:t>
            </a:r>
            <a:endParaRPr lang="en-US" sz="2200" dirty="0">
              <a:latin typeface="Courier"/>
            </a:endParaRPr>
          </a:p>
          <a:p>
            <a:pPr marL="109728" indent="0">
              <a:buNone/>
            </a:pPr>
            <a:r>
              <a:rPr lang="en-US" sz="2200" dirty="0" smtClean="0">
                <a:latin typeface="Courier"/>
              </a:rPr>
              <a:t>TestGreet.java:4</a:t>
            </a:r>
            <a:r>
              <a:rPr lang="en-US" sz="2200" dirty="0">
                <a:latin typeface="Courier"/>
              </a:rPr>
              <a:t>: Public class </a:t>
            </a:r>
            <a:r>
              <a:rPr lang="en-US" sz="2200" dirty="0" err="1">
                <a:latin typeface="Courier"/>
              </a:rPr>
              <a:t>TestGreeting</a:t>
            </a:r>
            <a:endParaRPr lang="en-US" sz="2200" dirty="0">
              <a:latin typeface="Courier"/>
            </a:endParaRPr>
          </a:p>
          <a:p>
            <a:pPr marL="109728" indent="0">
              <a:buNone/>
            </a:pPr>
            <a:r>
              <a:rPr lang="en-US" sz="2200" dirty="0" smtClean="0">
                <a:latin typeface="Courier"/>
              </a:rPr>
              <a:t>must </a:t>
            </a:r>
            <a:r>
              <a:rPr lang="en-US" sz="2200" dirty="0">
                <a:latin typeface="Courier"/>
              </a:rPr>
              <a:t>be defined in a file called</a:t>
            </a:r>
          </a:p>
          <a:p>
            <a:pPr marL="109728" indent="0">
              <a:buNone/>
            </a:pPr>
            <a:r>
              <a:rPr lang="en-US" sz="2200" dirty="0" smtClean="0">
                <a:latin typeface="Courier"/>
              </a:rPr>
              <a:t>"</a:t>
            </a:r>
            <a:r>
              <a:rPr lang="en-US" sz="2200" dirty="0">
                <a:latin typeface="Courier"/>
              </a:rPr>
              <a:t>TestGreeting.java".</a:t>
            </a:r>
          </a:p>
        </p:txBody>
      </p:sp>
    </p:spTree>
    <p:extLst>
      <p:ext uri="{BB962C8B-B14F-4D97-AF65-F5344CB8AC3E}">
        <p14:creationId xmlns:p14="http://schemas.microsoft.com/office/powerpoint/2010/main" val="348016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Object</a:t>
            </a:r>
            <a:r>
              <a:rPr lang="en-US" b="1" dirty="0" smtClean="0"/>
              <a:t>?</a:t>
            </a:r>
            <a:endParaRPr lang="en-US" dirty="0"/>
          </a:p>
        </p:txBody>
      </p:sp>
      <p:sp>
        <p:nvSpPr>
          <p:cNvPr id="3" name="Content Placeholder 2"/>
          <p:cNvSpPr>
            <a:spLocks noGrp="1"/>
          </p:cNvSpPr>
          <p:nvPr>
            <p:ph idx="1"/>
          </p:nvPr>
        </p:nvSpPr>
        <p:spPr>
          <a:xfrm>
            <a:off x="609600" y="2249424"/>
            <a:ext cx="5816600" cy="4325112"/>
          </a:xfrm>
        </p:spPr>
        <p:txBody>
          <a:bodyPr>
            <a:normAutofit/>
          </a:bodyPr>
          <a:lstStyle/>
          <a:p>
            <a:pPr algn="just"/>
            <a:r>
              <a:rPr lang="en-US" dirty="0" smtClean="0"/>
              <a:t>You </a:t>
            </a:r>
            <a:r>
              <a:rPr lang="en-US" dirty="0"/>
              <a:t>may also notice that some objects, in turn, will also contain other objects. These real-world observations all translate into the world of object-oriented programming.</a:t>
            </a:r>
          </a:p>
        </p:txBody>
      </p:sp>
      <p:pic>
        <p:nvPicPr>
          <p:cNvPr id="4" name="Picture 3"/>
          <p:cNvPicPr>
            <a:picLocks noChangeAspect="1"/>
          </p:cNvPicPr>
          <p:nvPr/>
        </p:nvPicPr>
        <p:blipFill>
          <a:blip r:embed="rId3"/>
          <a:stretch>
            <a:fillRect/>
          </a:stretch>
        </p:blipFill>
        <p:spPr>
          <a:xfrm>
            <a:off x="7020128" y="2249424"/>
            <a:ext cx="3964340" cy="2805176"/>
          </a:xfrm>
          <a:prstGeom prst="rect">
            <a:avLst/>
          </a:prstGeom>
        </p:spPr>
      </p:pic>
    </p:spTree>
    <p:extLst>
      <p:ext uri="{BB962C8B-B14F-4D97-AF65-F5344CB8AC3E}">
        <p14:creationId xmlns:p14="http://schemas.microsoft.com/office/powerpoint/2010/main" val="111059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Runtime Errors</a:t>
            </a:r>
          </a:p>
        </p:txBody>
      </p:sp>
      <p:sp>
        <p:nvSpPr>
          <p:cNvPr id="3" name="Content Placeholder 2"/>
          <p:cNvSpPr>
            <a:spLocks noGrp="1"/>
          </p:cNvSpPr>
          <p:nvPr>
            <p:ph idx="1"/>
          </p:nvPr>
        </p:nvSpPr>
        <p:spPr>
          <a:xfrm>
            <a:off x="609600" y="2209800"/>
            <a:ext cx="10972800" cy="2627376"/>
          </a:xfrm>
        </p:spPr>
        <p:txBody>
          <a:bodyPr/>
          <a:lstStyle/>
          <a:p>
            <a:pPr marL="109728" indent="0">
              <a:buNone/>
            </a:pPr>
            <a:r>
              <a:rPr lang="en-US" dirty="0">
                <a:latin typeface="Courier"/>
              </a:rPr>
              <a:t>Can’t find class </a:t>
            </a:r>
            <a:r>
              <a:rPr lang="en-US" dirty="0" err="1">
                <a:latin typeface="Courier"/>
              </a:rPr>
              <a:t>TestGreeting</a:t>
            </a:r>
            <a:endParaRPr lang="en-US" dirty="0">
              <a:latin typeface="Courier"/>
            </a:endParaRPr>
          </a:p>
          <a:p>
            <a:pPr marL="109728" indent="0">
              <a:buNone/>
            </a:pPr>
            <a:endParaRPr lang="en-US" dirty="0">
              <a:latin typeface="Courier"/>
            </a:endParaRPr>
          </a:p>
          <a:p>
            <a:pPr marL="109728" indent="0">
              <a:buNone/>
            </a:pPr>
            <a:r>
              <a:rPr lang="en-US" dirty="0">
                <a:latin typeface="Courier"/>
              </a:rPr>
              <a:t>Exception in thread "main"</a:t>
            </a:r>
          </a:p>
          <a:p>
            <a:pPr marL="109728" indent="0">
              <a:buNone/>
            </a:pPr>
            <a:r>
              <a:rPr lang="en-US" dirty="0" err="1">
                <a:latin typeface="Courier"/>
              </a:rPr>
              <a:t>java.lang.NoSuchMethodError</a:t>
            </a:r>
            <a:r>
              <a:rPr lang="en-US" dirty="0">
                <a:latin typeface="Courier"/>
              </a:rPr>
              <a:t>: main</a:t>
            </a:r>
          </a:p>
        </p:txBody>
      </p:sp>
    </p:spTree>
    <p:extLst>
      <p:ext uri="{BB962C8B-B14F-4D97-AF65-F5344CB8AC3E}">
        <p14:creationId xmlns:p14="http://schemas.microsoft.com/office/powerpoint/2010/main" val="103569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8101"/>
            <a:ext cx="10972800" cy="742950"/>
          </a:xfrm>
        </p:spPr>
        <p:txBody>
          <a:bodyPr/>
          <a:lstStyle/>
          <a:p>
            <a:pPr algn="ctr"/>
            <a:r>
              <a:rPr lang="en-US" dirty="0"/>
              <a:t>Java Technology Runtime Environment</a:t>
            </a:r>
          </a:p>
        </p:txBody>
      </p:sp>
      <p:pic>
        <p:nvPicPr>
          <p:cNvPr id="3" name="Picture 2"/>
          <p:cNvPicPr>
            <a:picLocks noChangeAspect="1"/>
          </p:cNvPicPr>
          <p:nvPr/>
        </p:nvPicPr>
        <p:blipFill>
          <a:blip r:embed="rId3"/>
          <a:stretch>
            <a:fillRect/>
          </a:stretch>
        </p:blipFill>
        <p:spPr>
          <a:xfrm>
            <a:off x="4085528" y="1551051"/>
            <a:ext cx="4020943" cy="4980067"/>
          </a:xfrm>
          <a:prstGeom prst="rect">
            <a:avLst/>
          </a:prstGeom>
        </p:spPr>
      </p:pic>
    </p:spTree>
    <p:extLst>
      <p:ext uri="{BB962C8B-B14F-4D97-AF65-F5344CB8AC3E}">
        <p14:creationId xmlns:p14="http://schemas.microsoft.com/office/powerpoint/2010/main" val="46731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Object</a:t>
            </a:r>
            <a:r>
              <a:rPr lang="en-US" b="1" dirty="0" smtClean="0"/>
              <a:t>?</a:t>
            </a:r>
            <a:endParaRPr lang="en-US" dirty="0"/>
          </a:p>
        </p:txBody>
      </p:sp>
      <p:sp>
        <p:nvSpPr>
          <p:cNvPr id="3" name="Content Placeholder 2"/>
          <p:cNvSpPr>
            <a:spLocks noGrp="1"/>
          </p:cNvSpPr>
          <p:nvPr>
            <p:ph idx="1"/>
          </p:nvPr>
        </p:nvSpPr>
        <p:spPr>
          <a:xfrm>
            <a:off x="609600" y="2249424"/>
            <a:ext cx="6159500" cy="4325112"/>
          </a:xfrm>
        </p:spPr>
        <p:txBody>
          <a:bodyPr>
            <a:normAutofit fontScale="85000" lnSpcReduction="20000"/>
          </a:bodyPr>
          <a:lstStyle/>
          <a:p>
            <a:pPr algn="just"/>
            <a:r>
              <a:rPr lang="en-US" dirty="0"/>
              <a:t>Software objects are conceptually similar to real-world objects: they too consist of state and related behavior. </a:t>
            </a:r>
            <a:endParaRPr lang="en-US" dirty="0" smtClean="0"/>
          </a:p>
          <a:p>
            <a:pPr algn="just"/>
            <a:r>
              <a:rPr lang="en-US" dirty="0" smtClean="0"/>
              <a:t>An </a:t>
            </a:r>
            <a:r>
              <a:rPr lang="en-US" dirty="0"/>
              <a:t>object stores its state in </a:t>
            </a:r>
            <a:r>
              <a:rPr lang="en-US" i="1" dirty="0"/>
              <a:t>fields</a:t>
            </a:r>
            <a:r>
              <a:rPr lang="en-US" dirty="0"/>
              <a:t> (variables in some programming languages) and exposes its behavior through </a:t>
            </a:r>
            <a:r>
              <a:rPr lang="en-US" i="1" dirty="0"/>
              <a:t>methods</a:t>
            </a:r>
            <a:r>
              <a:rPr lang="en-US" dirty="0"/>
              <a:t> (functions in some programming languages). </a:t>
            </a:r>
            <a:endParaRPr lang="en-US" dirty="0" smtClean="0"/>
          </a:p>
          <a:p>
            <a:pPr algn="just"/>
            <a:r>
              <a:rPr lang="en-US" dirty="0" smtClean="0"/>
              <a:t>Methods </a:t>
            </a:r>
            <a:r>
              <a:rPr lang="en-US" dirty="0"/>
              <a:t>operate on an object's internal state and serve as the primary mechanism for object-to-object communication. </a:t>
            </a:r>
            <a:endParaRPr lang="en-US" dirty="0" smtClean="0"/>
          </a:p>
          <a:p>
            <a:pPr algn="just"/>
            <a:r>
              <a:rPr lang="en-US" dirty="0" smtClean="0"/>
              <a:t>Hiding </a:t>
            </a:r>
            <a:r>
              <a:rPr lang="en-US" dirty="0"/>
              <a:t>internal state and requiring all interaction to be performed through an object's methods is known as </a:t>
            </a:r>
            <a:r>
              <a:rPr lang="en-US" i="1" dirty="0"/>
              <a:t>data encapsulation</a:t>
            </a:r>
            <a:r>
              <a:rPr lang="en-US" dirty="0"/>
              <a:t> — a fundamental principle of object-oriented programming.</a:t>
            </a:r>
          </a:p>
        </p:txBody>
      </p:sp>
      <p:pic>
        <p:nvPicPr>
          <p:cNvPr id="5" name="Picture 4"/>
          <p:cNvPicPr>
            <a:picLocks noChangeAspect="1"/>
          </p:cNvPicPr>
          <p:nvPr/>
        </p:nvPicPr>
        <p:blipFill>
          <a:blip r:embed="rId3"/>
          <a:stretch>
            <a:fillRect/>
          </a:stretch>
        </p:blipFill>
        <p:spPr>
          <a:xfrm>
            <a:off x="7450314" y="2400300"/>
            <a:ext cx="3662186" cy="3329261"/>
          </a:xfrm>
          <a:prstGeom prst="rect">
            <a:avLst/>
          </a:prstGeom>
        </p:spPr>
      </p:pic>
    </p:spTree>
    <p:extLst>
      <p:ext uri="{BB962C8B-B14F-4D97-AF65-F5344CB8AC3E}">
        <p14:creationId xmlns:p14="http://schemas.microsoft.com/office/powerpoint/2010/main" val="83750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Object</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dirty="0"/>
              <a:t>By attributing state (current speed, current pedal cadence, and current gear) and providing methods for changing that state, the object remains in control of how the outside world is allowed to use it. </a:t>
            </a:r>
            <a:endParaRPr lang="en-US" dirty="0" smtClean="0"/>
          </a:p>
          <a:p>
            <a:pPr algn="just"/>
            <a:r>
              <a:rPr lang="en-US" dirty="0" smtClean="0"/>
              <a:t>For </a:t>
            </a:r>
            <a:r>
              <a:rPr lang="en-US" dirty="0"/>
              <a:t>example, if the bicycle only has 6 gears, a method to change gears could reject any value that is less than 1 or greater than 6.</a:t>
            </a:r>
          </a:p>
        </p:txBody>
      </p:sp>
    </p:spTree>
    <p:extLst>
      <p:ext uri="{BB962C8B-B14F-4D97-AF65-F5344CB8AC3E}">
        <p14:creationId xmlns:p14="http://schemas.microsoft.com/office/powerpoint/2010/main" val="177843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 Object</a:t>
            </a:r>
            <a:r>
              <a:rPr lang="en-US" b="1" dirty="0" smtClean="0"/>
              <a: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Bundling code into individual software objects provides a number of benefits, including</a:t>
            </a:r>
            <a:r>
              <a:rPr lang="en-US" dirty="0" smtClean="0"/>
              <a:t>:</a:t>
            </a:r>
          </a:p>
          <a:p>
            <a:pPr marL="916686" lvl="1" indent="-514350" algn="just">
              <a:buFont typeface="+mj-lt"/>
              <a:buAutoNum type="arabicPeriod"/>
            </a:pPr>
            <a:r>
              <a:rPr lang="en-US" dirty="0"/>
              <a:t>Modularity: The source code for an object can be written and maintained independently of the source code for other objects. Once created, an object can be easily passed around inside the system.</a:t>
            </a:r>
          </a:p>
          <a:p>
            <a:pPr marL="916686" lvl="1" indent="-514350" algn="just">
              <a:buFont typeface="+mj-lt"/>
              <a:buAutoNum type="arabicPeriod"/>
            </a:pPr>
            <a:r>
              <a:rPr lang="en-US" dirty="0"/>
              <a:t>Information-hiding: By interacting only with an object's methods, the details of its internal implementation remain hidden from the outside world.</a:t>
            </a:r>
          </a:p>
          <a:p>
            <a:pPr marL="916686" lvl="1" indent="-514350" algn="just">
              <a:buFont typeface="+mj-lt"/>
              <a:buAutoNum type="arabicPeriod"/>
            </a:pPr>
            <a:r>
              <a:rPr lang="en-US" dirty="0"/>
              <a:t>Code re-use: If an object already exists (perhaps written by another software developer), you can use that object in your program. This allows specialists to implement/test/debug complex, task-specific objects, which you can then trust to run in your own code.</a:t>
            </a:r>
          </a:p>
          <a:p>
            <a:pPr marL="916686" lvl="1" indent="-514350" algn="just">
              <a:buFont typeface="+mj-lt"/>
              <a:buAutoNum type="arabicPeriod"/>
            </a:pPr>
            <a:r>
              <a:rPr lang="en-US" dirty="0" err="1"/>
              <a:t>Pluggability</a:t>
            </a:r>
            <a:r>
              <a:rPr lang="en-US" dirty="0"/>
              <a:t> and debugging ease: If a particular object turns out to be problematic, you can simply remove it from your application and plug in a different object as its replacement. This is analogous to fixing mechanical problems in the real world. If a bolt breaks, you replace </a:t>
            </a:r>
            <a:r>
              <a:rPr lang="en-US" i="1" dirty="0"/>
              <a:t>it</a:t>
            </a:r>
            <a:r>
              <a:rPr lang="en-US" dirty="0"/>
              <a:t>, not the entire machine</a:t>
            </a:r>
            <a:r>
              <a:rPr lang="en-US" dirty="0" smtClean="0"/>
              <a:t>.</a:t>
            </a:r>
            <a:endParaRPr lang="en-US" dirty="0"/>
          </a:p>
        </p:txBody>
      </p:sp>
    </p:spTree>
    <p:extLst>
      <p:ext uri="{BB962C8B-B14F-4D97-AF65-F5344CB8AC3E}">
        <p14:creationId xmlns:p14="http://schemas.microsoft.com/office/powerpoint/2010/main" val="10601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 Class</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dirty="0"/>
              <a:t>In the real world, you'll often find many individual objects all of the same kind. There may be thousands of other bicycles in existence, all of the same make and model. Each bicycle was built from the same set of blueprints and therefore contains the same components. In object-oriented terms, we say that your bicycle is an </a:t>
            </a:r>
            <a:r>
              <a:rPr lang="en-US" i="1" dirty="0"/>
              <a:t>instance</a:t>
            </a:r>
            <a:r>
              <a:rPr lang="en-US" dirty="0"/>
              <a:t> of the </a:t>
            </a:r>
            <a:r>
              <a:rPr lang="en-US" i="1" dirty="0"/>
              <a:t>class of objects</a:t>
            </a:r>
            <a:r>
              <a:rPr lang="en-US" dirty="0"/>
              <a:t> known as bicycles. A </a:t>
            </a:r>
            <a:r>
              <a:rPr lang="en-US" i="1" dirty="0"/>
              <a:t>class</a:t>
            </a:r>
            <a:r>
              <a:rPr lang="en-US" dirty="0"/>
              <a:t> is the blueprint from which individual objects are created.</a:t>
            </a:r>
          </a:p>
        </p:txBody>
      </p:sp>
    </p:spTree>
    <p:extLst>
      <p:ext uri="{BB962C8B-B14F-4D97-AF65-F5344CB8AC3E}">
        <p14:creationId xmlns:p14="http://schemas.microsoft.com/office/powerpoint/2010/main" val="136948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1739</TotalTime>
  <Words>4014</Words>
  <Application>Microsoft Office PowerPoint</Application>
  <PresentationFormat>Widescreen</PresentationFormat>
  <Paragraphs>560</Paragraphs>
  <Slides>52</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Courier</vt:lpstr>
      <vt:lpstr>Courier-Bold</vt:lpstr>
      <vt:lpstr>Courier-BoldOblique</vt:lpstr>
      <vt:lpstr>Georgia</vt:lpstr>
      <vt:lpstr>g2academy - ppt template - v2</vt:lpstr>
      <vt:lpstr>JAVA BOOTCAMP  DAY 02</vt:lpstr>
      <vt:lpstr>Object-Oriented Programming</vt:lpstr>
      <vt:lpstr>What Is an Object?</vt:lpstr>
      <vt:lpstr>What Is an Object?</vt:lpstr>
      <vt:lpstr>What Is an Object?</vt:lpstr>
      <vt:lpstr>What Is an Object?</vt:lpstr>
      <vt:lpstr>What Is an Object?</vt:lpstr>
      <vt:lpstr>What Is an Object?</vt:lpstr>
      <vt:lpstr>What Is a Class?</vt:lpstr>
      <vt:lpstr>What Is a Class?</vt:lpstr>
      <vt:lpstr>What Is a Class?</vt:lpstr>
      <vt:lpstr>What Is a Class?</vt:lpstr>
      <vt:lpstr>What Is a Class?</vt:lpstr>
      <vt:lpstr>Classes and Objects</vt:lpstr>
      <vt:lpstr>Software Engineering</vt:lpstr>
      <vt:lpstr>The Analysis and Design Phase</vt:lpstr>
      <vt:lpstr>Abstraction</vt:lpstr>
      <vt:lpstr>Classes as Blueprints for Objects</vt:lpstr>
      <vt:lpstr>Declaring Java Technology Classes</vt:lpstr>
      <vt:lpstr>Declaring Attributes</vt:lpstr>
      <vt:lpstr>Declaring Methods</vt:lpstr>
      <vt:lpstr>Accessing Object Members</vt:lpstr>
      <vt:lpstr>Information Hiding</vt:lpstr>
      <vt:lpstr>Information Hiding</vt:lpstr>
      <vt:lpstr>Encapsulation</vt:lpstr>
      <vt:lpstr>Declaring Constructors</vt:lpstr>
      <vt:lpstr>The Default Constructor</vt:lpstr>
      <vt:lpstr>Source File Layout</vt:lpstr>
      <vt:lpstr>Software Packages</vt:lpstr>
      <vt:lpstr>The package Statement</vt:lpstr>
      <vt:lpstr>The import Statement</vt:lpstr>
      <vt:lpstr>Directory Layout and Packages</vt:lpstr>
      <vt:lpstr>Development</vt:lpstr>
      <vt:lpstr>Introduction to Java Applications</vt:lpstr>
      <vt:lpstr>What Is the Java™ Technology?</vt:lpstr>
      <vt:lpstr>Primary Goals of the Java Technology</vt:lpstr>
      <vt:lpstr>Primary Goals of the Java Technology</vt:lpstr>
      <vt:lpstr>Primary Goals of the Java Technology</vt:lpstr>
      <vt:lpstr>A Simple Java Application</vt:lpstr>
      <vt:lpstr>A Simple Java Application</vt:lpstr>
      <vt:lpstr>Compiling and Running the TestGreeting Program</vt:lpstr>
      <vt:lpstr>Java Virtual Machine</vt:lpstr>
      <vt:lpstr>The Java Virtual Machine</vt:lpstr>
      <vt:lpstr>Garbage Collection</vt:lpstr>
      <vt:lpstr>The Java Runtime Environment</vt:lpstr>
      <vt:lpstr>JVM™ Tasks</vt:lpstr>
      <vt:lpstr>The Class Loader</vt:lpstr>
      <vt:lpstr>The Bytecode Verifier</vt:lpstr>
      <vt:lpstr>Compile-Time Errors</vt:lpstr>
      <vt:lpstr>Runtime Errors</vt:lpstr>
      <vt:lpstr>Java Technology Runtime Environment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49</cp:revision>
  <dcterms:created xsi:type="dcterms:W3CDTF">2017-08-02T08:53:38Z</dcterms:created>
  <dcterms:modified xsi:type="dcterms:W3CDTF">2020-06-18T00:45:22Z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