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2"/>
  </p:notesMasterIdLst>
  <p:handoutMasterIdLst>
    <p:handoutMasterId r:id="rId103"/>
  </p:handoutMasterIdLst>
  <p:sldIdLst>
    <p:sldId id="257"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 id="408" r:id="rId81"/>
    <p:sldId id="409" r:id="rId82"/>
    <p:sldId id="410" r:id="rId83"/>
    <p:sldId id="411" r:id="rId84"/>
    <p:sldId id="412" r:id="rId85"/>
    <p:sldId id="413" r:id="rId86"/>
    <p:sldId id="414" r:id="rId87"/>
    <p:sldId id="415" r:id="rId88"/>
    <p:sldId id="416" r:id="rId89"/>
    <p:sldId id="417" r:id="rId90"/>
    <p:sldId id="418" r:id="rId91"/>
    <p:sldId id="419" r:id="rId92"/>
    <p:sldId id="420" r:id="rId93"/>
    <p:sldId id="421" r:id="rId94"/>
    <p:sldId id="422" r:id="rId95"/>
    <p:sldId id="423" r:id="rId96"/>
    <p:sldId id="424" r:id="rId97"/>
    <p:sldId id="425" r:id="rId98"/>
    <p:sldId id="426" r:id="rId99"/>
    <p:sldId id="427" r:id="rId100"/>
    <p:sldId id="32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50" autoAdjust="0"/>
    <p:restoredTop sz="89911" autoAdjust="0"/>
  </p:normalViewPr>
  <p:slideViewPr>
    <p:cSldViewPr snapToGrid="0">
      <p:cViewPr>
        <p:scale>
          <a:sx n="110" d="100"/>
          <a:sy n="110" d="100"/>
        </p:scale>
        <p:origin x="78" y="-714"/>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7.34628" units="1/cm"/>
          <inkml:channelProperty channel="Y" name="resolution" value="44.13793" units="1/cm"/>
          <inkml:channelProperty channel="T" name="resolution" value="1" units="1/dev"/>
        </inkml:channelProperties>
      </inkml:inkSource>
      <inkml:timestamp xml:id="ts0" timeString="2017-12-19T04:26:15.61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29369 10649 0,'-33'0'79,"0"0"-64,0 0-15,-1 34 16,1-1-1,0 0-15,0-33 16,0 66-16,0-66 16,33 33-16,-66 0 15,33 0 1,0 0-16,0 0 16,0 33-16,0-66 15,33 67-15,-33-1 31,-1-66-15,34 33-16,0 0 0,0 0 16,-33-33-16,33 33 15,-33 0 1,0 33 0,0-66-16,0 33 15,33 0-15,-33 0 16,33 0-16,-33 1 15</inkml:trace>
  <inkml:trace contextRef="#ctx0" brushRef="#br0" timeOffset="1069.7998">28145 10616 0,'33'0'63,"0"0"-48,0 67 16,0-67-31,0 33 16,0 0-16,1 0 16,-34 0-16,33-33 0,0 33 15,0-33 1,0 33-16,0 0 16,0-33-16,-33 33 15,33-33-15,0 66 0,33-33 16,-33 0-1,0 34-15,34-34 0,-34 33 16,33-33-16,-33 33 16,33-66-16,-66 33 15,33-33 1,-33 33-16,33 0 0,0-33 16,0 33-1,0 0 1,0-33-16,1 33 15,-1-33 1,-33 34 0,33-34 15,-33 33-15,33-33-16</inkml:trace>
  <inkml:trace contextRef="#ctx0" brushRef="#br1" timeOffset="6990.5847">28013 11642 0,'-33'0'156,"33"33"-140,0 33-16,0-33 31,0 33-31,0-33 16,0 0-16,0 0 16,0 0-16,0 0 15,0 1-15,0-1 313</inkml:trace>
  <inkml:trace contextRef="#ctx0" brushRef="#br1" timeOffset="10142.9882">28178 11675 0,'0'33'157,"0"0"-142,0 0 32,0 0-31,0 33-1,0-33 1,0 0 0,0 0 15,0 0 0,0 1-15,0-68 296,33 1-296,0 0 15,0 33 0,0-33 1,0 33 15,1 0 109,-1 0-78,0 0 0,-33 33-62,33-33-1,-33 33 1,0 0 0,0 1 15,0-1 31,0 0-30,0 0-32,0 0 31,0 0 47,-33-33-62,0 0-1,0 33 16,-1-33 79,1 0-95,-33 0 1,33 0 0</inkml:trace>
  <inkml:trace contextRef="#ctx0" brushRef="#br1" timeOffset="15133.477">28211 11708 0,'33'0'484,"0"0"-452,0 0-17,-33-33 16,33 33 32,1 0-32,-1 0 532,0 0-563,0 0 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25271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81529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82545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769885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33652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49828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75943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461811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4228918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50025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3068603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821073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1758434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1952086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38608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1004095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813519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410328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995489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121068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90629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3423933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769912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1933687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927435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3421898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463684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918213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373291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2549603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42751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3443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262671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221460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6926289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376279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2614810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833241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18488518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19267804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1426588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35207715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80872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9745539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3996826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4863162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8138002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18055624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22193728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7925179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30066082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527708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37829599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164278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6116088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28673080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81282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2310621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933273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14087885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15326143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4124201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14859986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20270233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259084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1791952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16678817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37090877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524085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40358694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40131330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38808559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33724068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1235281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29979809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285150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441808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22492803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15522977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380747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17612730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28970080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85</a:t>
            </a:fld>
            <a:endParaRPr lang="en-US" dirty="0"/>
          </a:p>
        </p:txBody>
      </p:sp>
    </p:spTree>
    <p:extLst>
      <p:ext uri="{BB962C8B-B14F-4D97-AF65-F5344CB8AC3E}">
        <p14:creationId xmlns:p14="http://schemas.microsoft.com/office/powerpoint/2010/main" val="104816887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86</a:t>
            </a:fld>
            <a:endParaRPr lang="en-US" dirty="0"/>
          </a:p>
        </p:txBody>
      </p:sp>
    </p:spTree>
    <p:extLst>
      <p:ext uri="{BB962C8B-B14F-4D97-AF65-F5344CB8AC3E}">
        <p14:creationId xmlns:p14="http://schemas.microsoft.com/office/powerpoint/2010/main" val="5977249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87</a:t>
            </a:fld>
            <a:endParaRPr lang="en-US" dirty="0"/>
          </a:p>
        </p:txBody>
      </p:sp>
    </p:spTree>
    <p:extLst>
      <p:ext uri="{BB962C8B-B14F-4D97-AF65-F5344CB8AC3E}">
        <p14:creationId xmlns:p14="http://schemas.microsoft.com/office/powerpoint/2010/main" val="11016957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88</a:t>
            </a:fld>
            <a:endParaRPr lang="en-US" dirty="0"/>
          </a:p>
        </p:txBody>
      </p:sp>
    </p:spTree>
    <p:extLst>
      <p:ext uri="{BB962C8B-B14F-4D97-AF65-F5344CB8AC3E}">
        <p14:creationId xmlns:p14="http://schemas.microsoft.com/office/powerpoint/2010/main" val="15502458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89</a:t>
            </a:fld>
            <a:endParaRPr lang="en-US" dirty="0"/>
          </a:p>
        </p:txBody>
      </p:sp>
    </p:spTree>
    <p:extLst>
      <p:ext uri="{BB962C8B-B14F-4D97-AF65-F5344CB8AC3E}">
        <p14:creationId xmlns:p14="http://schemas.microsoft.com/office/powerpoint/2010/main" val="200626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3724969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90</a:t>
            </a:fld>
            <a:endParaRPr lang="en-US" dirty="0"/>
          </a:p>
        </p:txBody>
      </p:sp>
    </p:spTree>
    <p:extLst>
      <p:ext uri="{BB962C8B-B14F-4D97-AF65-F5344CB8AC3E}">
        <p14:creationId xmlns:p14="http://schemas.microsoft.com/office/powerpoint/2010/main" val="26542335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91</a:t>
            </a:fld>
            <a:endParaRPr lang="en-US" dirty="0"/>
          </a:p>
        </p:txBody>
      </p:sp>
    </p:spTree>
    <p:extLst>
      <p:ext uri="{BB962C8B-B14F-4D97-AF65-F5344CB8AC3E}">
        <p14:creationId xmlns:p14="http://schemas.microsoft.com/office/powerpoint/2010/main" val="35610359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92</a:t>
            </a:fld>
            <a:endParaRPr lang="en-US" dirty="0"/>
          </a:p>
        </p:txBody>
      </p:sp>
    </p:spTree>
    <p:extLst>
      <p:ext uri="{BB962C8B-B14F-4D97-AF65-F5344CB8AC3E}">
        <p14:creationId xmlns:p14="http://schemas.microsoft.com/office/powerpoint/2010/main" val="29503807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93</a:t>
            </a:fld>
            <a:endParaRPr lang="en-US" dirty="0"/>
          </a:p>
        </p:txBody>
      </p:sp>
    </p:spTree>
    <p:extLst>
      <p:ext uri="{BB962C8B-B14F-4D97-AF65-F5344CB8AC3E}">
        <p14:creationId xmlns:p14="http://schemas.microsoft.com/office/powerpoint/2010/main" val="34041363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94</a:t>
            </a:fld>
            <a:endParaRPr lang="en-US" dirty="0"/>
          </a:p>
        </p:txBody>
      </p:sp>
    </p:spTree>
    <p:extLst>
      <p:ext uri="{BB962C8B-B14F-4D97-AF65-F5344CB8AC3E}">
        <p14:creationId xmlns:p14="http://schemas.microsoft.com/office/powerpoint/2010/main" val="14422738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95</a:t>
            </a:fld>
            <a:endParaRPr lang="en-US" dirty="0"/>
          </a:p>
        </p:txBody>
      </p:sp>
    </p:spTree>
    <p:extLst>
      <p:ext uri="{BB962C8B-B14F-4D97-AF65-F5344CB8AC3E}">
        <p14:creationId xmlns:p14="http://schemas.microsoft.com/office/powerpoint/2010/main" val="25551829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96</a:t>
            </a:fld>
            <a:endParaRPr lang="en-US" dirty="0"/>
          </a:p>
        </p:txBody>
      </p:sp>
    </p:spTree>
    <p:extLst>
      <p:ext uri="{BB962C8B-B14F-4D97-AF65-F5344CB8AC3E}">
        <p14:creationId xmlns:p14="http://schemas.microsoft.com/office/powerpoint/2010/main" val="42234397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97</a:t>
            </a:fld>
            <a:endParaRPr lang="en-US" dirty="0"/>
          </a:p>
        </p:txBody>
      </p:sp>
    </p:spTree>
    <p:extLst>
      <p:ext uri="{BB962C8B-B14F-4D97-AF65-F5344CB8AC3E}">
        <p14:creationId xmlns:p14="http://schemas.microsoft.com/office/powerpoint/2010/main" val="20327309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98</a:t>
            </a:fld>
            <a:endParaRPr lang="en-US" dirty="0"/>
          </a:p>
        </p:txBody>
      </p:sp>
    </p:spTree>
    <p:extLst>
      <p:ext uri="{BB962C8B-B14F-4D97-AF65-F5344CB8AC3E}">
        <p14:creationId xmlns:p14="http://schemas.microsoft.com/office/powerpoint/2010/main" val="39044194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99</a:t>
            </a:fld>
            <a:endParaRPr lang="en-US" dirty="0"/>
          </a:p>
        </p:txBody>
      </p:sp>
    </p:spTree>
    <p:extLst>
      <p:ext uri="{BB962C8B-B14F-4D97-AF65-F5344CB8AC3E}">
        <p14:creationId xmlns:p14="http://schemas.microsoft.com/office/powerpoint/2010/main" val="1380504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6/19/2020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6/19/2020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6/19/2020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6/19/2020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6/19/2020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6/19/2020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customXml" Target="../ink/ink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r>
              <a:rPr lang="en-US"/>
              <a:t/>
            </a:r>
            <a:br>
              <a:rPr lang="en-US"/>
            </a:br>
            <a:r>
              <a:rPr lang="en-US" smtClean="0"/>
              <a:t>DAY </a:t>
            </a:r>
            <a:r>
              <a:rPr lang="en-US" dirty="0" smtClean="0"/>
              <a:t>03</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990600"/>
          </a:xfrm>
        </p:spPr>
        <p:txBody>
          <a:bodyPr/>
          <a:lstStyle/>
          <a:p>
            <a:r>
              <a:rPr lang="en-US" dirty="0"/>
              <a:t>Logical – </a:t>
            </a:r>
            <a:r>
              <a:rPr lang="en-US" dirty="0">
                <a:latin typeface="Courier"/>
              </a:rPr>
              <a:t>boolean</a:t>
            </a:r>
          </a:p>
        </p:txBody>
      </p:sp>
      <p:sp>
        <p:nvSpPr>
          <p:cNvPr id="3" name="Content Placeholder 2"/>
          <p:cNvSpPr>
            <a:spLocks noGrp="1"/>
          </p:cNvSpPr>
          <p:nvPr>
            <p:ph idx="1"/>
          </p:nvPr>
        </p:nvSpPr>
        <p:spPr>
          <a:xfrm>
            <a:off x="609600" y="2438400"/>
            <a:ext cx="10972800" cy="3753612"/>
          </a:xfrm>
        </p:spPr>
        <p:txBody>
          <a:bodyPr>
            <a:normAutofit/>
          </a:bodyPr>
          <a:lstStyle/>
          <a:p>
            <a:pPr marL="109728" indent="0">
              <a:buNone/>
            </a:pPr>
            <a:r>
              <a:rPr lang="en-US" sz="3200" dirty="0"/>
              <a:t>The </a:t>
            </a:r>
            <a:r>
              <a:rPr lang="en-US" sz="3200" dirty="0">
                <a:latin typeface="Courier"/>
              </a:rPr>
              <a:t>boolean</a:t>
            </a:r>
            <a:r>
              <a:rPr lang="en-US" sz="3200" dirty="0"/>
              <a:t> primitive has the following characteristics:</a:t>
            </a:r>
            <a:endParaRPr lang="en-US" sz="3200" dirty="0" smtClean="0"/>
          </a:p>
          <a:p>
            <a:r>
              <a:rPr lang="en-US" dirty="0"/>
              <a:t>The boolean data type has two literals, </a:t>
            </a:r>
            <a:r>
              <a:rPr lang="en-US" dirty="0">
                <a:latin typeface="Courier"/>
              </a:rPr>
              <a:t>true</a:t>
            </a:r>
            <a:r>
              <a:rPr lang="en-US" dirty="0"/>
              <a:t> and </a:t>
            </a:r>
            <a:r>
              <a:rPr lang="en-US" dirty="0">
                <a:latin typeface="Courier"/>
              </a:rPr>
              <a:t>false</a:t>
            </a:r>
            <a:r>
              <a:rPr lang="en-US" dirty="0"/>
              <a:t>.</a:t>
            </a:r>
          </a:p>
          <a:p>
            <a:r>
              <a:rPr lang="en-US" dirty="0"/>
              <a:t>For example, the statement</a:t>
            </a:r>
            <a:r>
              <a:rPr lang="en-US" dirty="0" smtClean="0"/>
              <a:t>:</a:t>
            </a:r>
          </a:p>
          <a:p>
            <a:pPr marL="402336" lvl="1" indent="0">
              <a:buNone/>
            </a:pPr>
            <a:r>
              <a:rPr lang="en-US" dirty="0" smtClean="0">
                <a:latin typeface="Courier"/>
              </a:rPr>
              <a:t>boolean </a:t>
            </a:r>
            <a:r>
              <a:rPr lang="en-US" dirty="0">
                <a:latin typeface="Courier"/>
              </a:rPr>
              <a:t>truth = true;</a:t>
            </a:r>
            <a:endParaRPr lang="en-US" dirty="0" smtClean="0">
              <a:latin typeface="Courier"/>
            </a:endParaRPr>
          </a:p>
          <a:p>
            <a:pPr marL="402336" lvl="1" indent="0">
              <a:buNone/>
            </a:pPr>
            <a:r>
              <a:rPr lang="en-US" dirty="0" smtClean="0"/>
              <a:t>declares </a:t>
            </a:r>
            <a:r>
              <a:rPr lang="en-US" dirty="0"/>
              <a:t>the variable truth as </a:t>
            </a:r>
            <a:r>
              <a:rPr lang="en-US" dirty="0">
                <a:latin typeface="Courier"/>
              </a:rPr>
              <a:t>boolean</a:t>
            </a:r>
            <a:r>
              <a:rPr lang="en-US" dirty="0"/>
              <a:t> type and </a:t>
            </a:r>
            <a:r>
              <a:rPr lang="en-US" dirty="0" smtClean="0"/>
              <a:t>assigns </a:t>
            </a:r>
            <a:r>
              <a:rPr lang="en-US" dirty="0"/>
              <a:t>it a value </a:t>
            </a:r>
            <a:r>
              <a:rPr lang="en-US" dirty="0" smtClean="0"/>
              <a:t>of </a:t>
            </a:r>
            <a:r>
              <a:rPr lang="en-US" dirty="0" smtClean="0">
                <a:latin typeface="Courier"/>
              </a:rPr>
              <a:t>true</a:t>
            </a:r>
            <a:r>
              <a:rPr lang="en-US" dirty="0"/>
              <a:t>.</a:t>
            </a:r>
            <a:endParaRPr lang="en-US" dirty="0" smtClean="0">
              <a:latin typeface="Courier"/>
            </a:endParaRPr>
          </a:p>
        </p:txBody>
      </p:sp>
    </p:spTree>
    <p:extLst>
      <p:ext uri="{BB962C8B-B14F-4D97-AF65-F5344CB8AC3E}">
        <p14:creationId xmlns:p14="http://schemas.microsoft.com/office/powerpoint/2010/main" val="118128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lstStyle/>
          <a:p>
            <a:r>
              <a:rPr lang="en-US" dirty="0"/>
              <a:t>Textual – </a:t>
            </a:r>
            <a:r>
              <a:rPr lang="en-US" dirty="0">
                <a:latin typeface="Courier"/>
              </a:rPr>
              <a:t>char</a:t>
            </a:r>
          </a:p>
        </p:txBody>
      </p:sp>
      <p:sp>
        <p:nvSpPr>
          <p:cNvPr id="3" name="Content Placeholder 2"/>
          <p:cNvSpPr>
            <a:spLocks noGrp="1"/>
          </p:cNvSpPr>
          <p:nvPr>
            <p:ph idx="1"/>
          </p:nvPr>
        </p:nvSpPr>
        <p:spPr>
          <a:xfrm>
            <a:off x="609600" y="1701800"/>
            <a:ext cx="10972800" cy="2032000"/>
          </a:xfrm>
        </p:spPr>
        <p:txBody>
          <a:bodyPr>
            <a:normAutofit lnSpcReduction="10000"/>
          </a:bodyPr>
          <a:lstStyle/>
          <a:p>
            <a:pPr marL="109728" indent="0">
              <a:buNone/>
            </a:pPr>
            <a:r>
              <a:rPr lang="en-US" sz="3200" dirty="0"/>
              <a:t>The textual char primitive has the following characteristics:</a:t>
            </a:r>
            <a:endParaRPr lang="en-US" sz="3200" dirty="0" smtClean="0"/>
          </a:p>
          <a:p>
            <a:r>
              <a:rPr lang="en-US" dirty="0"/>
              <a:t>Represents a 16-bit Unicode character</a:t>
            </a:r>
          </a:p>
          <a:p>
            <a:r>
              <a:rPr lang="en-US" dirty="0"/>
              <a:t>Must have its literal enclosed in single quotes (’ ’)</a:t>
            </a:r>
          </a:p>
          <a:p>
            <a:r>
              <a:rPr lang="en-US" dirty="0"/>
              <a:t>Uses the following notations</a:t>
            </a:r>
            <a:r>
              <a:rPr lang="en-US" dirty="0" smtClean="0"/>
              <a:t>:</a:t>
            </a:r>
          </a:p>
        </p:txBody>
      </p:sp>
      <p:pic>
        <p:nvPicPr>
          <p:cNvPr id="4" name="Picture 3"/>
          <p:cNvPicPr>
            <a:picLocks noChangeAspect="1"/>
          </p:cNvPicPr>
          <p:nvPr/>
        </p:nvPicPr>
        <p:blipFill>
          <a:blip r:embed="rId3"/>
          <a:stretch>
            <a:fillRect/>
          </a:stretch>
        </p:blipFill>
        <p:spPr>
          <a:xfrm>
            <a:off x="1081259" y="3733800"/>
            <a:ext cx="9394481" cy="2210466"/>
          </a:xfrm>
          <a:prstGeom prst="rect">
            <a:avLst/>
          </a:prstGeom>
        </p:spPr>
      </p:pic>
    </p:spTree>
    <p:extLst>
      <p:ext uri="{BB962C8B-B14F-4D97-AF65-F5344CB8AC3E}">
        <p14:creationId xmlns:p14="http://schemas.microsoft.com/office/powerpoint/2010/main" val="89530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990600"/>
          </a:xfrm>
        </p:spPr>
        <p:txBody>
          <a:bodyPr/>
          <a:lstStyle/>
          <a:p>
            <a:r>
              <a:rPr lang="en-US" dirty="0"/>
              <a:t>Textual – </a:t>
            </a:r>
            <a:r>
              <a:rPr lang="en-US" dirty="0">
                <a:latin typeface="Courier"/>
              </a:rPr>
              <a:t>String</a:t>
            </a:r>
          </a:p>
        </p:txBody>
      </p:sp>
      <p:sp>
        <p:nvSpPr>
          <p:cNvPr id="3" name="Content Placeholder 2"/>
          <p:cNvSpPr>
            <a:spLocks noGrp="1"/>
          </p:cNvSpPr>
          <p:nvPr>
            <p:ph idx="1"/>
          </p:nvPr>
        </p:nvSpPr>
        <p:spPr>
          <a:xfrm>
            <a:off x="609600" y="2438400"/>
            <a:ext cx="10972800" cy="3753612"/>
          </a:xfrm>
        </p:spPr>
        <p:txBody>
          <a:bodyPr>
            <a:normAutofit/>
          </a:bodyPr>
          <a:lstStyle/>
          <a:p>
            <a:pPr marL="109728" indent="0">
              <a:buNone/>
            </a:pPr>
            <a:r>
              <a:rPr lang="en-US" sz="3200" dirty="0"/>
              <a:t>The textual </a:t>
            </a:r>
            <a:r>
              <a:rPr lang="en-US" sz="3200" dirty="0">
                <a:latin typeface="Courier"/>
              </a:rPr>
              <a:t>String</a:t>
            </a:r>
            <a:r>
              <a:rPr lang="en-US" sz="3200" dirty="0"/>
              <a:t> type has the following characteristics:</a:t>
            </a:r>
            <a:endParaRPr lang="en-US" sz="3200" dirty="0" smtClean="0"/>
          </a:p>
          <a:p>
            <a:r>
              <a:rPr lang="en-US" dirty="0" smtClean="0"/>
              <a:t>Is </a:t>
            </a:r>
            <a:r>
              <a:rPr lang="en-US" dirty="0"/>
              <a:t>not a primitive data type; it is a class</a:t>
            </a:r>
          </a:p>
          <a:p>
            <a:r>
              <a:rPr lang="en-US" dirty="0" smtClean="0"/>
              <a:t>Has </a:t>
            </a:r>
            <a:r>
              <a:rPr lang="en-US" dirty="0"/>
              <a:t>its literal enclosed in double quotes (" ")</a:t>
            </a:r>
            <a:endParaRPr lang="en-US" dirty="0" smtClean="0"/>
          </a:p>
          <a:p>
            <a:pPr marL="402336" lvl="1" indent="0">
              <a:buNone/>
            </a:pPr>
            <a:r>
              <a:rPr lang="en-US" sz="2000" dirty="0">
                <a:latin typeface="Courier"/>
              </a:rPr>
              <a:t>"The quick brown fox jumps over the lazy dog</a:t>
            </a:r>
            <a:r>
              <a:rPr lang="en-US" sz="2000" dirty="0" smtClean="0">
                <a:latin typeface="Courier"/>
              </a:rPr>
              <a:t>."</a:t>
            </a:r>
          </a:p>
          <a:p>
            <a:r>
              <a:rPr lang="en-US" dirty="0"/>
              <a:t>Can be used as follows:</a:t>
            </a:r>
            <a:endParaRPr lang="en-US" dirty="0" smtClean="0"/>
          </a:p>
          <a:p>
            <a:pPr marL="402336" lvl="1" indent="0">
              <a:buNone/>
            </a:pPr>
            <a:r>
              <a:rPr lang="en-US" sz="2000" dirty="0">
                <a:latin typeface="Courier"/>
              </a:rPr>
              <a:t>String greeting = </a:t>
            </a:r>
            <a:r>
              <a:rPr lang="en-US" sz="2000" dirty="0">
                <a:latin typeface="ArialMT"/>
              </a:rPr>
              <a:t>"</a:t>
            </a:r>
            <a:r>
              <a:rPr lang="en-US" sz="2000" dirty="0">
                <a:latin typeface="Courier"/>
              </a:rPr>
              <a:t>Good Morning !! \n</a:t>
            </a:r>
            <a:r>
              <a:rPr lang="en-US" sz="2000" dirty="0">
                <a:latin typeface="ArialMT"/>
              </a:rPr>
              <a:t>";</a:t>
            </a:r>
          </a:p>
          <a:p>
            <a:pPr marL="402336" lvl="1" indent="0">
              <a:buNone/>
            </a:pPr>
            <a:r>
              <a:rPr lang="en-US" sz="2000" dirty="0">
                <a:latin typeface="Courier"/>
              </a:rPr>
              <a:t>String </a:t>
            </a:r>
            <a:r>
              <a:rPr lang="en-US" sz="2000" dirty="0" err="1">
                <a:latin typeface="Courier"/>
              </a:rPr>
              <a:t>errorMessage</a:t>
            </a:r>
            <a:r>
              <a:rPr lang="en-US" sz="2000" dirty="0">
                <a:latin typeface="Courier"/>
              </a:rPr>
              <a:t> = </a:t>
            </a:r>
            <a:r>
              <a:rPr lang="en-US" sz="2000" dirty="0">
                <a:latin typeface="TimesNewRomanPSMT"/>
              </a:rPr>
              <a:t>"</a:t>
            </a:r>
            <a:r>
              <a:rPr lang="en-US" sz="2000" dirty="0">
                <a:latin typeface="Courier"/>
              </a:rPr>
              <a:t>Record Not Found </a:t>
            </a:r>
            <a:r>
              <a:rPr lang="en-US" sz="2000" dirty="0" smtClean="0">
                <a:latin typeface="Courier"/>
              </a:rPr>
              <a:t>!</a:t>
            </a:r>
            <a:r>
              <a:rPr lang="en-US" sz="2000" dirty="0" smtClean="0">
                <a:latin typeface="TimesNewRomanPSMT"/>
              </a:rPr>
              <a:t>";</a:t>
            </a:r>
            <a:endParaRPr lang="en-US" sz="2000" dirty="0" smtClean="0">
              <a:latin typeface="Courier"/>
            </a:endParaRPr>
          </a:p>
        </p:txBody>
      </p:sp>
    </p:spTree>
    <p:extLst>
      <p:ext uri="{BB962C8B-B14F-4D97-AF65-F5344CB8AC3E}">
        <p14:creationId xmlns:p14="http://schemas.microsoft.com/office/powerpoint/2010/main" val="117285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lstStyle/>
          <a:p>
            <a:r>
              <a:rPr lang="en-US" dirty="0"/>
              <a:t>Integral – </a:t>
            </a:r>
            <a:r>
              <a:rPr lang="en-US" dirty="0">
                <a:latin typeface="Courier"/>
              </a:rPr>
              <a:t>byte</a:t>
            </a:r>
            <a:r>
              <a:rPr lang="en-US" dirty="0"/>
              <a:t>, </a:t>
            </a:r>
            <a:r>
              <a:rPr lang="en-US" dirty="0">
                <a:latin typeface="Courier"/>
              </a:rPr>
              <a:t>short</a:t>
            </a:r>
            <a:r>
              <a:rPr lang="en-US" dirty="0"/>
              <a:t>, </a:t>
            </a:r>
            <a:r>
              <a:rPr lang="en-US" dirty="0" err="1">
                <a:latin typeface="Courier"/>
              </a:rPr>
              <a:t>int</a:t>
            </a:r>
            <a:r>
              <a:rPr lang="en-US" dirty="0"/>
              <a:t>, and </a:t>
            </a:r>
            <a:r>
              <a:rPr lang="en-US" dirty="0">
                <a:latin typeface="Courier"/>
              </a:rPr>
              <a:t>long</a:t>
            </a:r>
          </a:p>
        </p:txBody>
      </p:sp>
      <p:sp>
        <p:nvSpPr>
          <p:cNvPr id="3" name="Content Placeholder 2"/>
          <p:cNvSpPr>
            <a:spLocks noGrp="1"/>
          </p:cNvSpPr>
          <p:nvPr>
            <p:ph idx="1"/>
          </p:nvPr>
        </p:nvSpPr>
        <p:spPr>
          <a:xfrm>
            <a:off x="609600" y="1701800"/>
            <a:ext cx="10972800" cy="4495800"/>
          </a:xfrm>
        </p:spPr>
        <p:txBody>
          <a:bodyPr>
            <a:normAutofit/>
          </a:bodyPr>
          <a:lstStyle/>
          <a:p>
            <a:pPr marL="109728" indent="0">
              <a:buNone/>
            </a:pPr>
            <a:r>
              <a:rPr lang="en-US" sz="3200" dirty="0"/>
              <a:t>The integral primitives have the following characteristics:</a:t>
            </a:r>
            <a:endParaRPr lang="en-US" sz="3200" dirty="0" smtClean="0"/>
          </a:p>
          <a:p>
            <a:r>
              <a:rPr lang="en-US" dirty="0"/>
              <a:t>Integral primates use three forms: Decimal, octal, or </a:t>
            </a:r>
            <a:r>
              <a:rPr lang="en-US" dirty="0" smtClean="0"/>
              <a:t>hexadecimal</a:t>
            </a:r>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smtClean="0"/>
          </a:p>
          <a:p>
            <a:r>
              <a:rPr lang="en-US" dirty="0"/>
              <a:t>Literals have a default type of </a:t>
            </a:r>
            <a:r>
              <a:rPr lang="en-US" dirty="0">
                <a:latin typeface="Courier"/>
              </a:rPr>
              <a:t>int</a:t>
            </a:r>
            <a:r>
              <a:rPr lang="en-US" dirty="0" smtClean="0"/>
              <a:t>. </a:t>
            </a:r>
            <a:endParaRPr lang="en-US" dirty="0"/>
          </a:p>
          <a:p>
            <a:r>
              <a:rPr lang="en-US" dirty="0"/>
              <a:t>Literals with the suffix </a:t>
            </a:r>
            <a:r>
              <a:rPr lang="en-US" dirty="0">
                <a:latin typeface="Courier"/>
              </a:rPr>
              <a:t>L</a:t>
            </a:r>
            <a:r>
              <a:rPr lang="en-US" dirty="0"/>
              <a:t> or </a:t>
            </a:r>
            <a:r>
              <a:rPr lang="en-US" dirty="0">
                <a:latin typeface="Courier"/>
              </a:rPr>
              <a:t>l</a:t>
            </a:r>
            <a:r>
              <a:rPr lang="en-US" dirty="0"/>
              <a:t> are of type </a:t>
            </a:r>
            <a:r>
              <a:rPr lang="en-US" dirty="0">
                <a:latin typeface="Courier"/>
              </a:rPr>
              <a:t>long</a:t>
            </a:r>
            <a:r>
              <a:rPr lang="en-US" dirty="0"/>
              <a:t>.</a:t>
            </a:r>
            <a:endParaRPr lang="en-US" dirty="0" smtClean="0"/>
          </a:p>
        </p:txBody>
      </p:sp>
      <p:pic>
        <p:nvPicPr>
          <p:cNvPr id="5" name="Picture 4"/>
          <p:cNvPicPr>
            <a:picLocks noChangeAspect="1"/>
          </p:cNvPicPr>
          <p:nvPr/>
        </p:nvPicPr>
        <p:blipFill>
          <a:blip r:embed="rId3"/>
          <a:stretch>
            <a:fillRect/>
          </a:stretch>
        </p:blipFill>
        <p:spPr>
          <a:xfrm>
            <a:off x="1056033" y="2832156"/>
            <a:ext cx="9376755" cy="1549344"/>
          </a:xfrm>
          <a:prstGeom prst="rect">
            <a:avLst/>
          </a:prstGeom>
        </p:spPr>
      </p:pic>
    </p:spTree>
    <p:extLst>
      <p:ext uri="{BB962C8B-B14F-4D97-AF65-F5344CB8AC3E}">
        <p14:creationId xmlns:p14="http://schemas.microsoft.com/office/powerpoint/2010/main" val="38772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lstStyle/>
          <a:p>
            <a:r>
              <a:rPr lang="en-US" dirty="0"/>
              <a:t>Integral – </a:t>
            </a:r>
            <a:r>
              <a:rPr lang="en-US" dirty="0">
                <a:latin typeface="Courier"/>
              </a:rPr>
              <a:t>byte</a:t>
            </a:r>
            <a:r>
              <a:rPr lang="en-US" dirty="0"/>
              <a:t>, </a:t>
            </a:r>
            <a:r>
              <a:rPr lang="en-US" dirty="0">
                <a:latin typeface="Courier"/>
              </a:rPr>
              <a:t>short</a:t>
            </a:r>
            <a:r>
              <a:rPr lang="en-US" dirty="0"/>
              <a:t>, </a:t>
            </a:r>
            <a:r>
              <a:rPr lang="en-US" dirty="0" err="1">
                <a:latin typeface="Courier"/>
              </a:rPr>
              <a:t>int</a:t>
            </a:r>
            <a:r>
              <a:rPr lang="en-US" dirty="0"/>
              <a:t>, and </a:t>
            </a:r>
            <a:r>
              <a:rPr lang="en-US" dirty="0">
                <a:latin typeface="Courier"/>
              </a:rPr>
              <a:t>long</a:t>
            </a:r>
          </a:p>
        </p:txBody>
      </p:sp>
      <p:sp>
        <p:nvSpPr>
          <p:cNvPr id="3" name="Content Placeholder 2"/>
          <p:cNvSpPr>
            <a:spLocks noGrp="1"/>
          </p:cNvSpPr>
          <p:nvPr>
            <p:ph idx="1"/>
          </p:nvPr>
        </p:nvSpPr>
        <p:spPr>
          <a:xfrm>
            <a:off x="609600" y="1701800"/>
            <a:ext cx="10972800" cy="647700"/>
          </a:xfrm>
        </p:spPr>
        <p:txBody>
          <a:bodyPr>
            <a:normAutofit/>
          </a:bodyPr>
          <a:lstStyle/>
          <a:p>
            <a:r>
              <a:rPr lang="en-US" dirty="0"/>
              <a:t>Integral data types have the following ranges</a:t>
            </a:r>
            <a:r>
              <a:rPr lang="en-US" dirty="0" smtClean="0"/>
              <a:t>:</a:t>
            </a:r>
          </a:p>
        </p:txBody>
      </p:sp>
      <p:pic>
        <p:nvPicPr>
          <p:cNvPr id="4" name="Picture 3"/>
          <p:cNvPicPr>
            <a:picLocks noChangeAspect="1"/>
          </p:cNvPicPr>
          <p:nvPr/>
        </p:nvPicPr>
        <p:blipFill>
          <a:blip r:embed="rId3"/>
          <a:stretch>
            <a:fillRect/>
          </a:stretch>
        </p:blipFill>
        <p:spPr>
          <a:xfrm>
            <a:off x="1097266" y="2349500"/>
            <a:ext cx="6826826" cy="2057400"/>
          </a:xfrm>
          <a:prstGeom prst="rect">
            <a:avLst/>
          </a:prstGeom>
        </p:spPr>
      </p:pic>
    </p:spTree>
    <p:extLst>
      <p:ext uri="{BB962C8B-B14F-4D97-AF65-F5344CB8AC3E}">
        <p14:creationId xmlns:p14="http://schemas.microsoft.com/office/powerpoint/2010/main" val="196347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normAutofit/>
          </a:bodyPr>
          <a:lstStyle/>
          <a:p>
            <a:r>
              <a:rPr lang="en-US" dirty="0"/>
              <a:t>Floating Point – </a:t>
            </a:r>
            <a:r>
              <a:rPr lang="en-US" dirty="0">
                <a:latin typeface="Courier"/>
              </a:rPr>
              <a:t>float</a:t>
            </a:r>
            <a:r>
              <a:rPr lang="en-US" dirty="0"/>
              <a:t> and </a:t>
            </a:r>
            <a:r>
              <a:rPr lang="en-US" dirty="0">
                <a:latin typeface="Courier"/>
              </a:rPr>
              <a:t>double</a:t>
            </a:r>
          </a:p>
        </p:txBody>
      </p:sp>
      <p:sp>
        <p:nvSpPr>
          <p:cNvPr id="3" name="Content Placeholder 2"/>
          <p:cNvSpPr>
            <a:spLocks noGrp="1"/>
          </p:cNvSpPr>
          <p:nvPr>
            <p:ph idx="1"/>
          </p:nvPr>
        </p:nvSpPr>
        <p:spPr>
          <a:xfrm>
            <a:off x="609600" y="1701800"/>
            <a:ext cx="10972800" cy="2705100"/>
          </a:xfrm>
        </p:spPr>
        <p:txBody>
          <a:bodyPr>
            <a:normAutofit/>
          </a:bodyPr>
          <a:lstStyle/>
          <a:p>
            <a:pPr marL="109728" indent="0">
              <a:buNone/>
            </a:pPr>
            <a:r>
              <a:rPr lang="en-US" sz="3200" dirty="0"/>
              <a:t>The floating point primitives have the following characteristics:</a:t>
            </a:r>
            <a:endParaRPr lang="en-US" sz="3200" dirty="0" smtClean="0"/>
          </a:p>
          <a:p>
            <a:r>
              <a:rPr lang="en-US" dirty="0"/>
              <a:t>Floating-point literal includes either a decimal point </a:t>
            </a:r>
            <a:r>
              <a:rPr lang="en-US" dirty="0" smtClean="0"/>
              <a:t>or one </a:t>
            </a:r>
            <a:r>
              <a:rPr lang="en-US" dirty="0"/>
              <a:t>of the following: </a:t>
            </a:r>
            <a:endParaRPr lang="en-US" dirty="0" smtClean="0"/>
          </a:p>
          <a:p>
            <a:pPr lvl="1"/>
            <a:r>
              <a:rPr lang="en-US" dirty="0" smtClean="0">
                <a:latin typeface="Courier"/>
              </a:rPr>
              <a:t>E</a:t>
            </a:r>
            <a:r>
              <a:rPr lang="en-US" dirty="0" smtClean="0"/>
              <a:t> </a:t>
            </a:r>
            <a:r>
              <a:rPr lang="en-US" dirty="0"/>
              <a:t>or </a:t>
            </a:r>
            <a:r>
              <a:rPr lang="en-US" dirty="0">
                <a:latin typeface="Courier"/>
              </a:rPr>
              <a:t>e</a:t>
            </a:r>
            <a:r>
              <a:rPr lang="en-US" dirty="0"/>
              <a:t> (add exponential value)</a:t>
            </a:r>
          </a:p>
          <a:p>
            <a:pPr lvl="1"/>
            <a:r>
              <a:rPr lang="en-US" dirty="0" smtClean="0">
                <a:latin typeface="Courier"/>
              </a:rPr>
              <a:t>F</a:t>
            </a:r>
            <a:r>
              <a:rPr lang="en-US" dirty="0" smtClean="0"/>
              <a:t> </a:t>
            </a:r>
            <a:r>
              <a:rPr lang="en-US" dirty="0"/>
              <a:t>or </a:t>
            </a:r>
            <a:r>
              <a:rPr lang="en-US" dirty="0">
                <a:latin typeface="Courier"/>
              </a:rPr>
              <a:t>f</a:t>
            </a:r>
            <a:r>
              <a:rPr lang="en-US" dirty="0"/>
              <a:t> (</a:t>
            </a:r>
            <a:r>
              <a:rPr lang="en-US" dirty="0">
                <a:latin typeface="Courier"/>
              </a:rPr>
              <a:t>float</a:t>
            </a:r>
            <a:r>
              <a:rPr lang="en-US" dirty="0"/>
              <a:t>)</a:t>
            </a:r>
          </a:p>
          <a:p>
            <a:pPr lvl="1"/>
            <a:r>
              <a:rPr lang="en-US" dirty="0" smtClean="0">
                <a:latin typeface="Courier"/>
              </a:rPr>
              <a:t>D</a:t>
            </a:r>
            <a:r>
              <a:rPr lang="en-US" dirty="0" smtClean="0"/>
              <a:t> </a:t>
            </a:r>
            <a:r>
              <a:rPr lang="en-US" dirty="0"/>
              <a:t>or </a:t>
            </a:r>
            <a:r>
              <a:rPr lang="en-US" dirty="0">
                <a:latin typeface="Courier"/>
              </a:rPr>
              <a:t>d</a:t>
            </a:r>
            <a:r>
              <a:rPr lang="en-US" dirty="0"/>
              <a:t> (</a:t>
            </a:r>
            <a:r>
              <a:rPr lang="en-US" dirty="0">
                <a:latin typeface="Courier"/>
              </a:rPr>
              <a:t>double</a:t>
            </a:r>
            <a:r>
              <a:rPr lang="en-US" dirty="0" smtClean="0"/>
              <a:t>)</a:t>
            </a:r>
          </a:p>
        </p:txBody>
      </p:sp>
      <p:pic>
        <p:nvPicPr>
          <p:cNvPr id="4" name="Picture 3"/>
          <p:cNvPicPr>
            <a:picLocks noChangeAspect="1"/>
          </p:cNvPicPr>
          <p:nvPr/>
        </p:nvPicPr>
        <p:blipFill>
          <a:blip r:embed="rId3"/>
          <a:stretch>
            <a:fillRect/>
          </a:stretch>
        </p:blipFill>
        <p:spPr>
          <a:xfrm>
            <a:off x="1100491" y="4406900"/>
            <a:ext cx="8945210" cy="1810160"/>
          </a:xfrm>
          <a:prstGeom prst="rect">
            <a:avLst/>
          </a:prstGeom>
        </p:spPr>
      </p:pic>
    </p:spTree>
    <p:extLst>
      <p:ext uri="{BB962C8B-B14F-4D97-AF65-F5344CB8AC3E}">
        <p14:creationId xmlns:p14="http://schemas.microsoft.com/office/powerpoint/2010/main" val="23798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normAutofit/>
          </a:bodyPr>
          <a:lstStyle/>
          <a:p>
            <a:r>
              <a:rPr lang="en-US" dirty="0"/>
              <a:t>Floating Point – </a:t>
            </a:r>
            <a:r>
              <a:rPr lang="en-US" dirty="0">
                <a:latin typeface="Courier"/>
              </a:rPr>
              <a:t>float</a:t>
            </a:r>
            <a:r>
              <a:rPr lang="en-US" dirty="0"/>
              <a:t> and </a:t>
            </a:r>
            <a:r>
              <a:rPr lang="en-US" dirty="0">
                <a:latin typeface="Courier"/>
              </a:rPr>
              <a:t>double</a:t>
            </a:r>
          </a:p>
        </p:txBody>
      </p:sp>
      <p:sp>
        <p:nvSpPr>
          <p:cNvPr id="3" name="Content Placeholder 2"/>
          <p:cNvSpPr>
            <a:spLocks noGrp="1"/>
          </p:cNvSpPr>
          <p:nvPr>
            <p:ph idx="1"/>
          </p:nvPr>
        </p:nvSpPr>
        <p:spPr>
          <a:xfrm>
            <a:off x="609600" y="1701800"/>
            <a:ext cx="10972800" cy="1092200"/>
          </a:xfrm>
        </p:spPr>
        <p:txBody>
          <a:bodyPr>
            <a:normAutofit/>
          </a:bodyPr>
          <a:lstStyle/>
          <a:p>
            <a:r>
              <a:rPr lang="en-US" dirty="0"/>
              <a:t>Literals have a default type of double</a:t>
            </a:r>
            <a:r>
              <a:rPr lang="en-US" dirty="0" smtClean="0"/>
              <a:t>.</a:t>
            </a:r>
            <a:endParaRPr lang="en-US" dirty="0"/>
          </a:p>
          <a:p>
            <a:r>
              <a:rPr lang="en-US" dirty="0"/>
              <a:t>Floating-point data types have the following sizes:</a:t>
            </a:r>
            <a:endParaRPr lang="en-US" dirty="0" smtClean="0"/>
          </a:p>
        </p:txBody>
      </p:sp>
      <p:pic>
        <p:nvPicPr>
          <p:cNvPr id="5" name="Picture 4"/>
          <p:cNvPicPr>
            <a:picLocks noChangeAspect="1"/>
          </p:cNvPicPr>
          <p:nvPr/>
        </p:nvPicPr>
        <p:blipFill>
          <a:blip r:embed="rId3"/>
          <a:stretch>
            <a:fillRect/>
          </a:stretch>
        </p:blipFill>
        <p:spPr>
          <a:xfrm>
            <a:off x="998743" y="2794000"/>
            <a:ext cx="4614658" cy="1417837"/>
          </a:xfrm>
          <a:prstGeom prst="rect">
            <a:avLst/>
          </a:prstGeom>
        </p:spPr>
      </p:pic>
    </p:spTree>
    <p:extLst>
      <p:ext uri="{BB962C8B-B14F-4D97-AF65-F5344CB8AC3E}">
        <p14:creationId xmlns:p14="http://schemas.microsoft.com/office/powerpoint/2010/main" val="284814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711200"/>
          </a:xfrm>
        </p:spPr>
        <p:txBody>
          <a:bodyPr/>
          <a:lstStyle/>
          <a:p>
            <a:r>
              <a:rPr lang="en-US" dirty="0"/>
              <a:t>Variables, Declarations, </a:t>
            </a:r>
            <a:r>
              <a:rPr lang="en-US" dirty="0" smtClean="0"/>
              <a:t>and </a:t>
            </a:r>
            <a:r>
              <a:rPr lang="en-US" dirty="0"/>
              <a:t>Assignments</a:t>
            </a:r>
          </a:p>
        </p:txBody>
      </p:sp>
      <p:sp>
        <p:nvSpPr>
          <p:cNvPr id="3" name="Content Placeholder 2"/>
          <p:cNvSpPr>
            <a:spLocks noGrp="1"/>
          </p:cNvSpPr>
          <p:nvPr>
            <p:ph idx="1"/>
          </p:nvPr>
        </p:nvSpPr>
        <p:spPr>
          <a:xfrm>
            <a:off x="609600" y="1320800"/>
            <a:ext cx="10972800" cy="5253736"/>
          </a:xfrm>
        </p:spPr>
        <p:txBody>
          <a:bodyPr>
            <a:normAutofit fontScale="25000" lnSpcReduction="20000"/>
          </a:bodyPr>
          <a:lstStyle/>
          <a:p>
            <a:pPr marL="109728" indent="0">
              <a:buNone/>
            </a:pPr>
            <a:r>
              <a:rPr lang="en-US" dirty="0">
                <a:latin typeface="Courier"/>
              </a:rPr>
              <a:t>1 	public class Assign {</a:t>
            </a:r>
          </a:p>
          <a:p>
            <a:pPr marL="109728" indent="0">
              <a:buNone/>
            </a:pPr>
            <a:r>
              <a:rPr lang="en-US" dirty="0">
                <a:latin typeface="Courier"/>
              </a:rPr>
              <a:t>2 		public static void main (String </a:t>
            </a:r>
            <a:r>
              <a:rPr lang="en-US" dirty="0" err="1">
                <a:latin typeface="Courier"/>
              </a:rPr>
              <a:t>args</a:t>
            </a:r>
            <a:r>
              <a:rPr lang="en-US" dirty="0">
                <a:latin typeface="Courier"/>
              </a:rPr>
              <a:t> []) {</a:t>
            </a:r>
          </a:p>
          <a:p>
            <a:pPr marL="109728" indent="0">
              <a:buNone/>
            </a:pPr>
            <a:r>
              <a:rPr lang="en-US" dirty="0">
                <a:latin typeface="Courier"/>
              </a:rPr>
              <a:t>3 			// declare integer variables</a:t>
            </a:r>
          </a:p>
          <a:p>
            <a:pPr marL="109728" indent="0">
              <a:buNone/>
            </a:pPr>
            <a:r>
              <a:rPr lang="en-US" dirty="0">
                <a:latin typeface="Courier"/>
              </a:rPr>
              <a:t>4 			</a:t>
            </a:r>
            <a:r>
              <a:rPr lang="en-US" dirty="0" err="1">
                <a:latin typeface="Courier"/>
              </a:rPr>
              <a:t>int</a:t>
            </a:r>
            <a:r>
              <a:rPr lang="en-US" dirty="0">
                <a:latin typeface="Courier"/>
              </a:rPr>
              <a:t> x, y;</a:t>
            </a:r>
          </a:p>
          <a:p>
            <a:pPr marL="109728" indent="0">
              <a:buNone/>
            </a:pPr>
            <a:r>
              <a:rPr lang="en-US" dirty="0">
                <a:latin typeface="Courier"/>
              </a:rPr>
              <a:t>5 			// declare and assign floating point</a:t>
            </a:r>
          </a:p>
          <a:p>
            <a:pPr marL="109728" indent="0">
              <a:buNone/>
            </a:pPr>
            <a:r>
              <a:rPr lang="en-US" dirty="0">
                <a:latin typeface="Courier"/>
              </a:rPr>
              <a:t>6 			float z = 3.414f;</a:t>
            </a:r>
          </a:p>
          <a:p>
            <a:pPr marL="109728" indent="0">
              <a:buNone/>
            </a:pPr>
            <a:r>
              <a:rPr lang="en-US" dirty="0">
                <a:latin typeface="Courier"/>
              </a:rPr>
              <a:t>7 			// declare and assign double</a:t>
            </a:r>
          </a:p>
          <a:p>
            <a:pPr marL="109728" indent="0">
              <a:buNone/>
            </a:pPr>
            <a:r>
              <a:rPr lang="en-US" dirty="0">
                <a:latin typeface="Courier"/>
              </a:rPr>
              <a:t>8 			double w = 3.1415;</a:t>
            </a:r>
          </a:p>
          <a:p>
            <a:pPr marL="109728" indent="0">
              <a:buNone/>
            </a:pPr>
            <a:r>
              <a:rPr lang="en-US" dirty="0">
                <a:latin typeface="Courier"/>
              </a:rPr>
              <a:t>9 			// declare and assign boolean</a:t>
            </a:r>
          </a:p>
          <a:p>
            <a:pPr marL="109728" indent="0">
              <a:buNone/>
            </a:pPr>
            <a:r>
              <a:rPr lang="en-US" dirty="0">
                <a:latin typeface="Courier"/>
              </a:rPr>
              <a:t>10 			boolean truth = true;</a:t>
            </a:r>
          </a:p>
          <a:p>
            <a:pPr marL="109728" indent="0">
              <a:buNone/>
            </a:pPr>
            <a:r>
              <a:rPr lang="en-US" dirty="0">
                <a:latin typeface="Courier"/>
              </a:rPr>
              <a:t>11 			// declare character variable</a:t>
            </a:r>
          </a:p>
          <a:p>
            <a:pPr marL="109728" indent="0">
              <a:buNone/>
            </a:pPr>
            <a:r>
              <a:rPr lang="en-US" dirty="0">
                <a:latin typeface="Courier"/>
              </a:rPr>
              <a:t>12 			char c;</a:t>
            </a:r>
          </a:p>
          <a:p>
            <a:pPr marL="109728" indent="0">
              <a:buNone/>
            </a:pPr>
            <a:r>
              <a:rPr lang="en-US" dirty="0">
                <a:latin typeface="Courier"/>
              </a:rPr>
              <a:t>13 			// declare String variable</a:t>
            </a:r>
          </a:p>
          <a:p>
            <a:pPr marL="109728" indent="0">
              <a:buNone/>
            </a:pPr>
            <a:r>
              <a:rPr lang="en-US" dirty="0">
                <a:latin typeface="Courier"/>
              </a:rPr>
              <a:t>14 			String </a:t>
            </a:r>
            <a:r>
              <a:rPr lang="en-US" dirty="0" err="1">
                <a:latin typeface="Courier"/>
              </a:rPr>
              <a:t>str</a:t>
            </a:r>
            <a:r>
              <a:rPr lang="en-US" dirty="0">
                <a:latin typeface="Courier"/>
              </a:rPr>
              <a:t>;</a:t>
            </a:r>
          </a:p>
          <a:p>
            <a:pPr marL="109728" indent="0">
              <a:buNone/>
            </a:pPr>
            <a:r>
              <a:rPr lang="en-US" dirty="0">
                <a:latin typeface="Courier"/>
              </a:rPr>
              <a:t>15 			// declare and assign String variable</a:t>
            </a:r>
          </a:p>
          <a:p>
            <a:pPr marL="109728" indent="0">
              <a:buNone/>
            </a:pPr>
            <a:r>
              <a:rPr lang="en-US" dirty="0">
                <a:latin typeface="Courier"/>
              </a:rPr>
              <a:t>16 			String str1 = "bye";</a:t>
            </a:r>
          </a:p>
          <a:p>
            <a:pPr marL="109728" indent="0">
              <a:buNone/>
            </a:pPr>
            <a:r>
              <a:rPr lang="en-US" dirty="0">
                <a:latin typeface="Courier"/>
              </a:rPr>
              <a:t>17 			// assign value to char variable</a:t>
            </a:r>
          </a:p>
          <a:p>
            <a:pPr marL="109728" indent="0">
              <a:buNone/>
            </a:pPr>
            <a:r>
              <a:rPr lang="en-US" dirty="0">
                <a:latin typeface="Courier"/>
              </a:rPr>
              <a:t>18 			c = 'A';</a:t>
            </a:r>
          </a:p>
          <a:p>
            <a:pPr marL="109728" indent="0">
              <a:buNone/>
            </a:pPr>
            <a:r>
              <a:rPr lang="en-US" dirty="0">
                <a:latin typeface="Courier"/>
              </a:rPr>
              <a:t>19 			// assign value to String variable</a:t>
            </a:r>
          </a:p>
          <a:p>
            <a:pPr marL="109728" indent="0">
              <a:buNone/>
            </a:pPr>
            <a:r>
              <a:rPr lang="en-US" dirty="0">
                <a:latin typeface="Courier"/>
              </a:rPr>
              <a:t>20 			</a:t>
            </a:r>
            <a:r>
              <a:rPr lang="en-US" dirty="0" err="1">
                <a:latin typeface="Courier"/>
              </a:rPr>
              <a:t>str</a:t>
            </a:r>
            <a:r>
              <a:rPr lang="en-US" dirty="0">
                <a:latin typeface="Courier"/>
              </a:rPr>
              <a:t> = "Hi out there!";</a:t>
            </a:r>
          </a:p>
          <a:p>
            <a:pPr marL="109728" indent="0">
              <a:buNone/>
            </a:pPr>
            <a:r>
              <a:rPr lang="en-US" dirty="0">
                <a:latin typeface="Courier"/>
              </a:rPr>
              <a:t>21 			// assign values to </a:t>
            </a:r>
            <a:r>
              <a:rPr lang="en-US" dirty="0" err="1">
                <a:latin typeface="Courier"/>
              </a:rPr>
              <a:t>int</a:t>
            </a:r>
            <a:r>
              <a:rPr lang="en-US" dirty="0">
                <a:latin typeface="Courier"/>
              </a:rPr>
              <a:t> variables</a:t>
            </a:r>
          </a:p>
          <a:p>
            <a:pPr marL="109728" indent="0">
              <a:buNone/>
            </a:pPr>
            <a:r>
              <a:rPr lang="en-US" dirty="0">
                <a:latin typeface="Courier"/>
              </a:rPr>
              <a:t>22 			x = 6;</a:t>
            </a:r>
          </a:p>
          <a:p>
            <a:pPr marL="109728" indent="0">
              <a:buNone/>
            </a:pPr>
            <a:r>
              <a:rPr lang="en-US" dirty="0">
                <a:latin typeface="Courier"/>
              </a:rPr>
              <a:t>23 			y = 1000;</a:t>
            </a:r>
          </a:p>
          <a:p>
            <a:pPr marL="109728" indent="0">
              <a:buNone/>
            </a:pPr>
            <a:r>
              <a:rPr lang="en-US" dirty="0">
                <a:latin typeface="Courier"/>
              </a:rPr>
              <a:t>24 		}</a:t>
            </a:r>
          </a:p>
          <a:p>
            <a:pPr marL="109728" indent="0">
              <a:buNone/>
            </a:pPr>
            <a:r>
              <a:rPr lang="en-US" dirty="0">
                <a:latin typeface="Courier"/>
              </a:rPr>
              <a:t>25 	}</a:t>
            </a:r>
          </a:p>
        </p:txBody>
      </p:sp>
    </p:spTree>
    <p:extLst>
      <p:ext uri="{BB962C8B-B14F-4D97-AF65-F5344CB8AC3E}">
        <p14:creationId xmlns:p14="http://schemas.microsoft.com/office/powerpoint/2010/main" val="11266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749300"/>
          </a:xfrm>
        </p:spPr>
        <p:txBody>
          <a:bodyPr/>
          <a:lstStyle/>
          <a:p>
            <a:r>
              <a:rPr lang="en-US" dirty="0"/>
              <a:t>Java Reference Types</a:t>
            </a:r>
            <a:endParaRPr lang="en-US" dirty="0">
              <a:latin typeface="Courier"/>
            </a:endParaRPr>
          </a:p>
        </p:txBody>
      </p:sp>
      <p:sp>
        <p:nvSpPr>
          <p:cNvPr id="3" name="Content Placeholder 2"/>
          <p:cNvSpPr>
            <a:spLocks noGrp="1"/>
          </p:cNvSpPr>
          <p:nvPr>
            <p:ph idx="1"/>
          </p:nvPr>
        </p:nvSpPr>
        <p:spPr>
          <a:xfrm>
            <a:off x="609600" y="1612900"/>
            <a:ext cx="10972800" cy="4579112"/>
          </a:xfrm>
        </p:spPr>
        <p:txBody>
          <a:bodyPr>
            <a:normAutofit fontScale="92500" lnSpcReduction="10000"/>
          </a:bodyPr>
          <a:lstStyle/>
          <a:p>
            <a:r>
              <a:rPr lang="en-US" dirty="0"/>
              <a:t>In Java technology, beyond primitive types all others are reference types.</a:t>
            </a:r>
          </a:p>
          <a:p>
            <a:r>
              <a:rPr lang="en-US" dirty="0" smtClean="0"/>
              <a:t>A reference </a:t>
            </a:r>
            <a:r>
              <a:rPr lang="en-US" dirty="0"/>
              <a:t>variable contains a handle to an object.</a:t>
            </a:r>
          </a:p>
          <a:p>
            <a:r>
              <a:rPr lang="en-US" dirty="0"/>
              <a:t>For example</a:t>
            </a:r>
            <a:r>
              <a:rPr lang="en-US" dirty="0" smtClean="0"/>
              <a:t>:</a:t>
            </a:r>
          </a:p>
          <a:p>
            <a:pPr marL="402336" lvl="1" indent="0">
              <a:buNone/>
            </a:pPr>
            <a:r>
              <a:rPr lang="en-US" sz="1600" dirty="0">
                <a:latin typeface="Courier"/>
              </a:rPr>
              <a:t>1 	public class MyDate {</a:t>
            </a:r>
          </a:p>
          <a:p>
            <a:pPr marL="402336" lvl="1" indent="0">
              <a:buNone/>
            </a:pPr>
            <a:r>
              <a:rPr lang="en-US" sz="1600" dirty="0">
                <a:latin typeface="Courier"/>
              </a:rPr>
              <a:t>2 		private </a:t>
            </a:r>
            <a:r>
              <a:rPr lang="en-US" sz="1600" dirty="0" err="1">
                <a:latin typeface="Courier"/>
              </a:rPr>
              <a:t>int</a:t>
            </a:r>
            <a:r>
              <a:rPr lang="en-US" sz="1600" dirty="0">
                <a:latin typeface="Courier"/>
              </a:rPr>
              <a:t> day = 1;</a:t>
            </a:r>
          </a:p>
          <a:p>
            <a:pPr marL="402336" lvl="1" indent="0">
              <a:buNone/>
            </a:pPr>
            <a:r>
              <a:rPr lang="en-US" sz="1600" dirty="0">
                <a:latin typeface="Courier"/>
              </a:rPr>
              <a:t>3 		private </a:t>
            </a:r>
            <a:r>
              <a:rPr lang="en-US" sz="1600" dirty="0" err="1">
                <a:latin typeface="Courier"/>
              </a:rPr>
              <a:t>int</a:t>
            </a:r>
            <a:r>
              <a:rPr lang="en-US" sz="1600" dirty="0">
                <a:latin typeface="Courier"/>
              </a:rPr>
              <a:t> month = 1;</a:t>
            </a:r>
          </a:p>
          <a:p>
            <a:pPr marL="402336" lvl="1" indent="0">
              <a:buNone/>
            </a:pPr>
            <a:r>
              <a:rPr lang="en-US" sz="1600" dirty="0">
                <a:latin typeface="Courier"/>
              </a:rPr>
              <a:t>4 		private </a:t>
            </a:r>
            <a:r>
              <a:rPr lang="en-US" sz="1600" dirty="0" err="1">
                <a:latin typeface="Courier"/>
              </a:rPr>
              <a:t>int</a:t>
            </a:r>
            <a:r>
              <a:rPr lang="en-US" sz="1600" dirty="0">
                <a:latin typeface="Courier"/>
              </a:rPr>
              <a:t> year = 2000;</a:t>
            </a:r>
          </a:p>
          <a:p>
            <a:pPr marL="402336" lvl="1" indent="0">
              <a:buNone/>
            </a:pPr>
            <a:r>
              <a:rPr lang="en-US" sz="1600" dirty="0">
                <a:latin typeface="Courier"/>
              </a:rPr>
              <a:t>5 		public MyDate(</a:t>
            </a:r>
            <a:r>
              <a:rPr lang="en-US" sz="1600" dirty="0" err="1">
                <a:latin typeface="Courier"/>
              </a:rPr>
              <a:t>int</a:t>
            </a:r>
            <a:r>
              <a:rPr lang="en-US" sz="1600" dirty="0">
                <a:latin typeface="Courier"/>
              </a:rPr>
              <a:t> day, </a:t>
            </a:r>
            <a:r>
              <a:rPr lang="en-US" sz="1600" dirty="0" err="1">
                <a:latin typeface="Courier"/>
              </a:rPr>
              <a:t>int</a:t>
            </a:r>
            <a:r>
              <a:rPr lang="en-US" sz="1600" dirty="0">
                <a:latin typeface="Courier"/>
              </a:rPr>
              <a:t> month, </a:t>
            </a:r>
            <a:r>
              <a:rPr lang="en-US" sz="1600" dirty="0" err="1">
                <a:latin typeface="Courier"/>
              </a:rPr>
              <a:t>int</a:t>
            </a:r>
            <a:r>
              <a:rPr lang="en-US" sz="1600" dirty="0">
                <a:latin typeface="Courier"/>
              </a:rPr>
              <a:t> year) { ... }</a:t>
            </a:r>
          </a:p>
          <a:p>
            <a:pPr marL="402336" lvl="1" indent="0">
              <a:buNone/>
            </a:pPr>
            <a:r>
              <a:rPr lang="en-US" sz="1600" dirty="0">
                <a:latin typeface="Courier"/>
              </a:rPr>
              <a:t>6 		public String </a:t>
            </a:r>
            <a:r>
              <a:rPr lang="en-US" sz="1600" dirty="0" err="1">
                <a:latin typeface="Courier"/>
              </a:rPr>
              <a:t>toString</a:t>
            </a:r>
            <a:r>
              <a:rPr lang="en-US" sz="1600" dirty="0">
                <a:latin typeface="Courier"/>
              </a:rPr>
              <a:t>() { ... }</a:t>
            </a:r>
          </a:p>
          <a:p>
            <a:pPr marL="402336" lvl="1" indent="0">
              <a:buNone/>
            </a:pPr>
            <a:r>
              <a:rPr lang="en-US" sz="1600" dirty="0">
                <a:latin typeface="Courier"/>
              </a:rPr>
              <a:t>7 	}</a:t>
            </a:r>
          </a:p>
          <a:p>
            <a:pPr marL="402336" lvl="1" indent="0">
              <a:buNone/>
            </a:pPr>
            <a:r>
              <a:rPr lang="en-US" sz="1600" dirty="0">
                <a:latin typeface="Courier"/>
              </a:rPr>
              <a:t>1 	public class </a:t>
            </a:r>
            <a:r>
              <a:rPr lang="en-US" sz="1600" dirty="0" err="1">
                <a:latin typeface="Courier"/>
              </a:rPr>
              <a:t>TestMyDate</a:t>
            </a:r>
            <a:r>
              <a:rPr lang="en-US" sz="1600" dirty="0">
                <a:latin typeface="Courier"/>
              </a:rPr>
              <a:t> {</a:t>
            </a:r>
          </a:p>
          <a:p>
            <a:pPr marL="402336" lvl="1" indent="0">
              <a:buNone/>
            </a:pPr>
            <a:r>
              <a:rPr lang="en-US" sz="1600" dirty="0">
                <a:latin typeface="Courier"/>
              </a:rPr>
              <a:t>2 		public static void main(String[] </a:t>
            </a:r>
            <a:r>
              <a:rPr lang="en-US" sz="1600" dirty="0" err="1">
                <a:latin typeface="Courier"/>
              </a:rPr>
              <a:t>args</a:t>
            </a:r>
            <a:r>
              <a:rPr lang="en-US" sz="1600" dirty="0">
                <a:latin typeface="Courier"/>
              </a:rPr>
              <a:t>) {</a:t>
            </a:r>
          </a:p>
          <a:p>
            <a:pPr marL="402336" lvl="1" indent="0">
              <a:buNone/>
            </a:pPr>
            <a:r>
              <a:rPr lang="en-US" sz="1600" dirty="0">
                <a:latin typeface="Courier"/>
              </a:rPr>
              <a:t>3 		MyDate today = new MyDate(22, 7, 1964);</a:t>
            </a:r>
          </a:p>
          <a:p>
            <a:pPr marL="402336" lvl="1" indent="0">
              <a:buNone/>
            </a:pPr>
            <a:r>
              <a:rPr lang="en-US" sz="1600" dirty="0">
                <a:latin typeface="Courier"/>
              </a:rPr>
              <a:t>4 		}</a:t>
            </a:r>
          </a:p>
          <a:p>
            <a:pPr marL="402336" lvl="1" indent="0">
              <a:buNone/>
            </a:pPr>
            <a:r>
              <a:rPr lang="en-US" sz="1600" dirty="0">
                <a:latin typeface="Courier"/>
              </a:rPr>
              <a:t>5 	}</a:t>
            </a:r>
          </a:p>
        </p:txBody>
      </p:sp>
    </p:spTree>
    <p:extLst>
      <p:ext uri="{BB962C8B-B14F-4D97-AF65-F5344CB8AC3E}">
        <p14:creationId xmlns:p14="http://schemas.microsoft.com/office/powerpoint/2010/main" val="54927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and Initializing Objects</a:t>
            </a:r>
          </a:p>
        </p:txBody>
      </p:sp>
      <p:sp>
        <p:nvSpPr>
          <p:cNvPr id="3" name="Content Placeholder 2"/>
          <p:cNvSpPr>
            <a:spLocks noGrp="1"/>
          </p:cNvSpPr>
          <p:nvPr>
            <p:ph idx="1"/>
          </p:nvPr>
        </p:nvSpPr>
        <p:spPr/>
        <p:txBody>
          <a:bodyPr>
            <a:normAutofit/>
          </a:bodyPr>
          <a:lstStyle/>
          <a:p>
            <a:r>
              <a:rPr lang="en-US" dirty="0"/>
              <a:t>Calling new </a:t>
            </a:r>
            <a:r>
              <a:rPr lang="en-US" i="1" dirty="0"/>
              <a:t>Xyz</a:t>
            </a:r>
            <a:r>
              <a:rPr lang="en-US" dirty="0"/>
              <a:t>() performs the following actions</a:t>
            </a:r>
            <a:r>
              <a:rPr lang="en-US" dirty="0" smtClean="0"/>
              <a:t>:</a:t>
            </a:r>
          </a:p>
          <a:p>
            <a:pPr marL="916686" lvl="1" indent="-514350">
              <a:buFont typeface="+mj-lt"/>
              <a:buAutoNum type="alphaLcPeriod"/>
            </a:pPr>
            <a:r>
              <a:rPr lang="en-US" dirty="0" smtClean="0"/>
              <a:t>Memory </a:t>
            </a:r>
            <a:r>
              <a:rPr lang="en-US" dirty="0"/>
              <a:t>is allocated for the object.</a:t>
            </a:r>
          </a:p>
          <a:p>
            <a:pPr marL="916686" lvl="1" indent="-514350">
              <a:buFont typeface="+mj-lt"/>
              <a:buAutoNum type="alphaLcPeriod"/>
            </a:pPr>
            <a:r>
              <a:rPr lang="en-US" dirty="0" smtClean="0"/>
              <a:t>Explicit </a:t>
            </a:r>
            <a:r>
              <a:rPr lang="en-US" dirty="0"/>
              <a:t>attribute initialization is </a:t>
            </a:r>
            <a:r>
              <a:rPr lang="en-US" dirty="0" smtClean="0"/>
              <a:t>performed.</a:t>
            </a:r>
          </a:p>
          <a:p>
            <a:pPr marL="916686" lvl="1" indent="-514350">
              <a:buFont typeface="+mj-lt"/>
              <a:buAutoNum type="alphaLcPeriod"/>
            </a:pPr>
            <a:r>
              <a:rPr lang="en-US" dirty="0" smtClean="0"/>
              <a:t>A constructor is executed.</a:t>
            </a:r>
          </a:p>
          <a:p>
            <a:pPr marL="916686" lvl="1" indent="-514350">
              <a:buFont typeface="+mj-lt"/>
              <a:buAutoNum type="alphaLcPeriod"/>
            </a:pPr>
            <a:r>
              <a:rPr lang="en-US" dirty="0" smtClean="0"/>
              <a:t>The </a:t>
            </a:r>
            <a:r>
              <a:rPr lang="en-US" dirty="0"/>
              <a:t>object reference is returned by the </a:t>
            </a:r>
            <a:r>
              <a:rPr lang="en-US" dirty="0" smtClean="0"/>
              <a:t>new operator</a:t>
            </a:r>
            <a:r>
              <a:rPr lang="en-US" dirty="0"/>
              <a:t>.</a:t>
            </a:r>
          </a:p>
          <a:p>
            <a:r>
              <a:rPr lang="en-US" dirty="0"/>
              <a:t>The reference to the object is assigned to a variable.</a:t>
            </a:r>
          </a:p>
          <a:p>
            <a:r>
              <a:rPr lang="en-US" dirty="0"/>
              <a:t>An example is:</a:t>
            </a:r>
          </a:p>
          <a:p>
            <a:pPr marL="109728" indent="0">
              <a:buNone/>
            </a:pPr>
            <a:r>
              <a:rPr lang="en-US" dirty="0" smtClean="0">
                <a:latin typeface="Courier"/>
              </a:rPr>
              <a:t>	</a:t>
            </a:r>
            <a:r>
              <a:rPr lang="en-US" sz="2000" dirty="0" smtClean="0">
                <a:latin typeface="Courier"/>
              </a:rPr>
              <a:t>MyDate </a:t>
            </a:r>
            <a:r>
              <a:rPr lang="en-US" sz="2000" dirty="0" err="1">
                <a:latin typeface="Courier"/>
              </a:rPr>
              <a:t>my_birth</a:t>
            </a:r>
            <a:r>
              <a:rPr lang="en-US" sz="2000" dirty="0">
                <a:latin typeface="Courier"/>
              </a:rPr>
              <a:t> = new MyDate(22, 7, 1964);</a:t>
            </a:r>
            <a:endParaRPr lang="en-US" sz="2000" dirty="0"/>
          </a:p>
        </p:txBody>
      </p:sp>
    </p:spTree>
    <p:extLst>
      <p:ext uri="{BB962C8B-B14F-4D97-AF65-F5344CB8AC3E}">
        <p14:creationId xmlns:p14="http://schemas.microsoft.com/office/powerpoint/2010/main" val="1804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Identifiers, Keywords, and Types</a:t>
            </a:r>
          </a:p>
        </p:txBody>
      </p:sp>
    </p:spTree>
    <p:extLst>
      <p:ext uri="{BB962C8B-B14F-4D97-AF65-F5344CB8AC3E}">
        <p14:creationId xmlns:p14="http://schemas.microsoft.com/office/powerpoint/2010/main" val="392320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Memory Allocation and Layout</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A declaration allocates storage only for a </a:t>
            </a:r>
            <a:r>
              <a:rPr lang="en-US" dirty="0" smtClean="0"/>
              <a:t>reference:</a:t>
            </a:r>
            <a:endParaRPr lang="en-US" dirty="0"/>
          </a:p>
          <a:p>
            <a:pPr marL="109728" indent="0">
              <a:buNone/>
            </a:pPr>
            <a:r>
              <a:rPr lang="en-US" sz="2000" b="1" dirty="0">
                <a:latin typeface="Courier-Bold"/>
              </a:rPr>
              <a:t>	</a:t>
            </a:r>
            <a:r>
              <a:rPr lang="en-US" sz="2000" b="1" dirty="0" smtClean="0">
                <a:latin typeface="Courier-Bold"/>
              </a:rPr>
              <a:t>MyDate </a:t>
            </a:r>
            <a:r>
              <a:rPr lang="en-US" sz="2000" b="1" dirty="0" err="1">
                <a:latin typeface="Courier-Bold"/>
              </a:rPr>
              <a:t>my_birth</a:t>
            </a:r>
            <a:r>
              <a:rPr lang="en-US" sz="2000" b="1" dirty="0">
                <a:latin typeface="Courier-Bold"/>
              </a:rPr>
              <a:t> </a:t>
            </a:r>
            <a:r>
              <a:rPr lang="en-US" sz="2000" dirty="0">
                <a:latin typeface="Courier"/>
              </a:rPr>
              <a:t>= new MyDate(22, 7, 1964</a:t>
            </a:r>
            <a:r>
              <a:rPr lang="en-US" sz="2000" dirty="0" smtClean="0">
                <a:latin typeface="Courier"/>
              </a:rPr>
              <a:t>);</a:t>
            </a:r>
          </a:p>
          <a:p>
            <a:pPr marL="109728" indent="0">
              <a:buNone/>
            </a:pPr>
            <a:endParaRPr lang="en-US" sz="2000" dirty="0">
              <a:latin typeface="Courier"/>
            </a:endParaRPr>
          </a:p>
          <a:p>
            <a:pPr marL="109728" indent="0">
              <a:buNone/>
            </a:pPr>
            <a:endParaRPr lang="en-US" sz="2000" dirty="0" smtClean="0"/>
          </a:p>
          <a:p>
            <a:r>
              <a:rPr lang="en-US" dirty="0"/>
              <a:t>A declaration allocates storage only for a reference:</a:t>
            </a:r>
          </a:p>
          <a:p>
            <a:pPr marL="109728" indent="0">
              <a:buNone/>
            </a:pPr>
            <a:r>
              <a:rPr lang="en-US" sz="2000" b="1" dirty="0">
                <a:latin typeface="Courier-Bold"/>
              </a:rPr>
              <a:t>	</a:t>
            </a:r>
            <a:r>
              <a:rPr lang="en-US" sz="2000" dirty="0">
                <a:latin typeface="Courier"/>
              </a:rPr>
              <a:t>MyDate </a:t>
            </a:r>
            <a:r>
              <a:rPr lang="en-US" sz="2000" dirty="0" err="1">
                <a:latin typeface="Courier"/>
              </a:rPr>
              <a:t>my_birth</a:t>
            </a:r>
            <a:r>
              <a:rPr lang="en-US" sz="2000" dirty="0">
                <a:latin typeface="Courier"/>
              </a:rPr>
              <a:t> = </a:t>
            </a:r>
            <a:r>
              <a:rPr lang="en-US" sz="2000" b="1" dirty="0">
                <a:latin typeface="Courier-Bold"/>
              </a:rPr>
              <a:t>new MyDate</a:t>
            </a:r>
            <a:r>
              <a:rPr lang="en-US" sz="2000" dirty="0">
                <a:latin typeface="Courier"/>
              </a:rPr>
              <a:t>(22, 7, 1964);</a:t>
            </a:r>
            <a:endParaRPr lang="en-US" sz="2000" dirty="0"/>
          </a:p>
        </p:txBody>
      </p:sp>
      <p:pic>
        <p:nvPicPr>
          <p:cNvPr id="4" name="Picture 3"/>
          <p:cNvPicPr>
            <a:picLocks noChangeAspect="1"/>
          </p:cNvPicPr>
          <p:nvPr/>
        </p:nvPicPr>
        <p:blipFill>
          <a:blip r:embed="rId3"/>
          <a:stretch>
            <a:fillRect/>
          </a:stretch>
        </p:blipFill>
        <p:spPr>
          <a:xfrm>
            <a:off x="2492481" y="2608286"/>
            <a:ext cx="2790719" cy="611450"/>
          </a:xfrm>
          <a:prstGeom prst="rect">
            <a:avLst/>
          </a:prstGeom>
        </p:spPr>
      </p:pic>
      <p:pic>
        <p:nvPicPr>
          <p:cNvPr id="5" name="Picture 4"/>
          <p:cNvPicPr>
            <a:picLocks noChangeAspect="1"/>
          </p:cNvPicPr>
          <p:nvPr/>
        </p:nvPicPr>
        <p:blipFill>
          <a:blip r:embed="rId4"/>
          <a:stretch>
            <a:fillRect/>
          </a:stretch>
        </p:blipFill>
        <p:spPr>
          <a:xfrm>
            <a:off x="2492481" y="4235671"/>
            <a:ext cx="2790719" cy="1843565"/>
          </a:xfrm>
          <a:prstGeom prst="rect">
            <a:avLst/>
          </a:prstGeom>
        </p:spPr>
      </p:pic>
    </p:spTree>
    <p:extLst>
      <p:ext uri="{BB962C8B-B14F-4D97-AF65-F5344CB8AC3E}">
        <p14:creationId xmlns:p14="http://schemas.microsoft.com/office/powerpoint/2010/main" val="338727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Explicit Attribute Initialization</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Initialize the attributes as follows:</a:t>
            </a:r>
          </a:p>
          <a:p>
            <a:pPr marL="109728" indent="0">
              <a:buNone/>
            </a:pPr>
            <a:r>
              <a:rPr lang="en-US" sz="2000" b="1" dirty="0">
                <a:latin typeface="Courier-Bold"/>
              </a:rPr>
              <a:t>	</a:t>
            </a:r>
            <a:r>
              <a:rPr lang="en-US" sz="2000" dirty="0">
                <a:latin typeface="Courier"/>
              </a:rPr>
              <a:t>MyDate </a:t>
            </a:r>
            <a:r>
              <a:rPr lang="en-US" sz="2000" dirty="0" err="1">
                <a:latin typeface="Courier"/>
              </a:rPr>
              <a:t>my_birth</a:t>
            </a:r>
            <a:r>
              <a:rPr lang="en-US" sz="2000" dirty="0">
                <a:latin typeface="Courier"/>
              </a:rPr>
              <a:t> = new </a:t>
            </a:r>
            <a:r>
              <a:rPr lang="en-US" sz="2000" b="1" dirty="0">
                <a:latin typeface="Courier-Bold"/>
              </a:rPr>
              <a:t>MyDate</a:t>
            </a:r>
            <a:r>
              <a:rPr lang="en-US" sz="2000" dirty="0">
                <a:latin typeface="Courier"/>
              </a:rPr>
              <a:t>(22, 7, 1964);</a:t>
            </a:r>
            <a:endParaRPr lang="en-US" sz="2000" dirty="0" smtClean="0">
              <a:latin typeface="Courier"/>
            </a:endParaRPr>
          </a:p>
          <a:p>
            <a:pPr marL="109728" indent="0">
              <a:buNone/>
            </a:pPr>
            <a:endParaRPr lang="en-US" sz="2000" dirty="0">
              <a:latin typeface="Courier"/>
            </a:endParaRPr>
          </a:p>
          <a:p>
            <a:pPr marL="109728" indent="0">
              <a:buNone/>
            </a:pPr>
            <a:endParaRPr lang="en-US" sz="2000" dirty="0" smtClean="0"/>
          </a:p>
          <a:p>
            <a:endParaRPr lang="en-US" dirty="0" smtClean="0"/>
          </a:p>
          <a:p>
            <a:endParaRPr lang="en-US" dirty="0"/>
          </a:p>
          <a:p>
            <a:endParaRPr lang="en-US" dirty="0" smtClean="0"/>
          </a:p>
          <a:p>
            <a:r>
              <a:rPr lang="en-US" dirty="0"/>
              <a:t>The default values are taken from the </a:t>
            </a:r>
            <a:r>
              <a:rPr lang="en-US" dirty="0" smtClean="0"/>
              <a:t>attribute </a:t>
            </a:r>
            <a:r>
              <a:rPr lang="en-US" dirty="0"/>
              <a:t>declaration in the class</a:t>
            </a:r>
            <a:r>
              <a:rPr lang="en-US" dirty="0" smtClean="0"/>
              <a:t>.</a:t>
            </a:r>
            <a:endParaRPr lang="en-US" dirty="0"/>
          </a:p>
        </p:txBody>
      </p:sp>
      <p:pic>
        <p:nvPicPr>
          <p:cNvPr id="7" name="Picture 6"/>
          <p:cNvPicPr>
            <a:picLocks noChangeAspect="1"/>
          </p:cNvPicPr>
          <p:nvPr/>
        </p:nvPicPr>
        <p:blipFill>
          <a:blip r:embed="rId3"/>
          <a:stretch>
            <a:fillRect/>
          </a:stretch>
        </p:blipFill>
        <p:spPr>
          <a:xfrm>
            <a:off x="2644881" y="2659237"/>
            <a:ext cx="2712734" cy="1742726"/>
          </a:xfrm>
          <a:prstGeom prst="rect">
            <a:avLst/>
          </a:prstGeom>
        </p:spPr>
      </p:pic>
    </p:spTree>
    <p:extLst>
      <p:ext uri="{BB962C8B-B14F-4D97-AF65-F5344CB8AC3E}">
        <p14:creationId xmlns:p14="http://schemas.microsoft.com/office/powerpoint/2010/main" val="16418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Executing the Constructor</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Execute the matching constructor as follows:</a:t>
            </a:r>
          </a:p>
          <a:p>
            <a:pPr marL="109728" indent="0">
              <a:buNone/>
            </a:pPr>
            <a:r>
              <a:rPr lang="en-US" sz="2000" b="1" dirty="0">
                <a:latin typeface="Courier-Bold"/>
              </a:rPr>
              <a:t>	</a:t>
            </a:r>
            <a:r>
              <a:rPr lang="en-US" sz="2000" dirty="0">
                <a:latin typeface="Courier"/>
              </a:rPr>
              <a:t>MyDate </a:t>
            </a:r>
            <a:r>
              <a:rPr lang="en-US" sz="2000" dirty="0" err="1">
                <a:latin typeface="Courier"/>
              </a:rPr>
              <a:t>my_birth</a:t>
            </a:r>
            <a:r>
              <a:rPr lang="en-US" sz="2000" dirty="0">
                <a:latin typeface="Courier"/>
              </a:rPr>
              <a:t> = new </a:t>
            </a:r>
            <a:r>
              <a:rPr lang="en-US" sz="2000" b="1" dirty="0">
                <a:latin typeface="Courier-Bold"/>
              </a:rPr>
              <a:t>MyDate(22, 7, 1964)</a:t>
            </a:r>
            <a:r>
              <a:rPr lang="en-US" sz="2000" dirty="0">
                <a:latin typeface="Courier"/>
              </a:rPr>
              <a:t>;</a:t>
            </a:r>
            <a:endParaRPr lang="en-US" sz="2000" dirty="0" smtClean="0">
              <a:latin typeface="Courier"/>
            </a:endParaRPr>
          </a:p>
          <a:p>
            <a:pPr marL="109728" indent="0">
              <a:buNone/>
            </a:pPr>
            <a:endParaRPr lang="en-US" sz="2000" dirty="0">
              <a:latin typeface="Courier"/>
            </a:endParaRPr>
          </a:p>
          <a:p>
            <a:pPr marL="109728" indent="0">
              <a:buNone/>
            </a:pPr>
            <a:endParaRPr lang="en-US" sz="2000" dirty="0" smtClean="0"/>
          </a:p>
          <a:p>
            <a:endParaRPr lang="en-US" dirty="0" smtClean="0"/>
          </a:p>
          <a:p>
            <a:endParaRPr lang="en-US" dirty="0"/>
          </a:p>
          <a:p>
            <a:endParaRPr lang="en-US" dirty="0" smtClean="0"/>
          </a:p>
          <a:p>
            <a:r>
              <a:rPr lang="en-US" dirty="0"/>
              <a:t>In the case of an overloaded constructor, the </a:t>
            </a:r>
            <a:r>
              <a:rPr lang="en-US" dirty="0" smtClean="0"/>
              <a:t>first </a:t>
            </a:r>
            <a:r>
              <a:rPr lang="en-US" dirty="0"/>
              <a:t>constructor can call another</a:t>
            </a:r>
            <a:r>
              <a:rPr lang="en-US" dirty="0" smtClean="0"/>
              <a:t>.. </a:t>
            </a:r>
            <a:endParaRPr lang="en-US" dirty="0"/>
          </a:p>
        </p:txBody>
      </p:sp>
      <p:pic>
        <p:nvPicPr>
          <p:cNvPr id="4" name="Picture 3"/>
          <p:cNvPicPr>
            <a:picLocks noChangeAspect="1"/>
          </p:cNvPicPr>
          <p:nvPr/>
        </p:nvPicPr>
        <p:blipFill>
          <a:blip r:embed="rId3"/>
          <a:stretch>
            <a:fillRect/>
          </a:stretch>
        </p:blipFill>
        <p:spPr>
          <a:xfrm>
            <a:off x="2681385" y="2590800"/>
            <a:ext cx="2855815" cy="1921184"/>
          </a:xfrm>
          <a:prstGeom prst="rect">
            <a:avLst/>
          </a:prstGeom>
        </p:spPr>
      </p:pic>
    </p:spTree>
    <p:extLst>
      <p:ext uri="{BB962C8B-B14F-4D97-AF65-F5344CB8AC3E}">
        <p14:creationId xmlns:p14="http://schemas.microsoft.com/office/powerpoint/2010/main" val="242619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Assigning a Variable</a:t>
            </a:r>
          </a:p>
        </p:txBody>
      </p:sp>
      <p:sp>
        <p:nvSpPr>
          <p:cNvPr id="3" name="Content Placeholder 2"/>
          <p:cNvSpPr>
            <a:spLocks noGrp="1"/>
          </p:cNvSpPr>
          <p:nvPr>
            <p:ph idx="1"/>
          </p:nvPr>
        </p:nvSpPr>
        <p:spPr>
          <a:xfrm>
            <a:off x="609600" y="1727200"/>
            <a:ext cx="10972800" cy="1193800"/>
          </a:xfrm>
        </p:spPr>
        <p:txBody>
          <a:bodyPr>
            <a:normAutofit/>
          </a:bodyPr>
          <a:lstStyle/>
          <a:p>
            <a:r>
              <a:rPr lang="en-US" dirty="0"/>
              <a:t>Assign the newly created object to the </a:t>
            </a:r>
            <a:r>
              <a:rPr lang="en-US" dirty="0" smtClean="0"/>
              <a:t>reference </a:t>
            </a:r>
            <a:r>
              <a:rPr lang="en-US" dirty="0"/>
              <a:t>variable as follows:</a:t>
            </a:r>
          </a:p>
          <a:p>
            <a:pPr marL="109728" indent="0">
              <a:buNone/>
            </a:pPr>
            <a:r>
              <a:rPr lang="en-US" sz="2000" b="1" dirty="0">
                <a:latin typeface="Courier-Bold"/>
              </a:rPr>
              <a:t>	</a:t>
            </a:r>
            <a:r>
              <a:rPr lang="en-US" sz="2000" dirty="0" smtClean="0">
                <a:latin typeface="Courier"/>
              </a:rPr>
              <a:t> </a:t>
            </a:r>
            <a:r>
              <a:rPr lang="en-US" sz="2000" dirty="0" err="1" smtClean="0">
                <a:latin typeface="Courier"/>
              </a:rPr>
              <a:t>MyDate</a:t>
            </a:r>
            <a:r>
              <a:rPr lang="en-US" sz="2000" dirty="0" smtClean="0">
                <a:latin typeface="Courier"/>
              </a:rPr>
              <a:t> </a:t>
            </a:r>
            <a:r>
              <a:rPr lang="en-US" sz="2000" b="1" dirty="0" err="1">
                <a:latin typeface="Courier-Bold"/>
              </a:rPr>
              <a:t>my_birth</a:t>
            </a:r>
            <a:r>
              <a:rPr lang="en-US" sz="2000" b="1" dirty="0">
                <a:latin typeface="Courier-Bold"/>
              </a:rPr>
              <a:t> = </a:t>
            </a:r>
            <a:r>
              <a:rPr lang="en-US" sz="2000" dirty="0">
                <a:latin typeface="Courier"/>
              </a:rPr>
              <a:t>new </a:t>
            </a:r>
            <a:r>
              <a:rPr lang="en-US" sz="2000" dirty="0" err="1" smtClean="0">
                <a:latin typeface="Courier"/>
              </a:rPr>
              <a:t>MyDate</a:t>
            </a:r>
            <a:r>
              <a:rPr lang="en-US" sz="2000" dirty="0" smtClean="0">
                <a:latin typeface="Courier"/>
              </a:rPr>
              <a:t>(22, </a:t>
            </a:r>
            <a:r>
              <a:rPr lang="en-US" sz="2000" dirty="0">
                <a:latin typeface="Courier"/>
              </a:rPr>
              <a:t>7, 1964</a:t>
            </a:r>
            <a:r>
              <a:rPr lang="en-US" sz="2000" dirty="0" smtClean="0">
                <a:latin typeface="Courier"/>
              </a:rPr>
              <a:t>);</a:t>
            </a:r>
          </a:p>
        </p:txBody>
      </p:sp>
      <p:pic>
        <p:nvPicPr>
          <p:cNvPr id="5" name="Picture 4"/>
          <p:cNvPicPr>
            <a:picLocks noChangeAspect="1"/>
          </p:cNvPicPr>
          <p:nvPr/>
        </p:nvPicPr>
        <p:blipFill>
          <a:blip r:embed="rId3"/>
          <a:stretch>
            <a:fillRect/>
          </a:stretch>
        </p:blipFill>
        <p:spPr>
          <a:xfrm>
            <a:off x="2789347" y="2759210"/>
            <a:ext cx="3154972" cy="1927090"/>
          </a:xfrm>
          <a:prstGeom prst="rect">
            <a:avLst/>
          </a:prstGeom>
        </p:spPr>
      </p:pic>
    </p:spTree>
    <p:extLst>
      <p:ext uri="{BB962C8B-B14F-4D97-AF65-F5344CB8AC3E}">
        <p14:creationId xmlns:p14="http://schemas.microsoft.com/office/powerpoint/2010/main" val="199740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Assigning References</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Two variables refer to a single object:</a:t>
            </a:r>
          </a:p>
          <a:p>
            <a:pPr marL="402336" lvl="1" indent="0">
              <a:buNone/>
            </a:pPr>
            <a:r>
              <a:rPr lang="en-US" sz="1800" dirty="0">
                <a:latin typeface="Courier"/>
              </a:rPr>
              <a:t>1 	</a:t>
            </a:r>
            <a:r>
              <a:rPr lang="en-US" sz="1800" dirty="0" err="1">
                <a:latin typeface="Courier"/>
              </a:rPr>
              <a:t>int</a:t>
            </a:r>
            <a:r>
              <a:rPr lang="en-US" sz="1800" dirty="0">
                <a:latin typeface="Courier"/>
              </a:rPr>
              <a:t> x = 7;</a:t>
            </a:r>
          </a:p>
          <a:p>
            <a:pPr marL="402336" lvl="1" indent="0">
              <a:buNone/>
            </a:pPr>
            <a:r>
              <a:rPr lang="en-US" sz="1800" dirty="0">
                <a:latin typeface="Courier"/>
              </a:rPr>
              <a:t>2 	</a:t>
            </a:r>
            <a:r>
              <a:rPr lang="en-US" sz="1800" dirty="0" err="1">
                <a:latin typeface="Courier"/>
              </a:rPr>
              <a:t>int</a:t>
            </a:r>
            <a:r>
              <a:rPr lang="en-US" sz="1800" dirty="0">
                <a:latin typeface="Courier"/>
              </a:rPr>
              <a:t> y = x;</a:t>
            </a:r>
          </a:p>
          <a:p>
            <a:pPr marL="402336" lvl="1" indent="0">
              <a:buNone/>
            </a:pPr>
            <a:r>
              <a:rPr lang="en-US" sz="1800" dirty="0">
                <a:latin typeface="Courier"/>
              </a:rPr>
              <a:t>3 	MyDate s = new MyDate(22, 7, 1964);</a:t>
            </a:r>
          </a:p>
          <a:p>
            <a:pPr marL="402336" lvl="1" indent="0">
              <a:buNone/>
            </a:pPr>
            <a:r>
              <a:rPr lang="en-US" sz="1800" dirty="0" smtClean="0">
                <a:latin typeface="Courier"/>
              </a:rPr>
              <a:t>4 	</a:t>
            </a:r>
            <a:r>
              <a:rPr lang="en-US" sz="1800" dirty="0" err="1" smtClean="0">
                <a:latin typeface="Courier"/>
              </a:rPr>
              <a:t>MyDate</a:t>
            </a:r>
            <a:r>
              <a:rPr lang="en-US" sz="1800" dirty="0" smtClean="0">
                <a:latin typeface="Courier"/>
              </a:rPr>
              <a:t> </a:t>
            </a:r>
            <a:r>
              <a:rPr lang="en-US" sz="1800" dirty="0">
                <a:latin typeface="Courier"/>
              </a:rPr>
              <a:t>t = s</a:t>
            </a:r>
            <a:r>
              <a:rPr lang="en-US" sz="1800" dirty="0" smtClean="0">
                <a:latin typeface="Courier"/>
              </a:rPr>
              <a:t>;</a:t>
            </a:r>
            <a:endParaRPr lang="en-US" sz="1800" dirty="0">
              <a:latin typeface="Courier"/>
            </a:endParaRPr>
          </a:p>
          <a:p>
            <a:endParaRPr lang="en-US" dirty="0" smtClean="0"/>
          </a:p>
          <a:p>
            <a:r>
              <a:rPr lang="en-US" dirty="0" smtClean="0"/>
              <a:t>Reassignment </a:t>
            </a:r>
            <a:r>
              <a:rPr lang="en-US" dirty="0"/>
              <a:t>makes two variables point to </a:t>
            </a:r>
            <a:r>
              <a:rPr lang="en-US" dirty="0" smtClean="0"/>
              <a:t>two </a:t>
            </a:r>
            <a:r>
              <a:rPr lang="en-US" dirty="0"/>
              <a:t>objects</a:t>
            </a:r>
            <a:r>
              <a:rPr lang="en-US" dirty="0" smtClean="0"/>
              <a:t>:</a:t>
            </a:r>
          </a:p>
          <a:p>
            <a:pPr marL="402336" lvl="1" indent="0">
              <a:buNone/>
            </a:pPr>
            <a:r>
              <a:rPr lang="en-US" sz="1800" dirty="0">
                <a:latin typeface="Courier"/>
              </a:rPr>
              <a:t>5 </a:t>
            </a:r>
            <a:r>
              <a:rPr lang="en-US" sz="1800" dirty="0" smtClean="0">
                <a:latin typeface="Courier"/>
              </a:rPr>
              <a:t>	t </a:t>
            </a:r>
            <a:r>
              <a:rPr lang="en-US" sz="1800" dirty="0">
                <a:latin typeface="Courier"/>
              </a:rPr>
              <a:t>= new MyDate(22, </a:t>
            </a:r>
            <a:r>
              <a:rPr lang="en-US" sz="1800" dirty="0" smtClean="0">
                <a:latin typeface="Courier"/>
              </a:rPr>
              <a:t>12, </a:t>
            </a:r>
            <a:r>
              <a:rPr lang="en-US" sz="1800" dirty="0">
                <a:latin typeface="Courier"/>
              </a:rPr>
              <a:t>1964</a:t>
            </a:r>
            <a:r>
              <a:rPr lang="en-US" sz="1800" dirty="0" smtClean="0">
                <a:latin typeface="Courier"/>
              </a:rPr>
              <a:t>);</a:t>
            </a:r>
          </a:p>
        </p:txBody>
      </p:sp>
      <p:pic>
        <p:nvPicPr>
          <p:cNvPr id="6" name="Picture 5"/>
          <p:cNvPicPr>
            <a:picLocks noChangeAspect="1"/>
          </p:cNvPicPr>
          <p:nvPr/>
        </p:nvPicPr>
        <p:blipFill>
          <a:blip r:embed="rId3"/>
          <a:stretch>
            <a:fillRect/>
          </a:stretch>
        </p:blipFill>
        <p:spPr>
          <a:xfrm>
            <a:off x="6539085" y="2030466"/>
            <a:ext cx="4720809" cy="1476267"/>
          </a:xfrm>
          <a:prstGeom prst="rect">
            <a:avLst/>
          </a:prstGeom>
        </p:spPr>
      </p:pic>
      <p:pic>
        <p:nvPicPr>
          <p:cNvPr id="7" name="Picture 6"/>
          <p:cNvPicPr>
            <a:picLocks noChangeAspect="1"/>
          </p:cNvPicPr>
          <p:nvPr/>
        </p:nvPicPr>
        <p:blipFill>
          <a:blip r:embed="rId4"/>
          <a:stretch>
            <a:fillRect/>
          </a:stretch>
        </p:blipFill>
        <p:spPr>
          <a:xfrm>
            <a:off x="6563821" y="4555245"/>
            <a:ext cx="5018579" cy="1497067"/>
          </a:xfrm>
          <a:prstGeom prst="rect">
            <a:avLst/>
          </a:prstGeom>
        </p:spPr>
      </p:pic>
    </p:spTree>
    <p:extLst>
      <p:ext uri="{BB962C8B-B14F-4D97-AF65-F5344CB8AC3E}">
        <p14:creationId xmlns:p14="http://schemas.microsoft.com/office/powerpoint/2010/main" val="408332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lstStyle/>
          <a:p>
            <a:r>
              <a:rPr lang="en-US" dirty="0"/>
              <a:t>In a single virtual machine, the Java programming language only passes arguments by value.</a:t>
            </a:r>
          </a:p>
          <a:p>
            <a:r>
              <a:rPr lang="en-US" dirty="0"/>
              <a:t>When an object instance is passed as an argument to a method, the value of the argument is a reference to the object.</a:t>
            </a:r>
          </a:p>
          <a:p>
            <a:r>
              <a:rPr lang="en-US" dirty="0"/>
              <a:t>The contents of the object can be changed in the called method, but the original object reference is never changed.</a:t>
            </a:r>
          </a:p>
        </p:txBody>
      </p:sp>
    </p:spTree>
    <p:extLst>
      <p:ext uri="{BB962C8B-B14F-4D97-AF65-F5344CB8AC3E}">
        <p14:creationId xmlns:p14="http://schemas.microsoft.com/office/powerpoint/2010/main" val="24513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a:bodyPr>
          <a:lstStyle/>
          <a:p>
            <a:pPr marL="402336" lvl="1" indent="0">
              <a:buNone/>
            </a:pPr>
            <a:r>
              <a:rPr lang="en-US" sz="2000" dirty="0">
                <a:latin typeface="Courier"/>
              </a:rPr>
              <a:t>1 	public class </a:t>
            </a:r>
            <a:r>
              <a:rPr lang="en-US" sz="2000" dirty="0" err="1">
                <a:latin typeface="Courier"/>
              </a:rPr>
              <a:t>PassTest</a:t>
            </a:r>
            <a:r>
              <a:rPr lang="en-US" sz="2000" dirty="0">
                <a:latin typeface="Courier"/>
              </a:rPr>
              <a:t> {</a:t>
            </a:r>
          </a:p>
          <a:p>
            <a:pPr marL="402336" lvl="1" indent="0">
              <a:buNone/>
            </a:pPr>
            <a:r>
              <a:rPr lang="en-US" sz="2000" dirty="0">
                <a:latin typeface="Courier"/>
              </a:rPr>
              <a:t>2	</a:t>
            </a:r>
          </a:p>
          <a:p>
            <a:pPr marL="402336" lvl="1" indent="0">
              <a:buNone/>
            </a:pPr>
            <a:r>
              <a:rPr lang="en-US" sz="2000" dirty="0">
                <a:latin typeface="Courier"/>
              </a:rPr>
              <a:t>3 		// Methods to change the current values</a:t>
            </a:r>
          </a:p>
          <a:p>
            <a:pPr marL="402336" lvl="1" indent="0">
              <a:buNone/>
            </a:pPr>
            <a:r>
              <a:rPr lang="en-US" sz="2000" dirty="0">
                <a:latin typeface="Courier"/>
              </a:rPr>
              <a:t>4 		public static void </a:t>
            </a:r>
            <a:r>
              <a:rPr lang="en-US" sz="2000" dirty="0" err="1">
                <a:latin typeface="Courier"/>
              </a:rPr>
              <a:t>changeInt</a:t>
            </a:r>
            <a:r>
              <a:rPr lang="en-US" sz="2000" dirty="0">
                <a:latin typeface="Courier"/>
              </a:rPr>
              <a:t>(</a:t>
            </a:r>
            <a:r>
              <a:rPr lang="en-US" sz="2000" dirty="0" err="1">
                <a:latin typeface="Courier"/>
              </a:rPr>
              <a:t>int</a:t>
            </a:r>
            <a:r>
              <a:rPr lang="en-US" sz="2000" dirty="0">
                <a:latin typeface="Courier"/>
              </a:rPr>
              <a:t> value) {</a:t>
            </a:r>
          </a:p>
          <a:p>
            <a:pPr marL="402336" lvl="1" indent="0">
              <a:buNone/>
            </a:pPr>
            <a:r>
              <a:rPr lang="en-US" sz="2000" dirty="0">
                <a:latin typeface="Courier"/>
              </a:rPr>
              <a:t>5 			value = 55;</a:t>
            </a:r>
          </a:p>
          <a:p>
            <a:pPr marL="402336" lvl="1" indent="0">
              <a:buNone/>
            </a:pPr>
            <a:r>
              <a:rPr lang="en-US" sz="2000" dirty="0">
                <a:latin typeface="Courier"/>
              </a:rPr>
              <a:t>6 		}</a:t>
            </a:r>
          </a:p>
          <a:p>
            <a:pPr marL="402336" lvl="1" indent="0">
              <a:buNone/>
            </a:pPr>
            <a:r>
              <a:rPr lang="en-US" sz="2000" dirty="0">
                <a:latin typeface="Courier"/>
              </a:rPr>
              <a:t>7 		public static void </a:t>
            </a:r>
            <a:r>
              <a:rPr lang="en-US" sz="2000" dirty="0" err="1">
                <a:latin typeface="Courier"/>
              </a:rPr>
              <a:t>changeObjectRef</a:t>
            </a:r>
            <a:r>
              <a:rPr lang="en-US" sz="2000" dirty="0">
                <a:latin typeface="Courier"/>
              </a:rPr>
              <a:t>(MyDate ref) {</a:t>
            </a:r>
          </a:p>
          <a:p>
            <a:pPr marL="402336" lvl="1" indent="0">
              <a:buNone/>
            </a:pPr>
            <a:r>
              <a:rPr lang="en-US" sz="2000" dirty="0">
                <a:latin typeface="Courier"/>
              </a:rPr>
              <a:t>8 			ref = new MyDate(1, 1, 2000);</a:t>
            </a:r>
          </a:p>
          <a:p>
            <a:pPr marL="402336" lvl="1" indent="0">
              <a:buNone/>
            </a:pPr>
            <a:r>
              <a:rPr lang="en-US" sz="2000" dirty="0">
                <a:latin typeface="Courier"/>
              </a:rPr>
              <a:t>9 		}</a:t>
            </a:r>
          </a:p>
          <a:p>
            <a:pPr marL="402336" lvl="1" indent="0">
              <a:buNone/>
            </a:pPr>
            <a:r>
              <a:rPr lang="en-US" sz="2000" dirty="0">
                <a:latin typeface="Courier"/>
              </a:rPr>
              <a:t>10 		public static void </a:t>
            </a:r>
            <a:r>
              <a:rPr lang="en-US" sz="2000" dirty="0" err="1">
                <a:latin typeface="Courier"/>
              </a:rPr>
              <a:t>changeObjectAttr</a:t>
            </a:r>
            <a:r>
              <a:rPr lang="en-US" sz="2000" dirty="0">
                <a:latin typeface="Courier"/>
              </a:rPr>
              <a:t>(MyDate ref){</a:t>
            </a:r>
          </a:p>
          <a:p>
            <a:pPr marL="402336" lvl="1" indent="0">
              <a:buNone/>
            </a:pPr>
            <a:r>
              <a:rPr lang="en-US" sz="2000" dirty="0">
                <a:latin typeface="Courier"/>
              </a:rPr>
              <a:t>11 			</a:t>
            </a:r>
            <a:r>
              <a:rPr lang="en-US" sz="2000" dirty="0" err="1">
                <a:latin typeface="Courier"/>
              </a:rPr>
              <a:t>ref.setDay</a:t>
            </a:r>
            <a:r>
              <a:rPr lang="en-US" sz="2000" dirty="0">
                <a:latin typeface="Courier"/>
              </a:rPr>
              <a:t>(4);</a:t>
            </a:r>
          </a:p>
          <a:p>
            <a:pPr marL="402336" lvl="1" indent="0">
              <a:buNone/>
            </a:pPr>
            <a:r>
              <a:rPr lang="en-US" sz="2000" dirty="0">
                <a:latin typeface="Courier"/>
              </a:rPr>
              <a:t>12 		}</a:t>
            </a:r>
          </a:p>
        </p:txBody>
      </p:sp>
    </p:spTree>
    <p:extLst>
      <p:ext uri="{BB962C8B-B14F-4D97-AF65-F5344CB8AC3E}">
        <p14:creationId xmlns:p14="http://schemas.microsoft.com/office/powerpoint/2010/main" val="5794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fontScale="62500" lnSpcReduction="20000"/>
          </a:bodyPr>
          <a:lstStyle/>
          <a:p>
            <a:pPr marL="109728" indent="0">
              <a:buNone/>
            </a:pPr>
            <a:r>
              <a:rPr lang="en-US" sz="2600" dirty="0">
                <a:latin typeface="Courier"/>
              </a:rPr>
              <a:t>13</a:t>
            </a:r>
          </a:p>
          <a:p>
            <a:pPr marL="109728" indent="0">
              <a:buNone/>
            </a:pPr>
            <a:r>
              <a:rPr lang="en-US" sz="2600" dirty="0">
                <a:latin typeface="Courier"/>
              </a:rPr>
              <a:t>14 	public static void main(String </a:t>
            </a:r>
            <a:r>
              <a:rPr lang="en-US" sz="2600" dirty="0" err="1">
                <a:latin typeface="Courier"/>
              </a:rPr>
              <a:t>args</a:t>
            </a:r>
            <a:r>
              <a:rPr lang="en-US" sz="2600" dirty="0">
                <a:latin typeface="Courier"/>
              </a:rPr>
              <a:t>[]) {</a:t>
            </a:r>
          </a:p>
          <a:p>
            <a:pPr marL="109728" indent="0">
              <a:buNone/>
            </a:pPr>
            <a:r>
              <a:rPr lang="en-US" sz="2600" dirty="0">
                <a:latin typeface="Courier"/>
              </a:rPr>
              <a:t>15 	MyDate date;</a:t>
            </a:r>
          </a:p>
          <a:p>
            <a:pPr marL="109728" indent="0">
              <a:buNone/>
            </a:pPr>
            <a:r>
              <a:rPr lang="en-US" sz="2600" dirty="0">
                <a:latin typeface="Courier"/>
              </a:rPr>
              <a:t>16 	</a:t>
            </a:r>
            <a:r>
              <a:rPr lang="en-US" sz="2600" dirty="0" err="1">
                <a:latin typeface="Courier"/>
              </a:rPr>
              <a:t>int</a:t>
            </a:r>
            <a:r>
              <a:rPr lang="en-US" sz="2600" dirty="0">
                <a:latin typeface="Courier"/>
              </a:rPr>
              <a:t> </a:t>
            </a:r>
            <a:r>
              <a:rPr lang="en-US" sz="2600" dirty="0" err="1">
                <a:latin typeface="Courier"/>
              </a:rPr>
              <a:t>val</a:t>
            </a:r>
            <a:r>
              <a:rPr lang="en-US" sz="2600" dirty="0">
                <a:latin typeface="Courier"/>
              </a:rPr>
              <a:t>;</a:t>
            </a:r>
          </a:p>
          <a:p>
            <a:pPr marL="109728" indent="0">
              <a:buNone/>
            </a:pPr>
            <a:r>
              <a:rPr lang="en-US" sz="2600" dirty="0">
                <a:latin typeface="Courier"/>
              </a:rPr>
              <a:t>17	</a:t>
            </a:r>
          </a:p>
          <a:p>
            <a:pPr marL="109728" indent="0">
              <a:buNone/>
            </a:pPr>
            <a:r>
              <a:rPr lang="en-US" sz="2600" dirty="0">
                <a:latin typeface="Courier"/>
              </a:rPr>
              <a:t>18 	// Assign the </a:t>
            </a:r>
            <a:r>
              <a:rPr lang="en-US" sz="2600" dirty="0" err="1">
                <a:latin typeface="Courier"/>
              </a:rPr>
              <a:t>int</a:t>
            </a:r>
            <a:endParaRPr lang="en-US" sz="2600" dirty="0">
              <a:latin typeface="Courier"/>
            </a:endParaRPr>
          </a:p>
          <a:p>
            <a:pPr marL="109728" indent="0">
              <a:buNone/>
            </a:pPr>
            <a:r>
              <a:rPr lang="en-US" sz="2600" dirty="0">
                <a:latin typeface="Courier"/>
              </a:rPr>
              <a:t>19 	</a:t>
            </a:r>
            <a:r>
              <a:rPr lang="en-US" sz="2600" dirty="0" err="1">
                <a:latin typeface="Courier"/>
              </a:rPr>
              <a:t>val</a:t>
            </a:r>
            <a:r>
              <a:rPr lang="en-US" sz="2600" dirty="0">
                <a:latin typeface="Courier"/>
              </a:rPr>
              <a:t> = 11;</a:t>
            </a:r>
          </a:p>
          <a:p>
            <a:pPr marL="109728" indent="0">
              <a:buNone/>
            </a:pPr>
            <a:r>
              <a:rPr lang="en-US" sz="2600" dirty="0">
                <a:latin typeface="Courier"/>
              </a:rPr>
              <a:t>20 	// Try to change it</a:t>
            </a:r>
          </a:p>
          <a:p>
            <a:pPr marL="109728" indent="0">
              <a:buNone/>
            </a:pPr>
            <a:r>
              <a:rPr lang="en-US" sz="2600" dirty="0">
                <a:latin typeface="Courier"/>
              </a:rPr>
              <a:t>21 	</a:t>
            </a:r>
            <a:r>
              <a:rPr lang="en-US" sz="2600" dirty="0" err="1">
                <a:latin typeface="Courier"/>
              </a:rPr>
              <a:t>changeInt</a:t>
            </a:r>
            <a:r>
              <a:rPr lang="en-US" sz="2600" dirty="0">
                <a:latin typeface="Courier"/>
              </a:rPr>
              <a:t>(</a:t>
            </a:r>
            <a:r>
              <a:rPr lang="en-US" sz="2600" dirty="0" err="1">
                <a:latin typeface="Courier"/>
              </a:rPr>
              <a:t>val</a:t>
            </a:r>
            <a:r>
              <a:rPr lang="en-US" sz="2600" dirty="0">
                <a:latin typeface="Courier"/>
              </a:rPr>
              <a:t>);</a:t>
            </a:r>
          </a:p>
          <a:p>
            <a:pPr marL="109728" indent="0">
              <a:buNone/>
            </a:pPr>
            <a:r>
              <a:rPr lang="en-US" sz="2600" dirty="0">
                <a:latin typeface="Courier"/>
              </a:rPr>
              <a:t>22 	// What is the current value?</a:t>
            </a:r>
          </a:p>
          <a:p>
            <a:pPr marL="109728" indent="0">
              <a:buNone/>
            </a:pPr>
            <a:r>
              <a:rPr lang="en-US" sz="2600" dirty="0" smtClean="0">
                <a:latin typeface="Courier"/>
              </a:rPr>
              <a:t>23 	</a:t>
            </a:r>
            <a:r>
              <a:rPr lang="en-US" sz="2600" dirty="0" err="1" smtClean="0">
                <a:latin typeface="Courier"/>
              </a:rPr>
              <a:t>System.out.println</a:t>
            </a:r>
            <a:r>
              <a:rPr lang="en-US" sz="2600" dirty="0">
                <a:latin typeface="Courier"/>
              </a:rPr>
              <a:t>("Int value is: " + </a:t>
            </a:r>
            <a:r>
              <a:rPr lang="en-US" sz="2600" dirty="0" err="1">
                <a:latin typeface="Courier"/>
              </a:rPr>
              <a:t>val</a:t>
            </a:r>
            <a:r>
              <a:rPr lang="en-US" sz="2600" dirty="0" smtClean="0">
                <a:latin typeface="Courier"/>
              </a:rPr>
              <a:t>);</a:t>
            </a:r>
          </a:p>
          <a:p>
            <a:pPr marL="109728" indent="0">
              <a:buNone/>
            </a:pPr>
            <a:endParaRPr lang="en-US" dirty="0" smtClean="0">
              <a:latin typeface="Courier"/>
            </a:endParaRPr>
          </a:p>
          <a:p>
            <a:r>
              <a:rPr lang="en-US" sz="3200" dirty="0"/>
              <a:t>The result of this output is</a:t>
            </a:r>
            <a:r>
              <a:rPr lang="en-US" sz="3200" dirty="0" smtClean="0"/>
              <a:t>:</a:t>
            </a:r>
          </a:p>
          <a:p>
            <a:pPr marL="109728" indent="0">
              <a:buNone/>
            </a:pPr>
            <a:r>
              <a:rPr lang="en-US" sz="3600" dirty="0" smtClean="0">
                <a:latin typeface="Courier"/>
              </a:rPr>
              <a:t>	</a:t>
            </a:r>
            <a:r>
              <a:rPr lang="en-US" sz="2600" dirty="0" smtClean="0">
                <a:latin typeface="Courier"/>
              </a:rPr>
              <a:t>Int </a:t>
            </a:r>
            <a:r>
              <a:rPr lang="en-US" sz="2600" dirty="0">
                <a:latin typeface="Courier"/>
              </a:rPr>
              <a:t>value is: 11</a:t>
            </a:r>
            <a:endParaRPr lang="en-US" sz="2600" dirty="0" smtClean="0"/>
          </a:p>
          <a:p>
            <a:endParaRPr lang="en-US" sz="3600" dirty="0"/>
          </a:p>
        </p:txBody>
      </p:sp>
    </p:spTree>
    <p:extLst>
      <p:ext uri="{BB962C8B-B14F-4D97-AF65-F5344CB8AC3E}">
        <p14:creationId xmlns:p14="http://schemas.microsoft.com/office/powerpoint/2010/main" val="74442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lnSpcReduction="10000"/>
          </a:bodyPr>
          <a:lstStyle/>
          <a:p>
            <a:pPr marL="109728" indent="0">
              <a:buNone/>
            </a:pPr>
            <a:r>
              <a:rPr lang="en-US" sz="2000" dirty="0">
                <a:latin typeface="Courier"/>
              </a:rPr>
              <a:t>24</a:t>
            </a:r>
          </a:p>
          <a:p>
            <a:pPr marL="109728" indent="0">
              <a:buNone/>
            </a:pPr>
            <a:r>
              <a:rPr lang="en-US" sz="2000" dirty="0">
                <a:latin typeface="Courier"/>
              </a:rPr>
              <a:t>25 	// Assign the date</a:t>
            </a:r>
          </a:p>
          <a:p>
            <a:pPr marL="109728" indent="0">
              <a:buNone/>
            </a:pPr>
            <a:r>
              <a:rPr lang="en-US" sz="2000" dirty="0">
                <a:latin typeface="Courier"/>
              </a:rPr>
              <a:t>26 	date = new MyDate(22, 7, 1964);</a:t>
            </a:r>
          </a:p>
          <a:p>
            <a:pPr marL="109728" indent="0">
              <a:buNone/>
            </a:pPr>
            <a:r>
              <a:rPr lang="en-US" sz="2000" dirty="0">
                <a:latin typeface="Courier"/>
              </a:rPr>
              <a:t>27 	// Try to change it</a:t>
            </a:r>
          </a:p>
          <a:p>
            <a:pPr marL="109728" indent="0">
              <a:buNone/>
            </a:pPr>
            <a:r>
              <a:rPr lang="en-US" sz="2000" dirty="0">
                <a:latin typeface="Courier"/>
              </a:rPr>
              <a:t>28 	</a:t>
            </a:r>
            <a:r>
              <a:rPr lang="en-US" sz="2000" dirty="0" err="1">
                <a:latin typeface="Courier"/>
              </a:rPr>
              <a:t>changeObjectRef</a:t>
            </a:r>
            <a:r>
              <a:rPr lang="en-US" sz="2000" dirty="0">
                <a:latin typeface="Courier"/>
              </a:rPr>
              <a:t>(date);</a:t>
            </a:r>
          </a:p>
          <a:p>
            <a:pPr marL="109728" indent="0">
              <a:buNone/>
            </a:pPr>
            <a:r>
              <a:rPr lang="en-US" sz="2000" dirty="0">
                <a:latin typeface="Courier"/>
              </a:rPr>
              <a:t>29 	// What is the current value?</a:t>
            </a:r>
          </a:p>
          <a:p>
            <a:pPr marL="109728" indent="0">
              <a:buNone/>
            </a:pPr>
            <a:r>
              <a:rPr lang="en-US" sz="2000" dirty="0">
                <a:latin typeface="Courier"/>
              </a:rPr>
              <a:t>30 	</a:t>
            </a:r>
            <a:r>
              <a:rPr lang="en-US" sz="2000" dirty="0" err="1">
                <a:latin typeface="Courier"/>
              </a:rPr>
              <a:t>System.out.println</a:t>
            </a:r>
            <a:r>
              <a:rPr lang="en-US" sz="2000" dirty="0">
                <a:latin typeface="Courier"/>
              </a:rPr>
              <a:t>("MyDate: " + date);</a:t>
            </a:r>
          </a:p>
          <a:p>
            <a:pPr marL="109728" indent="0">
              <a:buNone/>
            </a:pPr>
            <a:endParaRPr lang="en-US" dirty="0" smtClean="0">
              <a:latin typeface="Courier"/>
            </a:endParaRPr>
          </a:p>
          <a:p>
            <a:r>
              <a:rPr lang="en-US" sz="3200" dirty="0"/>
              <a:t>The result of this output is</a:t>
            </a:r>
            <a:r>
              <a:rPr lang="en-US" sz="3200" dirty="0" smtClean="0"/>
              <a:t>:</a:t>
            </a:r>
          </a:p>
          <a:p>
            <a:pPr marL="109728" indent="0">
              <a:buNone/>
            </a:pPr>
            <a:r>
              <a:rPr lang="en-US" sz="3600" dirty="0" smtClean="0">
                <a:latin typeface="Courier"/>
              </a:rPr>
              <a:t>	</a:t>
            </a:r>
            <a:r>
              <a:rPr lang="en-US" sz="2000" dirty="0">
                <a:latin typeface="Courier"/>
              </a:rPr>
              <a:t>MyDate: 22-7-1964</a:t>
            </a:r>
            <a:endParaRPr lang="en-US" sz="2000" dirty="0"/>
          </a:p>
        </p:txBody>
      </p:sp>
    </p:spTree>
    <p:extLst>
      <p:ext uri="{BB962C8B-B14F-4D97-AF65-F5344CB8AC3E}">
        <p14:creationId xmlns:p14="http://schemas.microsoft.com/office/powerpoint/2010/main" val="264449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fontScale="92500" lnSpcReduction="10000"/>
          </a:bodyPr>
          <a:lstStyle/>
          <a:p>
            <a:pPr marL="109728" indent="0">
              <a:buNone/>
            </a:pPr>
            <a:r>
              <a:rPr lang="en-US" sz="2000" dirty="0">
                <a:latin typeface="Courier"/>
              </a:rPr>
              <a:t>31</a:t>
            </a:r>
          </a:p>
          <a:p>
            <a:pPr marL="109728" indent="0">
              <a:buNone/>
            </a:pPr>
            <a:r>
              <a:rPr lang="en-US" sz="2000" dirty="0">
                <a:latin typeface="Courier"/>
              </a:rPr>
              <a:t>32 			// Now change the day attribute</a:t>
            </a:r>
          </a:p>
          <a:p>
            <a:pPr marL="109728" indent="0">
              <a:buNone/>
            </a:pPr>
            <a:r>
              <a:rPr lang="en-US" sz="2000" dirty="0">
                <a:latin typeface="Courier"/>
              </a:rPr>
              <a:t>33 			// through the object reference</a:t>
            </a:r>
          </a:p>
          <a:p>
            <a:pPr marL="109728" indent="0">
              <a:buNone/>
            </a:pPr>
            <a:r>
              <a:rPr lang="en-US" sz="2000" dirty="0">
                <a:latin typeface="Courier"/>
              </a:rPr>
              <a:t>34 			</a:t>
            </a:r>
            <a:r>
              <a:rPr lang="en-US" sz="2000" dirty="0" err="1">
                <a:latin typeface="Courier"/>
              </a:rPr>
              <a:t>changeObjectAttr</a:t>
            </a:r>
            <a:r>
              <a:rPr lang="en-US" sz="2000" dirty="0">
                <a:latin typeface="Courier"/>
              </a:rPr>
              <a:t>(date);</a:t>
            </a:r>
          </a:p>
          <a:p>
            <a:pPr marL="109728" indent="0">
              <a:buNone/>
            </a:pPr>
            <a:r>
              <a:rPr lang="en-US" sz="2000" dirty="0">
                <a:latin typeface="Courier"/>
              </a:rPr>
              <a:t>35 			// What is the current value?</a:t>
            </a:r>
          </a:p>
          <a:p>
            <a:pPr marL="109728" indent="0">
              <a:buNone/>
            </a:pPr>
            <a:r>
              <a:rPr lang="en-US" sz="2000" dirty="0">
                <a:latin typeface="Courier"/>
              </a:rPr>
              <a:t>36 			</a:t>
            </a:r>
            <a:r>
              <a:rPr lang="en-US" sz="2000" dirty="0" err="1">
                <a:latin typeface="Courier"/>
              </a:rPr>
              <a:t>System.out.println</a:t>
            </a:r>
            <a:r>
              <a:rPr lang="en-US" sz="2000" dirty="0">
                <a:latin typeface="Courier"/>
              </a:rPr>
              <a:t>("MyDate: " + date);</a:t>
            </a:r>
          </a:p>
          <a:p>
            <a:pPr marL="109728" indent="0">
              <a:buNone/>
            </a:pPr>
            <a:r>
              <a:rPr lang="en-US" sz="2000" dirty="0">
                <a:latin typeface="Courier"/>
              </a:rPr>
              <a:t>37 		}</a:t>
            </a:r>
          </a:p>
          <a:p>
            <a:pPr marL="109728" indent="0">
              <a:buNone/>
            </a:pPr>
            <a:r>
              <a:rPr lang="en-US" sz="2000" dirty="0">
                <a:latin typeface="Courier"/>
              </a:rPr>
              <a:t>38 	}</a:t>
            </a:r>
          </a:p>
          <a:p>
            <a:pPr marL="109728" indent="0">
              <a:buNone/>
            </a:pPr>
            <a:endParaRPr lang="en-US" dirty="0" smtClean="0">
              <a:latin typeface="Courier"/>
            </a:endParaRPr>
          </a:p>
          <a:p>
            <a:r>
              <a:rPr lang="en-US" sz="3200" dirty="0"/>
              <a:t>The result of this output is</a:t>
            </a:r>
            <a:r>
              <a:rPr lang="en-US" sz="3200" dirty="0" smtClean="0"/>
              <a:t>:</a:t>
            </a:r>
          </a:p>
          <a:p>
            <a:pPr marL="109728" indent="0">
              <a:buNone/>
            </a:pPr>
            <a:r>
              <a:rPr lang="en-US" sz="3600" dirty="0" smtClean="0">
                <a:latin typeface="Courier"/>
              </a:rPr>
              <a:t>	</a:t>
            </a:r>
            <a:r>
              <a:rPr lang="en-US" sz="2000" dirty="0">
                <a:latin typeface="Courier"/>
              </a:rPr>
              <a:t>MyDate: 4-7-1964</a:t>
            </a:r>
            <a:endParaRPr lang="en-US" sz="2000" dirty="0"/>
          </a:p>
        </p:txBody>
      </p:sp>
    </p:spTree>
    <p:extLst>
      <p:ext uri="{BB962C8B-B14F-4D97-AF65-F5344CB8AC3E}">
        <p14:creationId xmlns:p14="http://schemas.microsoft.com/office/powerpoint/2010/main" val="7234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Comments</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marL="109728" indent="0">
              <a:buNone/>
            </a:pPr>
            <a:r>
              <a:rPr lang="en-US" dirty="0"/>
              <a:t>The three permissible styles of comment in a Java </a:t>
            </a:r>
            <a:r>
              <a:rPr lang="en-US" dirty="0" smtClean="0"/>
              <a:t>technology program </a:t>
            </a:r>
            <a:r>
              <a:rPr lang="en-US" dirty="0"/>
              <a:t>are</a:t>
            </a:r>
            <a:r>
              <a:rPr lang="en-US" dirty="0" smtClean="0"/>
              <a:t>:</a:t>
            </a:r>
          </a:p>
          <a:p>
            <a:pPr marL="109728" indent="0">
              <a:buNone/>
            </a:pPr>
            <a:endParaRPr lang="en-US" dirty="0" smtClean="0"/>
          </a:p>
          <a:p>
            <a:pPr marL="109728" indent="0">
              <a:buNone/>
            </a:pPr>
            <a:r>
              <a:rPr lang="en-US" sz="2400" dirty="0">
                <a:latin typeface="Courier"/>
              </a:rPr>
              <a:t>// comment on one line</a:t>
            </a:r>
          </a:p>
          <a:p>
            <a:pPr marL="109728" indent="0">
              <a:buNone/>
            </a:pPr>
            <a:endParaRPr lang="en-US" sz="2400" dirty="0" smtClean="0">
              <a:latin typeface="Courier"/>
            </a:endParaRPr>
          </a:p>
          <a:p>
            <a:pPr marL="109728" indent="0">
              <a:buNone/>
            </a:pPr>
            <a:r>
              <a:rPr lang="en-US" sz="2400" dirty="0" smtClean="0">
                <a:latin typeface="Courier"/>
              </a:rPr>
              <a:t>/* </a:t>
            </a:r>
            <a:r>
              <a:rPr lang="en-US" sz="2400" dirty="0">
                <a:latin typeface="Courier"/>
              </a:rPr>
              <a:t>comment on </a:t>
            </a:r>
            <a:r>
              <a:rPr lang="en-US" sz="2400" dirty="0" smtClean="0">
                <a:latin typeface="Courier"/>
              </a:rPr>
              <a:t>one</a:t>
            </a:r>
            <a:endParaRPr lang="en-US" sz="2400" dirty="0">
              <a:latin typeface="Courier"/>
            </a:endParaRPr>
          </a:p>
          <a:p>
            <a:pPr marL="109728" indent="0">
              <a:buNone/>
            </a:pPr>
            <a:r>
              <a:rPr lang="en-US" sz="2400" dirty="0" smtClean="0">
                <a:latin typeface="Courier"/>
              </a:rPr>
              <a:t>* </a:t>
            </a:r>
            <a:r>
              <a:rPr lang="en-US" sz="2400" dirty="0">
                <a:latin typeface="Courier"/>
              </a:rPr>
              <a:t>or more lines</a:t>
            </a:r>
          </a:p>
          <a:p>
            <a:pPr marL="109728" indent="0">
              <a:buNone/>
            </a:pPr>
            <a:r>
              <a:rPr lang="en-US" sz="2400" dirty="0">
                <a:latin typeface="Courier"/>
              </a:rPr>
              <a:t>*/</a:t>
            </a:r>
          </a:p>
          <a:p>
            <a:pPr marL="109728" indent="0">
              <a:buNone/>
            </a:pPr>
            <a:endParaRPr lang="en-US" sz="2400" dirty="0" smtClean="0">
              <a:latin typeface="Courier"/>
            </a:endParaRPr>
          </a:p>
          <a:p>
            <a:pPr marL="109728" indent="0">
              <a:buNone/>
            </a:pPr>
            <a:r>
              <a:rPr lang="en-US" sz="2400" dirty="0" smtClean="0">
                <a:latin typeface="Courier"/>
              </a:rPr>
              <a:t>/** </a:t>
            </a:r>
            <a:r>
              <a:rPr lang="en-US" sz="2400" dirty="0">
                <a:latin typeface="Courier"/>
              </a:rPr>
              <a:t>documentation comment</a:t>
            </a:r>
          </a:p>
          <a:p>
            <a:pPr marL="109728" indent="0">
              <a:buNone/>
            </a:pPr>
            <a:r>
              <a:rPr lang="en-US" sz="2400" dirty="0">
                <a:latin typeface="Courier"/>
              </a:rPr>
              <a:t>* can also span one or more lines</a:t>
            </a:r>
          </a:p>
          <a:p>
            <a:pPr marL="109728" indent="0">
              <a:buNone/>
            </a:pPr>
            <a:r>
              <a:rPr lang="en-US" sz="2400" dirty="0" smtClean="0">
                <a:latin typeface="Courier"/>
              </a:rPr>
              <a:t>*/</a:t>
            </a:r>
          </a:p>
        </p:txBody>
      </p:sp>
    </p:spTree>
    <p:extLst>
      <p:ext uri="{BB962C8B-B14F-4D97-AF65-F5344CB8AC3E}">
        <p14:creationId xmlns:p14="http://schemas.microsoft.com/office/powerpoint/2010/main" val="387765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609600" y="1397000"/>
            <a:ext cx="10972800" cy="4325112"/>
          </a:xfrm>
        </p:spPr>
        <p:txBody>
          <a:bodyPr/>
          <a:lstStyle/>
          <a:p>
            <a:pPr marL="109728" indent="0">
              <a:buNone/>
            </a:pPr>
            <a:r>
              <a:rPr lang="en-US" dirty="0"/>
              <a:t>Here are a few uses of the </a:t>
            </a:r>
            <a:r>
              <a:rPr lang="en-US" dirty="0">
                <a:latin typeface="Courier"/>
              </a:rPr>
              <a:t>this</a:t>
            </a:r>
            <a:r>
              <a:rPr lang="en-US" dirty="0"/>
              <a:t> keyword</a:t>
            </a:r>
            <a:r>
              <a:rPr lang="en-US" dirty="0" smtClean="0"/>
              <a:t>:</a:t>
            </a:r>
          </a:p>
          <a:p>
            <a:r>
              <a:rPr lang="en-US" dirty="0"/>
              <a:t>To resolve ambiguity between instance variables </a:t>
            </a:r>
            <a:r>
              <a:rPr lang="en-US" dirty="0" smtClean="0"/>
              <a:t>and </a:t>
            </a:r>
            <a:r>
              <a:rPr lang="en-US" dirty="0"/>
              <a:t>parameters</a:t>
            </a:r>
          </a:p>
          <a:p>
            <a:r>
              <a:rPr lang="en-US" dirty="0"/>
              <a:t>To pass the current object as a parameter to </a:t>
            </a:r>
            <a:r>
              <a:rPr lang="en-US" dirty="0" smtClean="0"/>
              <a:t>another </a:t>
            </a:r>
            <a:r>
              <a:rPr lang="en-US" dirty="0"/>
              <a:t>method or constructor</a:t>
            </a:r>
          </a:p>
        </p:txBody>
      </p:sp>
    </p:spTree>
    <p:extLst>
      <p:ext uri="{BB962C8B-B14F-4D97-AF65-F5344CB8AC3E}">
        <p14:creationId xmlns:p14="http://schemas.microsoft.com/office/powerpoint/2010/main" val="20096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609600" y="1397000"/>
            <a:ext cx="10972800" cy="4325112"/>
          </a:xfrm>
        </p:spPr>
        <p:txBody>
          <a:bodyPr>
            <a:normAutofit fontScale="55000" lnSpcReduction="20000"/>
          </a:bodyPr>
          <a:lstStyle/>
          <a:p>
            <a:pPr marL="109728" indent="0">
              <a:buNone/>
            </a:pPr>
            <a:r>
              <a:rPr lang="en-US" dirty="0">
                <a:latin typeface="Courier"/>
              </a:rPr>
              <a:t>1 	public class MyDate {</a:t>
            </a:r>
          </a:p>
          <a:p>
            <a:pPr marL="109728" indent="0">
              <a:buNone/>
            </a:pPr>
            <a:r>
              <a:rPr lang="en-US" dirty="0">
                <a:latin typeface="Courier"/>
              </a:rPr>
              <a:t>2 		private </a:t>
            </a:r>
            <a:r>
              <a:rPr lang="en-US" dirty="0" err="1">
                <a:latin typeface="Courier"/>
              </a:rPr>
              <a:t>int</a:t>
            </a:r>
            <a:r>
              <a:rPr lang="en-US" dirty="0">
                <a:latin typeface="Courier"/>
              </a:rPr>
              <a:t> day = 1;</a:t>
            </a:r>
          </a:p>
          <a:p>
            <a:pPr marL="109728" indent="0">
              <a:buNone/>
            </a:pPr>
            <a:r>
              <a:rPr lang="en-US" dirty="0">
                <a:latin typeface="Courier"/>
              </a:rPr>
              <a:t>3 		private </a:t>
            </a:r>
            <a:r>
              <a:rPr lang="en-US" dirty="0" err="1">
                <a:latin typeface="Courier"/>
              </a:rPr>
              <a:t>int</a:t>
            </a:r>
            <a:r>
              <a:rPr lang="en-US" dirty="0">
                <a:latin typeface="Courier"/>
              </a:rPr>
              <a:t> month = 1;</a:t>
            </a:r>
          </a:p>
          <a:p>
            <a:pPr marL="109728" indent="0">
              <a:buNone/>
            </a:pPr>
            <a:r>
              <a:rPr lang="en-US" dirty="0">
                <a:latin typeface="Courier"/>
              </a:rPr>
              <a:t>4 		private </a:t>
            </a:r>
            <a:r>
              <a:rPr lang="en-US" dirty="0" err="1">
                <a:latin typeface="Courier"/>
              </a:rPr>
              <a:t>int</a:t>
            </a:r>
            <a:r>
              <a:rPr lang="en-US" dirty="0">
                <a:latin typeface="Courier"/>
              </a:rPr>
              <a:t> year = 2000;</a:t>
            </a:r>
          </a:p>
          <a:p>
            <a:pPr marL="109728" indent="0">
              <a:buNone/>
            </a:pPr>
            <a:r>
              <a:rPr lang="en-US" dirty="0">
                <a:latin typeface="Courier"/>
              </a:rPr>
              <a:t>5	</a:t>
            </a:r>
          </a:p>
          <a:p>
            <a:pPr marL="109728" indent="0">
              <a:buNone/>
            </a:pPr>
            <a:r>
              <a:rPr lang="en-US" dirty="0">
                <a:latin typeface="Courier"/>
              </a:rPr>
              <a:t>6 		public MyDate(</a:t>
            </a:r>
            <a:r>
              <a:rPr lang="en-US" dirty="0" err="1">
                <a:latin typeface="Courier"/>
              </a:rPr>
              <a:t>int</a:t>
            </a:r>
            <a:r>
              <a:rPr lang="en-US" dirty="0">
                <a:latin typeface="Courier"/>
              </a:rPr>
              <a:t> day, </a:t>
            </a:r>
            <a:r>
              <a:rPr lang="en-US" dirty="0" err="1">
                <a:latin typeface="Courier"/>
              </a:rPr>
              <a:t>int</a:t>
            </a:r>
            <a:r>
              <a:rPr lang="en-US" dirty="0">
                <a:latin typeface="Courier"/>
              </a:rPr>
              <a:t> month, </a:t>
            </a:r>
            <a:r>
              <a:rPr lang="en-US" dirty="0" err="1">
                <a:latin typeface="Courier"/>
              </a:rPr>
              <a:t>int</a:t>
            </a:r>
            <a:r>
              <a:rPr lang="en-US" dirty="0">
                <a:latin typeface="Courier"/>
              </a:rPr>
              <a:t> year) {</a:t>
            </a:r>
          </a:p>
          <a:p>
            <a:pPr marL="109728" indent="0">
              <a:buNone/>
            </a:pPr>
            <a:r>
              <a:rPr lang="en-US" dirty="0">
                <a:latin typeface="Courier"/>
              </a:rPr>
              <a:t>7 			</a:t>
            </a:r>
            <a:r>
              <a:rPr lang="en-US" dirty="0" err="1">
                <a:latin typeface="Courier"/>
              </a:rPr>
              <a:t>this.day</a:t>
            </a:r>
            <a:r>
              <a:rPr lang="en-US" dirty="0">
                <a:latin typeface="Courier"/>
              </a:rPr>
              <a:t> = day;</a:t>
            </a:r>
          </a:p>
          <a:p>
            <a:pPr marL="109728" indent="0">
              <a:buNone/>
            </a:pPr>
            <a:r>
              <a:rPr lang="en-US" dirty="0">
                <a:latin typeface="Courier"/>
              </a:rPr>
              <a:t>8 			</a:t>
            </a:r>
            <a:r>
              <a:rPr lang="en-US" dirty="0" err="1">
                <a:latin typeface="Courier"/>
              </a:rPr>
              <a:t>this.month</a:t>
            </a:r>
            <a:r>
              <a:rPr lang="en-US" dirty="0">
                <a:latin typeface="Courier"/>
              </a:rPr>
              <a:t> = month;</a:t>
            </a:r>
          </a:p>
          <a:p>
            <a:pPr marL="109728" indent="0">
              <a:buNone/>
            </a:pPr>
            <a:r>
              <a:rPr lang="en-US" dirty="0">
                <a:latin typeface="Courier"/>
              </a:rPr>
              <a:t>9 			</a:t>
            </a:r>
            <a:r>
              <a:rPr lang="en-US" dirty="0" err="1">
                <a:latin typeface="Courier"/>
              </a:rPr>
              <a:t>this.year</a:t>
            </a:r>
            <a:r>
              <a:rPr lang="en-US" dirty="0">
                <a:latin typeface="Courier"/>
              </a:rPr>
              <a:t> = year;</a:t>
            </a:r>
          </a:p>
          <a:p>
            <a:pPr marL="109728" indent="0">
              <a:buNone/>
            </a:pPr>
            <a:r>
              <a:rPr lang="en-US" dirty="0">
                <a:latin typeface="Courier"/>
              </a:rPr>
              <a:t>10 		}</a:t>
            </a:r>
          </a:p>
          <a:p>
            <a:pPr marL="109728" indent="0">
              <a:buNone/>
            </a:pPr>
            <a:r>
              <a:rPr lang="en-US" dirty="0">
                <a:latin typeface="Courier"/>
              </a:rPr>
              <a:t>11 		public MyDate(MyDate date) {</a:t>
            </a:r>
          </a:p>
          <a:p>
            <a:pPr marL="109728" indent="0">
              <a:buNone/>
            </a:pPr>
            <a:r>
              <a:rPr lang="en-US" dirty="0">
                <a:latin typeface="Courier"/>
              </a:rPr>
              <a:t>12 			</a:t>
            </a:r>
            <a:r>
              <a:rPr lang="en-US" dirty="0" err="1">
                <a:latin typeface="Courier"/>
              </a:rPr>
              <a:t>this.day</a:t>
            </a:r>
            <a:r>
              <a:rPr lang="en-US" dirty="0">
                <a:latin typeface="Courier"/>
              </a:rPr>
              <a:t> = </a:t>
            </a:r>
            <a:r>
              <a:rPr lang="en-US" dirty="0" err="1">
                <a:latin typeface="Courier"/>
              </a:rPr>
              <a:t>date.day</a:t>
            </a:r>
            <a:r>
              <a:rPr lang="en-US" dirty="0">
                <a:latin typeface="Courier"/>
              </a:rPr>
              <a:t>;</a:t>
            </a:r>
          </a:p>
          <a:p>
            <a:pPr marL="109728" indent="0">
              <a:buNone/>
            </a:pPr>
            <a:r>
              <a:rPr lang="en-US" dirty="0">
                <a:latin typeface="Courier"/>
              </a:rPr>
              <a:t>13 			</a:t>
            </a:r>
            <a:r>
              <a:rPr lang="en-US" dirty="0" err="1">
                <a:latin typeface="Courier"/>
              </a:rPr>
              <a:t>this.month</a:t>
            </a:r>
            <a:r>
              <a:rPr lang="en-US" dirty="0">
                <a:latin typeface="Courier"/>
              </a:rPr>
              <a:t> = </a:t>
            </a:r>
            <a:r>
              <a:rPr lang="en-US" dirty="0" err="1">
                <a:latin typeface="Courier"/>
              </a:rPr>
              <a:t>date.month</a:t>
            </a:r>
            <a:r>
              <a:rPr lang="en-US" dirty="0">
                <a:latin typeface="Courier"/>
              </a:rPr>
              <a:t>;</a:t>
            </a:r>
          </a:p>
          <a:p>
            <a:pPr marL="109728" indent="0">
              <a:buNone/>
            </a:pPr>
            <a:r>
              <a:rPr lang="en-US" dirty="0">
                <a:latin typeface="Courier"/>
              </a:rPr>
              <a:t>14 			</a:t>
            </a:r>
            <a:r>
              <a:rPr lang="en-US" dirty="0" err="1">
                <a:latin typeface="Courier"/>
              </a:rPr>
              <a:t>this.year</a:t>
            </a:r>
            <a:r>
              <a:rPr lang="en-US" dirty="0">
                <a:latin typeface="Courier"/>
              </a:rPr>
              <a:t> = </a:t>
            </a:r>
            <a:r>
              <a:rPr lang="en-US" dirty="0" err="1">
                <a:latin typeface="Courier"/>
              </a:rPr>
              <a:t>date.year</a:t>
            </a:r>
            <a:r>
              <a:rPr lang="en-US" dirty="0">
                <a:latin typeface="Courier"/>
              </a:rPr>
              <a:t>;</a:t>
            </a:r>
          </a:p>
          <a:p>
            <a:pPr marL="109728" indent="0">
              <a:buNone/>
            </a:pPr>
            <a:r>
              <a:rPr lang="en-US" dirty="0">
                <a:latin typeface="Courier"/>
              </a:rPr>
              <a:t>15 		}</a:t>
            </a:r>
          </a:p>
        </p:txBody>
      </p:sp>
    </p:spTree>
    <p:extLst>
      <p:ext uri="{BB962C8B-B14F-4D97-AF65-F5344CB8AC3E}">
        <p14:creationId xmlns:p14="http://schemas.microsoft.com/office/powerpoint/2010/main" val="122580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609600" y="1397000"/>
            <a:ext cx="10972800" cy="4325112"/>
          </a:xfrm>
        </p:spPr>
        <p:txBody>
          <a:bodyPr>
            <a:normAutofit fontScale="92500" lnSpcReduction="20000"/>
          </a:bodyPr>
          <a:lstStyle/>
          <a:p>
            <a:pPr marL="109728" indent="0">
              <a:buNone/>
            </a:pPr>
            <a:r>
              <a:rPr lang="en-US" sz="2000" dirty="0">
                <a:latin typeface="Courier"/>
              </a:rPr>
              <a:t>16</a:t>
            </a:r>
          </a:p>
          <a:p>
            <a:pPr marL="109728" indent="0">
              <a:buNone/>
            </a:pPr>
            <a:r>
              <a:rPr lang="en-US" sz="2000" dirty="0">
                <a:latin typeface="Courier"/>
              </a:rPr>
              <a:t>17 		public MyDate </a:t>
            </a:r>
            <a:r>
              <a:rPr lang="en-US" sz="2000" dirty="0" err="1">
                <a:latin typeface="Courier"/>
              </a:rPr>
              <a:t>addDays</a:t>
            </a:r>
            <a:r>
              <a:rPr lang="en-US" sz="2000" dirty="0">
                <a:latin typeface="Courier"/>
              </a:rPr>
              <a:t>(</a:t>
            </a:r>
            <a:r>
              <a:rPr lang="en-US" sz="2000" dirty="0" err="1">
                <a:latin typeface="Courier"/>
              </a:rPr>
              <a:t>int</a:t>
            </a:r>
            <a:r>
              <a:rPr lang="en-US" sz="2000" dirty="0">
                <a:latin typeface="Courier"/>
              </a:rPr>
              <a:t> </a:t>
            </a:r>
            <a:r>
              <a:rPr lang="en-US" sz="2000" dirty="0" err="1">
                <a:latin typeface="Courier"/>
              </a:rPr>
              <a:t>moreDays</a:t>
            </a:r>
            <a:r>
              <a:rPr lang="en-US" sz="2000" dirty="0">
                <a:latin typeface="Courier"/>
              </a:rPr>
              <a:t>) {</a:t>
            </a:r>
          </a:p>
          <a:p>
            <a:pPr marL="109728" indent="0">
              <a:buNone/>
            </a:pPr>
            <a:r>
              <a:rPr lang="en-US" sz="2000" dirty="0">
                <a:latin typeface="Courier"/>
              </a:rPr>
              <a:t>18 			MyDate </a:t>
            </a:r>
            <a:r>
              <a:rPr lang="en-US" sz="2000" dirty="0" err="1">
                <a:latin typeface="Courier"/>
              </a:rPr>
              <a:t>newDate</a:t>
            </a:r>
            <a:r>
              <a:rPr lang="en-US" sz="2000" dirty="0">
                <a:latin typeface="Courier"/>
              </a:rPr>
              <a:t> = new MyDate(this);</a:t>
            </a:r>
          </a:p>
          <a:p>
            <a:pPr marL="109728" indent="0">
              <a:buNone/>
            </a:pPr>
            <a:r>
              <a:rPr lang="en-US" sz="2000" dirty="0">
                <a:latin typeface="Courier"/>
              </a:rPr>
              <a:t>19 			</a:t>
            </a:r>
            <a:r>
              <a:rPr lang="en-US" sz="2000" dirty="0" err="1">
                <a:latin typeface="Courier"/>
              </a:rPr>
              <a:t>newDate.day</a:t>
            </a:r>
            <a:r>
              <a:rPr lang="en-US" sz="2000" dirty="0">
                <a:latin typeface="Courier"/>
              </a:rPr>
              <a:t> = </a:t>
            </a:r>
            <a:r>
              <a:rPr lang="en-US" sz="2000" dirty="0" err="1">
                <a:latin typeface="Courier"/>
              </a:rPr>
              <a:t>newDate.day</a:t>
            </a:r>
            <a:r>
              <a:rPr lang="en-US" sz="2000" dirty="0">
                <a:latin typeface="Courier"/>
              </a:rPr>
              <a:t> + </a:t>
            </a:r>
            <a:r>
              <a:rPr lang="en-US" sz="2000" dirty="0" err="1">
                <a:latin typeface="Courier"/>
              </a:rPr>
              <a:t>moreDays</a:t>
            </a:r>
            <a:r>
              <a:rPr lang="en-US" sz="2000" dirty="0">
                <a:latin typeface="Courier"/>
              </a:rPr>
              <a:t>;</a:t>
            </a:r>
          </a:p>
          <a:p>
            <a:pPr marL="109728" indent="0">
              <a:buNone/>
            </a:pPr>
            <a:r>
              <a:rPr lang="en-US" sz="2000" dirty="0">
                <a:latin typeface="Courier"/>
              </a:rPr>
              <a:t>20 			// Not Yet Implemented: wrap around code...</a:t>
            </a:r>
          </a:p>
          <a:p>
            <a:pPr marL="109728" indent="0">
              <a:buNone/>
            </a:pPr>
            <a:r>
              <a:rPr lang="en-US" sz="2000" dirty="0">
                <a:latin typeface="Courier"/>
              </a:rPr>
              <a:t>21 			return </a:t>
            </a:r>
            <a:r>
              <a:rPr lang="en-US" sz="2000" dirty="0" err="1">
                <a:latin typeface="Courier"/>
              </a:rPr>
              <a:t>newDate</a:t>
            </a:r>
            <a:r>
              <a:rPr lang="en-US" sz="2000" dirty="0">
                <a:latin typeface="Courier"/>
              </a:rPr>
              <a:t>;</a:t>
            </a:r>
          </a:p>
          <a:p>
            <a:pPr marL="566928" indent="-457200">
              <a:buAutoNum type="arabicPlain" startAt="22"/>
            </a:pPr>
            <a:r>
              <a:rPr lang="en-US" sz="2000" dirty="0" smtClean="0">
                <a:latin typeface="Courier"/>
              </a:rPr>
              <a:t>        }</a:t>
            </a:r>
          </a:p>
          <a:p>
            <a:pPr marL="566928" indent="-457200">
              <a:buAutoNum type="arabicPlain" startAt="22"/>
            </a:pPr>
            <a:endParaRPr lang="en-US" sz="2000" dirty="0">
              <a:latin typeface="Courier"/>
            </a:endParaRPr>
          </a:p>
          <a:p>
            <a:pPr marL="566928" indent="-457200">
              <a:buAutoNum type="arabicPlain" startAt="23"/>
            </a:pPr>
            <a:r>
              <a:rPr lang="en-US" sz="2000" dirty="0" smtClean="0">
                <a:latin typeface="Courier"/>
              </a:rPr>
              <a:t>         public </a:t>
            </a:r>
            <a:r>
              <a:rPr lang="en-US" sz="2000" dirty="0">
                <a:latin typeface="Courier"/>
              </a:rPr>
              <a:t>String </a:t>
            </a:r>
            <a:r>
              <a:rPr lang="en-US" sz="2000" dirty="0" err="1" smtClean="0">
                <a:latin typeface="Courier"/>
              </a:rPr>
              <a:t>toString</a:t>
            </a:r>
            <a:r>
              <a:rPr lang="en-US" sz="2000" dirty="0" smtClean="0">
                <a:latin typeface="Courier"/>
              </a:rPr>
              <a:t>() {</a:t>
            </a:r>
          </a:p>
          <a:p>
            <a:pPr marL="566928" indent="-457200">
              <a:buAutoNum type="arabicPlain" startAt="23"/>
            </a:pPr>
            <a:r>
              <a:rPr lang="en-US" sz="2000" dirty="0" smtClean="0">
                <a:latin typeface="Courier"/>
              </a:rPr>
              <a:t>               String </a:t>
            </a:r>
            <a:r>
              <a:rPr lang="en-US" sz="2000" dirty="0" err="1" smtClean="0">
                <a:latin typeface="Courier"/>
              </a:rPr>
              <a:t>retString</a:t>
            </a:r>
            <a:r>
              <a:rPr lang="en-US" sz="2000" dirty="0" smtClean="0">
                <a:latin typeface="Courier"/>
              </a:rPr>
              <a:t> </a:t>
            </a:r>
            <a:r>
              <a:rPr lang="en-US" sz="2000" dirty="0">
                <a:latin typeface="Courier"/>
              </a:rPr>
              <a:t>= "" + day + "-" + month + "-" + </a:t>
            </a:r>
            <a:r>
              <a:rPr lang="en-US" sz="2000" dirty="0" smtClean="0">
                <a:latin typeface="Courier"/>
              </a:rPr>
              <a:t>year;</a:t>
            </a:r>
            <a:endParaRPr lang="en-US" sz="2000" dirty="0">
              <a:latin typeface="Courier"/>
            </a:endParaRPr>
          </a:p>
          <a:p>
            <a:pPr marL="109728" indent="0">
              <a:buNone/>
            </a:pPr>
            <a:r>
              <a:rPr lang="en-US" sz="2000" dirty="0">
                <a:latin typeface="Courier"/>
              </a:rPr>
              <a:t>24 			</a:t>
            </a:r>
            <a:r>
              <a:rPr lang="en-US" sz="2000" dirty="0" smtClean="0">
                <a:latin typeface="Courier"/>
              </a:rPr>
              <a:t>Return </a:t>
            </a:r>
            <a:r>
              <a:rPr lang="en-US" sz="2000" dirty="0" err="1" smtClean="0">
                <a:latin typeface="Courier"/>
              </a:rPr>
              <a:t>retString</a:t>
            </a:r>
            <a:r>
              <a:rPr lang="en-US" sz="2000" dirty="0" smtClean="0">
                <a:latin typeface="Courier"/>
              </a:rPr>
              <a:t>;</a:t>
            </a:r>
            <a:endParaRPr lang="en-US" sz="2000" dirty="0">
              <a:latin typeface="Courier"/>
            </a:endParaRPr>
          </a:p>
          <a:p>
            <a:pPr marL="109728" indent="0">
              <a:buNone/>
            </a:pPr>
            <a:r>
              <a:rPr lang="en-US" sz="2000" dirty="0">
                <a:latin typeface="Courier"/>
              </a:rPr>
              <a:t>25 		}</a:t>
            </a:r>
          </a:p>
          <a:p>
            <a:pPr marL="109728" indent="0">
              <a:buNone/>
            </a:pPr>
            <a:r>
              <a:rPr lang="en-US" sz="2000" dirty="0">
                <a:latin typeface="Courier"/>
              </a:rPr>
              <a:t>26 	}</a:t>
            </a:r>
          </a:p>
        </p:txBody>
      </p:sp>
    </p:spTree>
    <p:extLst>
      <p:ext uri="{BB962C8B-B14F-4D97-AF65-F5344CB8AC3E}">
        <p14:creationId xmlns:p14="http://schemas.microsoft.com/office/powerpoint/2010/main" val="12213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609600" y="1397000"/>
            <a:ext cx="10972800" cy="4325112"/>
          </a:xfrm>
        </p:spPr>
        <p:txBody>
          <a:bodyPr>
            <a:normAutofit/>
          </a:bodyPr>
          <a:lstStyle/>
          <a:p>
            <a:pPr marL="109728" indent="0">
              <a:buNone/>
            </a:pPr>
            <a:r>
              <a:rPr lang="en-US" sz="2000" dirty="0">
                <a:latin typeface="Courier"/>
              </a:rPr>
              <a:t>1 	public class </a:t>
            </a:r>
            <a:r>
              <a:rPr lang="en-US" sz="2000" dirty="0" err="1">
                <a:latin typeface="Courier"/>
              </a:rPr>
              <a:t>TestMyDate</a:t>
            </a:r>
            <a:r>
              <a:rPr lang="en-US" sz="2000" dirty="0">
                <a:latin typeface="Courier"/>
              </a:rPr>
              <a:t> {</a:t>
            </a:r>
          </a:p>
          <a:p>
            <a:pPr marL="109728" indent="0">
              <a:buNone/>
            </a:pPr>
            <a:r>
              <a:rPr lang="en-US" sz="2000" dirty="0">
                <a:latin typeface="Courier"/>
              </a:rPr>
              <a:t>2 		public static void main(String[] </a:t>
            </a:r>
            <a:r>
              <a:rPr lang="en-US" sz="2000" dirty="0" err="1">
                <a:latin typeface="Courier"/>
              </a:rPr>
              <a:t>args</a:t>
            </a:r>
            <a:r>
              <a:rPr lang="en-US" sz="2000" dirty="0">
                <a:latin typeface="Courier"/>
              </a:rPr>
              <a:t>) {</a:t>
            </a:r>
          </a:p>
          <a:p>
            <a:pPr marL="109728" indent="0">
              <a:buNone/>
            </a:pPr>
            <a:r>
              <a:rPr lang="en-US" sz="2000" dirty="0">
                <a:latin typeface="Courier"/>
              </a:rPr>
              <a:t>3 			MyDate </a:t>
            </a:r>
            <a:r>
              <a:rPr lang="en-US" sz="2000" dirty="0" err="1">
                <a:latin typeface="Courier"/>
              </a:rPr>
              <a:t>my_birth</a:t>
            </a:r>
            <a:r>
              <a:rPr lang="en-US" sz="2000" dirty="0">
                <a:latin typeface="Courier"/>
              </a:rPr>
              <a:t> = new MyDate(22, 7, 1964);</a:t>
            </a:r>
          </a:p>
          <a:p>
            <a:pPr marL="109728" indent="0">
              <a:buNone/>
            </a:pPr>
            <a:r>
              <a:rPr lang="en-US" sz="2000" dirty="0">
                <a:latin typeface="Courier"/>
              </a:rPr>
              <a:t>4 			MyDate </a:t>
            </a:r>
            <a:r>
              <a:rPr lang="en-US" sz="2000" dirty="0" err="1">
                <a:latin typeface="Courier"/>
              </a:rPr>
              <a:t>the_next_week</a:t>
            </a:r>
            <a:r>
              <a:rPr lang="en-US" sz="2000" dirty="0">
                <a:latin typeface="Courier"/>
              </a:rPr>
              <a:t> = </a:t>
            </a:r>
            <a:r>
              <a:rPr lang="en-US" sz="2000" dirty="0" err="1">
                <a:latin typeface="Courier"/>
              </a:rPr>
              <a:t>my_birth.addDays</a:t>
            </a:r>
            <a:r>
              <a:rPr lang="en-US" sz="2000" dirty="0">
                <a:latin typeface="Courier"/>
              </a:rPr>
              <a:t>(7);</a:t>
            </a:r>
          </a:p>
          <a:p>
            <a:pPr marL="109728" indent="0">
              <a:buNone/>
            </a:pPr>
            <a:r>
              <a:rPr lang="en-US" sz="2000" dirty="0">
                <a:latin typeface="Courier"/>
              </a:rPr>
              <a:t>5			</a:t>
            </a:r>
          </a:p>
          <a:p>
            <a:pPr marL="109728" indent="0">
              <a:buNone/>
            </a:pPr>
            <a:r>
              <a:rPr lang="en-US" sz="2000" dirty="0">
                <a:latin typeface="Courier"/>
              </a:rPr>
              <a:t>6 			</a:t>
            </a:r>
            <a:r>
              <a:rPr lang="en-US" sz="2000" dirty="0" err="1">
                <a:latin typeface="Courier"/>
              </a:rPr>
              <a:t>System.out.println</a:t>
            </a:r>
            <a:r>
              <a:rPr lang="en-US" sz="2000" dirty="0">
                <a:latin typeface="Courier"/>
              </a:rPr>
              <a:t>(</a:t>
            </a:r>
            <a:r>
              <a:rPr lang="en-US" sz="2000" dirty="0" err="1">
                <a:latin typeface="Courier"/>
              </a:rPr>
              <a:t>the_next_week</a:t>
            </a:r>
            <a:r>
              <a:rPr lang="en-US" sz="2000" dirty="0">
                <a:latin typeface="Courier"/>
              </a:rPr>
              <a:t>);</a:t>
            </a:r>
          </a:p>
          <a:p>
            <a:pPr marL="109728" indent="0">
              <a:buNone/>
            </a:pPr>
            <a:r>
              <a:rPr lang="en-US" sz="2000" dirty="0">
                <a:latin typeface="Courier"/>
              </a:rPr>
              <a:t>7 		}</a:t>
            </a:r>
          </a:p>
          <a:p>
            <a:pPr marL="109728" indent="0">
              <a:buNone/>
            </a:pPr>
            <a:r>
              <a:rPr lang="en-US" sz="2000" dirty="0">
                <a:latin typeface="Courier"/>
              </a:rPr>
              <a:t>8 	}</a:t>
            </a:r>
          </a:p>
        </p:txBody>
      </p:sp>
    </p:spTree>
    <p:extLst>
      <p:ext uri="{BB962C8B-B14F-4D97-AF65-F5344CB8AC3E}">
        <p14:creationId xmlns:p14="http://schemas.microsoft.com/office/powerpoint/2010/main" val="15062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Variables</a:t>
            </a:r>
          </a:p>
        </p:txBody>
      </p:sp>
    </p:spTree>
    <p:extLst>
      <p:ext uri="{BB962C8B-B14F-4D97-AF65-F5344CB8AC3E}">
        <p14:creationId xmlns:p14="http://schemas.microsoft.com/office/powerpoint/2010/main" val="320312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Variables and Scope</a:t>
            </a:r>
          </a:p>
        </p:txBody>
      </p:sp>
      <p:sp>
        <p:nvSpPr>
          <p:cNvPr id="3" name="Content Placeholder 2"/>
          <p:cNvSpPr>
            <a:spLocks noGrp="1"/>
          </p:cNvSpPr>
          <p:nvPr>
            <p:ph idx="1"/>
          </p:nvPr>
        </p:nvSpPr>
        <p:spPr>
          <a:xfrm>
            <a:off x="609600" y="1841500"/>
            <a:ext cx="10972800" cy="4325112"/>
          </a:xfrm>
        </p:spPr>
        <p:txBody>
          <a:bodyPr>
            <a:normAutofit/>
          </a:bodyPr>
          <a:lstStyle/>
          <a:p>
            <a:pPr marL="109728" indent="0">
              <a:buNone/>
            </a:pPr>
            <a:r>
              <a:rPr lang="en-US" dirty="0"/>
              <a:t>Local variables are</a:t>
            </a:r>
            <a:r>
              <a:rPr lang="en-US" dirty="0" smtClean="0"/>
              <a:t>:</a:t>
            </a:r>
          </a:p>
          <a:p>
            <a:pPr lvl="1"/>
            <a:r>
              <a:rPr lang="en-US" dirty="0"/>
              <a:t>Variables that are defined inside a method and </a:t>
            </a:r>
            <a:r>
              <a:rPr lang="en-US" dirty="0" smtClean="0"/>
              <a:t>are </a:t>
            </a:r>
            <a:r>
              <a:rPr lang="en-US" dirty="0"/>
              <a:t>called </a:t>
            </a:r>
            <a:r>
              <a:rPr lang="en-US" i="1" dirty="0"/>
              <a:t>local</a:t>
            </a:r>
            <a:r>
              <a:rPr lang="en-US" dirty="0"/>
              <a:t>, </a:t>
            </a:r>
            <a:r>
              <a:rPr lang="en-US" i="1" dirty="0"/>
              <a:t>automatic</a:t>
            </a:r>
            <a:r>
              <a:rPr lang="en-US" dirty="0"/>
              <a:t>, </a:t>
            </a:r>
            <a:r>
              <a:rPr lang="en-US" i="1" dirty="0"/>
              <a:t>temporary, </a:t>
            </a:r>
            <a:r>
              <a:rPr lang="en-US" dirty="0"/>
              <a:t>or </a:t>
            </a:r>
            <a:r>
              <a:rPr lang="en-US" i="1" dirty="0"/>
              <a:t>stack </a:t>
            </a:r>
            <a:r>
              <a:rPr lang="en-US" dirty="0" smtClean="0"/>
              <a:t>variables</a:t>
            </a:r>
          </a:p>
          <a:p>
            <a:pPr lvl="1"/>
            <a:r>
              <a:rPr lang="en-US" dirty="0"/>
              <a:t>Variables that are created when the method is </a:t>
            </a:r>
            <a:r>
              <a:rPr lang="en-US" dirty="0" smtClean="0"/>
              <a:t>executed </a:t>
            </a:r>
            <a:r>
              <a:rPr lang="en-US" dirty="0"/>
              <a:t>are destroyed when the method is </a:t>
            </a:r>
            <a:r>
              <a:rPr lang="en-US" dirty="0" smtClean="0"/>
              <a:t>exited</a:t>
            </a:r>
          </a:p>
          <a:p>
            <a:pPr lvl="1"/>
            <a:endParaRPr lang="en-US" dirty="0"/>
          </a:p>
          <a:p>
            <a:pPr marL="109728" indent="0">
              <a:buNone/>
            </a:pPr>
            <a:r>
              <a:rPr lang="en-US" dirty="0"/>
              <a:t>Variable initialization comprises the following:</a:t>
            </a:r>
          </a:p>
          <a:p>
            <a:pPr lvl="1"/>
            <a:r>
              <a:rPr lang="en-US" dirty="0"/>
              <a:t>Local variables require explicit </a:t>
            </a:r>
            <a:r>
              <a:rPr lang="en-US" dirty="0" smtClean="0"/>
              <a:t>initialization.</a:t>
            </a:r>
            <a:endParaRPr lang="en-US" dirty="0"/>
          </a:p>
          <a:p>
            <a:pPr lvl="1"/>
            <a:r>
              <a:rPr lang="en-US" dirty="0"/>
              <a:t>Instance variables are initialized </a:t>
            </a:r>
            <a:r>
              <a:rPr lang="en-US" dirty="0" smtClean="0"/>
              <a:t>automatically.</a:t>
            </a:r>
            <a:endParaRPr lang="en-US" dirty="0"/>
          </a:p>
        </p:txBody>
      </p:sp>
    </p:spTree>
    <p:extLst>
      <p:ext uri="{BB962C8B-B14F-4D97-AF65-F5344CB8AC3E}">
        <p14:creationId xmlns:p14="http://schemas.microsoft.com/office/powerpoint/2010/main" val="187553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Variable Scope Example</a:t>
            </a:r>
          </a:p>
        </p:txBody>
      </p:sp>
      <p:sp>
        <p:nvSpPr>
          <p:cNvPr id="3" name="Content Placeholder 2"/>
          <p:cNvSpPr>
            <a:spLocks noGrp="1"/>
          </p:cNvSpPr>
          <p:nvPr>
            <p:ph idx="1"/>
          </p:nvPr>
        </p:nvSpPr>
        <p:spPr>
          <a:xfrm>
            <a:off x="609600" y="1841500"/>
            <a:ext cx="10972800" cy="4325112"/>
          </a:xfrm>
        </p:spPr>
        <p:txBody>
          <a:bodyPr>
            <a:normAutofit fontScale="32500" lnSpcReduction="20000"/>
          </a:bodyPr>
          <a:lstStyle/>
          <a:p>
            <a:pPr marL="109728" indent="0">
              <a:buNone/>
            </a:pPr>
            <a:r>
              <a:rPr lang="en-US" sz="2400" dirty="0">
                <a:latin typeface="Courier"/>
              </a:rPr>
              <a:t>public class </a:t>
            </a:r>
            <a:r>
              <a:rPr lang="en-US" sz="2400" dirty="0" err="1">
                <a:latin typeface="Courier"/>
              </a:rPr>
              <a:t>ScopeExample</a:t>
            </a:r>
            <a:r>
              <a:rPr lang="en-US" sz="2400" dirty="0">
                <a:latin typeface="Courier"/>
              </a:rPr>
              <a:t> {</a:t>
            </a:r>
          </a:p>
          <a:p>
            <a:pPr marL="109728" indent="0">
              <a:buNone/>
            </a:pPr>
            <a:r>
              <a:rPr lang="en-US" sz="2400" dirty="0">
                <a:latin typeface="Courier"/>
              </a:rPr>
              <a:t>	private int </a:t>
            </a:r>
            <a:r>
              <a:rPr lang="en-US" sz="2400" dirty="0" err="1">
                <a:latin typeface="Courier"/>
              </a:rPr>
              <a:t>i</a:t>
            </a:r>
            <a:r>
              <a:rPr lang="en-US" sz="2400" dirty="0">
                <a:latin typeface="Courier"/>
              </a:rPr>
              <a:t>=1</a:t>
            </a:r>
            <a:r>
              <a:rPr lang="en-US" sz="2400" dirty="0" smtClean="0">
                <a:latin typeface="Courier"/>
              </a:rPr>
              <a:t>; //9 //15</a:t>
            </a:r>
            <a:endParaRPr lang="en-US" sz="2400" dirty="0">
              <a:latin typeface="Courier"/>
            </a:endParaRPr>
          </a:p>
          <a:p>
            <a:pPr marL="109728" indent="0">
              <a:buNone/>
            </a:pPr>
            <a:r>
              <a:rPr lang="en-US" sz="2400" dirty="0">
                <a:latin typeface="Courier"/>
              </a:rPr>
              <a:t>	public void </a:t>
            </a:r>
            <a:r>
              <a:rPr lang="en-US" sz="2400" dirty="0" err="1">
                <a:latin typeface="Courier"/>
              </a:rPr>
              <a:t>firstMethod</a:t>
            </a:r>
            <a:r>
              <a:rPr lang="en-US" sz="2400" dirty="0">
                <a:latin typeface="Courier"/>
              </a:rPr>
              <a:t>() {</a:t>
            </a:r>
          </a:p>
          <a:p>
            <a:pPr marL="109728" indent="0">
              <a:buNone/>
            </a:pPr>
            <a:r>
              <a:rPr lang="en-US" sz="2400" dirty="0">
                <a:latin typeface="Courier"/>
              </a:rPr>
              <a:t>		int </a:t>
            </a:r>
            <a:r>
              <a:rPr lang="en-US" sz="2400" dirty="0" err="1">
                <a:latin typeface="Courier"/>
              </a:rPr>
              <a:t>i</a:t>
            </a:r>
            <a:r>
              <a:rPr lang="en-US" sz="2400" dirty="0">
                <a:latin typeface="Courier"/>
              </a:rPr>
              <a:t>=4, j=5</a:t>
            </a:r>
            <a:r>
              <a:rPr lang="en-US" sz="2400" dirty="0" smtClean="0">
                <a:latin typeface="Courier"/>
              </a:rPr>
              <a:t>; // 1</a:t>
            </a:r>
            <a:endParaRPr lang="en-US" sz="2400" dirty="0">
              <a:latin typeface="Courier"/>
            </a:endParaRPr>
          </a:p>
          <a:p>
            <a:pPr marL="109728" indent="0">
              <a:buNone/>
            </a:pPr>
            <a:r>
              <a:rPr lang="en-US" sz="2400" dirty="0">
                <a:latin typeface="Courier"/>
              </a:rPr>
              <a:t>		</a:t>
            </a:r>
            <a:r>
              <a:rPr lang="en-US" sz="2400" dirty="0" err="1">
                <a:latin typeface="Courier"/>
              </a:rPr>
              <a:t>this.i</a:t>
            </a:r>
            <a:r>
              <a:rPr lang="en-US" sz="2400" dirty="0">
                <a:latin typeface="Courier"/>
              </a:rPr>
              <a:t> = </a:t>
            </a:r>
            <a:r>
              <a:rPr lang="en-US" sz="2400" dirty="0" err="1">
                <a:latin typeface="Courier"/>
              </a:rPr>
              <a:t>i</a:t>
            </a:r>
            <a:r>
              <a:rPr lang="en-US" sz="2400" dirty="0">
                <a:latin typeface="Courier"/>
              </a:rPr>
              <a:t> + j</a:t>
            </a:r>
            <a:r>
              <a:rPr lang="en-US" sz="2400" dirty="0" smtClean="0">
                <a:latin typeface="Courier"/>
              </a:rPr>
              <a:t>; // 9</a:t>
            </a:r>
            <a:endParaRPr lang="en-US" sz="2400" dirty="0">
              <a:latin typeface="Courier"/>
            </a:endParaRPr>
          </a:p>
          <a:p>
            <a:pPr marL="109728" indent="0">
              <a:buNone/>
            </a:pPr>
            <a:r>
              <a:rPr lang="en-US" sz="2400" dirty="0">
                <a:latin typeface="Courier"/>
              </a:rPr>
              <a:t>		</a:t>
            </a:r>
            <a:r>
              <a:rPr lang="en-US" sz="2400" dirty="0" err="1">
                <a:latin typeface="Courier"/>
              </a:rPr>
              <a:t>secondMethod</a:t>
            </a:r>
            <a:r>
              <a:rPr lang="en-US" sz="2400" dirty="0">
                <a:latin typeface="Courier"/>
              </a:rPr>
              <a:t>(7);</a:t>
            </a:r>
          </a:p>
          <a:p>
            <a:pPr marL="109728" indent="0">
              <a:buNone/>
            </a:pPr>
            <a:r>
              <a:rPr lang="en-US" sz="2400" dirty="0">
                <a:latin typeface="Courier"/>
              </a:rPr>
              <a:t>	}</a:t>
            </a:r>
          </a:p>
          <a:p>
            <a:pPr marL="109728" indent="0">
              <a:buNone/>
            </a:pPr>
            <a:r>
              <a:rPr lang="en-US" sz="2400" dirty="0">
                <a:latin typeface="Courier"/>
              </a:rPr>
              <a:t>	public void </a:t>
            </a:r>
            <a:r>
              <a:rPr lang="en-US" sz="2400" dirty="0" err="1">
                <a:latin typeface="Courier"/>
              </a:rPr>
              <a:t>secondMethod</a:t>
            </a:r>
            <a:r>
              <a:rPr lang="en-US" sz="2400" dirty="0">
                <a:latin typeface="Courier"/>
              </a:rPr>
              <a:t>(</a:t>
            </a:r>
            <a:r>
              <a:rPr lang="en-US" sz="2400" dirty="0" err="1">
                <a:latin typeface="Courier"/>
              </a:rPr>
              <a:t>int</a:t>
            </a:r>
            <a:r>
              <a:rPr lang="en-US" sz="2400" dirty="0">
                <a:latin typeface="Courier"/>
              </a:rPr>
              <a:t> </a:t>
            </a:r>
            <a:r>
              <a:rPr lang="en-US" sz="2400" dirty="0" err="1">
                <a:latin typeface="Courier"/>
              </a:rPr>
              <a:t>i</a:t>
            </a:r>
            <a:r>
              <a:rPr lang="en-US" sz="2400" dirty="0">
                <a:latin typeface="Courier"/>
              </a:rPr>
              <a:t>) {</a:t>
            </a:r>
          </a:p>
          <a:p>
            <a:pPr marL="109728" indent="0">
              <a:buNone/>
            </a:pPr>
            <a:r>
              <a:rPr lang="en-US" sz="2400" dirty="0">
                <a:latin typeface="Courier"/>
              </a:rPr>
              <a:t>		int j=8</a:t>
            </a:r>
            <a:r>
              <a:rPr lang="en-US" sz="2400" dirty="0" smtClean="0">
                <a:latin typeface="Courier"/>
              </a:rPr>
              <a:t>; // 9</a:t>
            </a:r>
            <a:endParaRPr lang="en-US" sz="2400" dirty="0">
              <a:latin typeface="Courier"/>
            </a:endParaRPr>
          </a:p>
          <a:p>
            <a:pPr marL="109728" indent="0">
              <a:buNone/>
            </a:pPr>
            <a:r>
              <a:rPr lang="en-US" sz="2400" dirty="0">
                <a:latin typeface="Courier"/>
              </a:rPr>
              <a:t>		</a:t>
            </a:r>
            <a:r>
              <a:rPr lang="en-US" sz="2400" dirty="0" err="1">
                <a:latin typeface="Courier"/>
              </a:rPr>
              <a:t>this.i</a:t>
            </a:r>
            <a:r>
              <a:rPr lang="en-US" sz="2400" dirty="0">
                <a:latin typeface="Courier"/>
              </a:rPr>
              <a:t> = </a:t>
            </a:r>
            <a:r>
              <a:rPr lang="en-US" sz="2400" dirty="0" err="1">
                <a:latin typeface="Courier"/>
              </a:rPr>
              <a:t>i</a:t>
            </a:r>
            <a:r>
              <a:rPr lang="en-US" sz="2400" dirty="0">
                <a:latin typeface="Courier"/>
              </a:rPr>
              <a:t> + j</a:t>
            </a:r>
            <a:r>
              <a:rPr lang="en-US" sz="2400" dirty="0" smtClean="0">
                <a:latin typeface="Courier"/>
              </a:rPr>
              <a:t>; // 15</a:t>
            </a:r>
            <a:endParaRPr lang="en-US" sz="2400" dirty="0">
              <a:latin typeface="Courier"/>
            </a:endParaRPr>
          </a:p>
          <a:p>
            <a:pPr marL="109728" indent="0">
              <a:buNone/>
            </a:pPr>
            <a:r>
              <a:rPr lang="en-US" sz="2400" dirty="0">
                <a:latin typeface="Courier"/>
              </a:rPr>
              <a:t>	}</a:t>
            </a:r>
          </a:p>
          <a:p>
            <a:pPr marL="109728" indent="0">
              <a:buNone/>
            </a:pPr>
            <a:r>
              <a:rPr lang="en-US" sz="2400" dirty="0">
                <a:latin typeface="Courier"/>
              </a:rPr>
              <a:t>}</a:t>
            </a:r>
          </a:p>
          <a:p>
            <a:pPr marL="109728" indent="0">
              <a:buNone/>
            </a:pPr>
            <a:endParaRPr lang="en-US" sz="2400" dirty="0">
              <a:latin typeface="Courier"/>
            </a:endParaRPr>
          </a:p>
          <a:p>
            <a:pPr marL="109728" indent="0">
              <a:buNone/>
            </a:pPr>
            <a:r>
              <a:rPr lang="en-US" sz="2400" dirty="0">
                <a:latin typeface="Courier"/>
              </a:rPr>
              <a:t>public class </a:t>
            </a:r>
            <a:r>
              <a:rPr lang="en-US" sz="2400" dirty="0" err="1">
                <a:latin typeface="Courier"/>
              </a:rPr>
              <a:t>TestScoping</a:t>
            </a:r>
            <a:r>
              <a:rPr lang="en-US" sz="2400" dirty="0">
                <a:latin typeface="Courier"/>
              </a:rPr>
              <a:t> {</a:t>
            </a:r>
          </a:p>
          <a:p>
            <a:pPr marL="109728" indent="0">
              <a:buNone/>
            </a:pPr>
            <a:r>
              <a:rPr lang="en-US" sz="2400" dirty="0">
                <a:latin typeface="Courier"/>
              </a:rPr>
              <a:t>	public static void main(String[] </a:t>
            </a:r>
            <a:r>
              <a:rPr lang="en-US" sz="2400" dirty="0" err="1">
                <a:latin typeface="Courier"/>
              </a:rPr>
              <a:t>args</a:t>
            </a:r>
            <a:r>
              <a:rPr lang="en-US" sz="2400" dirty="0">
                <a:latin typeface="Courier"/>
              </a:rPr>
              <a:t>) {</a:t>
            </a:r>
          </a:p>
          <a:p>
            <a:pPr marL="109728" indent="0">
              <a:buNone/>
            </a:pPr>
            <a:r>
              <a:rPr lang="en-US" sz="2400" dirty="0">
                <a:latin typeface="Courier"/>
              </a:rPr>
              <a:t>		</a:t>
            </a:r>
            <a:r>
              <a:rPr lang="en-US" sz="2400" dirty="0" err="1" smtClean="0">
                <a:latin typeface="Courier"/>
              </a:rPr>
              <a:t>ScopeExample</a:t>
            </a:r>
            <a:r>
              <a:rPr lang="en-US" sz="2400" dirty="0" smtClean="0">
                <a:latin typeface="Courier"/>
              </a:rPr>
              <a:t> scope = new </a:t>
            </a:r>
            <a:r>
              <a:rPr lang="en-US" sz="2400" dirty="0" err="1" smtClean="0">
                <a:latin typeface="Courier"/>
              </a:rPr>
              <a:t>ScopeExample</a:t>
            </a:r>
            <a:r>
              <a:rPr lang="en-US" sz="2400" dirty="0" smtClean="0">
                <a:latin typeface="Courier"/>
              </a:rPr>
              <a:t>();</a:t>
            </a:r>
          </a:p>
          <a:p>
            <a:pPr marL="109728" indent="0">
              <a:buNone/>
            </a:pPr>
            <a:r>
              <a:rPr lang="en-US" sz="2400" dirty="0" smtClean="0">
                <a:latin typeface="Courier"/>
              </a:rPr>
              <a:t>		</a:t>
            </a:r>
            <a:r>
              <a:rPr lang="en-US" sz="2400" dirty="0" err="1" smtClean="0">
                <a:latin typeface="Courier"/>
              </a:rPr>
              <a:t>scope.firstMethod</a:t>
            </a:r>
            <a:r>
              <a:rPr lang="en-US" sz="2400" dirty="0" smtClean="0">
                <a:latin typeface="Courier"/>
              </a:rPr>
              <a:t>();</a:t>
            </a:r>
          </a:p>
          <a:p>
            <a:pPr marL="109728" indent="0">
              <a:buNone/>
            </a:pPr>
            <a:r>
              <a:rPr lang="en-US" sz="2400" dirty="0">
                <a:latin typeface="Courier"/>
              </a:rPr>
              <a:t>	}</a:t>
            </a:r>
          </a:p>
          <a:p>
            <a:pPr marL="109728" indent="0">
              <a:buNone/>
            </a:pPr>
            <a:r>
              <a:rPr lang="en-US" sz="2400" dirty="0">
                <a:latin typeface="Courier"/>
              </a:rPr>
              <a:t>}</a:t>
            </a:r>
            <a:endParaRPr lang="en-US" sz="2000" dirty="0" smtClean="0"/>
          </a:p>
        </p:txBody>
      </p:sp>
      <p:pic>
        <p:nvPicPr>
          <p:cNvPr id="4" name="Picture 3"/>
          <p:cNvPicPr>
            <a:picLocks noChangeAspect="1"/>
          </p:cNvPicPr>
          <p:nvPr/>
        </p:nvPicPr>
        <p:blipFill>
          <a:blip r:embed="rId3"/>
          <a:stretch>
            <a:fillRect/>
          </a:stretch>
        </p:blipFill>
        <p:spPr>
          <a:xfrm>
            <a:off x="6845300" y="1841500"/>
            <a:ext cx="4254500" cy="3112437"/>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0072800" y="3821760"/>
              <a:ext cx="500400" cy="583920"/>
            </p14:xfrm>
          </p:contentPart>
        </mc:Choice>
        <mc:Fallback xmlns="">
          <p:pic>
            <p:nvPicPr>
              <p:cNvPr id="5" name="Ink 4"/>
              <p:cNvPicPr/>
              <p:nvPr/>
            </p:nvPicPr>
            <p:blipFill>
              <a:blip r:embed="rId5"/>
              <a:stretch>
                <a:fillRect/>
              </a:stretch>
            </p:blipFill>
            <p:spPr>
              <a:xfrm>
                <a:off x="10063440" y="3812400"/>
                <a:ext cx="519120" cy="602640"/>
              </a:xfrm>
              <a:prstGeom prst="rect">
                <a:avLst/>
              </a:prstGeom>
            </p:spPr>
          </p:pic>
        </mc:Fallback>
      </mc:AlternateContent>
    </p:spTree>
    <p:extLst>
      <p:ext uri="{BB962C8B-B14F-4D97-AF65-F5344CB8AC3E}">
        <p14:creationId xmlns:p14="http://schemas.microsoft.com/office/powerpoint/2010/main" val="9425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pPr algn="ctr"/>
            <a:r>
              <a:rPr lang="en-US" dirty="0"/>
              <a:t>Variable Initialization</a:t>
            </a:r>
          </a:p>
        </p:txBody>
      </p:sp>
      <p:pic>
        <p:nvPicPr>
          <p:cNvPr id="7" name="Picture 6"/>
          <p:cNvPicPr>
            <a:picLocks noChangeAspect="1"/>
          </p:cNvPicPr>
          <p:nvPr/>
        </p:nvPicPr>
        <p:blipFill>
          <a:blip r:embed="rId3"/>
          <a:stretch>
            <a:fillRect/>
          </a:stretch>
        </p:blipFill>
        <p:spPr>
          <a:xfrm>
            <a:off x="3937000" y="1841500"/>
            <a:ext cx="4318000" cy="3848100"/>
          </a:xfrm>
          <a:prstGeom prst="rect">
            <a:avLst/>
          </a:prstGeom>
        </p:spPr>
      </p:pic>
    </p:spTree>
    <p:extLst>
      <p:ext uri="{BB962C8B-B14F-4D97-AF65-F5344CB8AC3E}">
        <p14:creationId xmlns:p14="http://schemas.microsoft.com/office/powerpoint/2010/main" val="3263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Initialization Before Use Principle</a:t>
            </a:r>
          </a:p>
        </p:txBody>
      </p:sp>
      <p:sp>
        <p:nvSpPr>
          <p:cNvPr id="3" name="Content Placeholder 2"/>
          <p:cNvSpPr>
            <a:spLocks noGrp="1"/>
          </p:cNvSpPr>
          <p:nvPr>
            <p:ph idx="1"/>
          </p:nvPr>
        </p:nvSpPr>
        <p:spPr>
          <a:xfrm>
            <a:off x="609600" y="1841500"/>
            <a:ext cx="10972800" cy="4325112"/>
          </a:xfrm>
        </p:spPr>
        <p:txBody>
          <a:bodyPr>
            <a:normAutofit fontScale="47500" lnSpcReduction="20000"/>
          </a:bodyPr>
          <a:lstStyle/>
          <a:p>
            <a:pPr marL="109728" indent="0">
              <a:buNone/>
            </a:pPr>
            <a:r>
              <a:rPr lang="en-US" sz="3800" dirty="0"/>
              <a:t>The compiler will verify that local variables have </a:t>
            </a:r>
            <a:r>
              <a:rPr lang="en-US" sz="3800" dirty="0" smtClean="0"/>
              <a:t>been initialized </a:t>
            </a:r>
            <a:r>
              <a:rPr lang="en-US" sz="3800" dirty="0"/>
              <a:t>before used.</a:t>
            </a:r>
            <a:endParaRPr lang="en-US" sz="3800" dirty="0" smtClean="0"/>
          </a:p>
          <a:p>
            <a:pPr marL="109728" indent="0">
              <a:buNone/>
            </a:pPr>
            <a:r>
              <a:rPr lang="en-US" dirty="0">
                <a:solidFill>
                  <a:srgbClr val="000000"/>
                </a:solidFill>
                <a:latin typeface="Courier"/>
              </a:rPr>
              <a:t>3 	public void </a:t>
            </a:r>
            <a:r>
              <a:rPr lang="en-US" dirty="0" err="1">
                <a:solidFill>
                  <a:srgbClr val="000000"/>
                </a:solidFill>
                <a:latin typeface="Courier"/>
              </a:rPr>
              <a:t>doComputation</a:t>
            </a:r>
            <a:r>
              <a:rPr lang="en-US" dirty="0">
                <a:solidFill>
                  <a:srgbClr val="000000"/>
                </a:solidFill>
                <a:latin typeface="Courier"/>
              </a:rPr>
              <a:t>() {</a:t>
            </a:r>
          </a:p>
          <a:p>
            <a:pPr marL="109728" indent="0">
              <a:buNone/>
            </a:pPr>
            <a:r>
              <a:rPr lang="en-US" dirty="0">
                <a:solidFill>
                  <a:srgbClr val="000000"/>
                </a:solidFill>
                <a:latin typeface="Courier"/>
              </a:rPr>
              <a:t>4 		int x = (int)(</a:t>
            </a:r>
            <a:r>
              <a:rPr lang="en-US" dirty="0" err="1">
                <a:solidFill>
                  <a:srgbClr val="000000"/>
                </a:solidFill>
                <a:latin typeface="Courier"/>
              </a:rPr>
              <a:t>Math.random</a:t>
            </a:r>
            <a:r>
              <a:rPr lang="en-US" dirty="0">
                <a:solidFill>
                  <a:srgbClr val="000000"/>
                </a:solidFill>
                <a:latin typeface="Courier"/>
              </a:rPr>
              <a:t>() * 100);</a:t>
            </a:r>
          </a:p>
          <a:p>
            <a:pPr marL="109728" indent="0">
              <a:buNone/>
            </a:pPr>
            <a:r>
              <a:rPr lang="en-US" dirty="0">
                <a:solidFill>
                  <a:srgbClr val="000000"/>
                </a:solidFill>
                <a:latin typeface="Courier"/>
              </a:rPr>
              <a:t>5 		int y;</a:t>
            </a:r>
          </a:p>
          <a:p>
            <a:pPr marL="109728" indent="0">
              <a:buNone/>
            </a:pPr>
            <a:r>
              <a:rPr lang="en-US" dirty="0">
                <a:solidFill>
                  <a:srgbClr val="000000"/>
                </a:solidFill>
                <a:latin typeface="Courier"/>
              </a:rPr>
              <a:t>6 		int z;</a:t>
            </a:r>
          </a:p>
          <a:p>
            <a:pPr marL="109728" indent="0">
              <a:buNone/>
            </a:pPr>
            <a:r>
              <a:rPr lang="en-US" dirty="0">
                <a:solidFill>
                  <a:srgbClr val="000000"/>
                </a:solidFill>
                <a:latin typeface="Courier"/>
              </a:rPr>
              <a:t>7 		if (x &gt; 50) {</a:t>
            </a:r>
          </a:p>
          <a:p>
            <a:pPr marL="109728" indent="0">
              <a:buNone/>
            </a:pPr>
            <a:r>
              <a:rPr lang="en-US" dirty="0">
                <a:solidFill>
                  <a:srgbClr val="000000"/>
                </a:solidFill>
                <a:latin typeface="Courier"/>
              </a:rPr>
              <a:t>8 			y = 9;</a:t>
            </a:r>
          </a:p>
          <a:p>
            <a:pPr marL="109728" indent="0">
              <a:buNone/>
            </a:pPr>
            <a:r>
              <a:rPr lang="en-US" dirty="0">
                <a:solidFill>
                  <a:srgbClr val="000000"/>
                </a:solidFill>
                <a:latin typeface="Courier"/>
              </a:rPr>
              <a:t>9 		}</a:t>
            </a:r>
          </a:p>
          <a:p>
            <a:pPr marL="109728" indent="0">
              <a:buNone/>
            </a:pPr>
            <a:r>
              <a:rPr lang="en-US" dirty="0">
                <a:solidFill>
                  <a:srgbClr val="000000"/>
                </a:solidFill>
                <a:latin typeface="Courier"/>
              </a:rPr>
              <a:t>10 		z = y + x; // Possible use before initialization</a:t>
            </a:r>
          </a:p>
          <a:p>
            <a:pPr marL="109728" indent="0">
              <a:buNone/>
            </a:pPr>
            <a:r>
              <a:rPr lang="en-US" dirty="0" smtClean="0">
                <a:solidFill>
                  <a:srgbClr val="000000"/>
                </a:solidFill>
                <a:latin typeface="Courier"/>
              </a:rPr>
              <a:t>11 	}</a:t>
            </a:r>
          </a:p>
          <a:p>
            <a:pPr marL="109728" indent="0">
              <a:buNone/>
            </a:pPr>
            <a:endParaRPr lang="en-US" dirty="0" smtClean="0">
              <a:solidFill>
                <a:srgbClr val="000000"/>
              </a:solidFill>
              <a:latin typeface="Courier"/>
            </a:endParaRPr>
          </a:p>
          <a:p>
            <a:pPr marL="109728" indent="0">
              <a:buNone/>
            </a:pPr>
            <a:r>
              <a:rPr lang="en-US" b="1" dirty="0">
                <a:latin typeface="Courier-Bold"/>
              </a:rPr>
              <a:t>javac </a:t>
            </a:r>
            <a:r>
              <a:rPr lang="en-US" b="1" dirty="0" smtClean="0">
                <a:latin typeface="Courier-Bold"/>
              </a:rPr>
              <a:t>TestInitBeforeUse.java</a:t>
            </a:r>
          </a:p>
          <a:p>
            <a:pPr marL="109728" indent="0">
              <a:buNone/>
            </a:pPr>
            <a:r>
              <a:rPr lang="en-US" dirty="0">
                <a:latin typeface="Courier"/>
              </a:rPr>
              <a:t>TestInitBeforeUse.java:10: variable y might not have been initialized</a:t>
            </a:r>
          </a:p>
          <a:p>
            <a:pPr marL="109728" indent="0">
              <a:buNone/>
            </a:pPr>
            <a:r>
              <a:rPr lang="en-US" dirty="0" smtClean="0">
                <a:latin typeface="Courier"/>
              </a:rPr>
              <a:t>	z </a:t>
            </a:r>
            <a:r>
              <a:rPr lang="en-US" dirty="0">
                <a:latin typeface="Courier"/>
              </a:rPr>
              <a:t>= y + x; // Possible use before initialization</a:t>
            </a:r>
          </a:p>
          <a:p>
            <a:pPr marL="109728" indent="0">
              <a:buNone/>
            </a:pPr>
            <a:r>
              <a:rPr lang="en-US" dirty="0" smtClean="0">
                <a:latin typeface="Courier"/>
              </a:rPr>
              <a:t>	    ^</a:t>
            </a:r>
            <a:endParaRPr lang="en-US" dirty="0">
              <a:latin typeface="Courier"/>
            </a:endParaRPr>
          </a:p>
          <a:p>
            <a:pPr marL="109728" indent="0">
              <a:buNone/>
            </a:pPr>
            <a:r>
              <a:rPr lang="en-US" dirty="0">
                <a:latin typeface="Courier"/>
              </a:rPr>
              <a:t>1 error</a:t>
            </a:r>
            <a:endParaRPr lang="en-US" b="1" dirty="0" smtClean="0">
              <a:solidFill>
                <a:srgbClr val="FF0000"/>
              </a:solidFill>
              <a:latin typeface="Courier-Bold"/>
            </a:endParaRPr>
          </a:p>
        </p:txBody>
      </p:sp>
    </p:spTree>
    <p:extLst>
      <p:ext uri="{BB962C8B-B14F-4D97-AF65-F5344CB8AC3E}">
        <p14:creationId xmlns:p14="http://schemas.microsoft.com/office/powerpoint/2010/main" val="126074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693966"/>
          </a:xfrm>
        </p:spPr>
        <p:txBody>
          <a:bodyPr>
            <a:normAutofit fontScale="90000"/>
          </a:bodyPr>
          <a:lstStyle/>
          <a:p>
            <a:pPr algn="ctr"/>
            <a:r>
              <a:rPr lang="en-US" dirty="0"/>
              <a:t>Operator Precedence</a:t>
            </a:r>
          </a:p>
        </p:txBody>
      </p:sp>
      <p:pic>
        <p:nvPicPr>
          <p:cNvPr id="3" name="Picture 2"/>
          <p:cNvPicPr>
            <a:picLocks noChangeAspect="1"/>
          </p:cNvPicPr>
          <p:nvPr/>
        </p:nvPicPr>
        <p:blipFill>
          <a:blip r:embed="rId3"/>
          <a:stretch>
            <a:fillRect/>
          </a:stretch>
        </p:blipFill>
        <p:spPr>
          <a:xfrm>
            <a:off x="2276966" y="1468666"/>
            <a:ext cx="7638067" cy="4616414"/>
          </a:xfrm>
          <a:prstGeom prst="rect">
            <a:avLst/>
          </a:prstGeom>
        </p:spPr>
      </p:pic>
    </p:spTree>
    <p:extLst>
      <p:ext uri="{BB962C8B-B14F-4D97-AF65-F5344CB8AC3E}">
        <p14:creationId xmlns:p14="http://schemas.microsoft.com/office/powerpoint/2010/main" val="375608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smtClean="0"/>
              <a:t>Semicolons, Blocks, and White Space</a:t>
            </a:r>
            <a:endParaRPr lang="en-US" dirty="0"/>
          </a:p>
        </p:txBody>
      </p:sp>
      <p:sp>
        <p:nvSpPr>
          <p:cNvPr id="3" name="Content Placeholder 2"/>
          <p:cNvSpPr>
            <a:spLocks noGrp="1"/>
          </p:cNvSpPr>
          <p:nvPr>
            <p:ph idx="1"/>
          </p:nvPr>
        </p:nvSpPr>
        <p:spPr>
          <a:xfrm>
            <a:off x="609600" y="1841500"/>
            <a:ext cx="10972800" cy="4325112"/>
          </a:xfrm>
        </p:spPr>
        <p:txBody>
          <a:bodyPr>
            <a:normAutofit/>
          </a:bodyPr>
          <a:lstStyle/>
          <a:p>
            <a:r>
              <a:rPr lang="en-US" dirty="0"/>
              <a:t>A statement is one or more lines of code terminated by a semicolon </a:t>
            </a:r>
            <a:r>
              <a:rPr lang="en-US" dirty="0" smtClean="0"/>
              <a:t>(;):</a:t>
            </a:r>
          </a:p>
          <a:p>
            <a:pPr marL="402336" lvl="1" indent="0">
              <a:buNone/>
            </a:pPr>
            <a:r>
              <a:rPr lang="en-US" sz="2000" dirty="0">
                <a:latin typeface="Courier"/>
              </a:rPr>
              <a:t>totals = a + b + c</a:t>
            </a:r>
          </a:p>
          <a:p>
            <a:pPr marL="402336" lvl="1" indent="0">
              <a:buNone/>
            </a:pPr>
            <a:r>
              <a:rPr lang="en-US" sz="2000" dirty="0" smtClean="0">
                <a:latin typeface="Courier"/>
              </a:rPr>
              <a:t>	</a:t>
            </a:r>
            <a:r>
              <a:rPr lang="en-US" sz="2000" dirty="0">
                <a:latin typeface="Courier"/>
              </a:rPr>
              <a:t>	</a:t>
            </a:r>
            <a:r>
              <a:rPr lang="en-US" sz="2000" dirty="0" smtClean="0">
                <a:latin typeface="Courier"/>
              </a:rPr>
              <a:t>+ </a:t>
            </a:r>
            <a:r>
              <a:rPr lang="en-US" sz="2000" dirty="0">
                <a:latin typeface="Courier"/>
              </a:rPr>
              <a:t>d + e + f;</a:t>
            </a:r>
            <a:endParaRPr lang="en-US" sz="2000" dirty="0" smtClean="0"/>
          </a:p>
          <a:p>
            <a:r>
              <a:rPr lang="en-US" dirty="0" smtClean="0"/>
              <a:t>A </a:t>
            </a:r>
            <a:r>
              <a:rPr lang="en-US" i="1" dirty="0" smtClean="0"/>
              <a:t>block </a:t>
            </a:r>
            <a:r>
              <a:rPr lang="en-US" dirty="0"/>
              <a:t>is a collection of statements bound by </a:t>
            </a:r>
            <a:r>
              <a:rPr lang="en-US" dirty="0" smtClean="0"/>
              <a:t>opening and </a:t>
            </a:r>
            <a:r>
              <a:rPr lang="en-US" dirty="0"/>
              <a:t>closing </a:t>
            </a:r>
            <a:r>
              <a:rPr lang="en-US" dirty="0" smtClean="0"/>
              <a:t>braces:</a:t>
            </a:r>
          </a:p>
          <a:p>
            <a:pPr marL="402336" lvl="1" indent="0">
              <a:buNone/>
            </a:pPr>
            <a:r>
              <a:rPr lang="en-US" sz="2000" dirty="0">
                <a:latin typeface="Courier"/>
              </a:rPr>
              <a:t>{</a:t>
            </a:r>
          </a:p>
          <a:p>
            <a:pPr marL="667512" lvl="2" indent="0">
              <a:buNone/>
            </a:pPr>
            <a:r>
              <a:rPr lang="en-US" sz="2000" dirty="0">
                <a:latin typeface="Courier"/>
              </a:rPr>
              <a:t>x = y + 1;</a:t>
            </a:r>
          </a:p>
          <a:p>
            <a:pPr marL="667512" lvl="2" indent="0">
              <a:buNone/>
            </a:pPr>
            <a:r>
              <a:rPr lang="en-US" sz="2000" dirty="0">
                <a:latin typeface="Courier"/>
              </a:rPr>
              <a:t>y = x + 1;</a:t>
            </a:r>
          </a:p>
          <a:p>
            <a:pPr marL="402336" lvl="1" indent="0">
              <a:buNone/>
            </a:pPr>
            <a:r>
              <a:rPr lang="en-US" sz="2000" dirty="0">
                <a:latin typeface="Courier"/>
              </a:rPr>
              <a:t>}</a:t>
            </a:r>
            <a:endParaRPr lang="en-US" sz="2000" dirty="0" smtClean="0"/>
          </a:p>
        </p:txBody>
      </p:sp>
    </p:spTree>
    <p:extLst>
      <p:ext uri="{BB962C8B-B14F-4D97-AF65-F5344CB8AC3E}">
        <p14:creationId xmlns:p14="http://schemas.microsoft.com/office/powerpoint/2010/main" val="191548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Types of Variables in Java</a:t>
            </a:r>
          </a:p>
        </p:txBody>
      </p:sp>
      <p:sp>
        <p:nvSpPr>
          <p:cNvPr id="3" name="Content Placeholder 2"/>
          <p:cNvSpPr>
            <a:spLocks noGrp="1"/>
          </p:cNvSpPr>
          <p:nvPr>
            <p:ph idx="1"/>
          </p:nvPr>
        </p:nvSpPr>
        <p:spPr>
          <a:xfrm>
            <a:off x="609600" y="1841500"/>
            <a:ext cx="10972800" cy="4325112"/>
          </a:xfrm>
        </p:spPr>
        <p:txBody>
          <a:bodyPr>
            <a:normAutofit/>
          </a:bodyPr>
          <a:lstStyle/>
          <a:p>
            <a:pPr marL="109728" indent="0">
              <a:buNone/>
            </a:pPr>
            <a:r>
              <a:rPr lang="en-US" dirty="0"/>
              <a:t>There are </a:t>
            </a:r>
            <a:r>
              <a:rPr lang="en-US" b="1" dirty="0"/>
              <a:t>three types of variables</a:t>
            </a:r>
            <a:r>
              <a:rPr lang="en-US" dirty="0"/>
              <a:t> in Java.</a:t>
            </a:r>
            <a:br>
              <a:rPr lang="en-US" dirty="0"/>
            </a:br>
            <a:r>
              <a:rPr lang="en-US" dirty="0"/>
              <a:t>1) Local variable </a:t>
            </a:r>
            <a:endParaRPr lang="en-US" dirty="0" smtClean="0"/>
          </a:p>
          <a:p>
            <a:pPr marL="109728" indent="0">
              <a:buNone/>
            </a:pPr>
            <a:r>
              <a:rPr lang="en-US" dirty="0" smtClean="0"/>
              <a:t>2</a:t>
            </a:r>
            <a:r>
              <a:rPr lang="en-US" dirty="0"/>
              <a:t>) Static (or class) variable </a:t>
            </a:r>
            <a:endParaRPr lang="en-US" dirty="0" smtClean="0"/>
          </a:p>
          <a:p>
            <a:pPr marL="109728" indent="0">
              <a:buNone/>
            </a:pPr>
            <a:r>
              <a:rPr lang="en-US" dirty="0" smtClean="0"/>
              <a:t>3</a:t>
            </a:r>
            <a:r>
              <a:rPr lang="en-US" dirty="0"/>
              <a:t>) Instance variable</a:t>
            </a:r>
            <a:endParaRPr lang="en-US" b="1" dirty="0" smtClean="0">
              <a:solidFill>
                <a:srgbClr val="FF0000"/>
              </a:solidFill>
              <a:latin typeface="Courier-Bold"/>
            </a:endParaRPr>
          </a:p>
        </p:txBody>
      </p:sp>
    </p:spTree>
    <p:extLst>
      <p:ext uri="{BB962C8B-B14F-4D97-AF65-F5344CB8AC3E}">
        <p14:creationId xmlns:p14="http://schemas.microsoft.com/office/powerpoint/2010/main" val="23883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Static (or class)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Static variables are also known as class variable because they are associated with the class and common for all the instances of class. </a:t>
            </a:r>
            <a:endParaRPr lang="en-US" dirty="0" smtClean="0"/>
          </a:p>
          <a:p>
            <a:pPr algn="just"/>
            <a:r>
              <a:rPr lang="en-US" dirty="0" smtClean="0"/>
              <a:t>For </a:t>
            </a:r>
            <a:r>
              <a:rPr lang="en-US" dirty="0"/>
              <a:t>example, If I create three objects of a class and access this static variable, it would be common for all, the changes made to the variable using one of the object would reflect when you access it through other objects.</a:t>
            </a:r>
            <a:endParaRPr lang="en-US" b="1" dirty="0"/>
          </a:p>
        </p:txBody>
      </p:sp>
    </p:spTree>
    <p:extLst>
      <p:ext uri="{BB962C8B-B14F-4D97-AF65-F5344CB8AC3E}">
        <p14:creationId xmlns:p14="http://schemas.microsoft.com/office/powerpoint/2010/main" val="124467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Static (or class) Variable</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buNone/>
            </a:pPr>
            <a:r>
              <a:rPr lang="en-US" sz="800" dirty="0">
                <a:latin typeface="Courier"/>
              </a:rPr>
              <a:t>public class </a:t>
            </a:r>
            <a:r>
              <a:rPr lang="en-US" sz="800" dirty="0" err="1">
                <a:latin typeface="Courier"/>
              </a:rPr>
              <a:t>StaticVarExample</a:t>
            </a:r>
            <a:r>
              <a:rPr lang="en-US" sz="800" dirty="0">
                <a:latin typeface="Courier"/>
              </a:rPr>
              <a:t> {</a:t>
            </a:r>
          </a:p>
          <a:p>
            <a:pPr marL="109728" indent="0" algn="just">
              <a:buNone/>
            </a:pPr>
            <a:r>
              <a:rPr lang="en-US" sz="800" dirty="0">
                <a:latin typeface="Courier"/>
              </a:rPr>
              <a:t>   public static String </a:t>
            </a:r>
            <a:r>
              <a:rPr lang="en-US" sz="800" dirty="0" err="1">
                <a:latin typeface="Courier"/>
              </a:rPr>
              <a:t>myClassVar</a:t>
            </a:r>
            <a:r>
              <a:rPr lang="en-US" sz="800" dirty="0">
                <a:latin typeface="Courier"/>
              </a:rPr>
              <a:t>="class or static variable</a:t>
            </a:r>
            <a:r>
              <a:rPr lang="en-US" sz="800" dirty="0" smtClean="0">
                <a:latin typeface="Courier"/>
              </a:rPr>
              <a:t>";</a:t>
            </a:r>
          </a:p>
          <a:p>
            <a:pPr marL="109728" indent="0" algn="just">
              <a:buNone/>
            </a:pPr>
            <a:r>
              <a:rPr lang="en-US" sz="800" dirty="0">
                <a:latin typeface="Courier"/>
              </a:rPr>
              <a:t> </a:t>
            </a:r>
            <a:r>
              <a:rPr lang="en-US" sz="800" dirty="0" smtClean="0">
                <a:latin typeface="Courier"/>
              </a:rPr>
              <a:t>  public </a:t>
            </a:r>
            <a:r>
              <a:rPr lang="en-US" sz="800" dirty="0">
                <a:latin typeface="Courier"/>
              </a:rPr>
              <a:t>static void main(String </a:t>
            </a:r>
            <a:r>
              <a:rPr lang="en-US" sz="800" dirty="0" err="1">
                <a:latin typeface="Courier"/>
              </a:rPr>
              <a:t>args</a:t>
            </a:r>
            <a:r>
              <a:rPr lang="en-US" sz="800" dirty="0">
                <a:latin typeface="Courier"/>
              </a:rPr>
              <a:t>[]){</a:t>
            </a:r>
          </a:p>
          <a:p>
            <a:pPr marL="109728" indent="0" algn="just">
              <a:buNone/>
            </a:pPr>
            <a:r>
              <a:rPr lang="en-US" sz="800" dirty="0">
                <a:latin typeface="Courier"/>
              </a:rPr>
              <a:t>      </a:t>
            </a:r>
            <a:r>
              <a:rPr lang="en-US" sz="800" dirty="0" err="1">
                <a:latin typeface="Courier"/>
              </a:rPr>
              <a:t>StaticVarExample</a:t>
            </a:r>
            <a:r>
              <a:rPr lang="en-US" sz="800" dirty="0">
                <a:latin typeface="Courier"/>
              </a:rPr>
              <a:t> </a:t>
            </a:r>
            <a:r>
              <a:rPr lang="en-US" sz="800" dirty="0" err="1">
                <a:latin typeface="Courier"/>
              </a:rPr>
              <a:t>obj</a:t>
            </a:r>
            <a:r>
              <a:rPr lang="en-US" sz="800" dirty="0">
                <a:latin typeface="Courier"/>
              </a:rPr>
              <a:t> = new </a:t>
            </a:r>
            <a:r>
              <a:rPr lang="en-US" sz="800" dirty="0" err="1">
                <a:latin typeface="Courier"/>
              </a:rPr>
              <a:t>StaticVarExample</a:t>
            </a:r>
            <a:r>
              <a:rPr lang="en-US" sz="800" dirty="0">
                <a:latin typeface="Courier"/>
              </a:rPr>
              <a:t>();</a:t>
            </a:r>
          </a:p>
          <a:p>
            <a:pPr marL="109728" indent="0" algn="just">
              <a:buNone/>
            </a:pPr>
            <a:r>
              <a:rPr lang="en-US" sz="800" dirty="0">
                <a:latin typeface="Courier"/>
              </a:rPr>
              <a:t>      </a:t>
            </a:r>
            <a:r>
              <a:rPr lang="en-US" sz="800" dirty="0" err="1">
                <a:latin typeface="Courier"/>
              </a:rPr>
              <a:t>StaticVarExample</a:t>
            </a:r>
            <a:r>
              <a:rPr lang="en-US" sz="800" dirty="0">
                <a:latin typeface="Courier"/>
              </a:rPr>
              <a:t> obj2 = new </a:t>
            </a:r>
            <a:r>
              <a:rPr lang="en-US" sz="800" dirty="0" err="1">
                <a:latin typeface="Courier"/>
              </a:rPr>
              <a:t>StaticVarExample</a:t>
            </a:r>
            <a:r>
              <a:rPr lang="en-US" sz="800" dirty="0">
                <a:latin typeface="Courier"/>
              </a:rPr>
              <a:t>();</a:t>
            </a:r>
          </a:p>
          <a:p>
            <a:pPr marL="109728" indent="0" algn="just">
              <a:buNone/>
            </a:pPr>
            <a:r>
              <a:rPr lang="en-US" sz="800" dirty="0">
                <a:latin typeface="Courier"/>
              </a:rPr>
              <a:t>      </a:t>
            </a:r>
            <a:r>
              <a:rPr lang="en-US" sz="800" dirty="0" err="1">
                <a:latin typeface="Courier"/>
              </a:rPr>
              <a:t>StaticVarExample</a:t>
            </a:r>
            <a:r>
              <a:rPr lang="en-US" sz="800" dirty="0">
                <a:latin typeface="Courier"/>
              </a:rPr>
              <a:t> obj3 = new </a:t>
            </a:r>
            <a:r>
              <a:rPr lang="en-US" sz="800" dirty="0" err="1">
                <a:latin typeface="Courier"/>
              </a:rPr>
              <a:t>StaticVarExample</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      //All three will display "class or static variable"</a:t>
            </a:r>
          </a:p>
          <a:p>
            <a:pPr marL="109728" indent="0" algn="just">
              <a:buNone/>
            </a:pPr>
            <a:r>
              <a:rPr lang="en-US" sz="800" dirty="0">
                <a:latin typeface="Courier"/>
              </a:rPr>
              <a:t>      </a:t>
            </a:r>
            <a:r>
              <a:rPr lang="en-US" sz="800" dirty="0" err="1">
                <a:latin typeface="Courier"/>
              </a:rPr>
              <a:t>System.out.println</a:t>
            </a:r>
            <a:r>
              <a:rPr lang="en-US" sz="800" dirty="0">
                <a:latin typeface="Courier"/>
              </a:rPr>
              <a:t>(</a:t>
            </a:r>
            <a:r>
              <a:rPr lang="en-US" sz="800" dirty="0" err="1">
                <a:latin typeface="Courier"/>
              </a:rPr>
              <a:t>obj.myClassVar</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(obj2.myClassVar);</a:t>
            </a:r>
          </a:p>
          <a:p>
            <a:pPr marL="109728" indent="0" algn="just">
              <a:buNone/>
            </a:pPr>
            <a:r>
              <a:rPr lang="en-US" sz="800" dirty="0">
                <a:latin typeface="Courier"/>
              </a:rPr>
              <a:t>      </a:t>
            </a:r>
            <a:r>
              <a:rPr lang="en-US" sz="800" dirty="0" err="1">
                <a:latin typeface="Courier"/>
              </a:rPr>
              <a:t>System.out.println</a:t>
            </a:r>
            <a:r>
              <a:rPr lang="en-US" sz="800" dirty="0">
                <a:latin typeface="Courier"/>
              </a:rPr>
              <a:t>(obj3.myClassVar);</a:t>
            </a:r>
          </a:p>
          <a:p>
            <a:pPr marL="109728" indent="0" algn="just">
              <a:buNone/>
            </a:pPr>
            <a:endParaRPr lang="en-US" sz="800" dirty="0">
              <a:latin typeface="Courier"/>
            </a:endParaRPr>
          </a:p>
          <a:p>
            <a:pPr marL="109728" indent="0" algn="just">
              <a:buNone/>
            </a:pPr>
            <a:r>
              <a:rPr lang="en-US" sz="800" dirty="0">
                <a:latin typeface="Courier"/>
              </a:rPr>
              <a:t>      //changing the value of static variable using obj2</a:t>
            </a:r>
          </a:p>
          <a:p>
            <a:pPr marL="109728" indent="0" algn="just">
              <a:buNone/>
            </a:pPr>
            <a:r>
              <a:rPr lang="en-US" sz="800" dirty="0">
                <a:latin typeface="Courier"/>
              </a:rPr>
              <a:t>      obj2.myClassVar = "Changed Text";</a:t>
            </a:r>
          </a:p>
          <a:p>
            <a:pPr marL="109728" indent="0" algn="just">
              <a:buNone/>
            </a:pPr>
            <a:endParaRPr lang="en-US" sz="800" dirty="0">
              <a:latin typeface="Courier"/>
            </a:endParaRPr>
          </a:p>
          <a:p>
            <a:pPr marL="109728" indent="0" algn="just">
              <a:buNone/>
            </a:pPr>
            <a:r>
              <a:rPr lang="en-US" sz="800" dirty="0">
                <a:latin typeface="Courier"/>
              </a:rPr>
              <a:t>      //All three will display "Changed Text"</a:t>
            </a:r>
          </a:p>
          <a:p>
            <a:pPr marL="109728" indent="0" algn="just">
              <a:buNone/>
            </a:pPr>
            <a:r>
              <a:rPr lang="en-US" sz="800" dirty="0">
                <a:latin typeface="Courier"/>
              </a:rPr>
              <a:t>      </a:t>
            </a:r>
            <a:r>
              <a:rPr lang="en-US" sz="800" dirty="0" err="1">
                <a:latin typeface="Courier"/>
              </a:rPr>
              <a:t>System.out.println</a:t>
            </a:r>
            <a:r>
              <a:rPr lang="en-US" sz="800" dirty="0">
                <a:latin typeface="Courier"/>
              </a:rPr>
              <a:t>(</a:t>
            </a:r>
            <a:r>
              <a:rPr lang="en-US" sz="800" dirty="0" err="1">
                <a:latin typeface="Courier"/>
              </a:rPr>
              <a:t>obj.myClassVar</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(obj2.myClassVar);</a:t>
            </a:r>
          </a:p>
          <a:p>
            <a:pPr marL="109728" indent="0" algn="just">
              <a:buNone/>
            </a:pPr>
            <a:r>
              <a:rPr lang="en-US" sz="800" dirty="0">
                <a:latin typeface="Courier"/>
              </a:rPr>
              <a:t>      </a:t>
            </a:r>
            <a:r>
              <a:rPr lang="en-US" sz="800" dirty="0" err="1">
                <a:latin typeface="Courier"/>
              </a:rPr>
              <a:t>System.out.println</a:t>
            </a:r>
            <a:r>
              <a:rPr lang="en-US" sz="800" dirty="0">
                <a:latin typeface="Courier"/>
              </a:rPr>
              <a:t>(obj3.myClassVar);</a:t>
            </a:r>
          </a:p>
          <a:p>
            <a:pPr marL="109728" indent="0" algn="just">
              <a:buNone/>
            </a:pPr>
            <a:r>
              <a:rPr lang="en-US" sz="800" dirty="0">
                <a:latin typeface="Courier"/>
              </a:rPr>
              <a:t>   }</a:t>
            </a:r>
          </a:p>
          <a:p>
            <a:pPr marL="109728" indent="0" algn="just">
              <a:buNone/>
            </a:pPr>
            <a:r>
              <a:rPr lang="en-US" sz="800" dirty="0">
                <a:latin typeface="Courier"/>
              </a:rPr>
              <a:t>}</a:t>
            </a:r>
          </a:p>
        </p:txBody>
      </p:sp>
    </p:spTree>
    <p:extLst>
      <p:ext uri="{BB962C8B-B14F-4D97-AF65-F5344CB8AC3E}">
        <p14:creationId xmlns:p14="http://schemas.microsoft.com/office/powerpoint/2010/main" val="67253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Static (or class) Variable</a:t>
            </a:r>
          </a:p>
        </p:txBody>
      </p:sp>
      <p:sp>
        <p:nvSpPr>
          <p:cNvPr id="3" name="Content Placeholder 2"/>
          <p:cNvSpPr>
            <a:spLocks noGrp="1"/>
          </p:cNvSpPr>
          <p:nvPr>
            <p:ph idx="1"/>
          </p:nvPr>
        </p:nvSpPr>
        <p:spPr>
          <a:xfrm>
            <a:off x="609600" y="1841500"/>
            <a:ext cx="10972800" cy="4325112"/>
          </a:xfrm>
        </p:spPr>
        <p:txBody>
          <a:bodyPr>
            <a:normAutofit fontScale="77500" lnSpcReduction="20000"/>
          </a:bodyPr>
          <a:lstStyle/>
          <a:p>
            <a:pPr algn="just"/>
            <a:r>
              <a:rPr lang="en-US" dirty="0"/>
              <a:t>Output:</a:t>
            </a:r>
          </a:p>
          <a:p>
            <a:pPr algn="just"/>
            <a:endParaRPr lang="en-US" dirty="0"/>
          </a:p>
          <a:p>
            <a:pPr marL="402336" lvl="1" indent="0" algn="just">
              <a:buNone/>
            </a:pPr>
            <a:r>
              <a:rPr lang="en-US" sz="2300" dirty="0">
                <a:latin typeface="Courier"/>
              </a:rPr>
              <a:t>class or static variable</a:t>
            </a:r>
          </a:p>
          <a:p>
            <a:pPr marL="402336" lvl="1" indent="0" algn="just">
              <a:buNone/>
            </a:pPr>
            <a:r>
              <a:rPr lang="en-US" sz="2300" dirty="0">
                <a:latin typeface="Courier"/>
              </a:rPr>
              <a:t>class or static variable</a:t>
            </a:r>
          </a:p>
          <a:p>
            <a:pPr marL="402336" lvl="1" indent="0" algn="just">
              <a:buNone/>
            </a:pPr>
            <a:r>
              <a:rPr lang="en-US" sz="2300" dirty="0">
                <a:latin typeface="Courier"/>
              </a:rPr>
              <a:t>class or static variable</a:t>
            </a:r>
          </a:p>
          <a:p>
            <a:pPr marL="402336" lvl="1" indent="0" algn="just">
              <a:buNone/>
            </a:pPr>
            <a:r>
              <a:rPr lang="en-US" sz="2300" dirty="0">
                <a:latin typeface="Courier"/>
              </a:rPr>
              <a:t>Changed Text</a:t>
            </a:r>
          </a:p>
          <a:p>
            <a:pPr marL="402336" lvl="1" indent="0" algn="just">
              <a:buNone/>
            </a:pPr>
            <a:r>
              <a:rPr lang="en-US" sz="2300" dirty="0">
                <a:latin typeface="Courier"/>
              </a:rPr>
              <a:t>Changed Text</a:t>
            </a:r>
          </a:p>
          <a:p>
            <a:pPr marL="402336" lvl="1" indent="0" algn="just">
              <a:buNone/>
            </a:pPr>
            <a:r>
              <a:rPr lang="en-US" sz="2300" dirty="0">
                <a:latin typeface="Courier"/>
              </a:rPr>
              <a:t>Changed </a:t>
            </a:r>
            <a:r>
              <a:rPr lang="en-US" sz="2300" dirty="0" smtClean="0">
                <a:latin typeface="Courier"/>
              </a:rPr>
              <a:t>Text</a:t>
            </a:r>
          </a:p>
          <a:p>
            <a:pPr algn="just"/>
            <a:endParaRPr lang="en-US" dirty="0"/>
          </a:p>
          <a:p>
            <a:pPr algn="just"/>
            <a:r>
              <a:rPr lang="en-US" dirty="0"/>
              <a:t>As you can see all three statements displayed the same output irrespective of the instance through which it is being accessed. That’s is why we can access the static variables without using the objects like this:</a:t>
            </a:r>
          </a:p>
          <a:p>
            <a:pPr algn="just"/>
            <a:endParaRPr lang="en-US" dirty="0"/>
          </a:p>
          <a:p>
            <a:pPr marL="402336" lvl="1" indent="0" algn="just">
              <a:buNone/>
            </a:pPr>
            <a:r>
              <a:rPr lang="en-US" sz="2400" dirty="0" err="1" smtClean="0">
                <a:latin typeface="Courier"/>
              </a:rPr>
              <a:t>System.out.println</a:t>
            </a:r>
            <a:r>
              <a:rPr lang="en-US" sz="2400" dirty="0" smtClean="0">
                <a:latin typeface="Courier"/>
              </a:rPr>
              <a:t>(</a:t>
            </a:r>
            <a:r>
              <a:rPr lang="en-US" sz="2400" dirty="0" err="1" smtClean="0">
                <a:latin typeface="Courier"/>
              </a:rPr>
              <a:t>myClassVar</a:t>
            </a:r>
            <a:r>
              <a:rPr lang="en-US" sz="2400" dirty="0">
                <a:latin typeface="Courier"/>
              </a:rPr>
              <a:t>);</a:t>
            </a:r>
            <a:endParaRPr lang="en-US" sz="2400" b="1" dirty="0">
              <a:latin typeface="Courier"/>
            </a:endParaRPr>
          </a:p>
        </p:txBody>
      </p:sp>
    </p:spTree>
    <p:extLst>
      <p:ext uri="{BB962C8B-B14F-4D97-AF65-F5344CB8AC3E}">
        <p14:creationId xmlns:p14="http://schemas.microsoft.com/office/powerpoint/2010/main" val="95838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Instance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Each instance(objects) of class has its own copy of instance variable. Unlike static variable, instance variables have their own separate copy of instance variable. </a:t>
            </a:r>
            <a:endParaRPr lang="en-US" dirty="0" smtClean="0"/>
          </a:p>
          <a:p>
            <a:pPr algn="just"/>
            <a:r>
              <a:rPr lang="en-US" dirty="0" smtClean="0"/>
              <a:t>We </a:t>
            </a:r>
            <a:r>
              <a:rPr lang="en-US" dirty="0"/>
              <a:t>have changed the instance variable value using object obj2 in the following program and when we displayed the variable using all three objects, only the obj2 value got changed, others remain unchanged. This shows that they have their own copy of instance variable.</a:t>
            </a:r>
            <a:endParaRPr lang="en-US" b="1" dirty="0"/>
          </a:p>
        </p:txBody>
      </p:sp>
    </p:spTree>
    <p:extLst>
      <p:ext uri="{BB962C8B-B14F-4D97-AF65-F5344CB8AC3E}">
        <p14:creationId xmlns:p14="http://schemas.microsoft.com/office/powerpoint/2010/main" val="33629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Instance variable</a:t>
            </a:r>
          </a:p>
        </p:txBody>
      </p:sp>
      <p:sp>
        <p:nvSpPr>
          <p:cNvPr id="3" name="Content Placeholder 2"/>
          <p:cNvSpPr>
            <a:spLocks noGrp="1"/>
          </p:cNvSpPr>
          <p:nvPr>
            <p:ph idx="1"/>
          </p:nvPr>
        </p:nvSpPr>
        <p:spPr>
          <a:xfrm>
            <a:off x="609600" y="1841500"/>
            <a:ext cx="10972800" cy="4325112"/>
          </a:xfrm>
        </p:spPr>
        <p:txBody>
          <a:bodyPr>
            <a:normAutofit fontScale="32500" lnSpcReduction="20000"/>
          </a:bodyPr>
          <a:lstStyle/>
          <a:p>
            <a:pPr marL="109728" indent="0" algn="just">
              <a:buNone/>
            </a:pPr>
            <a:r>
              <a:rPr lang="en-US" dirty="0">
                <a:latin typeface="Courier"/>
              </a:rPr>
              <a:t>public class </a:t>
            </a:r>
            <a:r>
              <a:rPr lang="en-US" dirty="0" err="1">
                <a:latin typeface="Courier"/>
              </a:rPr>
              <a:t>InstanceVarExample</a:t>
            </a:r>
            <a:r>
              <a:rPr lang="en-US" dirty="0">
                <a:latin typeface="Courier"/>
              </a:rPr>
              <a:t> {</a:t>
            </a:r>
          </a:p>
          <a:p>
            <a:pPr marL="109728" indent="0" algn="just">
              <a:buNone/>
            </a:pPr>
            <a:r>
              <a:rPr lang="en-US" dirty="0">
                <a:latin typeface="Courier"/>
              </a:rPr>
              <a:t>   String </a:t>
            </a:r>
            <a:r>
              <a:rPr lang="en-US" dirty="0" err="1">
                <a:latin typeface="Courier"/>
              </a:rPr>
              <a:t>myInstanceVar</a:t>
            </a:r>
            <a:r>
              <a:rPr lang="en-US" dirty="0">
                <a:latin typeface="Courier"/>
              </a:rPr>
              <a:t>="instance variable";</a:t>
            </a:r>
          </a:p>
          <a:p>
            <a:pPr marL="109728" indent="0" algn="just">
              <a:buNone/>
            </a:pPr>
            <a:r>
              <a:rPr lang="en-US" dirty="0">
                <a:latin typeface="Courier"/>
              </a:rPr>
              <a:t>	</a:t>
            </a:r>
          </a:p>
          <a:p>
            <a:pPr marL="109728" indent="0" algn="just">
              <a:buNone/>
            </a:pPr>
            <a:r>
              <a:rPr lang="en-US" dirty="0">
                <a:latin typeface="Courier"/>
              </a:rPr>
              <a:t>   public static void main(String </a:t>
            </a:r>
            <a:r>
              <a:rPr lang="en-US" dirty="0" err="1">
                <a:latin typeface="Courier"/>
              </a:rPr>
              <a:t>args</a:t>
            </a:r>
            <a:r>
              <a:rPr lang="en-US" dirty="0">
                <a:latin typeface="Courier"/>
              </a:rPr>
              <a:t>[]){</a:t>
            </a:r>
          </a:p>
          <a:p>
            <a:pPr marL="109728" indent="0" algn="just">
              <a:buNone/>
            </a:pPr>
            <a:r>
              <a:rPr lang="en-US" dirty="0">
                <a:latin typeface="Courier"/>
              </a:rPr>
              <a:t>	</a:t>
            </a:r>
            <a:r>
              <a:rPr lang="en-US" dirty="0" err="1">
                <a:latin typeface="Courier"/>
              </a:rPr>
              <a:t>InstanceVarExample</a:t>
            </a:r>
            <a:r>
              <a:rPr lang="en-US" dirty="0">
                <a:latin typeface="Courier"/>
              </a:rPr>
              <a:t> </a:t>
            </a:r>
            <a:r>
              <a:rPr lang="en-US" dirty="0" err="1">
                <a:latin typeface="Courier"/>
              </a:rPr>
              <a:t>obj</a:t>
            </a:r>
            <a:r>
              <a:rPr lang="en-US" dirty="0">
                <a:latin typeface="Courier"/>
              </a:rPr>
              <a:t> = new </a:t>
            </a:r>
            <a:r>
              <a:rPr lang="en-US" dirty="0" err="1">
                <a:latin typeface="Courier"/>
              </a:rPr>
              <a:t>InstanceVarExample</a:t>
            </a:r>
            <a:r>
              <a:rPr lang="en-US" dirty="0">
                <a:latin typeface="Courier"/>
              </a:rPr>
              <a:t>();</a:t>
            </a:r>
          </a:p>
          <a:p>
            <a:pPr marL="109728" indent="0" algn="just">
              <a:buNone/>
            </a:pPr>
            <a:r>
              <a:rPr lang="en-US" dirty="0">
                <a:latin typeface="Courier"/>
              </a:rPr>
              <a:t>	</a:t>
            </a:r>
            <a:r>
              <a:rPr lang="en-US" dirty="0" err="1">
                <a:latin typeface="Courier"/>
              </a:rPr>
              <a:t>InstanceVarExample</a:t>
            </a:r>
            <a:r>
              <a:rPr lang="en-US" dirty="0">
                <a:latin typeface="Courier"/>
              </a:rPr>
              <a:t> obj2 = new </a:t>
            </a:r>
            <a:r>
              <a:rPr lang="en-US" dirty="0" err="1">
                <a:latin typeface="Courier"/>
              </a:rPr>
              <a:t>InstanceVarExample</a:t>
            </a:r>
            <a:r>
              <a:rPr lang="en-US" dirty="0">
                <a:latin typeface="Courier"/>
              </a:rPr>
              <a:t>();</a:t>
            </a:r>
          </a:p>
          <a:p>
            <a:pPr marL="109728" indent="0" algn="just">
              <a:buNone/>
            </a:pPr>
            <a:r>
              <a:rPr lang="en-US" dirty="0">
                <a:latin typeface="Courier"/>
              </a:rPr>
              <a:t>	</a:t>
            </a:r>
            <a:r>
              <a:rPr lang="en-US" dirty="0" err="1">
                <a:latin typeface="Courier"/>
              </a:rPr>
              <a:t>InstanceVarExample</a:t>
            </a:r>
            <a:r>
              <a:rPr lang="en-US" dirty="0">
                <a:latin typeface="Courier"/>
              </a:rPr>
              <a:t> obj3 = new </a:t>
            </a:r>
            <a:r>
              <a:rPr lang="en-US" dirty="0" err="1">
                <a:latin typeface="Courier"/>
              </a:rPr>
              <a:t>InstanceVarExample</a:t>
            </a:r>
            <a:r>
              <a:rPr lang="en-US" dirty="0">
                <a:latin typeface="Courier"/>
              </a:rPr>
              <a:t>();</a:t>
            </a:r>
          </a:p>
          <a:p>
            <a:pPr marL="109728" indent="0" algn="just">
              <a:buNone/>
            </a:pPr>
            <a:r>
              <a:rPr lang="en-US" dirty="0">
                <a:latin typeface="Courier"/>
              </a:rPr>
              <a:t>		</a:t>
            </a:r>
          </a:p>
          <a:p>
            <a:pPr marL="109728" indent="0" algn="just">
              <a:buNone/>
            </a:pPr>
            <a:r>
              <a:rPr lang="en-US" dirty="0">
                <a:latin typeface="Courier"/>
              </a:rPr>
              <a:t>	</a:t>
            </a:r>
            <a:r>
              <a:rPr lang="en-US" dirty="0" err="1">
                <a:latin typeface="Courier"/>
              </a:rPr>
              <a:t>System.out.println</a:t>
            </a:r>
            <a:r>
              <a:rPr lang="en-US" dirty="0">
                <a:latin typeface="Courier"/>
              </a:rPr>
              <a:t>(</a:t>
            </a:r>
            <a:r>
              <a:rPr lang="en-US" dirty="0" err="1">
                <a:latin typeface="Courier"/>
              </a:rPr>
              <a:t>obj.myInstanceVar</a:t>
            </a:r>
            <a:r>
              <a:rPr lang="en-US" dirty="0">
                <a:latin typeface="Courier"/>
              </a:rPr>
              <a:t>);</a:t>
            </a:r>
          </a:p>
          <a:p>
            <a:pPr marL="109728" indent="0" algn="just">
              <a:buNone/>
            </a:pPr>
            <a:r>
              <a:rPr lang="en-US" dirty="0">
                <a:latin typeface="Courier"/>
              </a:rPr>
              <a:t>	</a:t>
            </a:r>
            <a:r>
              <a:rPr lang="en-US" dirty="0" err="1">
                <a:latin typeface="Courier"/>
              </a:rPr>
              <a:t>System.out.println</a:t>
            </a:r>
            <a:r>
              <a:rPr lang="en-US" dirty="0">
                <a:latin typeface="Courier"/>
              </a:rPr>
              <a:t>(obj2.myInstanceVar);</a:t>
            </a:r>
          </a:p>
          <a:p>
            <a:pPr marL="109728" indent="0" algn="just">
              <a:buNone/>
            </a:pPr>
            <a:r>
              <a:rPr lang="en-US" dirty="0">
                <a:latin typeface="Courier"/>
              </a:rPr>
              <a:t>	</a:t>
            </a:r>
            <a:r>
              <a:rPr lang="en-US" dirty="0" err="1">
                <a:latin typeface="Courier"/>
              </a:rPr>
              <a:t>System.out.println</a:t>
            </a:r>
            <a:r>
              <a:rPr lang="en-US" dirty="0">
                <a:latin typeface="Courier"/>
              </a:rPr>
              <a:t>(obj3.myInstanceVar</a:t>
            </a:r>
            <a:r>
              <a:rPr lang="en-US" dirty="0" smtClean="0">
                <a:latin typeface="Courier"/>
              </a:rPr>
              <a:t>);</a:t>
            </a:r>
            <a:endParaRPr lang="en-US" dirty="0">
              <a:latin typeface="Courier"/>
            </a:endParaRPr>
          </a:p>
          <a:p>
            <a:pPr marL="109728" indent="0" algn="just">
              <a:buNone/>
            </a:pPr>
            <a:r>
              <a:rPr lang="en-US" dirty="0">
                <a:latin typeface="Courier"/>
              </a:rPr>
              <a:t>		</a:t>
            </a:r>
          </a:p>
          <a:p>
            <a:pPr marL="109728" indent="0" algn="just">
              <a:buNone/>
            </a:pPr>
            <a:r>
              <a:rPr lang="en-US" dirty="0">
                <a:latin typeface="Courier"/>
              </a:rPr>
              <a:t>	obj2.myInstanceVar = "Changed Text";</a:t>
            </a:r>
          </a:p>
          <a:p>
            <a:pPr marL="109728" indent="0" algn="just">
              <a:buNone/>
            </a:pPr>
            <a:endParaRPr lang="en-US" dirty="0">
              <a:latin typeface="Courier"/>
            </a:endParaRPr>
          </a:p>
          <a:p>
            <a:pPr marL="109728" indent="0" algn="just">
              <a:buNone/>
            </a:pPr>
            <a:r>
              <a:rPr lang="en-US" dirty="0">
                <a:latin typeface="Courier"/>
              </a:rPr>
              <a:t>	</a:t>
            </a:r>
            <a:r>
              <a:rPr lang="en-US" dirty="0" err="1">
                <a:latin typeface="Courier"/>
              </a:rPr>
              <a:t>System.out.println</a:t>
            </a:r>
            <a:r>
              <a:rPr lang="en-US" dirty="0">
                <a:latin typeface="Courier"/>
              </a:rPr>
              <a:t>(</a:t>
            </a:r>
            <a:r>
              <a:rPr lang="en-US" dirty="0" err="1">
                <a:latin typeface="Courier"/>
              </a:rPr>
              <a:t>obj.myInstanceVar</a:t>
            </a:r>
            <a:r>
              <a:rPr lang="en-US" dirty="0">
                <a:latin typeface="Courier"/>
              </a:rPr>
              <a:t>);</a:t>
            </a:r>
          </a:p>
          <a:p>
            <a:pPr marL="109728" indent="0" algn="just">
              <a:buNone/>
            </a:pPr>
            <a:r>
              <a:rPr lang="en-US" dirty="0">
                <a:latin typeface="Courier"/>
              </a:rPr>
              <a:t>	</a:t>
            </a:r>
            <a:r>
              <a:rPr lang="en-US" dirty="0" err="1">
                <a:latin typeface="Courier"/>
              </a:rPr>
              <a:t>System.out.println</a:t>
            </a:r>
            <a:r>
              <a:rPr lang="en-US" dirty="0">
                <a:latin typeface="Courier"/>
              </a:rPr>
              <a:t>(obj2.myInstanceVar);</a:t>
            </a:r>
          </a:p>
          <a:p>
            <a:pPr marL="109728" indent="0" algn="just">
              <a:buNone/>
            </a:pPr>
            <a:r>
              <a:rPr lang="en-US" dirty="0">
                <a:latin typeface="Courier"/>
              </a:rPr>
              <a:t>	</a:t>
            </a:r>
            <a:r>
              <a:rPr lang="en-US" dirty="0" err="1">
                <a:latin typeface="Courier"/>
              </a:rPr>
              <a:t>System.out.println</a:t>
            </a:r>
            <a:r>
              <a:rPr lang="en-US" dirty="0">
                <a:latin typeface="Courier"/>
              </a:rPr>
              <a:t>(obj3.myInstanceVar);</a:t>
            </a:r>
          </a:p>
          <a:p>
            <a:pPr marL="109728" indent="0" algn="just">
              <a:buNone/>
            </a:pPr>
            <a:r>
              <a:rPr lang="en-US" dirty="0">
                <a:latin typeface="Courier"/>
              </a:rPr>
              <a:t>   }</a:t>
            </a:r>
          </a:p>
          <a:p>
            <a:pPr marL="109728" indent="0" algn="just">
              <a:buNone/>
            </a:pPr>
            <a:r>
              <a:rPr lang="en-US" dirty="0">
                <a:latin typeface="Courier"/>
              </a:rPr>
              <a:t>}</a:t>
            </a:r>
          </a:p>
        </p:txBody>
      </p:sp>
    </p:spTree>
    <p:extLst>
      <p:ext uri="{BB962C8B-B14F-4D97-AF65-F5344CB8AC3E}">
        <p14:creationId xmlns:p14="http://schemas.microsoft.com/office/powerpoint/2010/main" val="219327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Instance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fr-FR" dirty="0">
                <a:latin typeface="+mj-lt"/>
              </a:rPr>
              <a:t>Output:</a:t>
            </a:r>
          </a:p>
          <a:p>
            <a:pPr marL="109728" indent="0" algn="just">
              <a:buNone/>
            </a:pPr>
            <a:endParaRPr lang="fr-FR" dirty="0">
              <a:latin typeface="Courier"/>
            </a:endParaRPr>
          </a:p>
          <a:p>
            <a:pPr marL="402336" lvl="1" indent="0" algn="just">
              <a:buNone/>
            </a:pPr>
            <a:r>
              <a:rPr lang="fr-FR" dirty="0">
                <a:latin typeface="Courier"/>
              </a:rPr>
              <a:t>instance variable</a:t>
            </a:r>
          </a:p>
          <a:p>
            <a:pPr marL="402336" lvl="1" indent="0" algn="just">
              <a:buNone/>
            </a:pPr>
            <a:r>
              <a:rPr lang="fr-FR" dirty="0">
                <a:latin typeface="Courier"/>
              </a:rPr>
              <a:t>instance variable</a:t>
            </a:r>
          </a:p>
          <a:p>
            <a:pPr marL="402336" lvl="1" indent="0" algn="just">
              <a:buNone/>
            </a:pPr>
            <a:r>
              <a:rPr lang="fr-FR" dirty="0">
                <a:latin typeface="Courier"/>
              </a:rPr>
              <a:t>instance variable</a:t>
            </a:r>
          </a:p>
          <a:p>
            <a:pPr marL="402336" lvl="1" indent="0" algn="just">
              <a:buNone/>
            </a:pPr>
            <a:r>
              <a:rPr lang="fr-FR" dirty="0">
                <a:latin typeface="Courier"/>
              </a:rPr>
              <a:t>instance variable</a:t>
            </a:r>
          </a:p>
          <a:p>
            <a:pPr marL="402336" lvl="1" indent="0" algn="just">
              <a:buNone/>
            </a:pPr>
            <a:r>
              <a:rPr lang="fr-FR" dirty="0" err="1">
                <a:latin typeface="Courier"/>
              </a:rPr>
              <a:t>Changed</a:t>
            </a:r>
            <a:r>
              <a:rPr lang="fr-FR" dirty="0">
                <a:latin typeface="Courier"/>
              </a:rPr>
              <a:t> </a:t>
            </a:r>
            <a:r>
              <a:rPr lang="fr-FR" dirty="0" err="1">
                <a:latin typeface="Courier"/>
              </a:rPr>
              <a:t>Text</a:t>
            </a:r>
            <a:endParaRPr lang="fr-FR" dirty="0">
              <a:latin typeface="Courier"/>
            </a:endParaRPr>
          </a:p>
          <a:p>
            <a:pPr marL="402336" lvl="1" indent="0" algn="just">
              <a:buNone/>
            </a:pPr>
            <a:r>
              <a:rPr lang="fr-FR" dirty="0">
                <a:latin typeface="Courier"/>
              </a:rPr>
              <a:t>instance variable</a:t>
            </a:r>
            <a:endParaRPr lang="en-US" dirty="0">
              <a:latin typeface="Courier"/>
            </a:endParaRPr>
          </a:p>
        </p:txBody>
      </p:sp>
    </p:spTree>
    <p:extLst>
      <p:ext uri="{BB962C8B-B14F-4D97-AF65-F5344CB8AC3E}">
        <p14:creationId xmlns:p14="http://schemas.microsoft.com/office/powerpoint/2010/main" val="86462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Local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These variables are declared inside method of the class. Their scope is limited to the method which means that You can’t change their values and access them outside of the method.</a:t>
            </a:r>
          </a:p>
          <a:p>
            <a:pPr algn="just"/>
            <a:r>
              <a:rPr lang="en-US" dirty="0"/>
              <a:t>In this example, I have declared the instance variable with the same name as local variable, this is to demonstrate the scope of local variables.</a:t>
            </a:r>
          </a:p>
        </p:txBody>
      </p:sp>
    </p:spTree>
    <p:extLst>
      <p:ext uri="{BB962C8B-B14F-4D97-AF65-F5344CB8AC3E}">
        <p14:creationId xmlns:p14="http://schemas.microsoft.com/office/powerpoint/2010/main" val="114218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Local Variable</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buNone/>
            </a:pPr>
            <a:r>
              <a:rPr lang="en-US" sz="800" dirty="0">
                <a:latin typeface="Courier"/>
              </a:rPr>
              <a:t>public class </a:t>
            </a:r>
            <a:r>
              <a:rPr lang="en-US" sz="800" dirty="0" err="1">
                <a:latin typeface="Courier"/>
              </a:rPr>
              <a:t>VariableExample</a:t>
            </a:r>
            <a:r>
              <a:rPr lang="en-US" sz="800" dirty="0">
                <a:latin typeface="Courier"/>
              </a:rPr>
              <a:t> {</a:t>
            </a:r>
          </a:p>
          <a:p>
            <a:pPr marL="109728" indent="0" algn="just">
              <a:buNone/>
            </a:pPr>
            <a:r>
              <a:rPr lang="en-US" sz="800" dirty="0">
                <a:latin typeface="Courier"/>
              </a:rPr>
              <a:t>   // instance variable</a:t>
            </a:r>
          </a:p>
          <a:p>
            <a:pPr marL="109728" indent="0" algn="just">
              <a:buNone/>
            </a:pPr>
            <a:r>
              <a:rPr lang="en-US" sz="800" dirty="0">
                <a:latin typeface="Courier"/>
              </a:rPr>
              <a:t>   public </a:t>
            </a:r>
            <a:r>
              <a:rPr lang="en-US" sz="800" dirty="0" smtClean="0">
                <a:latin typeface="Courier"/>
              </a:rPr>
              <a:t>String </a:t>
            </a:r>
            <a:r>
              <a:rPr lang="en-US" sz="800" dirty="0" err="1">
                <a:latin typeface="Courier"/>
              </a:rPr>
              <a:t>myVar</a:t>
            </a:r>
            <a:r>
              <a:rPr lang="en-US" sz="800" dirty="0">
                <a:latin typeface="Courier"/>
              </a:rPr>
              <a:t>="instance variable";</a:t>
            </a:r>
          </a:p>
          <a:p>
            <a:pPr marL="109728" indent="0" algn="just">
              <a:buNone/>
            </a:pPr>
            <a:r>
              <a:rPr lang="en-US" sz="800" dirty="0">
                <a:latin typeface="Courier"/>
              </a:rPr>
              <a:t>   </a:t>
            </a:r>
            <a:r>
              <a:rPr lang="en-US" sz="800" dirty="0" smtClean="0">
                <a:latin typeface="Courier"/>
              </a:rPr>
              <a:t>public </a:t>
            </a:r>
            <a:r>
              <a:rPr lang="en-US" sz="800" dirty="0">
                <a:latin typeface="Courier"/>
              </a:rPr>
              <a:t>void </a:t>
            </a:r>
            <a:r>
              <a:rPr lang="en-US" sz="800" dirty="0" err="1">
                <a:latin typeface="Courier"/>
              </a:rPr>
              <a:t>myMethod</a:t>
            </a:r>
            <a:r>
              <a:rPr lang="en-US" sz="800" dirty="0">
                <a:latin typeface="Courier"/>
              </a:rPr>
              <a:t>(){</a:t>
            </a:r>
          </a:p>
          <a:p>
            <a:pPr marL="109728" indent="0" algn="just">
              <a:buNone/>
            </a:pPr>
            <a:r>
              <a:rPr lang="en-US" sz="800" dirty="0">
                <a:latin typeface="Courier"/>
              </a:rPr>
              <a:t>    	// local variable</a:t>
            </a:r>
          </a:p>
          <a:p>
            <a:pPr marL="109728" indent="0" algn="just">
              <a:buNone/>
            </a:pPr>
            <a:r>
              <a:rPr lang="en-US" sz="800" dirty="0">
                <a:latin typeface="Courier"/>
              </a:rPr>
              <a:t>    	String </a:t>
            </a:r>
            <a:r>
              <a:rPr lang="en-US" sz="800" dirty="0" err="1">
                <a:latin typeface="Courier"/>
              </a:rPr>
              <a:t>myVar</a:t>
            </a:r>
            <a:r>
              <a:rPr lang="en-US" sz="800" dirty="0">
                <a:latin typeface="Courier"/>
              </a:rPr>
              <a:t> = "Inside Method";</a:t>
            </a:r>
          </a:p>
          <a:p>
            <a:pPr marL="109728" indent="0" algn="just">
              <a:buNone/>
            </a:pPr>
            <a:r>
              <a:rPr lang="en-US" sz="800" dirty="0">
                <a:latin typeface="Courier"/>
              </a:rPr>
              <a:t>    	</a:t>
            </a:r>
            <a:r>
              <a:rPr lang="en-US" sz="800" dirty="0" err="1" smtClean="0">
                <a:latin typeface="Courier"/>
              </a:rPr>
              <a:t>System.out.println</a:t>
            </a:r>
            <a:r>
              <a:rPr lang="en-US" sz="800" dirty="0" smtClean="0">
                <a:latin typeface="Courier"/>
              </a:rPr>
              <a:t>(</a:t>
            </a:r>
            <a:r>
              <a:rPr lang="en-US" sz="800" dirty="0" err="1" smtClean="0">
                <a:latin typeface="Courier"/>
              </a:rPr>
              <a:t>this.myVar</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   public static void main(String </a:t>
            </a:r>
            <a:r>
              <a:rPr lang="en-US" sz="800" dirty="0" err="1">
                <a:latin typeface="Courier"/>
              </a:rPr>
              <a:t>args</a:t>
            </a:r>
            <a:r>
              <a:rPr lang="en-US" sz="800" dirty="0">
                <a:latin typeface="Courier"/>
              </a:rPr>
              <a:t>[]){</a:t>
            </a:r>
          </a:p>
          <a:p>
            <a:pPr marL="109728" indent="0" algn="just">
              <a:buNone/>
            </a:pPr>
            <a:r>
              <a:rPr lang="en-US" sz="800" dirty="0">
                <a:latin typeface="Courier"/>
              </a:rPr>
              <a:t>      // Creating object</a:t>
            </a:r>
          </a:p>
          <a:p>
            <a:pPr marL="109728" indent="0" algn="just">
              <a:buNone/>
            </a:pPr>
            <a:r>
              <a:rPr lang="en-US" sz="800" dirty="0">
                <a:latin typeface="Courier"/>
              </a:rPr>
              <a:t>      </a:t>
            </a:r>
            <a:r>
              <a:rPr lang="en-US" sz="800" dirty="0" err="1">
                <a:latin typeface="Courier"/>
              </a:rPr>
              <a:t>VariableExample</a:t>
            </a:r>
            <a:r>
              <a:rPr lang="en-US" sz="800" dirty="0">
                <a:latin typeface="Courier"/>
              </a:rPr>
              <a:t> </a:t>
            </a:r>
            <a:r>
              <a:rPr lang="en-US" sz="800" dirty="0" err="1">
                <a:latin typeface="Courier"/>
              </a:rPr>
              <a:t>obj</a:t>
            </a:r>
            <a:r>
              <a:rPr lang="en-US" sz="800" dirty="0">
                <a:latin typeface="Courier"/>
              </a:rPr>
              <a:t> = new </a:t>
            </a:r>
            <a:r>
              <a:rPr lang="en-US" sz="800" dirty="0" err="1">
                <a:latin typeface="Courier"/>
              </a:rPr>
              <a:t>VariableExample</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      /* We are calling the method, that changes the </a:t>
            </a:r>
          </a:p>
          <a:p>
            <a:pPr marL="109728" indent="0" algn="just">
              <a:buNone/>
            </a:pPr>
            <a:r>
              <a:rPr lang="en-US" sz="800" dirty="0">
                <a:latin typeface="Courier"/>
              </a:rPr>
              <a:t>       * value of </a:t>
            </a:r>
            <a:r>
              <a:rPr lang="en-US" sz="800" dirty="0" err="1">
                <a:latin typeface="Courier"/>
              </a:rPr>
              <a:t>myVar</a:t>
            </a:r>
            <a:r>
              <a:rPr lang="en-US" sz="800" dirty="0">
                <a:latin typeface="Courier"/>
              </a:rPr>
              <a:t>. We are displaying </a:t>
            </a:r>
            <a:r>
              <a:rPr lang="en-US" sz="800" dirty="0" err="1">
                <a:latin typeface="Courier"/>
              </a:rPr>
              <a:t>myVar</a:t>
            </a:r>
            <a:r>
              <a:rPr lang="en-US" sz="800" dirty="0">
                <a:latin typeface="Courier"/>
              </a:rPr>
              <a:t> again after </a:t>
            </a:r>
          </a:p>
          <a:p>
            <a:pPr marL="109728" indent="0" algn="just">
              <a:buNone/>
            </a:pPr>
            <a:r>
              <a:rPr lang="en-US" sz="800" dirty="0">
                <a:latin typeface="Courier"/>
              </a:rPr>
              <a:t>       * the method call, to demonstrate that the local </a:t>
            </a:r>
          </a:p>
          <a:p>
            <a:pPr marL="109728" indent="0" algn="just">
              <a:buNone/>
            </a:pPr>
            <a:r>
              <a:rPr lang="en-US" sz="800" dirty="0">
                <a:latin typeface="Courier"/>
              </a:rPr>
              <a:t>       * variable scope is limited to the method itself.</a:t>
            </a:r>
          </a:p>
          <a:p>
            <a:pPr marL="109728" indent="0" algn="just">
              <a:buNone/>
            </a:pPr>
            <a:r>
              <a:rPr lang="en-US" sz="800" dirty="0">
                <a:latin typeface="Courier"/>
              </a:rPr>
              <a:t>       */</a:t>
            </a:r>
          </a:p>
          <a:p>
            <a:pPr marL="109728" indent="0" algn="just">
              <a:buNone/>
            </a:pPr>
            <a:r>
              <a:rPr lang="en-US" sz="800" dirty="0">
                <a:latin typeface="Courier"/>
              </a:rPr>
              <a:t>      </a:t>
            </a:r>
            <a:r>
              <a:rPr lang="en-US" sz="800" dirty="0" err="1">
                <a:latin typeface="Courier"/>
              </a:rPr>
              <a:t>System.out.println</a:t>
            </a:r>
            <a:r>
              <a:rPr lang="en-US" sz="800" dirty="0">
                <a:latin typeface="Courier"/>
              </a:rPr>
              <a:t>("Calling Method");</a:t>
            </a:r>
          </a:p>
          <a:p>
            <a:pPr marL="109728" indent="0" algn="just">
              <a:buNone/>
            </a:pPr>
            <a:r>
              <a:rPr lang="en-US" sz="800" dirty="0">
                <a:latin typeface="Courier"/>
              </a:rPr>
              <a:t>      </a:t>
            </a:r>
            <a:r>
              <a:rPr lang="en-US" sz="800" dirty="0" err="1">
                <a:latin typeface="Courier"/>
              </a:rPr>
              <a:t>obj.myMethod</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a:t>
            </a:r>
            <a:r>
              <a:rPr lang="en-US" sz="800" dirty="0" err="1">
                <a:latin typeface="Courier"/>
              </a:rPr>
              <a:t>obj.myVar</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a:t>
            </a:r>
          </a:p>
        </p:txBody>
      </p:sp>
    </p:spTree>
    <p:extLst>
      <p:ext uri="{BB962C8B-B14F-4D97-AF65-F5344CB8AC3E}">
        <p14:creationId xmlns:p14="http://schemas.microsoft.com/office/powerpoint/2010/main" val="121071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Local Variable</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latin typeface="+mj-lt"/>
              </a:rPr>
              <a:t>Output:</a:t>
            </a:r>
          </a:p>
          <a:p>
            <a:pPr marL="109728" indent="0" algn="just">
              <a:buNone/>
            </a:pPr>
            <a:endParaRPr lang="en-US" dirty="0">
              <a:latin typeface="Courier"/>
            </a:endParaRPr>
          </a:p>
          <a:p>
            <a:pPr marL="402336" lvl="1" indent="0" algn="just">
              <a:buNone/>
            </a:pPr>
            <a:r>
              <a:rPr lang="en-US" dirty="0">
                <a:latin typeface="Courier"/>
              </a:rPr>
              <a:t>Calling Method</a:t>
            </a:r>
          </a:p>
          <a:p>
            <a:pPr marL="402336" lvl="1" indent="0" algn="just">
              <a:buNone/>
            </a:pPr>
            <a:r>
              <a:rPr lang="en-US" dirty="0">
                <a:latin typeface="Courier"/>
              </a:rPr>
              <a:t>Inside Method</a:t>
            </a:r>
          </a:p>
          <a:p>
            <a:pPr marL="402336" lvl="1" indent="0" algn="just">
              <a:buNone/>
            </a:pPr>
            <a:r>
              <a:rPr lang="en-US" dirty="0">
                <a:latin typeface="Courier"/>
              </a:rPr>
              <a:t>instance </a:t>
            </a:r>
            <a:r>
              <a:rPr lang="en-US" dirty="0" smtClean="0">
                <a:latin typeface="Courier"/>
              </a:rPr>
              <a:t>variable</a:t>
            </a:r>
          </a:p>
          <a:p>
            <a:pPr marL="402336" lvl="1" indent="0" algn="just">
              <a:buNone/>
            </a:pPr>
            <a:endParaRPr lang="en-US" dirty="0" smtClean="0">
              <a:latin typeface="Courier"/>
            </a:endParaRPr>
          </a:p>
          <a:p>
            <a:pPr algn="just"/>
            <a:r>
              <a:rPr lang="en-US" sz="2400" dirty="0" smtClean="0"/>
              <a:t>If not declared </a:t>
            </a:r>
            <a:r>
              <a:rPr lang="en-US" sz="2400" dirty="0"/>
              <a:t>the instance variable and only declared the local variable inside method then the statement </a:t>
            </a:r>
            <a:r>
              <a:rPr lang="en-US" sz="2400" dirty="0" err="1"/>
              <a:t>System.out.println</a:t>
            </a:r>
            <a:r>
              <a:rPr lang="en-US" sz="2400" dirty="0"/>
              <a:t>(</a:t>
            </a:r>
            <a:r>
              <a:rPr lang="en-US" sz="2400" dirty="0" err="1"/>
              <a:t>obj.myVar</a:t>
            </a:r>
            <a:r>
              <a:rPr lang="en-US" sz="2400" dirty="0"/>
              <a:t>); would have thrown compilation error. As you cannot change and access local variables outside the method.</a:t>
            </a:r>
            <a:endParaRPr lang="en-US" dirty="0">
              <a:latin typeface="Courier"/>
            </a:endParaRPr>
          </a:p>
        </p:txBody>
      </p:sp>
    </p:spTree>
    <p:extLst>
      <p:ext uri="{BB962C8B-B14F-4D97-AF65-F5344CB8AC3E}">
        <p14:creationId xmlns:p14="http://schemas.microsoft.com/office/powerpoint/2010/main" val="74554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smtClean="0"/>
              <a:t>Semicolons, Blocks, and White Space</a:t>
            </a:r>
            <a:endParaRPr lang="en-US" dirty="0"/>
          </a:p>
        </p:txBody>
      </p:sp>
      <p:sp>
        <p:nvSpPr>
          <p:cNvPr id="3" name="Content Placeholder 2"/>
          <p:cNvSpPr>
            <a:spLocks noGrp="1"/>
          </p:cNvSpPr>
          <p:nvPr>
            <p:ph idx="1"/>
          </p:nvPr>
        </p:nvSpPr>
        <p:spPr>
          <a:xfrm>
            <a:off x="609600" y="1841500"/>
            <a:ext cx="10972800" cy="4325112"/>
          </a:xfrm>
        </p:spPr>
        <p:txBody>
          <a:bodyPr>
            <a:normAutofit fontScale="62500" lnSpcReduction="20000"/>
          </a:bodyPr>
          <a:lstStyle/>
          <a:p>
            <a:r>
              <a:rPr lang="en-US" dirty="0" smtClean="0"/>
              <a:t>A </a:t>
            </a:r>
            <a:r>
              <a:rPr lang="en-US" i="1" dirty="0" smtClean="0">
                <a:latin typeface="Courier"/>
              </a:rPr>
              <a:t>class</a:t>
            </a:r>
            <a:r>
              <a:rPr lang="en-US" i="1" dirty="0" smtClean="0"/>
              <a:t> </a:t>
            </a:r>
            <a:r>
              <a:rPr lang="en-US" dirty="0"/>
              <a:t>definition uses a special block:</a:t>
            </a:r>
            <a:endParaRPr lang="en-US" dirty="0" smtClean="0"/>
          </a:p>
          <a:p>
            <a:pPr marL="402336" lvl="1" indent="0">
              <a:buNone/>
            </a:pPr>
            <a:r>
              <a:rPr lang="en-US" sz="2900" dirty="0">
                <a:latin typeface="Courier"/>
              </a:rPr>
              <a:t>public class MyDate {</a:t>
            </a:r>
          </a:p>
          <a:p>
            <a:pPr marL="667512" lvl="2" indent="0">
              <a:buNone/>
            </a:pPr>
            <a:r>
              <a:rPr lang="en-US" sz="2900" dirty="0">
                <a:latin typeface="Courier"/>
              </a:rPr>
              <a:t>private </a:t>
            </a:r>
            <a:r>
              <a:rPr lang="en-US" sz="2900" dirty="0" err="1">
                <a:latin typeface="Courier"/>
              </a:rPr>
              <a:t>int</a:t>
            </a:r>
            <a:r>
              <a:rPr lang="en-US" sz="2900" dirty="0">
                <a:latin typeface="Courier"/>
              </a:rPr>
              <a:t> day;</a:t>
            </a:r>
          </a:p>
          <a:p>
            <a:pPr marL="667512" lvl="2" indent="0">
              <a:buNone/>
            </a:pPr>
            <a:r>
              <a:rPr lang="en-US" sz="2900" dirty="0">
                <a:latin typeface="Courier"/>
              </a:rPr>
              <a:t>private </a:t>
            </a:r>
            <a:r>
              <a:rPr lang="en-US" sz="2900" dirty="0" err="1">
                <a:latin typeface="Courier"/>
              </a:rPr>
              <a:t>int</a:t>
            </a:r>
            <a:r>
              <a:rPr lang="en-US" sz="2900" dirty="0">
                <a:latin typeface="Courier"/>
              </a:rPr>
              <a:t> month;</a:t>
            </a:r>
          </a:p>
          <a:p>
            <a:pPr marL="667512" lvl="2" indent="0">
              <a:buNone/>
            </a:pPr>
            <a:r>
              <a:rPr lang="en-US" sz="2900" dirty="0">
                <a:latin typeface="Courier"/>
              </a:rPr>
              <a:t>private </a:t>
            </a:r>
            <a:r>
              <a:rPr lang="en-US" sz="2900" dirty="0" err="1">
                <a:latin typeface="Courier"/>
              </a:rPr>
              <a:t>int</a:t>
            </a:r>
            <a:r>
              <a:rPr lang="en-US" sz="2900" dirty="0">
                <a:latin typeface="Courier"/>
              </a:rPr>
              <a:t> year;</a:t>
            </a:r>
          </a:p>
          <a:p>
            <a:pPr marL="402336" lvl="1" indent="0">
              <a:buNone/>
            </a:pPr>
            <a:r>
              <a:rPr lang="en-US" sz="2900" dirty="0">
                <a:latin typeface="Courier"/>
              </a:rPr>
              <a:t>}</a:t>
            </a:r>
            <a:endParaRPr lang="en-US" sz="2900" dirty="0" smtClean="0"/>
          </a:p>
          <a:p>
            <a:r>
              <a:rPr lang="en-US" dirty="0"/>
              <a:t>You can nest block statements.</a:t>
            </a:r>
            <a:endParaRPr lang="en-US" dirty="0" smtClean="0"/>
          </a:p>
          <a:p>
            <a:pPr marL="402336" lvl="1" indent="0">
              <a:buNone/>
            </a:pPr>
            <a:r>
              <a:rPr lang="en-US" sz="2900" dirty="0">
                <a:latin typeface="Courier"/>
              </a:rPr>
              <a:t>while ( </a:t>
            </a:r>
            <a:r>
              <a:rPr lang="en-US" sz="2900" dirty="0" err="1">
                <a:latin typeface="Courier"/>
              </a:rPr>
              <a:t>i</a:t>
            </a:r>
            <a:r>
              <a:rPr lang="en-US" sz="2900" dirty="0">
                <a:latin typeface="Courier"/>
              </a:rPr>
              <a:t> &lt; large ) {</a:t>
            </a:r>
          </a:p>
          <a:p>
            <a:pPr marL="667512" lvl="2" indent="0">
              <a:buNone/>
            </a:pPr>
            <a:r>
              <a:rPr lang="en-US" sz="2900" dirty="0">
                <a:latin typeface="Courier"/>
              </a:rPr>
              <a:t>a = a + </a:t>
            </a:r>
            <a:r>
              <a:rPr lang="en-US" sz="2900" dirty="0" err="1">
                <a:latin typeface="Courier"/>
              </a:rPr>
              <a:t>i</a:t>
            </a:r>
            <a:r>
              <a:rPr lang="en-US" sz="2900" dirty="0">
                <a:latin typeface="Courier"/>
              </a:rPr>
              <a:t>;</a:t>
            </a:r>
          </a:p>
          <a:p>
            <a:pPr marL="667512" lvl="2" indent="0">
              <a:buNone/>
            </a:pPr>
            <a:r>
              <a:rPr lang="en-US" sz="2900" dirty="0">
                <a:latin typeface="Courier"/>
              </a:rPr>
              <a:t>// nested block</a:t>
            </a:r>
          </a:p>
          <a:p>
            <a:pPr marL="667512" lvl="2" indent="0">
              <a:buNone/>
            </a:pPr>
            <a:r>
              <a:rPr lang="en-US" sz="2900" dirty="0">
                <a:latin typeface="Courier"/>
              </a:rPr>
              <a:t>if ( a == max ) {</a:t>
            </a:r>
          </a:p>
          <a:p>
            <a:pPr marL="923544" lvl="3" indent="0">
              <a:buNone/>
            </a:pPr>
            <a:r>
              <a:rPr lang="en-US" sz="2900" dirty="0">
                <a:latin typeface="Courier"/>
              </a:rPr>
              <a:t>b = b + a;</a:t>
            </a:r>
          </a:p>
          <a:p>
            <a:pPr marL="923544" lvl="3" indent="0">
              <a:buNone/>
            </a:pPr>
            <a:r>
              <a:rPr lang="en-US" sz="2900" dirty="0">
                <a:latin typeface="Courier"/>
              </a:rPr>
              <a:t>a = 0;</a:t>
            </a:r>
          </a:p>
          <a:p>
            <a:pPr marL="667512" lvl="2" indent="0">
              <a:buNone/>
            </a:pPr>
            <a:r>
              <a:rPr lang="en-US" sz="2900" dirty="0">
                <a:latin typeface="Courier"/>
              </a:rPr>
              <a:t>}</a:t>
            </a:r>
          </a:p>
          <a:p>
            <a:pPr marL="667512" lvl="2" indent="0">
              <a:buNone/>
            </a:pPr>
            <a:r>
              <a:rPr lang="en-US" sz="2900" dirty="0" err="1">
                <a:latin typeface="Courier"/>
              </a:rPr>
              <a:t>i</a:t>
            </a:r>
            <a:r>
              <a:rPr lang="en-US" sz="2900" dirty="0">
                <a:latin typeface="Courier"/>
              </a:rPr>
              <a:t> = </a:t>
            </a:r>
            <a:r>
              <a:rPr lang="en-US" sz="2900" dirty="0" err="1">
                <a:latin typeface="Courier"/>
              </a:rPr>
              <a:t>i</a:t>
            </a:r>
            <a:r>
              <a:rPr lang="en-US" sz="2900" dirty="0">
                <a:latin typeface="Courier"/>
              </a:rPr>
              <a:t> + 1;</a:t>
            </a:r>
          </a:p>
          <a:p>
            <a:pPr marL="402336" lvl="1" indent="0">
              <a:buNone/>
            </a:pPr>
            <a:r>
              <a:rPr lang="en-US" sz="2900" dirty="0">
                <a:latin typeface="Courier"/>
              </a:rPr>
              <a:t>}</a:t>
            </a:r>
            <a:endParaRPr lang="en-US" sz="2900" dirty="0" smtClean="0"/>
          </a:p>
        </p:txBody>
      </p:sp>
    </p:spTree>
    <p:extLst>
      <p:ext uri="{BB962C8B-B14F-4D97-AF65-F5344CB8AC3E}">
        <p14:creationId xmlns:p14="http://schemas.microsoft.com/office/powerpoint/2010/main" val="14577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Logical Operators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a:t>
            </a:r>
            <a:r>
              <a:rPr lang="en-US" dirty="0" err="1"/>
              <a:t>boolean</a:t>
            </a:r>
            <a:r>
              <a:rPr lang="en-US" dirty="0"/>
              <a:t> operators are</a:t>
            </a:r>
            <a:r>
              <a:rPr lang="en-US" dirty="0" smtClean="0"/>
              <a:t>:</a:t>
            </a:r>
          </a:p>
          <a:p>
            <a:pPr marL="402336" lvl="1" indent="0">
              <a:buNone/>
            </a:pPr>
            <a:r>
              <a:rPr lang="en-US" sz="2000" dirty="0">
                <a:latin typeface="Courier"/>
              </a:rPr>
              <a:t>! – NOT &amp; – AND</a:t>
            </a:r>
          </a:p>
          <a:p>
            <a:pPr marL="402336" lvl="1" indent="0">
              <a:buNone/>
            </a:pPr>
            <a:r>
              <a:rPr lang="en-US" sz="2000" dirty="0">
                <a:latin typeface="Courier"/>
              </a:rPr>
              <a:t>| – OR ^ – </a:t>
            </a:r>
            <a:r>
              <a:rPr lang="en-US" sz="2000" dirty="0" smtClean="0">
                <a:latin typeface="Courier"/>
              </a:rPr>
              <a:t>XOR</a:t>
            </a:r>
          </a:p>
          <a:p>
            <a:r>
              <a:rPr lang="en-US" dirty="0"/>
              <a:t>The short-circuit </a:t>
            </a:r>
            <a:r>
              <a:rPr lang="en-US" dirty="0" err="1"/>
              <a:t>boolean</a:t>
            </a:r>
            <a:r>
              <a:rPr lang="en-US" dirty="0"/>
              <a:t> operators are</a:t>
            </a:r>
            <a:r>
              <a:rPr lang="en-US" dirty="0" smtClean="0"/>
              <a:t>:</a:t>
            </a:r>
            <a:endParaRPr lang="en-US" dirty="0"/>
          </a:p>
          <a:p>
            <a:pPr marL="402336" lvl="1" indent="0">
              <a:buNone/>
            </a:pPr>
            <a:r>
              <a:rPr lang="en-US" sz="2000" dirty="0">
                <a:latin typeface="Courier"/>
              </a:rPr>
              <a:t>&amp;&amp; – AND || – OR</a:t>
            </a:r>
          </a:p>
          <a:p>
            <a:r>
              <a:rPr lang="en-US" dirty="0"/>
              <a:t>You can use these operators as follows</a:t>
            </a:r>
            <a:r>
              <a:rPr lang="en-US" dirty="0" smtClean="0"/>
              <a:t>:</a:t>
            </a:r>
            <a:endParaRPr lang="en-US" dirty="0"/>
          </a:p>
          <a:p>
            <a:pPr marL="402336" lvl="1" indent="0">
              <a:buNone/>
            </a:pPr>
            <a:r>
              <a:rPr lang="en-US" sz="2000" dirty="0">
                <a:latin typeface="Courier"/>
              </a:rPr>
              <a:t>MyDate d = </a:t>
            </a:r>
            <a:r>
              <a:rPr lang="en-US" sz="2000" dirty="0" err="1">
                <a:latin typeface="Courier"/>
              </a:rPr>
              <a:t>reservation.getDepartureDate</a:t>
            </a:r>
            <a:r>
              <a:rPr lang="en-US" sz="2000" dirty="0">
                <a:latin typeface="Courier"/>
              </a:rPr>
              <a:t>();</a:t>
            </a:r>
          </a:p>
          <a:p>
            <a:pPr marL="402336" lvl="1" indent="0">
              <a:buNone/>
            </a:pPr>
            <a:r>
              <a:rPr lang="en-US" sz="2000" dirty="0">
                <a:latin typeface="Courier"/>
              </a:rPr>
              <a:t>if ( (d != null) &amp;&amp; (</a:t>
            </a:r>
            <a:r>
              <a:rPr lang="en-US" sz="2000" dirty="0" err="1">
                <a:latin typeface="Courier"/>
              </a:rPr>
              <a:t>d.day</a:t>
            </a:r>
            <a:r>
              <a:rPr lang="en-US" sz="2000" dirty="0">
                <a:latin typeface="Courier"/>
              </a:rPr>
              <a:t> &gt; 31) {</a:t>
            </a:r>
          </a:p>
          <a:p>
            <a:pPr marL="402336" lvl="1" indent="0">
              <a:buNone/>
            </a:pPr>
            <a:r>
              <a:rPr lang="en-US" sz="2000" dirty="0">
                <a:latin typeface="Courier"/>
              </a:rPr>
              <a:t>	// do something with d</a:t>
            </a:r>
          </a:p>
          <a:p>
            <a:pPr marL="402336" lvl="1" indent="0">
              <a:buNone/>
            </a:pPr>
            <a:r>
              <a:rPr lang="en-US" sz="2000" dirty="0">
                <a:latin typeface="Courier"/>
              </a:rPr>
              <a:t>}</a:t>
            </a:r>
          </a:p>
        </p:txBody>
      </p:sp>
    </p:spTree>
    <p:extLst>
      <p:ext uri="{BB962C8B-B14F-4D97-AF65-F5344CB8AC3E}">
        <p14:creationId xmlns:p14="http://schemas.microsoft.com/office/powerpoint/2010/main" val="105912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Bitwise Logical Operators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a:t>
            </a:r>
            <a:r>
              <a:rPr lang="en-US" dirty="0" err="1"/>
              <a:t>boolean</a:t>
            </a:r>
            <a:r>
              <a:rPr lang="en-US" dirty="0"/>
              <a:t> operators are</a:t>
            </a:r>
            <a:r>
              <a:rPr lang="en-US" dirty="0" smtClean="0"/>
              <a:t>:</a:t>
            </a:r>
          </a:p>
          <a:p>
            <a:pPr marL="402336" lvl="1" indent="0">
              <a:buNone/>
            </a:pPr>
            <a:r>
              <a:rPr lang="en-US" sz="2000" dirty="0">
                <a:latin typeface="Courier"/>
              </a:rPr>
              <a:t>~ – Complement &amp; – AND</a:t>
            </a:r>
          </a:p>
          <a:p>
            <a:pPr marL="402336" lvl="1" indent="0">
              <a:buNone/>
            </a:pPr>
            <a:r>
              <a:rPr lang="en-US" sz="2000" dirty="0">
                <a:latin typeface="Courier"/>
              </a:rPr>
              <a:t>^ – XOR | – OR</a:t>
            </a:r>
            <a:endParaRPr lang="en-US" sz="2000" dirty="0" smtClean="0">
              <a:latin typeface="Courier"/>
            </a:endParaRPr>
          </a:p>
          <a:p>
            <a:r>
              <a:rPr lang="en-US" dirty="0"/>
              <a:t>Byte-sized examples include</a:t>
            </a:r>
            <a:r>
              <a:rPr lang="en-US" dirty="0" smtClean="0"/>
              <a:t>:</a:t>
            </a:r>
          </a:p>
        </p:txBody>
      </p:sp>
      <p:pic>
        <p:nvPicPr>
          <p:cNvPr id="4" name="Picture 3"/>
          <p:cNvPicPr>
            <a:picLocks noChangeAspect="1"/>
          </p:cNvPicPr>
          <p:nvPr/>
        </p:nvPicPr>
        <p:blipFill>
          <a:blip r:embed="rId3"/>
          <a:stretch>
            <a:fillRect/>
          </a:stretch>
        </p:blipFill>
        <p:spPr>
          <a:xfrm>
            <a:off x="884362" y="3552137"/>
            <a:ext cx="5013076" cy="2614475"/>
          </a:xfrm>
          <a:prstGeom prst="rect">
            <a:avLst/>
          </a:prstGeom>
        </p:spPr>
      </p:pic>
    </p:spTree>
    <p:extLst>
      <p:ext uri="{BB962C8B-B14F-4D97-AF65-F5344CB8AC3E}">
        <p14:creationId xmlns:p14="http://schemas.microsoft.com/office/powerpoint/2010/main" val="186570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Right-Shift Operators &gt;&gt; and &gt;&gt;&gt;</a:t>
            </a:r>
          </a:p>
        </p:txBody>
      </p:sp>
      <p:sp>
        <p:nvSpPr>
          <p:cNvPr id="3" name="Content Placeholder 2"/>
          <p:cNvSpPr>
            <a:spLocks noGrp="1"/>
          </p:cNvSpPr>
          <p:nvPr>
            <p:ph idx="1"/>
          </p:nvPr>
        </p:nvSpPr>
        <p:spPr>
          <a:xfrm>
            <a:off x="609600" y="1841500"/>
            <a:ext cx="10972800" cy="4325112"/>
          </a:xfrm>
        </p:spPr>
        <p:txBody>
          <a:bodyPr>
            <a:normAutofit/>
          </a:bodyPr>
          <a:lstStyle/>
          <a:p>
            <a:r>
              <a:rPr lang="en-US" i="1" dirty="0"/>
              <a:t>Arithmetic </a:t>
            </a:r>
            <a:r>
              <a:rPr lang="en-US" dirty="0"/>
              <a:t>or </a:t>
            </a:r>
            <a:r>
              <a:rPr lang="en-US" i="1" dirty="0"/>
              <a:t>signed </a:t>
            </a:r>
            <a:r>
              <a:rPr lang="en-US" dirty="0"/>
              <a:t>right shift (&gt;&gt;) operator</a:t>
            </a:r>
            <a:r>
              <a:rPr lang="en-US" dirty="0" smtClean="0"/>
              <a:t>:</a:t>
            </a:r>
          </a:p>
          <a:p>
            <a:pPr lvl="1"/>
            <a:r>
              <a:rPr lang="en-US" dirty="0"/>
              <a:t>Examples are</a:t>
            </a:r>
            <a:r>
              <a:rPr lang="en-US" dirty="0" smtClean="0"/>
              <a:t>:</a:t>
            </a:r>
          </a:p>
          <a:p>
            <a:pPr lvl="1"/>
            <a:endParaRPr lang="en-US" dirty="0" smtClean="0"/>
          </a:p>
          <a:p>
            <a:pPr lvl="1"/>
            <a:endParaRPr lang="en-US" dirty="0" smtClean="0"/>
          </a:p>
          <a:p>
            <a:pPr lvl="1"/>
            <a:endParaRPr lang="en-US" dirty="0" smtClean="0"/>
          </a:p>
          <a:p>
            <a:pPr lvl="1"/>
            <a:r>
              <a:rPr lang="en-US" dirty="0" smtClean="0"/>
              <a:t>The </a:t>
            </a:r>
            <a:r>
              <a:rPr lang="en-US" dirty="0"/>
              <a:t>sign bit is copied during the shift.</a:t>
            </a:r>
            <a:endParaRPr lang="en-US" dirty="0" smtClean="0"/>
          </a:p>
          <a:p>
            <a:r>
              <a:rPr lang="en-US" i="1" dirty="0"/>
              <a:t>Logical </a:t>
            </a:r>
            <a:r>
              <a:rPr lang="en-US" dirty="0"/>
              <a:t>or </a:t>
            </a:r>
            <a:r>
              <a:rPr lang="en-US" i="1" dirty="0"/>
              <a:t>unsigned right-shift </a:t>
            </a:r>
            <a:r>
              <a:rPr lang="en-US" dirty="0"/>
              <a:t>(&gt;&gt;&gt;) operator</a:t>
            </a:r>
            <a:r>
              <a:rPr lang="en-US" dirty="0" smtClean="0"/>
              <a:t>:</a:t>
            </a:r>
            <a:endParaRPr lang="en-US" dirty="0"/>
          </a:p>
          <a:p>
            <a:pPr lvl="1"/>
            <a:r>
              <a:rPr lang="en-US" dirty="0"/>
              <a:t>This operator is used for bit </a:t>
            </a:r>
            <a:r>
              <a:rPr lang="en-US" dirty="0" smtClean="0"/>
              <a:t>patterns.</a:t>
            </a:r>
          </a:p>
          <a:p>
            <a:pPr lvl="1"/>
            <a:r>
              <a:rPr lang="en-US" dirty="0"/>
              <a:t>The sign bit is not copied during the </a:t>
            </a:r>
            <a:r>
              <a:rPr lang="en-US" dirty="0" smtClean="0"/>
              <a:t>shift.</a:t>
            </a:r>
            <a:endParaRPr lang="en-US" dirty="0"/>
          </a:p>
        </p:txBody>
      </p:sp>
      <p:pic>
        <p:nvPicPr>
          <p:cNvPr id="4" name="Picture 3"/>
          <p:cNvPicPr>
            <a:picLocks noChangeAspect="1"/>
          </p:cNvPicPr>
          <p:nvPr/>
        </p:nvPicPr>
        <p:blipFill>
          <a:blip r:embed="rId3"/>
          <a:stretch>
            <a:fillRect/>
          </a:stretch>
        </p:blipFill>
        <p:spPr>
          <a:xfrm>
            <a:off x="1284465" y="2748000"/>
            <a:ext cx="4285189" cy="896900"/>
          </a:xfrm>
          <a:prstGeom prst="rect">
            <a:avLst/>
          </a:prstGeom>
        </p:spPr>
      </p:pic>
    </p:spTree>
    <p:extLst>
      <p:ext uri="{BB962C8B-B14F-4D97-AF65-F5344CB8AC3E}">
        <p14:creationId xmlns:p14="http://schemas.microsoft.com/office/powerpoint/2010/main" val="42776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Left-Shift Operator &lt;&lt;</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Left-shift (&lt;&lt;) operator works as follows</a:t>
            </a:r>
            <a:r>
              <a:rPr lang="en-US" dirty="0" smtClean="0"/>
              <a:t>:</a:t>
            </a:r>
          </a:p>
          <a:p>
            <a:endParaRPr lang="en-US" dirty="0" smtClean="0"/>
          </a:p>
        </p:txBody>
      </p:sp>
      <p:pic>
        <p:nvPicPr>
          <p:cNvPr id="5" name="Picture 4"/>
          <p:cNvPicPr>
            <a:picLocks noChangeAspect="1"/>
          </p:cNvPicPr>
          <p:nvPr/>
        </p:nvPicPr>
        <p:blipFill>
          <a:blip r:embed="rId3"/>
          <a:stretch>
            <a:fillRect/>
          </a:stretch>
        </p:blipFill>
        <p:spPr>
          <a:xfrm>
            <a:off x="1082842" y="2311457"/>
            <a:ext cx="3879513" cy="660343"/>
          </a:xfrm>
          <a:prstGeom prst="rect">
            <a:avLst/>
          </a:prstGeom>
        </p:spPr>
      </p:pic>
    </p:spTree>
    <p:extLst>
      <p:ext uri="{BB962C8B-B14F-4D97-AF65-F5344CB8AC3E}">
        <p14:creationId xmlns:p14="http://schemas.microsoft.com/office/powerpoint/2010/main" val="272993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pPr algn="ctr"/>
            <a:r>
              <a:rPr lang="en-US" dirty="0"/>
              <a:t>Shift Operator Examples</a:t>
            </a:r>
          </a:p>
        </p:txBody>
      </p:sp>
      <p:pic>
        <p:nvPicPr>
          <p:cNvPr id="6" name="Picture 5"/>
          <p:cNvPicPr>
            <a:picLocks noChangeAspect="1"/>
          </p:cNvPicPr>
          <p:nvPr/>
        </p:nvPicPr>
        <p:blipFill>
          <a:blip r:embed="rId3"/>
          <a:stretch>
            <a:fillRect/>
          </a:stretch>
        </p:blipFill>
        <p:spPr>
          <a:xfrm>
            <a:off x="1894878" y="1955800"/>
            <a:ext cx="8402243" cy="4093400"/>
          </a:xfrm>
          <a:prstGeom prst="rect">
            <a:avLst/>
          </a:prstGeom>
        </p:spPr>
      </p:pic>
    </p:spTree>
    <p:extLst>
      <p:ext uri="{BB962C8B-B14F-4D97-AF65-F5344CB8AC3E}">
        <p14:creationId xmlns:p14="http://schemas.microsoft.com/office/powerpoint/2010/main" val="8448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String Concatenation With +</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 operator works as </a:t>
            </a:r>
            <a:r>
              <a:rPr lang="en-US" dirty="0" smtClean="0"/>
              <a:t>follows:</a:t>
            </a:r>
          </a:p>
          <a:p>
            <a:pPr lvl="1"/>
            <a:r>
              <a:rPr lang="en-US" dirty="0"/>
              <a:t>Performs String </a:t>
            </a:r>
            <a:r>
              <a:rPr lang="en-US" dirty="0" smtClean="0"/>
              <a:t>concatenation</a:t>
            </a:r>
          </a:p>
          <a:p>
            <a:pPr lvl="1"/>
            <a:r>
              <a:rPr lang="en-US" dirty="0" smtClean="0"/>
              <a:t>Produces </a:t>
            </a:r>
            <a:r>
              <a:rPr lang="en-US" dirty="0"/>
              <a:t>a new String</a:t>
            </a:r>
            <a:r>
              <a:rPr lang="en-US" dirty="0" smtClean="0"/>
              <a:t>:</a:t>
            </a:r>
          </a:p>
          <a:p>
            <a:pPr marL="667512" lvl="2" indent="0">
              <a:buNone/>
            </a:pPr>
            <a:r>
              <a:rPr lang="en-US" dirty="0">
                <a:latin typeface="Courier"/>
              </a:rPr>
              <a:t>String salutation = </a:t>
            </a:r>
            <a:r>
              <a:rPr lang="en-US" dirty="0" smtClean="0">
                <a:latin typeface="Courier"/>
              </a:rPr>
              <a:t>"Dr.";</a:t>
            </a:r>
            <a:endParaRPr lang="en-US" dirty="0">
              <a:latin typeface="Courier"/>
            </a:endParaRPr>
          </a:p>
          <a:p>
            <a:pPr marL="667512" lvl="2" indent="0">
              <a:buNone/>
            </a:pPr>
            <a:r>
              <a:rPr lang="en-US" dirty="0">
                <a:latin typeface="Courier"/>
              </a:rPr>
              <a:t>String name = "Pete" + " " + "Seymour";</a:t>
            </a:r>
          </a:p>
          <a:p>
            <a:pPr marL="667512" lvl="2" indent="0">
              <a:buNone/>
            </a:pPr>
            <a:r>
              <a:rPr lang="en-US" dirty="0">
                <a:latin typeface="Courier"/>
              </a:rPr>
              <a:t>String title = </a:t>
            </a:r>
            <a:r>
              <a:rPr lang="en-US" dirty="0" smtClean="0">
                <a:latin typeface="Courier"/>
              </a:rPr>
              <a:t>salutation </a:t>
            </a:r>
            <a:r>
              <a:rPr lang="en-US" dirty="0">
                <a:latin typeface="Courier"/>
              </a:rPr>
              <a:t>+ </a:t>
            </a:r>
            <a:r>
              <a:rPr lang="en-US" dirty="0" smtClean="0">
                <a:latin typeface="Courier"/>
              </a:rPr>
              <a:t>" " + name;</a:t>
            </a:r>
            <a:endParaRPr lang="en-US" dirty="0" smtClean="0"/>
          </a:p>
          <a:p>
            <a:r>
              <a:rPr lang="en-US" dirty="0"/>
              <a:t>One argument must be a String </a:t>
            </a:r>
            <a:r>
              <a:rPr lang="en-US" dirty="0" smtClean="0"/>
              <a:t>object.</a:t>
            </a:r>
          </a:p>
          <a:p>
            <a:r>
              <a:rPr lang="en-US" dirty="0"/>
              <a:t>Non-strings are converted to String </a:t>
            </a:r>
            <a:r>
              <a:rPr lang="en-US" dirty="0" smtClean="0"/>
              <a:t>objects automatically.</a:t>
            </a:r>
            <a:endParaRPr lang="en-US" dirty="0"/>
          </a:p>
        </p:txBody>
      </p:sp>
    </p:spTree>
    <p:extLst>
      <p:ext uri="{BB962C8B-B14F-4D97-AF65-F5344CB8AC3E}">
        <p14:creationId xmlns:p14="http://schemas.microsoft.com/office/powerpoint/2010/main" val="16640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Casting</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If information might be lost in an assignment, </a:t>
            </a:r>
            <a:r>
              <a:rPr lang="en-US" dirty="0" smtClean="0"/>
              <a:t>the </a:t>
            </a:r>
            <a:r>
              <a:rPr lang="en-US" dirty="0"/>
              <a:t>programmer must confirm the assignment with a </a:t>
            </a:r>
            <a:r>
              <a:rPr lang="en-US" dirty="0" smtClean="0"/>
              <a:t>cast.</a:t>
            </a:r>
          </a:p>
          <a:p>
            <a:r>
              <a:rPr lang="en-US" dirty="0"/>
              <a:t>The assignment between </a:t>
            </a:r>
            <a:r>
              <a:rPr lang="en-US" dirty="0">
                <a:latin typeface="Courier"/>
              </a:rPr>
              <a:t>long</a:t>
            </a:r>
            <a:r>
              <a:rPr lang="en-US" dirty="0"/>
              <a:t> and </a:t>
            </a:r>
            <a:r>
              <a:rPr lang="en-US" dirty="0">
                <a:latin typeface="Courier"/>
              </a:rPr>
              <a:t>int</a:t>
            </a:r>
            <a:r>
              <a:rPr lang="en-US" dirty="0"/>
              <a:t> requires </a:t>
            </a:r>
            <a:r>
              <a:rPr lang="en-US" dirty="0" smtClean="0"/>
              <a:t>an </a:t>
            </a:r>
            <a:r>
              <a:rPr lang="en-US" dirty="0"/>
              <a:t>explicit cast.</a:t>
            </a:r>
            <a:endParaRPr lang="en-US" dirty="0" smtClean="0"/>
          </a:p>
          <a:p>
            <a:pPr marL="402336" lvl="1" indent="0">
              <a:buNone/>
            </a:pPr>
            <a:r>
              <a:rPr lang="en-US" sz="2000" dirty="0">
                <a:solidFill>
                  <a:srgbClr val="000000"/>
                </a:solidFill>
                <a:latin typeface="Courier"/>
              </a:rPr>
              <a:t>long </a:t>
            </a:r>
            <a:r>
              <a:rPr lang="en-US" sz="2000" dirty="0" err="1">
                <a:solidFill>
                  <a:srgbClr val="000000"/>
                </a:solidFill>
                <a:latin typeface="Courier"/>
              </a:rPr>
              <a:t>bigValue</a:t>
            </a:r>
            <a:r>
              <a:rPr lang="en-US" sz="2000" dirty="0">
                <a:solidFill>
                  <a:srgbClr val="000000"/>
                </a:solidFill>
                <a:latin typeface="Courier"/>
              </a:rPr>
              <a:t> = 99L;</a:t>
            </a:r>
          </a:p>
          <a:p>
            <a:pPr marL="402336" lvl="1" indent="0">
              <a:buNone/>
            </a:pPr>
            <a:r>
              <a:rPr lang="en-US" sz="2000" dirty="0">
                <a:solidFill>
                  <a:srgbClr val="000000"/>
                </a:solidFill>
                <a:latin typeface="Courier"/>
              </a:rPr>
              <a:t>int squashed = </a:t>
            </a:r>
            <a:r>
              <a:rPr lang="en-US" sz="2000" dirty="0" err="1">
                <a:solidFill>
                  <a:srgbClr val="000000"/>
                </a:solidFill>
                <a:latin typeface="Courier"/>
              </a:rPr>
              <a:t>bigValue</a:t>
            </a:r>
            <a:r>
              <a:rPr lang="en-US" sz="2000" dirty="0">
                <a:solidFill>
                  <a:srgbClr val="000000"/>
                </a:solidFill>
                <a:latin typeface="Courier"/>
              </a:rPr>
              <a:t>; </a:t>
            </a:r>
            <a:r>
              <a:rPr lang="en-US" sz="2000" dirty="0" smtClean="0">
                <a:solidFill>
                  <a:srgbClr val="000000"/>
                </a:solidFill>
                <a:latin typeface="Courier"/>
              </a:rPr>
              <a:t>		</a:t>
            </a:r>
            <a:r>
              <a:rPr lang="en-US" sz="2000" b="1" dirty="0" smtClean="0">
                <a:solidFill>
                  <a:srgbClr val="FF0000"/>
                </a:solidFill>
                <a:latin typeface="Courier-Bold"/>
              </a:rPr>
              <a:t>// </a:t>
            </a:r>
            <a:r>
              <a:rPr lang="en-US" sz="2000" b="1" dirty="0">
                <a:solidFill>
                  <a:srgbClr val="FF0000"/>
                </a:solidFill>
                <a:latin typeface="Courier-Bold"/>
              </a:rPr>
              <a:t>Wrong, needs a cast</a:t>
            </a:r>
          </a:p>
          <a:p>
            <a:pPr marL="402336" lvl="1" indent="0">
              <a:buNone/>
            </a:pPr>
            <a:r>
              <a:rPr lang="en-US" sz="2000" dirty="0">
                <a:solidFill>
                  <a:srgbClr val="000000"/>
                </a:solidFill>
                <a:latin typeface="Courier"/>
              </a:rPr>
              <a:t>int squashed = (int) </a:t>
            </a:r>
            <a:r>
              <a:rPr lang="en-US" sz="2000" dirty="0" err="1">
                <a:solidFill>
                  <a:srgbClr val="000000"/>
                </a:solidFill>
                <a:latin typeface="Courier"/>
              </a:rPr>
              <a:t>bigValue</a:t>
            </a:r>
            <a:r>
              <a:rPr lang="en-US" sz="2000" dirty="0">
                <a:solidFill>
                  <a:srgbClr val="000000"/>
                </a:solidFill>
                <a:latin typeface="Courier"/>
              </a:rPr>
              <a:t>; </a:t>
            </a:r>
            <a:r>
              <a:rPr lang="en-US" sz="2000" dirty="0" smtClean="0">
                <a:solidFill>
                  <a:srgbClr val="000000"/>
                </a:solidFill>
                <a:latin typeface="Courier"/>
              </a:rPr>
              <a:t>	</a:t>
            </a:r>
            <a:r>
              <a:rPr lang="en-US" sz="2000" b="1" dirty="0" smtClean="0">
                <a:solidFill>
                  <a:srgbClr val="0000C5"/>
                </a:solidFill>
                <a:latin typeface="Courier-Bold"/>
              </a:rPr>
              <a:t>// OK</a:t>
            </a:r>
          </a:p>
          <a:p>
            <a:pPr marL="402336" lvl="1" indent="0">
              <a:buNone/>
            </a:pPr>
            <a:endParaRPr lang="en-US" sz="2000" b="1" dirty="0">
              <a:solidFill>
                <a:srgbClr val="0000C5"/>
              </a:solidFill>
              <a:latin typeface="Courier-Bold"/>
            </a:endParaRPr>
          </a:p>
          <a:p>
            <a:pPr marL="402336" lvl="1" indent="0">
              <a:buNone/>
            </a:pPr>
            <a:r>
              <a:rPr lang="en-US" sz="2000" dirty="0">
                <a:solidFill>
                  <a:srgbClr val="000000"/>
                </a:solidFill>
                <a:latin typeface="Courier"/>
              </a:rPr>
              <a:t>int squashed = 99L; </a:t>
            </a:r>
            <a:r>
              <a:rPr lang="en-US" sz="2000" dirty="0" smtClean="0">
                <a:solidFill>
                  <a:srgbClr val="000000"/>
                </a:solidFill>
                <a:latin typeface="Courier"/>
              </a:rPr>
              <a:t>			</a:t>
            </a:r>
            <a:r>
              <a:rPr lang="en-US" sz="2000" b="1" dirty="0" smtClean="0">
                <a:solidFill>
                  <a:srgbClr val="FF0000"/>
                </a:solidFill>
                <a:latin typeface="Courier-Bold"/>
              </a:rPr>
              <a:t>// </a:t>
            </a:r>
            <a:r>
              <a:rPr lang="en-US" sz="2000" b="1" dirty="0">
                <a:solidFill>
                  <a:srgbClr val="FF0000"/>
                </a:solidFill>
                <a:latin typeface="Courier-Bold"/>
              </a:rPr>
              <a:t>Wrong, needs a cast</a:t>
            </a:r>
          </a:p>
          <a:p>
            <a:pPr marL="402336" lvl="1" indent="0">
              <a:buNone/>
            </a:pPr>
            <a:r>
              <a:rPr lang="en-US" sz="2000" dirty="0">
                <a:solidFill>
                  <a:srgbClr val="000000"/>
                </a:solidFill>
                <a:latin typeface="Courier"/>
              </a:rPr>
              <a:t>int squashed = (int) 99L; </a:t>
            </a:r>
            <a:r>
              <a:rPr lang="en-US" sz="2000" dirty="0" smtClean="0">
                <a:solidFill>
                  <a:srgbClr val="000000"/>
                </a:solidFill>
                <a:latin typeface="Courier"/>
              </a:rPr>
              <a:t>		</a:t>
            </a:r>
            <a:r>
              <a:rPr lang="en-US" sz="2000" b="1" dirty="0" smtClean="0">
                <a:solidFill>
                  <a:srgbClr val="0000FF"/>
                </a:solidFill>
                <a:latin typeface="Courier-Bold"/>
              </a:rPr>
              <a:t>// </a:t>
            </a:r>
            <a:r>
              <a:rPr lang="en-US" sz="2000" b="1" dirty="0">
                <a:solidFill>
                  <a:srgbClr val="0000FF"/>
                </a:solidFill>
                <a:latin typeface="Courier-Bold"/>
              </a:rPr>
              <a:t>OK, but...</a:t>
            </a:r>
          </a:p>
          <a:p>
            <a:pPr marL="402336" lvl="1" indent="0">
              <a:buNone/>
            </a:pPr>
            <a:r>
              <a:rPr lang="en-US" sz="2000" dirty="0">
                <a:solidFill>
                  <a:srgbClr val="000000"/>
                </a:solidFill>
                <a:latin typeface="Courier"/>
              </a:rPr>
              <a:t>int squashed = 99; </a:t>
            </a:r>
            <a:r>
              <a:rPr lang="en-US" sz="2000" dirty="0" smtClean="0">
                <a:solidFill>
                  <a:srgbClr val="000000"/>
                </a:solidFill>
                <a:latin typeface="Courier"/>
              </a:rPr>
              <a:t>			</a:t>
            </a:r>
            <a:r>
              <a:rPr lang="en-US" sz="2000" b="1" dirty="0" smtClean="0">
                <a:solidFill>
                  <a:srgbClr val="0000FF"/>
                </a:solidFill>
                <a:latin typeface="Courier-Bold"/>
              </a:rPr>
              <a:t>// </a:t>
            </a:r>
            <a:r>
              <a:rPr lang="en-US" sz="2000" b="1" dirty="0">
                <a:solidFill>
                  <a:srgbClr val="0000FF"/>
                </a:solidFill>
                <a:latin typeface="Courier-Bold"/>
              </a:rPr>
              <a:t>default integer literal</a:t>
            </a:r>
            <a:endParaRPr lang="en-US" sz="2000" dirty="0"/>
          </a:p>
        </p:txBody>
      </p:sp>
    </p:spTree>
    <p:extLst>
      <p:ext uri="{BB962C8B-B14F-4D97-AF65-F5344CB8AC3E}">
        <p14:creationId xmlns:p14="http://schemas.microsoft.com/office/powerpoint/2010/main" val="35540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Promotion and Casting of Expressions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Variables are promoted automatically to a longer </a:t>
            </a:r>
            <a:r>
              <a:rPr lang="en-US" dirty="0" smtClean="0"/>
              <a:t>form </a:t>
            </a:r>
            <a:r>
              <a:rPr lang="en-US" dirty="0"/>
              <a:t>(such as </a:t>
            </a:r>
            <a:r>
              <a:rPr lang="en-US" dirty="0">
                <a:latin typeface="Courier"/>
              </a:rPr>
              <a:t>int</a:t>
            </a:r>
            <a:r>
              <a:rPr lang="en-US" dirty="0"/>
              <a:t> to </a:t>
            </a:r>
            <a:r>
              <a:rPr lang="en-US" dirty="0">
                <a:latin typeface="Courier"/>
              </a:rPr>
              <a:t>long</a:t>
            </a:r>
            <a:r>
              <a:rPr lang="en-US" dirty="0"/>
              <a:t>)</a:t>
            </a:r>
            <a:r>
              <a:rPr lang="en-US" dirty="0" smtClean="0"/>
              <a:t>.</a:t>
            </a:r>
          </a:p>
          <a:p>
            <a:r>
              <a:rPr lang="en-US" dirty="0"/>
              <a:t>Expression is </a:t>
            </a:r>
            <a:r>
              <a:rPr lang="en-US" i="1" dirty="0"/>
              <a:t>assignment-compatible </a:t>
            </a:r>
            <a:r>
              <a:rPr lang="en-US" dirty="0"/>
              <a:t>if the variable </a:t>
            </a:r>
            <a:r>
              <a:rPr lang="en-US" dirty="0" smtClean="0"/>
              <a:t>type </a:t>
            </a:r>
            <a:r>
              <a:rPr lang="en-US" dirty="0"/>
              <a:t>is at least as large (the same number of bits) as </a:t>
            </a:r>
            <a:r>
              <a:rPr lang="en-US" dirty="0" smtClean="0"/>
              <a:t>the </a:t>
            </a:r>
            <a:r>
              <a:rPr lang="en-US" dirty="0"/>
              <a:t>expression type</a:t>
            </a:r>
            <a:r>
              <a:rPr lang="en-US" dirty="0" smtClean="0"/>
              <a:t>.</a:t>
            </a:r>
          </a:p>
          <a:p>
            <a:pPr marL="402336" lvl="1" indent="0">
              <a:buNone/>
            </a:pPr>
            <a:r>
              <a:rPr lang="en-US" sz="2000" dirty="0">
                <a:solidFill>
                  <a:srgbClr val="000000"/>
                </a:solidFill>
                <a:latin typeface="Courier"/>
              </a:rPr>
              <a:t>long </a:t>
            </a:r>
            <a:r>
              <a:rPr lang="en-US" sz="2000" dirty="0" err="1">
                <a:solidFill>
                  <a:srgbClr val="000000"/>
                </a:solidFill>
                <a:latin typeface="Courier"/>
              </a:rPr>
              <a:t>bigval</a:t>
            </a:r>
            <a:r>
              <a:rPr lang="en-US" sz="2000" dirty="0">
                <a:solidFill>
                  <a:srgbClr val="000000"/>
                </a:solidFill>
                <a:latin typeface="Courier"/>
              </a:rPr>
              <a:t> </a:t>
            </a:r>
            <a:r>
              <a:rPr lang="en-US" sz="2000" dirty="0" smtClean="0">
                <a:solidFill>
                  <a:srgbClr val="000000"/>
                </a:solidFill>
                <a:latin typeface="Courier"/>
              </a:rPr>
              <a:t>= 6; 		</a:t>
            </a:r>
            <a:r>
              <a:rPr lang="en-US" sz="2000" b="1" dirty="0" smtClean="0">
                <a:solidFill>
                  <a:srgbClr val="0000FF"/>
                </a:solidFill>
                <a:latin typeface="Courier-Bold"/>
              </a:rPr>
              <a:t>// 6 is an </a:t>
            </a:r>
            <a:r>
              <a:rPr lang="en-US" sz="2000" b="1" dirty="0" err="1" smtClean="0">
                <a:solidFill>
                  <a:srgbClr val="0000FF"/>
                </a:solidFill>
                <a:latin typeface="Courier-Bold"/>
              </a:rPr>
              <a:t>int</a:t>
            </a:r>
            <a:r>
              <a:rPr lang="en-US" sz="2000" b="1" dirty="0" smtClean="0">
                <a:solidFill>
                  <a:srgbClr val="0000FF"/>
                </a:solidFill>
                <a:latin typeface="Courier-Bold"/>
              </a:rPr>
              <a:t> type, OK</a:t>
            </a:r>
          </a:p>
          <a:p>
            <a:pPr marL="402336" lvl="1" indent="0">
              <a:buNone/>
            </a:pPr>
            <a:r>
              <a:rPr lang="en-US" sz="2000" dirty="0" err="1" smtClean="0">
                <a:solidFill>
                  <a:srgbClr val="000000"/>
                </a:solidFill>
                <a:latin typeface="Courier"/>
              </a:rPr>
              <a:t>int</a:t>
            </a:r>
            <a:r>
              <a:rPr lang="en-US" sz="2000" dirty="0" smtClean="0">
                <a:solidFill>
                  <a:srgbClr val="000000"/>
                </a:solidFill>
                <a:latin typeface="Courier"/>
              </a:rPr>
              <a:t> </a:t>
            </a:r>
            <a:r>
              <a:rPr lang="en-US" sz="2000" dirty="0" err="1" smtClean="0">
                <a:solidFill>
                  <a:srgbClr val="000000"/>
                </a:solidFill>
                <a:latin typeface="Courier"/>
              </a:rPr>
              <a:t>smallval</a:t>
            </a:r>
            <a:r>
              <a:rPr lang="en-US" sz="2000" dirty="0" smtClean="0">
                <a:solidFill>
                  <a:srgbClr val="000000"/>
                </a:solidFill>
                <a:latin typeface="Courier"/>
              </a:rPr>
              <a:t> = 99L; 		</a:t>
            </a:r>
            <a:r>
              <a:rPr lang="en-US" sz="2000" b="1" dirty="0" smtClean="0">
                <a:solidFill>
                  <a:srgbClr val="FF0000"/>
                </a:solidFill>
                <a:latin typeface="Courier-Bold"/>
              </a:rPr>
              <a:t>// 99L is a long, illegal</a:t>
            </a:r>
          </a:p>
          <a:p>
            <a:pPr marL="402336" lvl="1" indent="0">
              <a:buNone/>
            </a:pPr>
            <a:endParaRPr lang="en-US" sz="2000" b="1" dirty="0">
              <a:solidFill>
                <a:srgbClr val="FF0000"/>
              </a:solidFill>
              <a:latin typeface="Courier-Bold"/>
            </a:endParaRPr>
          </a:p>
          <a:p>
            <a:pPr marL="402336" lvl="1" indent="0">
              <a:buNone/>
            </a:pPr>
            <a:r>
              <a:rPr lang="en-US" sz="2000" dirty="0">
                <a:solidFill>
                  <a:srgbClr val="000000"/>
                </a:solidFill>
                <a:latin typeface="Courier"/>
              </a:rPr>
              <a:t>double z = </a:t>
            </a:r>
            <a:r>
              <a:rPr lang="en-US" sz="2000" dirty="0" smtClean="0">
                <a:solidFill>
                  <a:srgbClr val="000000"/>
                </a:solidFill>
                <a:latin typeface="Courier"/>
              </a:rPr>
              <a:t>12.414; 		</a:t>
            </a:r>
            <a:r>
              <a:rPr lang="en-US" sz="2000" b="1" dirty="0" smtClean="0">
                <a:solidFill>
                  <a:srgbClr val="0000FF"/>
                </a:solidFill>
                <a:latin typeface="Courier-Bold"/>
              </a:rPr>
              <a:t>// 12.414 </a:t>
            </a:r>
            <a:r>
              <a:rPr lang="en-US" sz="2000" b="1" dirty="0">
                <a:solidFill>
                  <a:srgbClr val="0000FF"/>
                </a:solidFill>
                <a:latin typeface="Courier-Bold"/>
              </a:rPr>
              <a:t>is float, OK</a:t>
            </a:r>
          </a:p>
          <a:p>
            <a:pPr marL="402336" lvl="1" indent="0">
              <a:buNone/>
            </a:pPr>
            <a:r>
              <a:rPr lang="en-US" sz="2000" dirty="0">
                <a:solidFill>
                  <a:srgbClr val="000000"/>
                </a:solidFill>
                <a:latin typeface="Courier"/>
              </a:rPr>
              <a:t>float z1 = </a:t>
            </a:r>
            <a:r>
              <a:rPr lang="en-US" sz="2000" dirty="0" smtClean="0">
                <a:solidFill>
                  <a:srgbClr val="000000"/>
                </a:solidFill>
                <a:latin typeface="Courier"/>
              </a:rPr>
              <a:t>12.414D; 		</a:t>
            </a:r>
            <a:r>
              <a:rPr lang="en-US" sz="2000" b="1" dirty="0" smtClean="0">
                <a:solidFill>
                  <a:srgbClr val="FF0000"/>
                </a:solidFill>
                <a:latin typeface="Courier-Bold"/>
              </a:rPr>
              <a:t>// 12.414D </a:t>
            </a:r>
            <a:r>
              <a:rPr lang="en-US" sz="2000" b="1" dirty="0">
                <a:solidFill>
                  <a:srgbClr val="FF0000"/>
                </a:solidFill>
                <a:latin typeface="Courier-Bold"/>
              </a:rPr>
              <a:t>is double, illegal</a:t>
            </a:r>
            <a:endParaRPr lang="en-US" sz="2000" dirty="0"/>
          </a:p>
        </p:txBody>
      </p:sp>
    </p:spTree>
    <p:extLst>
      <p:ext uri="{BB962C8B-B14F-4D97-AF65-F5344CB8AC3E}">
        <p14:creationId xmlns:p14="http://schemas.microsoft.com/office/powerpoint/2010/main" val="269943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Control Flow Statements</a:t>
            </a:r>
          </a:p>
        </p:txBody>
      </p:sp>
    </p:spTree>
    <p:extLst>
      <p:ext uri="{BB962C8B-B14F-4D97-AF65-F5344CB8AC3E}">
        <p14:creationId xmlns:p14="http://schemas.microsoft.com/office/powerpoint/2010/main" val="420578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Statements</a:t>
            </a:r>
          </a:p>
        </p:txBody>
      </p:sp>
      <p:sp>
        <p:nvSpPr>
          <p:cNvPr id="3" name="Content Placeholder 2"/>
          <p:cNvSpPr>
            <a:spLocks noGrp="1"/>
          </p:cNvSpPr>
          <p:nvPr>
            <p:ph idx="1"/>
          </p:nvPr>
        </p:nvSpPr>
        <p:spPr/>
        <p:txBody>
          <a:bodyPr/>
          <a:lstStyle/>
          <a:p>
            <a:pPr algn="just"/>
            <a:r>
              <a:rPr lang="en-US" dirty="0"/>
              <a:t>The statements inside your source files are generally executed from top to bottom, in the order that they appear. </a:t>
            </a:r>
            <a:endParaRPr lang="en-US" dirty="0" smtClean="0"/>
          </a:p>
          <a:p>
            <a:pPr algn="just"/>
            <a:r>
              <a:rPr lang="en-US" dirty="0" smtClean="0"/>
              <a:t>Control </a:t>
            </a:r>
            <a:r>
              <a:rPr lang="en-US" dirty="0"/>
              <a:t>flow statements, however, break up the flow of execution by employing decision making, looping, and branching, enabling your program to conditionally execute particular blocks of code. </a:t>
            </a:r>
            <a:endParaRPr lang="en-US" dirty="0" smtClean="0"/>
          </a:p>
          <a:p>
            <a:pPr algn="just"/>
            <a:r>
              <a:rPr lang="en-US" dirty="0" smtClean="0"/>
              <a:t>This </a:t>
            </a:r>
            <a:r>
              <a:rPr lang="en-US" dirty="0"/>
              <a:t>section describes the decision-making statements (if-then, if-then-else, switch), the looping statements (for, while, do-while), and the branching statements (break, continue, return) supported by the Java programming language.</a:t>
            </a:r>
          </a:p>
        </p:txBody>
      </p:sp>
    </p:spTree>
    <p:extLst>
      <p:ext uri="{BB962C8B-B14F-4D97-AF65-F5344CB8AC3E}">
        <p14:creationId xmlns:p14="http://schemas.microsoft.com/office/powerpoint/2010/main" val="228930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smtClean="0"/>
              <a:t>Semicolons, Blocks, and White Space</a:t>
            </a:r>
            <a:endParaRPr lang="en-US" dirty="0"/>
          </a:p>
        </p:txBody>
      </p:sp>
      <p:sp>
        <p:nvSpPr>
          <p:cNvPr id="3" name="Content Placeholder 2"/>
          <p:cNvSpPr>
            <a:spLocks noGrp="1"/>
          </p:cNvSpPr>
          <p:nvPr>
            <p:ph idx="1"/>
          </p:nvPr>
        </p:nvSpPr>
        <p:spPr>
          <a:xfrm>
            <a:off x="609600" y="1841500"/>
            <a:ext cx="10972800" cy="4325112"/>
          </a:xfrm>
        </p:spPr>
        <p:txBody>
          <a:bodyPr>
            <a:normAutofit/>
          </a:bodyPr>
          <a:lstStyle/>
          <a:p>
            <a:r>
              <a:rPr lang="en-US" dirty="0"/>
              <a:t>Any amount of </a:t>
            </a:r>
            <a:r>
              <a:rPr lang="en-US" i="1" dirty="0"/>
              <a:t>white space </a:t>
            </a:r>
            <a:r>
              <a:rPr lang="en-US" dirty="0"/>
              <a:t>is permitted in a </a:t>
            </a:r>
            <a:r>
              <a:rPr lang="en-US" dirty="0" smtClean="0"/>
              <a:t>Java program.</a:t>
            </a:r>
          </a:p>
          <a:p>
            <a:pPr marL="402336" lvl="1" indent="0">
              <a:buNone/>
            </a:pPr>
            <a:endParaRPr lang="en-US" dirty="0" smtClean="0"/>
          </a:p>
          <a:p>
            <a:pPr marL="402336" lvl="1" indent="0">
              <a:buNone/>
            </a:pPr>
            <a:r>
              <a:rPr lang="en-US" dirty="0" smtClean="0"/>
              <a:t>For </a:t>
            </a:r>
            <a:r>
              <a:rPr lang="en-US" dirty="0"/>
              <a:t>example:</a:t>
            </a:r>
            <a:endParaRPr lang="en-US" dirty="0" smtClean="0"/>
          </a:p>
          <a:p>
            <a:pPr marL="402336" lvl="1" indent="0">
              <a:buNone/>
            </a:pPr>
            <a:r>
              <a:rPr lang="en-US" sz="2400" dirty="0">
                <a:latin typeface="Courier"/>
              </a:rPr>
              <a:t>{</a:t>
            </a:r>
            <a:r>
              <a:rPr lang="en-US" sz="2400" dirty="0" err="1">
                <a:latin typeface="Courier"/>
              </a:rPr>
              <a:t>int</a:t>
            </a:r>
            <a:r>
              <a:rPr lang="en-US" sz="2400" dirty="0">
                <a:latin typeface="Courier"/>
              </a:rPr>
              <a:t> </a:t>
            </a:r>
            <a:r>
              <a:rPr lang="en-US" sz="2400" dirty="0" err="1">
                <a:latin typeface="Courier"/>
              </a:rPr>
              <a:t>x;x</a:t>
            </a:r>
            <a:r>
              <a:rPr lang="en-US" sz="2400" dirty="0">
                <a:latin typeface="Courier"/>
              </a:rPr>
              <a:t>=23*54;}</a:t>
            </a:r>
            <a:endParaRPr lang="en-US" sz="2400" dirty="0" smtClean="0"/>
          </a:p>
          <a:p>
            <a:pPr marL="402336" lvl="1" indent="0">
              <a:buNone/>
            </a:pPr>
            <a:endParaRPr lang="en-US" dirty="0" smtClean="0"/>
          </a:p>
          <a:p>
            <a:pPr marL="402336" lvl="1" indent="0">
              <a:buNone/>
            </a:pPr>
            <a:r>
              <a:rPr lang="en-US" dirty="0" smtClean="0"/>
              <a:t>is </a:t>
            </a:r>
            <a:r>
              <a:rPr lang="en-US" dirty="0"/>
              <a:t>equivalent to:</a:t>
            </a:r>
            <a:endParaRPr lang="en-US" dirty="0" smtClean="0"/>
          </a:p>
          <a:p>
            <a:pPr marL="402336" lvl="1" indent="0">
              <a:buNone/>
            </a:pPr>
            <a:r>
              <a:rPr lang="en-US" sz="2400" dirty="0" smtClean="0">
                <a:latin typeface="Courier"/>
              </a:rPr>
              <a:t>{</a:t>
            </a:r>
          </a:p>
          <a:p>
            <a:pPr marL="667512" lvl="2" indent="0">
              <a:buNone/>
            </a:pPr>
            <a:r>
              <a:rPr lang="en-US" dirty="0" err="1" smtClean="0">
                <a:latin typeface="Courier"/>
              </a:rPr>
              <a:t>int</a:t>
            </a:r>
            <a:r>
              <a:rPr lang="en-US" dirty="0" smtClean="0">
                <a:latin typeface="Courier"/>
              </a:rPr>
              <a:t> x;</a:t>
            </a:r>
          </a:p>
          <a:p>
            <a:pPr marL="667512" lvl="2" indent="0">
              <a:buNone/>
            </a:pPr>
            <a:r>
              <a:rPr lang="en-US" dirty="0" smtClean="0">
                <a:latin typeface="Courier"/>
              </a:rPr>
              <a:t>x </a:t>
            </a:r>
            <a:r>
              <a:rPr lang="en-US" dirty="0">
                <a:latin typeface="Courier"/>
              </a:rPr>
              <a:t>= 23 * 54;</a:t>
            </a:r>
          </a:p>
          <a:p>
            <a:pPr marL="402336" lvl="1" indent="0">
              <a:buNone/>
            </a:pPr>
            <a:r>
              <a:rPr lang="en-US" sz="2400" dirty="0">
                <a:latin typeface="Courier"/>
              </a:rPr>
              <a:t>}</a:t>
            </a:r>
            <a:endParaRPr lang="en-US" sz="2400" dirty="0"/>
          </a:p>
        </p:txBody>
      </p:sp>
    </p:spTree>
    <p:extLst>
      <p:ext uri="{BB962C8B-B14F-4D97-AF65-F5344CB8AC3E}">
        <p14:creationId xmlns:p14="http://schemas.microsoft.com/office/powerpoint/2010/main" val="159823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 Statement</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The if-then statement is the most basic of all the control flow statements. </a:t>
            </a:r>
            <a:endParaRPr lang="en-US" dirty="0" smtClean="0"/>
          </a:p>
          <a:p>
            <a:pPr algn="just"/>
            <a:r>
              <a:rPr lang="en-US" dirty="0" smtClean="0"/>
              <a:t>It </a:t>
            </a:r>
            <a:r>
              <a:rPr lang="en-US" dirty="0"/>
              <a:t>tells your program to execute a certain section of code only if a particular test evaluates to true. </a:t>
            </a:r>
            <a:endParaRPr lang="en-US" dirty="0" smtClean="0"/>
          </a:p>
          <a:p>
            <a:pPr algn="just"/>
            <a:r>
              <a:rPr lang="en-US" dirty="0" smtClean="0"/>
              <a:t>For </a:t>
            </a:r>
            <a:r>
              <a:rPr lang="en-US" dirty="0"/>
              <a:t>example, the Bicycle class could allow the brakes to decrease the bicycle's speed only if the bicycle is already in motion. One possible implementation of the </a:t>
            </a:r>
            <a:r>
              <a:rPr lang="en-US" dirty="0" err="1"/>
              <a:t>applyBrakes</a:t>
            </a:r>
            <a:r>
              <a:rPr lang="en-US" dirty="0"/>
              <a:t> method could be as follows:</a:t>
            </a:r>
            <a:endParaRPr lang="en-US" sz="3400" b="1" dirty="0" smtClean="0">
              <a:solidFill>
                <a:srgbClr val="FF0000"/>
              </a:solidFill>
              <a:latin typeface="Courier-Bold"/>
            </a:endParaRPr>
          </a:p>
        </p:txBody>
      </p:sp>
    </p:spTree>
    <p:extLst>
      <p:ext uri="{BB962C8B-B14F-4D97-AF65-F5344CB8AC3E}">
        <p14:creationId xmlns:p14="http://schemas.microsoft.com/office/powerpoint/2010/main" val="409160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 Statement</a:t>
            </a:r>
          </a:p>
        </p:txBody>
      </p:sp>
      <p:sp>
        <p:nvSpPr>
          <p:cNvPr id="3" name="Content Placeholder 2"/>
          <p:cNvSpPr>
            <a:spLocks noGrp="1"/>
          </p:cNvSpPr>
          <p:nvPr>
            <p:ph idx="1"/>
          </p:nvPr>
        </p:nvSpPr>
        <p:spPr>
          <a:xfrm>
            <a:off x="609600" y="1841500"/>
            <a:ext cx="10972800" cy="4325112"/>
          </a:xfrm>
        </p:spPr>
        <p:txBody>
          <a:bodyPr>
            <a:normAutofit/>
          </a:bodyPr>
          <a:lstStyle/>
          <a:p>
            <a:pPr marL="402336" lvl="1" indent="0" algn="just">
              <a:buNone/>
            </a:pPr>
            <a:r>
              <a:rPr lang="en-US" sz="2400" dirty="0">
                <a:latin typeface="Courier"/>
              </a:rPr>
              <a:t>void </a:t>
            </a:r>
            <a:r>
              <a:rPr lang="en-US" sz="2400" dirty="0" err="1">
                <a:latin typeface="Courier"/>
              </a:rPr>
              <a:t>applyBrakes</a:t>
            </a:r>
            <a:r>
              <a:rPr lang="en-US" sz="2400" dirty="0">
                <a:latin typeface="Courier"/>
              </a:rPr>
              <a:t>() {</a:t>
            </a:r>
          </a:p>
          <a:p>
            <a:pPr marL="402336" lvl="1" indent="0" algn="just">
              <a:buNone/>
            </a:pPr>
            <a:r>
              <a:rPr lang="en-US" sz="2400" dirty="0">
                <a:latin typeface="Courier"/>
              </a:rPr>
              <a:t>    // the "if" clause: bicycle must be moving</a:t>
            </a:r>
          </a:p>
          <a:p>
            <a:pPr marL="402336" lvl="1" indent="0" algn="just">
              <a:buNone/>
            </a:pPr>
            <a:r>
              <a:rPr lang="en-US" sz="2400" dirty="0">
                <a:latin typeface="Courier"/>
              </a:rPr>
              <a:t>    if (</a:t>
            </a:r>
            <a:r>
              <a:rPr lang="en-US" sz="2400" dirty="0" err="1">
                <a:latin typeface="Courier"/>
              </a:rPr>
              <a:t>isMoving</a:t>
            </a:r>
            <a:r>
              <a:rPr lang="en-US" sz="2400" dirty="0">
                <a:latin typeface="Courier"/>
              </a:rPr>
              <a:t>){ </a:t>
            </a:r>
          </a:p>
          <a:p>
            <a:pPr marL="402336" lvl="1" indent="0" algn="just">
              <a:buNone/>
            </a:pPr>
            <a:r>
              <a:rPr lang="en-US" sz="2400" dirty="0">
                <a:latin typeface="Courier"/>
              </a:rPr>
              <a:t>        // the "then" clause: decrease current speed</a:t>
            </a:r>
          </a:p>
          <a:p>
            <a:pPr marL="402336" lvl="1" indent="0" algn="just">
              <a:buNone/>
            </a:pPr>
            <a:r>
              <a:rPr lang="en-US" sz="2400" dirty="0">
                <a:latin typeface="Courier"/>
              </a:rPr>
              <a:t>        </a:t>
            </a:r>
            <a:r>
              <a:rPr lang="en-US" sz="2400" dirty="0" err="1">
                <a:latin typeface="Courier"/>
              </a:rPr>
              <a:t>currentSpeed</a:t>
            </a:r>
            <a:r>
              <a:rPr lang="en-US" sz="2400" dirty="0">
                <a:latin typeface="Courier"/>
              </a:rPr>
              <a:t>--;</a:t>
            </a:r>
          </a:p>
          <a:p>
            <a:pPr marL="402336" lvl="1" indent="0" algn="just">
              <a:buNone/>
            </a:pPr>
            <a:r>
              <a:rPr lang="en-US" sz="2400" dirty="0">
                <a:latin typeface="Courier"/>
              </a:rPr>
              <a:t>    }</a:t>
            </a:r>
          </a:p>
          <a:p>
            <a:pPr marL="402336" lvl="1" indent="0" algn="just">
              <a:buNone/>
            </a:pPr>
            <a:r>
              <a:rPr lang="en-US" sz="2400" dirty="0" smtClean="0">
                <a:latin typeface="Courier"/>
              </a:rPr>
              <a:t>}</a:t>
            </a:r>
          </a:p>
          <a:p>
            <a:pPr marL="109728" indent="0" algn="just">
              <a:buNone/>
            </a:pPr>
            <a:endParaRPr lang="en-US" sz="2000" dirty="0">
              <a:latin typeface="Courier"/>
            </a:endParaRPr>
          </a:p>
          <a:p>
            <a:pPr algn="just"/>
            <a:r>
              <a:rPr lang="en-US" dirty="0"/>
              <a:t>If this test evaluates to false (meaning that the bicycle is not in motion), control jumps to the end of the if-then statement.</a:t>
            </a:r>
            <a:endParaRPr lang="en-US" sz="3400" b="1" dirty="0" smtClean="0">
              <a:solidFill>
                <a:srgbClr val="FF0000"/>
              </a:solidFill>
              <a:latin typeface="Courier-Bold"/>
            </a:endParaRPr>
          </a:p>
        </p:txBody>
      </p:sp>
    </p:spTree>
    <p:extLst>
      <p:ext uri="{BB962C8B-B14F-4D97-AF65-F5344CB8AC3E}">
        <p14:creationId xmlns:p14="http://schemas.microsoft.com/office/powerpoint/2010/main" val="421192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 Statement</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sz="2600" dirty="0">
                <a:latin typeface="+mj-lt"/>
              </a:rPr>
              <a:t>In addition, the opening and closing braces are optional, provided that the "then" clause contains only one statement:</a:t>
            </a:r>
          </a:p>
          <a:p>
            <a:pPr marL="109728" indent="0" algn="just">
              <a:buNone/>
            </a:pPr>
            <a:endParaRPr lang="en-US" sz="2000" dirty="0">
              <a:latin typeface="Courier"/>
            </a:endParaRPr>
          </a:p>
          <a:p>
            <a:pPr marL="402336" lvl="1" indent="0" algn="just">
              <a:buNone/>
            </a:pPr>
            <a:r>
              <a:rPr lang="en-US" sz="2200" dirty="0">
                <a:latin typeface="Courier"/>
              </a:rPr>
              <a:t>void </a:t>
            </a:r>
            <a:r>
              <a:rPr lang="en-US" sz="2200" dirty="0" err="1">
                <a:latin typeface="Courier"/>
              </a:rPr>
              <a:t>applyBrakes</a:t>
            </a:r>
            <a:r>
              <a:rPr lang="en-US" sz="2200" dirty="0">
                <a:latin typeface="Courier"/>
              </a:rPr>
              <a:t>() {</a:t>
            </a:r>
          </a:p>
          <a:p>
            <a:pPr marL="402336" lvl="1" indent="0" algn="just">
              <a:buNone/>
            </a:pPr>
            <a:r>
              <a:rPr lang="en-US" sz="2200" dirty="0">
                <a:latin typeface="Courier"/>
              </a:rPr>
              <a:t>    // same as above, but without braces </a:t>
            </a:r>
          </a:p>
          <a:p>
            <a:pPr marL="402336" lvl="1" indent="0" algn="just">
              <a:buNone/>
            </a:pPr>
            <a:r>
              <a:rPr lang="en-US" sz="2200" dirty="0">
                <a:latin typeface="Courier"/>
              </a:rPr>
              <a:t>    if (</a:t>
            </a:r>
            <a:r>
              <a:rPr lang="en-US" sz="2200" dirty="0" err="1">
                <a:latin typeface="Courier"/>
              </a:rPr>
              <a:t>isMoving</a:t>
            </a:r>
            <a:r>
              <a:rPr lang="en-US" sz="2200" dirty="0" smtClean="0">
                <a:latin typeface="Courier"/>
              </a:rPr>
              <a:t>)</a:t>
            </a:r>
            <a:endParaRPr lang="en-US" sz="2200" dirty="0" smtClean="0">
              <a:latin typeface="Courier"/>
            </a:endParaRPr>
          </a:p>
          <a:p>
            <a:pPr marL="402336" lvl="1" indent="0" algn="just">
              <a:buNone/>
            </a:pPr>
            <a:r>
              <a:rPr lang="en-US" sz="2200" dirty="0">
                <a:latin typeface="Courier"/>
              </a:rPr>
              <a:t>	</a:t>
            </a:r>
            <a:r>
              <a:rPr lang="en-US" sz="2200" dirty="0" smtClean="0">
                <a:latin typeface="Courier"/>
              </a:rPr>
              <a:t>	 </a:t>
            </a:r>
            <a:r>
              <a:rPr lang="en-US" sz="2200" dirty="0" err="1">
                <a:latin typeface="Courier"/>
              </a:rPr>
              <a:t>currentSpeed</a:t>
            </a:r>
            <a:r>
              <a:rPr lang="en-US" sz="2200" dirty="0">
                <a:latin typeface="Courier"/>
              </a:rPr>
              <a:t>-</a:t>
            </a:r>
            <a:r>
              <a:rPr lang="en-US" sz="2200" dirty="0" smtClean="0">
                <a:latin typeface="Courier"/>
              </a:rPr>
              <a:t>-;</a:t>
            </a:r>
            <a:endParaRPr lang="en-US" sz="2200" dirty="0" smtClean="0">
              <a:latin typeface="Courier"/>
            </a:endParaRPr>
          </a:p>
          <a:p>
            <a:pPr marL="402336" lvl="1" indent="0" algn="just">
              <a:buNone/>
            </a:pPr>
            <a:r>
              <a:rPr lang="en-US" sz="2200" dirty="0">
                <a:latin typeface="Courier"/>
              </a:rPr>
              <a:t>	 </a:t>
            </a:r>
            <a:r>
              <a:rPr lang="en-US" sz="2200" dirty="0" err="1" smtClean="0">
                <a:latin typeface="Courier"/>
              </a:rPr>
              <a:t>System.out.println</a:t>
            </a:r>
            <a:r>
              <a:rPr lang="en-US" sz="2200" dirty="0" smtClean="0">
                <a:latin typeface="Courier"/>
              </a:rPr>
              <a:t>();</a:t>
            </a:r>
            <a:endParaRPr lang="en-US" sz="2200" dirty="0">
              <a:latin typeface="Courier"/>
            </a:endParaRPr>
          </a:p>
          <a:p>
            <a:pPr marL="402336" lvl="1" indent="0" algn="just">
              <a:buNone/>
            </a:pPr>
            <a:r>
              <a:rPr lang="en-US" sz="2200" dirty="0" smtClean="0">
                <a:latin typeface="Courier"/>
              </a:rPr>
              <a:t>	}</a:t>
            </a:r>
            <a:endParaRPr lang="en-US" sz="2200" dirty="0" smtClean="0">
              <a:latin typeface="Courier"/>
            </a:endParaRPr>
          </a:p>
          <a:p>
            <a:pPr marL="109728" indent="0" algn="just">
              <a:buNone/>
            </a:pPr>
            <a:endParaRPr lang="en-US" sz="2000" dirty="0">
              <a:latin typeface="Courier"/>
            </a:endParaRPr>
          </a:p>
          <a:p>
            <a:pPr algn="just"/>
            <a:r>
              <a:rPr lang="en-US" sz="2600" dirty="0">
                <a:latin typeface="+mj-lt"/>
              </a:rPr>
              <a:t>Deciding when to omit the braces is a matter of personal taste. Omitting them can make the code more brittle. If a second statement is later added to the "then" clause, a common mistake would be forgetting to add the newly required braces. The compiler cannot catch this sort of error; you'll just get the wrong results.</a:t>
            </a:r>
            <a:endParaRPr lang="en-US" sz="3900" b="1" dirty="0" smtClean="0">
              <a:solidFill>
                <a:srgbClr val="FF0000"/>
              </a:solidFill>
              <a:latin typeface="+mj-lt"/>
            </a:endParaRPr>
          </a:p>
        </p:txBody>
      </p:sp>
    </p:spTree>
    <p:extLst>
      <p:ext uri="{BB962C8B-B14F-4D97-AF65-F5344CB8AC3E}">
        <p14:creationId xmlns:p14="http://schemas.microsoft.com/office/powerpoint/2010/main" val="172848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if-then-else Statement</a:t>
            </a:r>
          </a:p>
        </p:txBody>
      </p:sp>
      <p:sp>
        <p:nvSpPr>
          <p:cNvPr id="3" name="Content Placeholder 2"/>
          <p:cNvSpPr>
            <a:spLocks noGrp="1"/>
          </p:cNvSpPr>
          <p:nvPr>
            <p:ph idx="1"/>
          </p:nvPr>
        </p:nvSpPr>
        <p:spPr>
          <a:xfrm>
            <a:off x="609600" y="1841500"/>
            <a:ext cx="10972800" cy="4325112"/>
          </a:xfrm>
        </p:spPr>
        <p:txBody>
          <a:bodyPr>
            <a:normAutofit fontScale="92500" lnSpcReduction="10000"/>
          </a:bodyPr>
          <a:lstStyle/>
          <a:p>
            <a:pPr algn="just"/>
            <a:r>
              <a:rPr lang="en-US" sz="2600" dirty="0">
                <a:latin typeface="+mj-lt"/>
              </a:rPr>
              <a:t>The if-then-else statement provides a secondary path of execution when an "if" clause evaluates to false. You could use an if-then-else statement in the </a:t>
            </a:r>
            <a:r>
              <a:rPr lang="en-US" sz="2600" dirty="0" err="1">
                <a:latin typeface="+mj-lt"/>
              </a:rPr>
              <a:t>applyBrakes</a:t>
            </a:r>
            <a:r>
              <a:rPr lang="en-US" sz="2600" dirty="0">
                <a:latin typeface="+mj-lt"/>
              </a:rPr>
              <a:t> method to take some action if the brakes are applied when the bicycle is not in motion. In this case, the action is to simply print an error message stating that the bicycle has already stopped</a:t>
            </a:r>
            <a:r>
              <a:rPr lang="en-US" sz="2600" dirty="0" smtClean="0">
                <a:latin typeface="+mj-lt"/>
              </a:rPr>
              <a:t>.</a:t>
            </a:r>
          </a:p>
          <a:p>
            <a:pPr algn="just"/>
            <a:endParaRPr lang="en-US" sz="2000" dirty="0">
              <a:latin typeface="Courier"/>
            </a:endParaRPr>
          </a:p>
          <a:p>
            <a:pPr marL="402336" lvl="1" indent="0" algn="just">
              <a:buNone/>
            </a:pPr>
            <a:r>
              <a:rPr lang="en-US" sz="2200" dirty="0">
                <a:latin typeface="Courier"/>
              </a:rPr>
              <a:t>void </a:t>
            </a:r>
            <a:r>
              <a:rPr lang="en-US" sz="2200" dirty="0" err="1">
                <a:latin typeface="Courier"/>
              </a:rPr>
              <a:t>applyBrakes</a:t>
            </a:r>
            <a:r>
              <a:rPr lang="en-US" sz="2200" dirty="0">
                <a:latin typeface="Courier"/>
              </a:rPr>
              <a:t>() {</a:t>
            </a:r>
          </a:p>
          <a:p>
            <a:pPr marL="402336" lvl="1" indent="0" algn="just">
              <a:buNone/>
            </a:pPr>
            <a:r>
              <a:rPr lang="en-US" sz="2200" dirty="0">
                <a:latin typeface="Courier"/>
              </a:rPr>
              <a:t>    if (</a:t>
            </a:r>
            <a:r>
              <a:rPr lang="en-US" sz="2200" dirty="0" err="1">
                <a:latin typeface="Courier"/>
              </a:rPr>
              <a:t>isMoving</a:t>
            </a:r>
            <a:r>
              <a:rPr lang="en-US" sz="2200" dirty="0">
                <a:latin typeface="Courier"/>
              </a:rPr>
              <a:t>) {</a:t>
            </a:r>
          </a:p>
          <a:p>
            <a:pPr marL="402336" lvl="1" indent="0" algn="just">
              <a:buNone/>
            </a:pPr>
            <a:r>
              <a:rPr lang="en-US" sz="2200" dirty="0">
                <a:latin typeface="Courier"/>
              </a:rPr>
              <a:t>        </a:t>
            </a:r>
            <a:r>
              <a:rPr lang="en-US" sz="2200" dirty="0" err="1">
                <a:latin typeface="Courier"/>
              </a:rPr>
              <a:t>currentSpeed</a:t>
            </a:r>
            <a:r>
              <a:rPr lang="en-US" sz="2200" dirty="0">
                <a:latin typeface="Courier"/>
              </a:rPr>
              <a:t>--;</a:t>
            </a:r>
          </a:p>
          <a:p>
            <a:pPr marL="402336" lvl="1" indent="0" algn="just">
              <a:buNone/>
            </a:pPr>
            <a:r>
              <a:rPr lang="en-US" sz="2200" dirty="0">
                <a:latin typeface="Courier"/>
              </a:rPr>
              <a:t>    } else </a:t>
            </a:r>
            <a:r>
              <a:rPr lang="en-US" sz="2200" dirty="0" smtClean="0">
                <a:latin typeface="Courier"/>
              </a:rPr>
              <a:t>{</a:t>
            </a:r>
            <a:endParaRPr lang="en-US" sz="2200" dirty="0">
              <a:latin typeface="Courier"/>
            </a:endParaRPr>
          </a:p>
          <a:p>
            <a:pPr marL="402336" lvl="1" indent="0" algn="just">
              <a:buNone/>
            </a:pPr>
            <a:r>
              <a:rPr lang="en-US" sz="2200" dirty="0">
                <a:latin typeface="Courier"/>
              </a:rPr>
              <a:t>        </a:t>
            </a:r>
            <a:r>
              <a:rPr lang="en-US" sz="2200" dirty="0" err="1">
                <a:latin typeface="Courier"/>
              </a:rPr>
              <a:t>System.err.println</a:t>
            </a:r>
            <a:r>
              <a:rPr lang="en-US" sz="2200" dirty="0">
                <a:latin typeface="Courier"/>
              </a:rPr>
              <a:t>("The bicycle has already stopped!");</a:t>
            </a:r>
          </a:p>
          <a:p>
            <a:pPr marL="402336" lvl="1" indent="0" algn="just">
              <a:buNone/>
            </a:pPr>
            <a:r>
              <a:rPr lang="en-US" sz="2200" dirty="0">
                <a:latin typeface="Courier"/>
              </a:rPr>
              <a:t>    } </a:t>
            </a:r>
          </a:p>
          <a:p>
            <a:pPr marL="402336" lvl="1" indent="0" algn="just">
              <a:buNone/>
            </a:pPr>
            <a:r>
              <a:rPr lang="en-US" sz="2200" dirty="0" smtClean="0">
                <a:latin typeface="Courier"/>
              </a:rPr>
              <a:t>}</a:t>
            </a:r>
          </a:p>
        </p:txBody>
      </p:sp>
    </p:spTree>
    <p:extLst>
      <p:ext uri="{BB962C8B-B14F-4D97-AF65-F5344CB8AC3E}">
        <p14:creationId xmlns:p14="http://schemas.microsoft.com/office/powerpoint/2010/main" val="128879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if-then-else Statement</a:t>
            </a:r>
          </a:p>
        </p:txBody>
      </p:sp>
      <p:sp>
        <p:nvSpPr>
          <p:cNvPr id="3" name="Content Placeholder 2"/>
          <p:cNvSpPr>
            <a:spLocks noGrp="1"/>
          </p:cNvSpPr>
          <p:nvPr>
            <p:ph idx="1"/>
          </p:nvPr>
        </p:nvSpPr>
        <p:spPr>
          <a:xfrm>
            <a:off x="609600" y="1841500"/>
            <a:ext cx="10972800" cy="4325112"/>
          </a:xfrm>
        </p:spPr>
        <p:txBody>
          <a:bodyPr>
            <a:normAutofit fontScale="40000" lnSpcReduction="20000"/>
          </a:bodyPr>
          <a:lstStyle/>
          <a:p>
            <a:pPr algn="just"/>
            <a:r>
              <a:rPr lang="en-US" sz="3600" dirty="0" smtClean="0">
                <a:latin typeface="+mj-lt"/>
              </a:rPr>
              <a:t>The </a:t>
            </a:r>
            <a:r>
              <a:rPr lang="en-US" sz="3600" dirty="0">
                <a:latin typeface="+mj-lt"/>
              </a:rPr>
              <a:t>following program, </a:t>
            </a:r>
            <a:r>
              <a:rPr lang="en-US" sz="3600" dirty="0" err="1">
                <a:latin typeface="+mj-lt"/>
              </a:rPr>
              <a:t>IfElseDemo</a:t>
            </a:r>
            <a:r>
              <a:rPr lang="en-US" sz="3600" dirty="0">
                <a:latin typeface="+mj-lt"/>
              </a:rPr>
              <a:t>, assigns a grade based on the value of a test score: an A for a score of 90% or above, a B for a score of 80% or above, and so on</a:t>
            </a:r>
            <a:r>
              <a:rPr lang="en-US" sz="3600" dirty="0" smtClean="0">
                <a:latin typeface="+mj-lt"/>
              </a:rPr>
              <a:t>.</a:t>
            </a:r>
          </a:p>
          <a:p>
            <a:pPr marL="109728" indent="0" algn="just">
              <a:buNone/>
            </a:pPr>
            <a:endParaRPr lang="en-US" sz="3900" b="1" dirty="0">
              <a:solidFill>
                <a:srgbClr val="FF0000"/>
              </a:solidFill>
              <a:latin typeface="+mj-lt"/>
            </a:endParaRPr>
          </a:p>
          <a:p>
            <a:pPr marL="402336" lvl="1" indent="0" algn="just">
              <a:buNone/>
            </a:pPr>
            <a:r>
              <a:rPr lang="en-US" sz="2300" dirty="0">
                <a:latin typeface="Courier"/>
              </a:rPr>
              <a:t>class </a:t>
            </a:r>
            <a:r>
              <a:rPr lang="en-US" sz="2300" dirty="0" err="1">
                <a:latin typeface="Courier"/>
              </a:rPr>
              <a:t>IfElseDemo</a:t>
            </a:r>
            <a:r>
              <a:rPr lang="en-US" sz="2300" dirty="0">
                <a:latin typeface="Courier"/>
              </a:rPr>
              <a:t> {</a:t>
            </a:r>
          </a:p>
          <a:p>
            <a:pPr marL="402336" lvl="1" indent="0" algn="just">
              <a:buNone/>
            </a:pPr>
            <a:r>
              <a:rPr lang="en-US" sz="2300" dirty="0">
                <a:latin typeface="Courier"/>
              </a:rPr>
              <a:t>    public static void main(String[] </a:t>
            </a:r>
            <a:r>
              <a:rPr lang="en-US" sz="2300" dirty="0" err="1">
                <a:latin typeface="Courier"/>
              </a:rPr>
              <a:t>args</a:t>
            </a:r>
            <a:r>
              <a:rPr lang="en-US" sz="2300" dirty="0">
                <a:latin typeface="Courier"/>
              </a:rPr>
              <a:t>) {</a:t>
            </a:r>
          </a:p>
          <a:p>
            <a:pPr marL="402336" lvl="1" indent="0" algn="just">
              <a:buNone/>
            </a:pPr>
            <a:endParaRPr lang="en-US" sz="2300" dirty="0">
              <a:latin typeface="Courier"/>
            </a:endParaRPr>
          </a:p>
          <a:p>
            <a:pPr marL="402336" lvl="1" indent="0" algn="just">
              <a:buNone/>
            </a:pPr>
            <a:r>
              <a:rPr lang="en-US" sz="2300" dirty="0">
                <a:latin typeface="Courier"/>
              </a:rPr>
              <a:t>        </a:t>
            </a:r>
            <a:r>
              <a:rPr lang="en-US" sz="2300" dirty="0" err="1">
                <a:latin typeface="Courier"/>
              </a:rPr>
              <a:t>int</a:t>
            </a:r>
            <a:r>
              <a:rPr lang="en-US" sz="2300" dirty="0">
                <a:latin typeface="Courier"/>
              </a:rPr>
              <a:t> </a:t>
            </a:r>
            <a:r>
              <a:rPr lang="en-US" sz="2300" dirty="0" err="1">
                <a:latin typeface="Courier"/>
              </a:rPr>
              <a:t>testscore</a:t>
            </a:r>
            <a:r>
              <a:rPr lang="en-US" sz="2300" dirty="0">
                <a:latin typeface="Courier"/>
              </a:rPr>
              <a:t> = 76;</a:t>
            </a:r>
          </a:p>
          <a:p>
            <a:pPr marL="402336" lvl="1" indent="0" algn="just">
              <a:buNone/>
            </a:pPr>
            <a:r>
              <a:rPr lang="en-US" sz="2300" dirty="0">
                <a:latin typeface="Courier"/>
              </a:rPr>
              <a:t>        char grade;</a:t>
            </a:r>
          </a:p>
          <a:p>
            <a:pPr marL="402336" lvl="1" indent="0" algn="just">
              <a:buNone/>
            </a:pPr>
            <a:endParaRPr lang="en-US" sz="2300" dirty="0">
              <a:latin typeface="Courier"/>
            </a:endParaRPr>
          </a:p>
          <a:p>
            <a:pPr marL="402336" lvl="1" indent="0" algn="just">
              <a:buNone/>
            </a:pPr>
            <a:r>
              <a:rPr lang="en-US" sz="2300" dirty="0">
                <a:latin typeface="Courier"/>
              </a:rPr>
              <a:t>        if (</a:t>
            </a:r>
            <a:r>
              <a:rPr lang="en-US" sz="2300" dirty="0" err="1">
                <a:latin typeface="Courier"/>
              </a:rPr>
              <a:t>testscore</a:t>
            </a:r>
            <a:r>
              <a:rPr lang="en-US" sz="2300" dirty="0">
                <a:latin typeface="Courier"/>
              </a:rPr>
              <a:t> &gt;= </a:t>
            </a:r>
            <a:r>
              <a:rPr lang="en-US" sz="2300" dirty="0" smtClean="0">
                <a:latin typeface="Courier"/>
              </a:rPr>
              <a:t>90) </a:t>
            </a:r>
            <a:r>
              <a:rPr lang="en-US" sz="2300" dirty="0">
                <a:latin typeface="Courier"/>
              </a:rPr>
              <a:t>{</a:t>
            </a:r>
          </a:p>
          <a:p>
            <a:pPr marL="402336" lvl="1" indent="0" algn="just">
              <a:buNone/>
            </a:pPr>
            <a:r>
              <a:rPr lang="en-US" sz="2300" dirty="0">
                <a:latin typeface="Courier"/>
              </a:rPr>
              <a:t>            grade = </a:t>
            </a:r>
            <a:r>
              <a:rPr lang="en-US" sz="2300" dirty="0" smtClean="0">
                <a:latin typeface="Courier"/>
              </a:rPr>
              <a:t>'A';</a:t>
            </a:r>
            <a:endParaRPr lang="en-US" sz="2300" dirty="0">
              <a:latin typeface="Courier"/>
            </a:endParaRPr>
          </a:p>
          <a:p>
            <a:pPr marL="402336" lvl="1" indent="0" algn="just">
              <a:buNone/>
            </a:pPr>
            <a:r>
              <a:rPr lang="en-US" sz="2300" dirty="0">
                <a:latin typeface="Courier"/>
              </a:rPr>
              <a:t>        } else if (</a:t>
            </a:r>
            <a:r>
              <a:rPr lang="en-US" sz="2300" dirty="0" err="1">
                <a:latin typeface="Courier"/>
              </a:rPr>
              <a:t>testscore</a:t>
            </a:r>
            <a:r>
              <a:rPr lang="en-US" sz="2300" dirty="0">
                <a:latin typeface="Courier"/>
              </a:rPr>
              <a:t> &gt;= </a:t>
            </a:r>
            <a:r>
              <a:rPr lang="en-US" sz="2300" dirty="0" smtClean="0">
                <a:latin typeface="Courier"/>
              </a:rPr>
              <a:t>80) </a:t>
            </a:r>
            <a:r>
              <a:rPr lang="en-US" sz="2300" dirty="0">
                <a:latin typeface="Courier"/>
              </a:rPr>
              <a:t>{</a:t>
            </a:r>
          </a:p>
          <a:p>
            <a:pPr marL="402336" lvl="1" indent="0" algn="just">
              <a:buNone/>
            </a:pPr>
            <a:r>
              <a:rPr lang="en-US" sz="2300" dirty="0">
                <a:latin typeface="Courier"/>
              </a:rPr>
              <a:t>            grade = </a:t>
            </a:r>
            <a:r>
              <a:rPr lang="en-US" sz="2300" dirty="0" smtClean="0">
                <a:latin typeface="Courier"/>
              </a:rPr>
              <a:t>'B';</a:t>
            </a:r>
            <a:endParaRPr lang="en-US" sz="2300" dirty="0">
              <a:latin typeface="Courier"/>
            </a:endParaRPr>
          </a:p>
          <a:p>
            <a:pPr marL="402336" lvl="1" indent="0" algn="just">
              <a:buNone/>
            </a:pPr>
            <a:r>
              <a:rPr lang="en-US" sz="2300" dirty="0">
                <a:latin typeface="Courier"/>
              </a:rPr>
              <a:t>        } else if (</a:t>
            </a:r>
            <a:r>
              <a:rPr lang="en-US" sz="2300" dirty="0" err="1">
                <a:latin typeface="Courier"/>
              </a:rPr>
              <a:t>testscore</a:t>
            </a:r>
            <a:r>
              <a:rPr lang="en-US" sz="2300" dirty="0">
                <a:latin typeface="Courier"/>
              </a:rPr>
              <a:t> &gt;= </a:t>
            </a:r>
            <a:r>
              <a:rPr lang="en-US" sz="2300" dirty="0" smtClean="0">
                <a:latin typeface="Courier"/>
              </a:rPr>
              <a:t>70) </a:t>
            </a:r>
            <a:r>
              <a:rPr lang="en-US" sz="2300" dirty="0">
                <a:latin typeface="Courier"/>
              </a:rPr>
              <a:t>{</a:t>
            </a:r>
          </a:p>
          <a:p>
            <a:pPr marL="402336" lvl="1" indent="0" algn="just">
              <a:buNone/>
            </a:pPr>
            <a:r>
              <a:rPr lang="en-US" sz="2300" dirty="0">
                <a:latin typeface="Courier"/>
              </a:rPr>
              <a:t>            grade = </a:t>
            </a:r>
            <a:r>
              <a:rPr lang="en-US" sz="2300" dirty="0" smtClean="0">
                <a:latin typeface="Courier"/>
              </a:rPr>
              <a:t>'C';</a:t>
            </a:r>
            <a:endParaRPr lang="en-US" sz="2300" dirty="0">
              <a:latin typeface="Courier"/>
            </a:endParaRPr>
          </a:p>
          <a:p>
            <a:pPr marL="402336" lvl="1" indent="0" algn="just">
              <a:buNone/>
            </a:pPr>
            <a:r>
              <a:rPr lang="en-US" sz="2300" dirty="0">
                <a:latin typeface="Courier"/>
              </a:rPr>
              <a:t>        } else </a:t>
            </a:r>
            <a:r>
              <a:rPr lang="en-US" sz="2300" dirty="0" smtClean="0">
                <a:latin typeface="Courier"/>
              </a:rPr>
              <a:t>if (</a:t>
            </a:r>
            <a:r>
              <a:rPr lang="en-US" sz="2300" dirty="0" err="1" smtClean="0">
                <a:latin typeface="Courier"/>
              </a:rPr>
              <a:t>testscore</a:t>
            </a:r>
            <a:r>
              <a:rPr lang="en-US" sz="2300" dirty="0" smtClean="0">
                <a:latin typeface="Courier"/>
              </a:rPr>
              <a:t> &gt;= 60) {</a:t>
            </a:r>
          </a:p>
          <a:p>
            <a:pPr marL="402336" lvl="1" indent="0" algn="just">
              <a:buNone/>
            </a:pPr>
            <a:r>
              <a:rPr lang="en-US" sz="2300" dirty="0" smtClean="0">
                <a:latin typeface="Courier"/>
              </a:rPr>
              <a:t>            grade = 'D';</a:t>
            </a:r>
          </a:p>
          <a:p>
            <a:pPr marL="402336" lvl="1" indent="0" algn="just">
              <a:buNone/>
            </a:pPr>
            <a:r>
              <a:rPr lang="en-US" sz="2300" dirty="0" smtClean="0">
                <a:latin typeface="Courier"/>
              </a:rPr>
              <a:t>        } else {</a:t>
            </a:r>
          </a:p>
          <a:p>
            <a:pPr marL="402336" lvl="1" indent="0" algn="just">
              <a:buNone/>
            </a:pPr>
            <a:r>
              <a:rPr lang="en-US" sz="2300" dirty="0" smtClean="0">
                <a:latin typeface="Courier"/>
              </a:rPr>
              <a:t>            </a:t>
            </a:r>
            <a:r>
              <a:rPr lang="en-US" sz="2300" dirty="0">
                <a:latin typeface="Courier"/>
              </a:rPr>
              <a:t>grade = 'F';</a:t>
            </a:r>
          </a:p>
          <a:p>
            <a:pPr marL="402336" lvl="1" indent="0" algn="just">
              <a:buNone/>
            </a:pPr>
            <a:r>
              <a:rPr lang="en-US" sz="2300" dirty="0">
                <a:latin typeface="Courier"/>
              </a:rPr>
              <a:t>        }</a:t>
            </a:r>
          </a:p>
          <a:p>
            <a:pPr marL="402336" lvl="1" indent="0" algn="just">
              <a:buNone/>
            </a:pPr>
            <a:r>
              <a:rPr lang="en-US" sz="2300" dirty="0">
                <a:latin typeface="Courier"/>
              </a:rPr>
              <a:t>        </a:t>
            </a:r>
            <a:r>
              <a:rPr lang="en-US" sz="2300" dirty="0" err="1">
                <a:latin typeface="Courier"/>
              </a:rPr>
              <a:t>System.out.println</a:t>
            </a:r>
            <a:r>
              <a:rPr lang="en-US" sz="2300" dirty="0">
                <a:latin typeface="Courier"/>
              </a:rPr>
              <a:t>("Grade = " + grade);</a:t>
            </a:r>
          </a:p>
          <a:p>
            <a:pPr marL="402336" lvl="1" indent="0" algn="just">
              <a:buNone/>
            </a:pPr>
            <a:r>
              <a:rPr lang="en-US" sz="2300" dirty="0">
                <a:latin typeface="Courier"/>
              </a:rPr>
              <a:t>    }</a:t>
            </a:r>
          </a:p>
          <a:p>
            <a:pPr marL="402336" lvl="1" indent="0" algn="just">
              <a:buNone/>
            </a:pPr>
            <a:r>
              <a:rPr lang="en-US" sz="2300" dirty="0">
                <a:latin typeface="Courier"/>
              </a:rPr>
              <a:t>}</a:t>
            </a:r>
            <a:endParaRPr lang="en-US" sz="2300" dirty="0" smtClean="0">
              <a:latin typeface="Courier"/>
            </a:endParaRPr>
          </a:p>
        </p:txBody>
      </p:sp>
    </p:spTree>
    <p:extLst>
      <p:ext uri="{BB962C8B-B14F-4D97-AF65-F5344CB8AC3E}">
        <p14:creationId xmlns:p14="http://schemas.microsoft.com/office/powerpoint/2010/main" val="329702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if-then-else Statement</a:t>
            </a:r>
          </a:p>
        </p:txBody>
      </p:sp>
      <p:sp>
        <p:nvSpPr>
          <p:cNvPr id="3" name="Content Placeholder 2"/>
          <p:cNvSpPr>
            <a:spLocks noGrp="1"/>
          </p:cNvSpPr>
          <p:nvPr>
            <p:ph idx="1"/>
          </p:nvPr>
        </p:nvSpPr>
        <p:spPr>
          <a:xfrm>
            <a:off x="609600" y="1841500"/>
            <a:ext cx="10972800" cy="4325112"/>
          </a:xfrm>
        </p:spPr>
        <p:txBody>
          <a:bodyPr>
            <a:normAutofit fontScale="92500"/>
          </a:bodyPr>
          <a:lstStyle/>
          <a:p>
            <a:pPr algn="just"/>
            <a:r>
              <a:rPr lang="en-US" sz="3000" dirty="0">
                <a:latin typeface="+mj-lt"/>
              </a:rPr>
              <a:t>The output from the program is:</a:t>
            </a:r>
          </a:p>
          <a:p>
            <a:pPr marL="109728" indent="0" algn="just">
              <a:buNone/>
            </a:pPr>
            <a:endParaRPr lang="en-US" sz="3600" dirty="0" smtClean="0">
              <a:latin typeface="+mj-lt"/>
            </a:endParaRPr>
          </a:p>
          <a:p>
            <a:pPr marL="109728" indent="0" algn="just">
              <a:buNone/>
            </a:pPr>
            <a:r>
              <a:rPr lang="en-US" sz="3600" dirty="0">
                <a:latin typeface="Courier"/>
              </a:rPr>
              <a:t>	</a:t>
            </a:r>
            <a:r>
              <a:rPr lang="en-US" sz="3600" dirty="0" smtClean="0">
                <a:latin typeface="Courier"/>
              </a:rPr>
              <a:t>Grade </a:t>
            </a:r>
            <a:r>
              <a:rPr lang="en-US" sz="3600" dirty="0">
                <a:latin typeface="Courier"/>
              </a:rPr>
              <a:t>= </a:t>
            </a:r>
            <a:r>
              <a:rPr lang="en-US" sz="3600" dirty="0" smtClean="0">
                <a:latin typeface="Courier"/>
              </a:rPr>
              <a:t>C</a:t>
            </a:r>
          </a:p>
          <a:p>
            <a:pPr marL="109728" indent="0" algn="just">
              <a:buNone/>
            </a:pPr>
            <a:endParaRPr lang="en-US" sz="3600" dirty="0">
              <a:latin typeface="+mj-lt"/>
            </a:endParaRPr>
          </a:p>
          <a:p>
            <a:pPr algn="just"/>
            <a:r>
              <a:rPr lang="en-US" sz="3000" dirty="0">
                <a:latin typeface="+mj-lt"/>
              </a:rPr>
              <a:t>You may have noticed that the value of </a:t>
            </a:r>
            <a:r>
              <a:rPr lang="en-US" sz="3000" dirty="0" err="1">
                <a:latin typeface="+mj-lt"/>
              </a:rPr>
              <a:t>testscore</a:t>
            </a:r>
            <a:r>
              <a:rPr lang="en-US" sz="3000" dirty="0">
                <a:latin typeface="+mj-lt"/>
              </a:rPr>
              <a:t> can satisfy more than one expression in the compound statement: 76 &gt;= 70 and 76 &gt;= 60. </a:t>
            </a:r>
            <a:endParaRPr lang="en-US" sz="3000" dirty="0" smtClean="0">
              <a:latin typeface="+mj-lt"/>
            </a:endParaRPr>
          </a:p>
          <a:p>
            <a:pPr algn="just"/>
            <a:r>
              <a:rPr lang="en-US" sz="3000" dirty="0" smtClean="0">
                <a:latin typeface="+mj-lt"/>
              </a:rPr>
              <a:t>However</a:t>
            </a:r>
            <a:r>
              <a:rPr lang="en-US" sz="3000" dirty="0">
                <a:latin typeface="+mj-lt"/>
              </a:rPr>
              <a:t>, once a condition is satisfied, the appropriate statements are executed (grade = 'C';) and the remaining conditions are not evaluated.</a:t>
            </a:r>
            <a:endParaRPr lang="en-US" sz="1900" dirty="0" smtClean="0">
              <a:latin typeface="Courier"/>
            </a:endParaRPr>
          </a:p>
        </p:txBody>
      </p:sp>
    </p:spTree>
    <p:extLst>
      <p:ext uri="{BB962C8B-B14F-4D97-AF65-F5344CB8AC3E}">
        <p14:creationId xmlns:p14="http://schemas.microsoft.com/office/powerpoint/2010/main" val="70322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3000" dirty="0">
                <a:latin typeface="+mj-lt"/>
              </a:rPr>
              <a:t>Unlike if-then and if-then-else statements, the switch statement can have a number of possible execution paths. </a:t>
            </a:r>
            <a:endParaRPr lang="en-US" sz="3000" dirty="0" smtClean="0">
              <a:latin typeface="+mj-lt"/>
            </a:endParaRPr>
          </a:p>
          <a:p>
            <a:pPr algn="just"/>
            <a:r>
              <a:rPr lang="en-US" sz="3000" dirty="0" smtClean="0">
                <a:latin typeface="+mj-lt"/>
              </a:rPr>
              <a:t>A </a:t>
            </a:r>
            <a:r>
              <a:rPr lang="en-US" sz="3000" dirty="0">
                <a:latin typeface="+mj-lt"/>
              </a:rPr>
              <a:t>switch works with the byte, short, char, and </a:t>
            </a:r>
            <a:r>
              <a:rPr lang="en-US" sz="3000" dirty="0" err="1">
                <a:latin typeface="+mj-lt"/>
              </a:rPr>
              <a:t>int</a:t>
            </a:r>
            <a:r>
              <a:rPr lang="en-US" sz="3000" dirty="0">
                <a:latin typeface="+mj-lt"/>
              </a:rPr>
              <a:t> primitive data types. </a:t>
            </a:r>
            <a:endParaRPr lang="en-US" sz="3000" dirty="0" smtClean="0">
              <a:latin typeface="+mj-lt"/>
            </a:endParaRPr>
          </a:p>
          <a:p>
            <a:pPr algn="just"/>
            <a:r>
              <a:rPr lang="en-US" sz="3000" dirty="0" smtClean="0">
                <a:latin typeface="+mj-lt"/>
              </a:rPr>
              <a:t>It </a:t>
            </a:r>
            <a:r>
              <a:rPr lang="en-US" sz="3000" dirty="0">
                <a:latin typeface="+mj-lt"/>
              </a:rPr>
              <a:t>also works with enumerated </a:t>
            </a:r>
            <a:r>
              <a:rPr lang="en-US" sz="3000" dirty="0" smtClean="0">
                <a:latin typeface="+mj-lt"/>
              </a:rPr>
              <a:t>types, </a:t>
            </a:r>
            <a:r>
              <a:rPr lang="en-US" sz="3000" dirty="0">
                <a:latin typeface="+mj-lt"/>
              </a:rPr>
              <a:t>the String class, and a few special classes that wrap certain primitive types: Character, Byte, Short, and Integer (discussed in Numbers and Strings).</a:t>
            </a:r>
            <a:endParaRPr lang="en-US" sz="1900" dirty="0" smtClean="0">
              <a:latin typeface="Courier"/>
            </a:endParaRPr>
          </a:p>
        </p:txBody>
      </p:sp>
    </p:spTree>
    <p:extLst>
      <p:ext uri="{BB962C8B-B14F-4D97-AF65-F5344CB8AC3E}">
        <p14:creationId xmlns:p14="http://schemas.microsoft.com/office/powerpoint/2010/main" val="418236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algn="just"/>
            <a:r>
              <a:rPr lang="en-US" sz="3000" dirty="0">
                <a:latin typeface="+mj-lt"/>
              </a:rPr>
              <a:t>The following code example, </a:t>
            </a:r>
            <a:r>
              <a:rPr lang="en-US" sz="3000" dirty="0" err="1">
                <a:latin typeface="+mj-lt"/>
              </a:rPr>
              <a:t>SwitchDemo</a:t>
            </a:r>
            <a:r>
              <a:rPr lang="en-US" sz="3000" dirty="0">
                <a:latin typeface="+mj-lt"/>
              </a:rPr>
              <a:t>, declares an </a:t>
            </a:r>
            <a:r>
              <a:rPr lang="en-US" sz="3000" dirty="0" err="1">
                <a:latin typeface="+mj-lt"/>
              </a:rPr>
              <a:t>int</a:t>
            </a:r>
            <a:r>
              <a:rPr lang="en-US" sz="3000" dirty="0">
                <a:latin typeface="+mj-lt"/>
              </a:rPr>
              <a:t> named month whose value represents a month. The code displays the name of the month, based on the value of month, using the switch statement</a:t>
            </a:r>
            <a:r>
              <a:rPr lang="en-US" sz="3000" dirty="0" smtClean="0">
                <a:latin typeface="+mj-lt"/>
              </a:rPr>
              <a:t>.</a:t>
            </a:r>
          </a:p>
          <a:p>
            <a:pPr algn="just"/>
            <a:endParaRPr lang="en-US" sz="3000" dirty="0" smtClean="0">
              <a:latin typeface="+mj-lt"/>
            </a:endParaRPr>
          </a:p>
          <a:p>
            <a:pPr marL="402336" lvl="1" indent="0" algn="just">
              <a:buNone/>
            </a:pPr>
            <a:r>
              <a:rPr lang="en-US" sz="2200" dirty="0">
                <a:latin typeface="Courier"/>
              </a:rPr>
              <a:t>public class </a:t>
            </a:r>
            <a:r>
              <a:rPr lang="en-US" sz="2200" dirty="0" err="1">
                <a:latin typeface="Courier"/>
              </a:rPr>
              <a:t>SwitchDemo</a:t>
            </a:r>
            <a:r>
              <a:rPr lang="en-US" sz="2200" dirty="0">
                <a:latin typeface="Courier"/>
              </a:rPr>
              <a:t> {</a:t>
            </a:r>
          </a:p>
          <a:p>
            <a:pPr marL="402336" lvl="1" indent="0" algn="just">
              <a:buNone/>
            </a:pPr>
            <a:r>
              <a:rPr lang="en-US" sz="2200" dirty="0">
                <a:latin typeface="Courier"/>
              </a:rPr>
              <a:t>    public static void main(String[] </a:t>
            </a:r>
            <a:r>
              <a:rPr lang="en-US" sz="2200" dirty="0" err="1">
                <a:latin typeface="Courier"/>
              </a:rPr>
              <a:t>args</a:t>
            </a:r>
            <a:r>
              <a:rPr lang="en-US" sz="2200" dirty="0">
                <a:latin typeface="Courier"/>
              </a:rPr>
              <a:t>) {</a:t>
            </a:r>
          </a:p>
          <a:p>
            <a:pPr marL="402336" lvl="1" indent="0" algn="just">
              <a:buNone/>
            </a:pPr>
            <a:endParaRPr lang="en-US" sz="2200" dirty="0">
              <a:latin typeface="Courier"/>
            </a:endParaRPr>
          </a:p>
          <a:p>
            <a:pPr marL="402336" lvl="1" indent="0" algn="just">
              <a:buNone/>
            </a:pPr>
            <a:r>
              <a:rPr lang="en-US" sz="2200" dirty="0">
                <a:latin typeface="Courier"/>
              </a:rPr>
              <a:t>        </a:t>
            </a:r>
            <a:r>
              <a:rPr lang="en-US" sz="2200" dirty="0" err="1">
                <a:latin typeface="Courier"/>
              </a:rPr>
              <a:t>int</a:t>
            </a:r>
            <a:r>
              <a:rPr lang="en-US" sz="2200" dirty="0">
                <a:latin typeface="Courier"/>
              </a:rPr>
              <a:t> month = 8;</a:t>
            </a:r>
          </a:p>
          <a:p>
            <a:pPr marL="402336" lvl="1" indent="0" algn="just">
              <a:buNone/>
            </a:pPr>
            <a:r>
              <a:rPr lang="en-US" sz="2200" dirty="0">
                <a:latin typeface="Courier"/>
              </a:rPr>
              <a:t>        String </a:t>
            </a:r>
            <a:r>
              <a:rPr lang="en-US" sz="2200" dirty="0" err="1">
                <a:latin typeface="Courier"/>
              </a:rPr>
              <a:t>monthString</a:t>
            </a:r>
            <a:r>
              <a:rPr lang="en-US" sz="2200" dirty="0">
                <a:latin typeface="Courier"/>
              </a:rPr>
              <a:t>;</a:t>
            </a:r>
          </a:p>
          <a:p>
            <a:pPr marL="402336" lvl="1" indent="0" algn="just">
              <a:buNone/>
            </a:pPr>
            <a:r>
              <a:rPr lang="en-US" sz="2200" dirty="0">
                <a:latin typeface="Courier"/>
              </a:rPr>
              <a:t>        switch (month) {</a:t>
            </a:r>
          </a:p>
          <a:p>
            <a:pPr marL="402336" lvl="1" indent="0" algn="just">
              <a:buNone/>
            </a:pPr>
            <a:r>
              <a:rPr lang="en-US" sz="2200" dirty="0">
                <a:latin typeface="Courier"/>
              </a:rPr>
              <a:t>            case 1:  </a:t>
            </a:r>
            <a:r>
              <a:rPr lang="en-US" sz="2200" dirty="0" err="1">
                <a:latin typeface="Courier"/>
              </a:rPr>
              <a:t>monthString</a:t>
            </a:r>
            <a:r>
              <a:rPr lang="en-US" sz="2200" dirty="0">
                <a:latin typeface="Courier"/>
              </a:rPr>
              <a:t> = "January";</a:t>
            </a:r>
          </a:p>
          <a:p>
            <a:pPr marL="402336" lvl="1" indent="0" algn="just">
              <a:buNone/>
            </a:pPr>
            <a:r>
              <a:rPr lang="en-US" sz="2200" dirty="0">
                <a:latin typeface="Courier"/>
              </a:rPr>
              <a:t>                     break;</a:t>
            </a:r>
          </a:p>
          <a:p>
            <a:pPr marL="402336" lvl="1" indent="0" algn="just">
              <a:buNone/>
            </a:pPr>
            <a:r>
              <a:rPr lang="en-US" sz="2200" dirty="0">
                <a:latin typeface="Courier"/>
              </a:rPr>
              <a:t>            case 2:  </a:t>
            </a:r>
            <a:r>
              <a:rPr lang="en-US" sz="2200" dirty="0" err="1">
                <a:latin typeface="Courier"/>
              </a:rPr>
              <a:t>monthString</a:t>
            </a:r>
            <a:r>
              <a:rPr lang="en-US" sz="2200" dirty="0">
                <a:latin typeface="Courier"/>
              </a:rPr>
              <a:t> = "February";</a:t>
            </a:r>
          </a:p>
          <a:p>
            <a:pPr marL="402336" lvl="1" indent="0" algn="just">
              <a:buNone/>
            </a:pPr>
            <a:r>
              <a:rPr lang="en-US" sz="2200" dirty="0">
                <a:latin typeface="Courier"/>
              </a:rPr>
              <a:t>                     break;</a:t>
            </a:r>
          </a:p>
          <a:p>
            <a:pPr marL="402336" lvl="1" indent="0" algn="just">
              <a:buNone/>
            </a:pPr>
            <a:r>
              <a:rPr lang="en-US" sz="2200" dirty="0">
                <a:latin typeface="Courier"/>
              </a:rPr>
              <a:t>            case 3:  </a:t>
            </a:r>
            <a:r>
              <a:rPr lang="en-US" sz="2200" dirty="0" err="1">
                <a:latin typeface="Courier"/>
              </a:rPr>
              <a:t>monthString</a:t>
            </a:r>
            <a:r>
              <a:rPr lang="en-US" sz="2200" dirty="0">
                <a:latin typeface="Courier"/>
              </a:rPr>
              <a:t> = "March";</a:t>
            </a:r>
          </a:p>
          <a:p>
            <a:pPr marL="402336" lvl="1" indent="0" algn="just">
              <a:buNone/>
            </a:pPr>
            <a:r>
              <a:rPr lang="en-US" sz="2200" dirty="0">
                <a:latin typeface="Courier"/>
              </a:rPr>
              <a:t>                     break;</a:t>
            </a:r>
          </a:p>
          <a:p>
            <a:pPr marL="402336" lvl="1" indent="0" algn="just">
              <a:buNone/>
            </a:pPr>
            <a:r>
              <a:rPr lang="en-US" sz="2200" dirty="0">
                <a:latin typeface="Courier"/>
              </a:rPr>
              <a:t>            case 4:  </a:t>
            </a:r>
            <a:r>
              <a:rPr lang="en-US" sz="2200" dirty="0" err="1">
                <a:latin typeface="Courier"/>
              </a:rPr>
              <a:t>monthString</a:t>
            </a:r>
            <a:r>
              <a:rPr lang="en-US" sz="2200" dirty="0">
                <a:latin typeface="Courier"/>
              </a:rPr>
              <a:t> = "April";</a:t>
            </a:r>
          </a:p>
          <a:p>
            <a:pPr marL="402336" lvl="1" indent="0" algn="just">
              <a:buNone/>
            </a:pPr>
            <a:r>
              <a:rPr lang="en-US" sz="2200" dirty="0">
                <a:latin typeface="Courier"/>
              </a:rPr>
              <a:t>                     break;</a:t>
            </a:r>
          </a:p>
          <a:p>
            <a:pPr marL="402336" lvl="1" indent="0" algn="just">
              <a:buNone/>
            </a:pPr>
            <a:r>
              <a:rPr lang="en-US" sz="2200" dirty="0">
                <a:latin typeface="Courier"/>
              </a:rPr>
              <a:t>            case 5:  </a:t>
            </a:r>
            <a:r>
              <a:rPr lang="en-US" sz="2200" dirty="0" err="1">
                <a:latin typeface="Courier"/>
              </a:rPr>
              <a:t>monthString</a:t>
            </a:r>
            <a:r>
              <a:rPr lang="en-US" sz="2200" dirty="0">
                <a:latin typeface="Courier"/>
              </a:rPr>
              <a:t> = "May";</a:t>
            </a:r>
          </a:p>
          <a:p>
            <a:pPr marL="402336" lvl="1" indent="0" algn="just">
              <a:buNone/>
            </a:pPr>
            <a:r>
              <a:rPr lang="en-US" sz="2200" dirty="0">
                <a:latin typeface="Courier"/>
              </a:rPr>
              <a:t>                     break;</a:t>
            </a:r>
          </a:p>
          <a:p>
            <a:pPr marL="402336" lvl="1" indent="0" algn="just">
              <a:buNone/>
            </a:pPr>
            <a:r>
              <a:rPr lang="en-US" sz="2200" dirty="0">
                <a:latin typeface="Courier"/>
              </a:rPr>
              <a:t>            case 6:  </a:t>
            </a:r>
            <a:r>
              <a:rPr lang="en-US" sz="2200" dirty="0" err="1">
                <a:latin typeface="Courier"/>
              </a:rPr>
              <a:t>monthString</a:t>
            </a:r>
            <a:r>
              <a:rPr lang="en-US" sz="2200" dirty="0">
                <a:latin typeface="Courier"/>
              </a:rPr>
              <a:t> = "June";</a:t>
            </a:r>
          </a:p>
          <a:p>
            <a:pPr marL="402336" lvl="1" indent="0" algn="just">
              <a:buNone/>
            </a:pPr>
            <a:r>
              <a:rPr lang="en-US" sz="2200" dirty="0">
                <a:latin typeface="Courier"/>
              </a:rPr>
              <a:t>                     break;</a:t>
            </a:r>
            <a:endParaRPr lang="en-US" sz="2200" dirty="0" smtClean="0">
              <a:latin typeface="Courier"/>
            </a:endParaRPr>
          </a:p>
        </p:txBody>
      </p:sp>
    </p:spTree>
    <p:extLst>
      <p:ext uri="{BB962C8B-B14F-4D97-AF65-F5344CB8AC3E}">
        <p14:creationId xmlns:p14="http://schemas.microsoft.com/office/powerpoint/2010/main" val="357746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25000" lnSpcReduction="20000"/>
          </a:bodyPr>
          <a:lstStyle/>
          <a:p>
            <a:pPr marL="109728" indent="0" algn="just">
              <a:buNone/>
            </a:pPr>
            <a:r>
              <a:rPr lang="en-US" sz="3000" dirty="0">
                <a:latin typeface="Courier"/>
              </a:rPr>
              <a:t> </a:t>
            </a:r>
            <a:r>
              <a:rPr lang="en-US" sz="3000" dirty="0" smtClean="0">
                <a:latin typeface="Courier"/>
              </a:rPr>
              <a:t>	    </a:t>
            </a:r>
          </a:p>
          <a:p>
            <a:pPr marL="109728" indent="0" algn="just">
              <a:buNone/>
            </a:pPr>
            <a:r>
              <a:rPr lang="en-US" sz="3000" dirty="0">
                <a:latin typeface="Courier"/>
              </a:rPr>
              <a:t>	 </a:t>
            </a:r>
            <a:r>
              <a:rPr lang="en-US" sz="3000" dirty="0" smtClean="0">
                <a:latin typeface="Courier"/>
              </a:rPr>
              <a:t>  case </a:t>
            </a:r>
            <a:r>
              <a:rPr lang="en-US" sz="3000" dirty="0">
                <a:latin typeface="Courier"/>
              </a:rPr>
              <a:t>7:  </a:t>
            </a:r>
            <a:r>
              <a:rPr lang="en-US" sz="3000" dirty="0" err="1">
                <a:latin typeface="Courier"/>
              </a:rPr>
              <a:t>monthString</a:t>
            </a:r>
            <a:r>
              <a:rPr lang="en-US" sz="3000" dirty="0">
                <a:latin typeface="Courier"/>
              </a:rPr>
              <a:t> = "July";</a:t>
            </a:r>
          </a:p>
          <a:p>
            <a:pPr marL="109728" indent="0" algn="just">
              <a:buNone/>
            </a:pPr>
            <a:r>
              <a:rPr lang="en-US" sz="3000" dirty="0">
                <a:latin typeface="Courier"/>
              </a:rPr>
              <a:t>                     break;</a:t>
            </a:r>
          </a:p>
          <a:p>
            <a:pPr marL="109728" indent="0" algn="just">
              <a:buNone/>
            </a:pPr>
            <a:r>
              <a:rPr lang="en-US" sz="3000" dirty="0">
                <a:latin typeface="Courier"/>
              </a:rPr>
              <a:t>            case 8:  </a:t>
            </a:r>
            <a:r>
              <a:rPr lang="en-US" sz="3000" dirty="0" err="1">
                <a:latin typeface="Courier"/>
              </a:rPr>
              <a:t>monthString</a:t>
            </a:r>
            <a:r>
              <a:rPr lang="en-US" sz="3000" dirty="0">
                <a:latin typeface="Courier"/>
              </a:rPr>
              <a:t> = "August";</a:t>
            </a:r>
          </a:p>
          <a:p>
            <a:pPr marL="109728" indent="0" algn="just">
              <a:buNone/>
            </a:pPr>
            <a:r>
              <a:rPr lang="en-US" sz="3000" dirty="0">
                <a:latin typeface="Courier"/>
              </a:rPr>
              <a:t>                     break;</a:t>
            </a:r>
          </a:p>
          <a:p>
            <a:pPr marL="109728" indent="0" algn="just">
              <a:buNone/>
            </a:pPr>
            <a:r>
              <a:rPr lang="en-US" sz="3000" dirty="0">
                <a:latin typeface="Courier"/>
              </a:rPr>
              <a:t>            case 9:  </a:t>
            </a:r>
            <a:r>
              <a:rPr lang="en-US" sz="3000" dirty="0" err="1">
                <a:latin typeface="Courier"/>
              </a:rPr>
              <a:t>monthString</a:t>
            </a:r>
            <a:r>
              <a:rPr lang="en-US" sz="3000" dirty="0">
                <a:latin typeface="Courier"/>
              </a:rPr>
              <a:t> = "September";</a:t>
            </a:r>
          </a:p>
          <a:p>
            <a:pPr marL="109728" indent="0" algn="just">
              <a:buNone/>
            </a:pPr>
            <a:r>
              <a:rPr lang="en-US" sz="3000" dirty="0">
                <a:latin typeface="Courier"/>
              </a:rPr>
              <a:t>                     break;</a:t>
            </a:r>
          </a:p>
          <a:p>
            <a:pPr marL="109728" indent="0" algn="just">
              <a:buNone/>
            </a:pPr>
            <a:r>
              <a:rPr lang="en-US" sz="3000" dirty="0">
                <a:latin typeface="Courier"/>
              </a:rPr>
              <a:t>            case 10: </a:t>
            </a:r>
            <a:r>
              <a:rPr lang="en-US" sz="3000" dirty="0" err="1">
                <a:latin typeface="Courier"/>
              </a:rPr>
              <a:t>monthString</a:t>
            </a:r>
            <a:r>
              <a:rPr lang="en-US" sz="3000" dirty="0">
                <a:latin typeface="Courier"/>
              </a:rPr>
              <a:t> = "October";</a:t>
            </a:r>
          </a:p>
          <a:p>
            <a:pPr marL="109728" indent="0" algn="just">
              <a:buNone/>
            </a:pPr>
            <a:r>
              <a:rPr lang="en-US" sz="3000" dirty="0">
                <a:latin typeface="Courier"/>
              </a:rPr>
              <a:t>                     break;</a:t>
            </a:r>
          </a:p>
          <a:p>
            <a:pPr marL="109728" indent="0" algn="just">
              <a:buNone/>
            </a:pPr>
            <a:r>
              <a:rPr lang="en-US" sz="3000" dirty="0">
                <a:latin typeface="Courier"/>
              </a:rPr>
              <a:t>            case 11: </a:t>
            </a:r>
            <a:r>
              <a:rPr lang="en-US" sz="3000" dirty="0" err="1">
                <a:latin typeface="Courier"/>
              </a:rPr>
              <a:t>monthString</a:t>
            </a:r>
            <a:r>
              <a:rPr lang="en-US" sz="3000" dirty="0">
                <a:latin typeface="Courier"/>
              </a:rPr>
              <a:t> = "November";</a:t>
            </a:r>
          </a:p>
          <a:p>
            <a:pPr marL="109728" indent="0" algn="just">
              <a:buNone/>
            </a:pPr>
            <a:r>
              <a:rPr lang="en-US" sz="3000" dirty="0">
                <a:latin typeface="Courier"/>
              </a:rPr>
              <a:t>                     break;</a:t>
            </a:r>
          </a:p>
          <a:p>
            <a:pPr marL="109728" indent="0" algn="just">
              <a:buNone/>
            </a:pPr>
            <a:r>
              <a:rPr lang="en-US" sz="3000" dirty="0">
                <a:latin typeface="Courier"/>
              </a:rPr>
              <a:t>            case 12: </a:t>
            </a:r>
            <a:r>
              <a:rPr lang="en-US" sz="3000" dirty="0" err="1">
                <a:latin typeface="Courier"/>
              </a:rPr>
              <a:t>monthString</a:t>
            </a:r>
            <a:r>
              <a:rPr lang="en-US" sz="3000" dirty="0">
                <a:latin typeface="Courier"/>
              </a:rPr>
              <a:t> = "December";</a:t>
            </a:r>
          </a:p>
          <a:p>
            <a:pPr marL="109728" indent="0" algn="just">
              <a:buNone/>
            </a:pPr>
            <a:r>
              <a:rPr lang="en-US" sz="3000" dirty="0">
                <a:latin typeface="Courier"/>
              </a:rPr>
              <a:t>                     break;</a:t>
            </a:r>
          </a:p>
          <a:p>
            <a:pPr marL="109728" indent="0" algn="just">
              <a:buNone/>
            </a:pPr>
            <a:r>
              <a:rPr lang="en-US" sz="3000" dirty="0">
                <a:latin typeface="Courier"/>
              </a:rPr>
              <a:t>            default: </a:t>
            </a:r>
            <a:r>
              <a:rPr lang="en-US" sz="3000" dirty="0" err="1">
                <a:latin typeface="Courier"/>
              </a:rPr>
              <a:t>monthString</a:t>
            </a:r>
            <a:r>
              <a:rPr lang="en-US" sz="3000" dirty="0">
                <a:latin typeface="Courier"/>
              </a:rPr>
              <a:t> = "Invalid month";</a:t>
            </a:r>
          </a:p>
          <a:p>
            <a:pPr marL="109728" indent="0" algn="just">
              <a:buNone/>
            </a:pPr>
            <a:r>
              <a:rPr lang="en-US" sz="3000" dirty="0">
                <a:latin typeface="Courier"/>
              </a:rPr>
              <a:t>                     break;</a:t>
            </a:r>
          </a:p>
          <a:p>
            <a:pPr marL="109728" indent="0" algn="just">
              <a:buNone/>
            </a:pPr>
            <a:r>
              <a:rPr lang="en-US" sz="3000" dirty="0">
                <a:latin typeface="Courier"/>
              </a:rPr>
              <a:t>        }</a:t>
            </a:r>
          </a:p>
          <a:p>
            <a:pPr marL="109728" indent="0" algn="just">
              <a:buNone/>
            </a:pPr>
            <a:r>
              <a:rPr lang="en-US" sz="3000" dirty="0">
                <a:latin typeface="Courier"/>
              </a:rPr>
              <a:t>        </a:t>
            </a:r>
            <a:r>
              <a:rPr lang="en-US" sz="3000" dirty="0" err="1">
                <a:latin typeface="Courier"/>
              </a:rPr>
              <a:t>System.out.println</a:t>
            </a:r>
            <a:r>
              <a:rPr lang="en-US" sz="3000" dirty="0">
                <a:latin typeface="Courier"/>
              </a:rPr>
              <a:t>(</a:t>
            </a:r>
            <a:r>
              <a:rPr lang="en-US" sz="3000" dirty="0" err="1">
                <a:latin typeface="Courier"/>
              </a:rPr>
              <a:t>monthString</a:t>
            </a:r>
            <a:r>
              <a:rPr lang="en-US" sz="3000" dirty="0">
                <a:latin typeface="Courier"/>
              </a:rPr>
              <a:t>);</a:t>
            </a:r>
          </a:p>
          <a:p>
            <a:pPr marL="109728" indent="0" algn="just">
              <a:buNone/>
            </a:pPr>
            <a:r>
              <a:rPr lang="en-US" sz="3000" dirty="0">
                <a:latin typeface="Courier"/>
              </a:rPr>
              <a:t>    }</a:t>
            </a:r>
          </a:p>
          <a:p>
            <a:pPr marL="109728" indent="0" algn="just">
              <a:buNone/>
            </a:pPr>
            <a:r>
              <a:rPr lang="en-US" sz="3000" dirty="0" smtClean="0">
                <a:latin typeface="Courier"/>
              </a:rPr>
              <a:t>}</a:t>
            </a:r>
          </a:p>
          <a:p>
            <a:pPr algn="just"/>
            <a:endParaRPr lang="en-US" sz="3000" dirty="0">
              <a:latin typeface="+mj-lt"/>
            </a:endParaRPr>
          </a:p>
          <a:p>
            <a:pPr algn="just"/>
            <a:r>
              <a:rPr lang="en-US" sz="5100" dirty="0">
                <a:latin typeface="+mj-lt"/>
              </a:rPr>
              <a:t>In this case, August is printed to standard output.</a:t>
            </a:r>
            <a:endParaRPr lang="en-US" sz="3400" dirty="0" smtClean="0">
              <a:latin typeface="Courier"/>
            </a:endParaRPr>
          </a:p>
        </p:txBody>
      </p:sp>
    </p:spTree>
    <p:extLst>
      <p:ext uri="{BB962C8B-B14F-4D97-AF65-F5344CB8AC3E}">
        <p14:creationId xmlns:p14="http://schemas.microsoft.com/office/powerpoint/2010/main" val="333008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77500" lnSpcReduction="20000"/>
          </a:bodyPr>
          <a:lstStyle/>
          <a:p>
            <a:pPr algn="just"/>
            <a:r>
              <a:rPr lang="en-US" sz="3000" dirty="0">
                <a:latin typeface="+mj-lt"/>
              </a:rPr>
              <a:t>The body of a switch statement is known as a switch block. </a:t>
            </a:r>
            <a:endParaRPr lang="en-US" sz="3000" dirty="0" smtClean="0">
              <a:latin typeface="+mj-lt"/>
            </a:endParaRPr>
          </a:p>
          <a:p>
            <a:pPr algn="just"/>
            <a:r>
              <a:rPr lang="en-US" sz="3000" dirty="0" smtClean="0">
                <a:latin typeface="+mj-lt"/>
              </a:rPr>
              <a:t>A </a:t>
            </a:r>
            <a:r>
              <a:rPr lang="en-US" sz="3000" dirty="0">
                <a:latin typeface="+mj-lt"/>
              </a:rPr>
              <a:t>statement in the switch block can be labeled with one or more case or default labels. </a:t>
            </a:r>
            <a:endParaRPr lang="en-US" sz="3000" dirty="0" smtClean="0">
              <a:latin typeface="+mj-lt"/>
            </a:endParaRPr>
          </a:p>
          <a:p>
            <a:pPr algn="just"/>
            <a:r>
              <a:rPr lang="en-US" sz="3000" dirty="0" smtClean="0">
                <a:latin typeface="+mj-lt"/>
              </a:rPr>
              <a:t>The </a:t>
            </a:r>
            <a:r>
              <a:rPr lang="en-US" sz="3000" dirty="0">
                <a:latin typeface="+mj-lt"/>
              </a:rPr>
              <a:t>switch statement evaluates its expression, then executes all statements that follow the matching case label</a:t>
            </a:r>
            <a:r>
              <a:rPr lang="en-US" sz="3000" dirty="0" smtClean="0">
                <a:latin typeface="+mj-lt"/>
              </a:rPr>
              <a:t>.</a:t>
            </a:r>
            <a:endParaRPr lang="en-US" sz="3000" dirty="0">
              <a:latin typeface="+mj-lt"/>
            </a:endParaRPr>
          </a:p>
          <a:p>
            <a:pPr algn="just"/>
            <a:r>
              <a:rPr lang="en-US" sz="3000" dirty="0">
                <a:latin typeface="+mj-lt"/>
              </a:rPr>
              <a:t>You could also display the name of the month with if-then-else statements:</a:t>
            </a:r>
          </a:p>
          <a:p>
            <a:pPr algn="just"/>
            <a:endParaRPr lang="en-US" sz="3000" dirty="0">
              <a:latin typeface="+mj-lt"/>
            </a:endParaRPr>
          </a:p>
          <a:p>
            <a:pPr marL="402336" lvl="1" indent="0" algn="just">
              <a:buNone/>
            </a:pPr>
            <a:r>
              <a:rPr lang="en-US" sz="2100" dirty="0" err="1">
                <a:latin typeface="Courier"/>
              </a:rPr>
              <a:t>int</a:t>
            </a:r>
            <a:r>
              <a:rPr lang="en-US" sz="2100" dirty="0">
                <a:latin typeface="Courier"/>
              </a:rPr>
              <a:t> month = 8;</a:t>
            </a:r>
          </a:p>
          <a:p>
            <a:pPr marL="402336" lvl="1" indent="0" algn="just">
              <a:buNone/>
            </a:pPr>
            <a:r>
              <a:rPr lang="en-US" sz="2100" dirty="0">
                <a:latin typeface="Courier"/>
              </a:rPr>
              <a:t>if (month == 1) {</a:t>
            </a:r>
          </a:p>
          <a:p>
            <a:pPr marL="402336" lvl="1" indent="0" algn="just">
              <a:buNone/>
            </a:pPr>
            <a:r>
              <a:rPr lang="en-US" sz="2100" dirty="0">
                <a:latin typeface="Courier"/>
              </a:rPr>
              <a:t>    </a:t>
            </a:r>
            <a:r>
              <a:rPr lang="en-US" sz="2100" dirty="0" err="1">
                <a:latin typeface="Courier"/>
              </a:rPr>
              <a:t>System.out.println</a:t>
            </a:r>
            <a:r>
              <a:rPr lang="en-US" sz="2100" dirty="0">
                <a:latin typeface="Courier"/>
              </a:rPr>
              <a:t>("January");</a:t>
            </a:r>
          </a:p>
          <a:p>
            <a:pPr marL="402336" lvl="1" indent="0" algn="just">
              <a:buNone/>
            </a:pPr>
            <a:r>
              <a:rPr lang="en-US" sz="2100" dirty="0">
                <a:latin typeface="Courier"/>
              </a:rPr>
              <a:t>} else if (month == 2) {</a:t>
            </a:r>
          </a:p>
          <a:p>
            <a:pPr marL="402336" lvl="1" indent="0" algn="just">
              <a:buNone/>
            </a:pPr>
            <a:r>
              <a:rPr lang="en-US" sz="2100" dirty="0">
                <a:latin typeface="Courier"/>
              </a:rPr>
              <a:t>    </a:t>
            </a:r>
            <a:r>
              <a:rPr lang="en-US" sz="2100" dirty="0" err="1">
                <a:latin typeface="Courier"/>
              </a:rPr>
              <a:t>System.out.println</a:t>
            </a:r>
            <a:r>
              <a:rPr lang="en-US" sz="2100" dirty="0">
                <a:latin typeface="Courier"/>
              </a:rPr>
              <a:t>("February");</a:t>
            </a:r>
          </a:p>
          <a:p>
            <a:pPr marL="402336" lvl="1" indent="0" algn="just">
              <a:buNone/>
            </a:pPr>
            <a:r>
              <a:rPr lang="en-US" sz="2100" dirty="0">
                <a:latin typeface="Courier"/>
              </a:rPr>
              <a:t>}</a:t>
            </a:r>
          </a:p>
          <a:p>
            <a:pPr marL="402336" lvl="1" indent="0" algn="just">
              <a:buNone/>
            </a:pPr>
            <a:r>
              <a:rPr lang="en-US" sz="2100" dirty="0">
                <a:latin typeface="Courier"/>
              </a:rPr>
              <a:t>...  // and so on</a:t>
            </a:r>
            <a:endParaRPr lang="en-US" sz="1400" dirty="0" smtClean="0">
              <a:latin typeface="Courier"/>
            </a:endParaRPr>
          </a:p>
        </p:txBody>
      </p:sp>
    </p:spTree>
    <p:extLst>
      <p:ext uri="{BB962C8B-B14F-4D97-AF65-F5344CB8AC3E}">
        <p14:creationId xmlns:p14="http://schemas.microsoft.com/office/powerpoint/2010/main" val="166877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85800"/>
          </a:xfrm>
        </p:spPr>
        <p:txBody>
          <a:bodyPr>
            <a:normAutofit fontScale="90000"/>
          </a:bodyPr>
          <a:lstStyle/>
          <a:p>
            <a:r>
              <a:rPr lang="en-US" dirty="0"/>
              <a:t>Identifiers</a:t>
            </a:r>
          </a:p>
        </p:txBody>
      </p:sp>
      <p:sp>
        <p:nvSpPr>
          <p:cNvPr id="3" name="Content Placeholder 2"/>
          <p:cNvSpPr>
            <a:spLocks noGrp="1"/>
          </p:cNvSpPr>
          <p:nvPr>
            <p:ph idx="1"/>
          </p:nvPr>
        </p:nvSpPr>
        <p:spPr>
          <a:xfrm>
            <a:off x="609600" y="1828800"/>
            <a:ext cx="10972800" cy="4325112"/>
          </a:xfrm>
        </p:spPr>
        <p:txBody>
          <a:bodyPr>
            <a:normAutofit lnSpcReduction="10000"/>
          </a:bodyPr>
          <a:lstStyle/>
          <a:p>
            <a:pPr marL="109728" indent="0">
              <a:buNone/>
            </a:pPr>
            <a:r>
              <a:rPr lang="en-US" sz="3200" dirty="0"/>
              <a:t>Identifiers have the following characteristics:</a:t>
            </a:r>
            <a:endParaRPr lang="en-US" sz="3200" dirty="0" smtClean="0"/>
          </a:p>
          <a:p>
            <a:r>
              <a:rPr lang="en-US" dirty="0"/>
              <a:t>Are names given to a variable, class, or method</a:t>
            </a:r>
          </a:p>
          <a:p>
            <a:r>
              <a:rPr lang="en-US" dirty="0"/>
              <a:t>Can start with a Unicode letter, underscore (</a:t>
            </a:r>
            <a:r>
              <a:rPr lang="en-US" dirty="0">
                <a:latin typeface="Courier"/>
              </a:rPr>
              <a:t>_</a:t>
            </a:r>
            <a:r>
              <a:rPr lang="en-US" dirty="0"/>
              <a:t>), or dollar sign (</a:t>
            </a:r>
            <a:r>
              <a:rPr lang="en-US" dirty="0">
                <a:latin typeface="Courier"/>
              </a:rPr>
              <a:t>$</a:t>
            </a:r>
            <a:r>
              <a:rPr lang="en-US" dirty="0"/>
              <a:t>)</a:t>
            </a:r>
          </a:p>
          <a:p>
            <a:r>
              <a:rPr lang="en-US" dirty="0"/>
              <a:t>Are case-sensitive and have no maximum length</a:t>
            </a:r>
          </a:p>
          <a:p>
            <a:r>
              <a:rPr lang="en-US" dirty="0" smtClean="0"/>
              <a:t>Examples:</a:t>
            </a:r>
          </a:p>
          <a:p>
            <a:pPr marL="402336" lvl="1" indent="0">
              <a:buNone/>
            </a:pPr>
            <a:r>
              <a:rPr lang="en-US" dirty="0">
                <a:latin typeface="Courier"/>
              </a:rPr>
              <a:t>identifier</a:t>
            </a:r>
          </a:p>
          <a:p>
            <a:pPr marL="402336" lvl="1" indent="0">
              <a:buNone/>
            </a:pPr>
            <a:r>
              <a:rPr lang="en-US" dirty="0" err="1">
                <a:latin typeface="Courier"/>
              </a:rPr>
              <a:t>userName</a:t>
            </a:r>
            <a:endParaRPr lang="en-US" dirty="0">
              <a:latin typeface="Courier"/>
            </a:endParaRPr>
          </a:p>
          <a:p>
            <a:pPr marL="402336" lvl="1" indent="0">
              <a:buNone/>
            </a:pPr>
            <a:r>
              <a:rPr lang="en-US" dirty="0" err="1" smtClean="0">
                <a:latin typeface="Courier"/>
              </a:rPr>
              <a:t>User_name</a:t>
            </a:r>
            <a:endParaRPr lang="en-US" dirty="0">
              <a:latin typeface="Courier"/>
            </a:endParaRPr>
          </a:p>
          <a:p>
            <a:pPr marL="402336" lvl="1" indent="0">
              <a:buNone/>
            </a:pPr>
            <a:r>
              <a:rPr lang="en-US" dirty="0">
                <a:latin typeface="Courier"/>
              </a:rPr>
              <a:t>_sys_var1</a:t>
            </a:r>
          </a:p>
          <a:p>
            <a:pPr marL="402336" lvl="1" indent="0">
              <a:buNone/>
            </a:pPr>
            <a:r>
              <a:rPr lang="en-US" dirty="0">
                <a:latin typeface="Courier"/>
              </a:rPr>
              <a:t>$</a:t>
            </a:r>
            <a:r>
              <a:rPr lang="en-US" dirty="0" smtClean="0">
                <a:latin typeface="Courier"/>
              </a:rPr>
              <a:t>change</a:t>
            </a:r>
          </a:p>
        </p:txBody>
      </p:sp>
    </p:spTree>
    <p:extLst>
      <p:ext uri="{BB962C8B-B14F-4D97-AF65-F5344CB8AC3E}">
        <p14:creationId xmlns:p14="http://schemas.microsoft.com/office/powerpoint/2010/main" val="14118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sz="3000" dirty="0">
                <a:latin typeface="+mj-lt"/>
              </a:rPr>
              <a:t>Deciding whether to use if-then-else statements or a switch statement is based on readability and the expression that the statement is testing. </a:t>
            </a:r>
            <a:endParaRPr lang="en-US" sz="3000" dirty="0" smtClean="0">
              <a:latin typeface="+mj-lt"/>
            </a:endParaRPr>
          </a:p>
          <a:p>
            <a:pPr algn="just"/>
            <a:r>
              <a:rPr lang="en-US" sz="3000" dirty="0" smtClean="0">
                <a:latin typeface="+mj-lt"/>
              </a:rPr>
              <a:t>An </a:t>
            </a:r>
            <a:r>
              <a:rPr lang="en-US" sz="3000" dirty="0">
                <a:latin typeface="+mj-lt"/>
              </a:rPr>
              <a:t>if-then-else statement can test expressions based on ranges of values or conditions, whereas a switch statement tests expressions based only on a single integer, enumerated value, or String object</a:t>
            </a:r>
            <a:r>
              <a:rPr lang="en-US" sz="3000" dirty="0" smtClean="0">
                <a:latin typeface="+mj-lt"/>
              </a:rPr>
              <a:t>.</a:t>
            </a:r>
            <a:endParaRPr lang="en-US" sz="3000" dirty="0">
              <a:latin typeface="+mj-lt"/>
            </a:endParaRPr>
          </a:p>
          <a:p>
            <a:pPr algn="just"/>
            <a:r>
              <a:rPr lang="en-US" sz="3000" dirty="0">
                <a:latin typeface="+mj-lt"/>
              </a:rPr>
              <a:t>Another point of interest is the break statement. Each break statement terminates the enclosing switch statement. Control flow continues with the first statement following the switch block. </a:t>
            </a:r>
            <a:endParaRPr lang="en-US" sz="3000" dirty="0" smtClean="0">
              <a:latin typeface="+mj-lt"/>
            </a:endParaRPr>
          </a:p>
          <a:p>
            <a:pPr algn="just"/>
            <a:r>
              <a:rPr lang="en-US" sz="3000" dirty="0" smtClean="0">
                <a:latin typeface="+mj-lt"/>
              </a:rPr>
              <a:t>The </a:t>
            </a:r>
            <a:r>
              <a:rPr lang="en-US" sz="3000" dirty="0">
                <a:latin typeface="+mj-lt"/>
              </a:rPr>
              <a:t>break statements are necessary because without them, statements in switch blocks fall through: All statements after the matching case label are executed in sequence, regardless of the expression of subsequent case labels, until a break statement is encountered.</a:t>
            </a:r>
            <a:endParaRPr lang="en-US" sz="1400" dirty="0" smtClean="0">
              <a:latin typeface="Courier"/>
            </a:endParaRPr>
          </a:p>
        </p:txBody>
      </p:sp>
    </p:spTree>
    <p:extLst>
      <p:ext uri="{BB962C8B-B14F-4D97-AF65-F5344CB8AC3E}">
        <p14:creationId xmlns:p14="http://schemas.microsoft.com/office/powerpoint/2010/main" val="385007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algn="just"/>
            <a:r>
              <a:rPr lang="en-US" sz="3600" dirty="0">
                <a:latin typeface="+mj-lt"/>
              </a:rPr>
              <a:t>The program </a:t>
            </a:r>
            <a:r>
              <a:rPr lang="en-US" sz="3600" dirty="0" err="1">
                <a:latin typeface="+mj-lt"/>
              </a:rPr>
              <a:t>SwitchDemoFallThrough</a:t>
            </a:r>
            <a:r>
              <a:rPr lang="en-US" sz="3600" dirty="0">
                <a:latin typeface="+mj-lt"/>
              </a:rPr>
              <a:t> shows statements in a switch block that fall through. The program displays the month corresponding to the integer month and the months that follow in the year:</a:t>
            </a:r>
          </a:p>
          <a:p>
            <a:pPr algn="just"/>
            <a:endParaRPr lang="en-US" sz="3000" dirty="0">
              <a:latin typeface="+mj-lt"/>
            </a:endParaRPr>
          </a:p>
          <a:p>
            <a:pPr marL="402336" lvl="1" indent="0" algn="just">
              <a:buNone/>
            </a:pPr>
            <a:r>
              <a:rPr lang="en-US" dirty="0">
                <a:latin typeface="Courier"/>
              </a:rPr>
              <a:t>public class </a:t>
            </a:r>
            <a:r>
              <a:rPr lang="en-US" dirty="0" err="1">
                <a:latin typeface="Courier"/>
              </a:rPr>
              <a:t>SwitchDemoFallThrough</a:t>
            </a:r>
            <a:r>
              <a:rPr lang="en-US" dirty="0">
                <a:latin typeface="Courier"/>
              </a:rPr>
              <a:t> {</a:t>
            </a:r>
          </a:p>
          <a:p>
            <a:pPr marL="402336" lvl="1" indent="0" algn="just">
              <a:buNone/>
            </a:pPr>
            <a:endParaRPr lang="en-US" dirty="0">
              <a:latin typeface="Courier"/>
            </a:endParaRPr>
          </a:p>
          <a:p>
            <a:pPr marL="402336" lvl="1" indent="0" algn="just">
              <a:buNone/>
            </a:pPr>
            <a:r>
              <a:rPr lang="en-US" dirty="0">
                <a:latin typeface="Courier"/>
              </a:rPr>
              <a:t>    public static void main(String[] </a:t>
            </a:r>
            <a:r>
              <a:rPr lang="en-US" dirty="0" err="1">
                <a:latin typeface="Courier"/>
              </a:rPr>
              <a:t>args</a:t>
            </a:r>
            <a:r>
              <a:rPr lang="en-US" dirty="0">
                <a:latin typeface="Courier"/>
              </a:rPr>
              <a:t>) {</a:t>
            </a:r>
          </a:p>
          <a:p>
            <a:pPr marL="402336" lvl="1" indent="0" algn="just">
              <a:buNone/>
            </a:pPr>
            <a:r>
              <a:rPr lang="en-US" dirty="0">
                <a:latin typeface="Courier"/>
              </a:rPr>
              <a:t>        </a:t>
            </a:r>
            <a:r>
              <a:rPr lang="en-US" dirty="0" err="1">
                <a:latin typeface="Courier"/>
              </a:rPr>
              <a:t>java.util.ArrayList</a:t>
            </a:r>
            <a:r>
              <a:rPr lang="en-US" dirty="0">
                <a:latin typeface="Courier"/>
              </a:rPr>
              <a:t>&lt;String&gt; </a:t>
            </a:r>
            <a:r>
              <a:rPr lang="en-US" dirty="0" err="1">
                <a:latin typeface="Courier"/>
              </a:rPr>
              <a:t>futureMonths</a:t>
            </a:r>
            <a:r>
              <a:rPr lang="en-US" dirty="0">
                <a:latin typeface="Courier"/>
              </a:rPr>
              <a:t> =</a:t>
            </a:r>
          </a:p>
          <a:p>
            <a:pPr marL="402336" lvl="1" indent="0" algn="just">
              <a:buNone/>
            </a:pPr>
            <a:r>
              <a:rPr lang="en-US" dirty="0">
                <a:latin typeface="Courier"/>
              </a:rPr>
              <a:t>            new </a:t>
            </a:r>
            <a:r>
              <a:rPr lang="en-US" dirty="0" err="1">
                <a:latin typeface="Courier"/>
              </a:rPr>
              <a:t>java.util.ArrayList</a:t>
            </a:r>
            <a:r>
              <a:rPr lang="en-US" dirty="0">
                <a:latin typeface="Courier"/>
              </a:rPr>
              <a:t>&lt;String&gt;();</a:t>
            </a:r>
          </a:p>
          <a:p>
            <a:pPr marL="402336" lvl="1" indent="0" algn="just">
              <a:buNone/>
            </a:pPr>
            <a:endParaRPr lang="en-US" dirty="0">
              <a:latin typeface="Courier"/>
            </a:endParaRPr>
          </a:p>
          <a:p>
            <a:pPr marL="402336" lvl="1" indent="0" algn="just">
              <a:buNone/>
            </a:pPr>
            <a:r>
              <a:rPr lang="en-US" dirty="0">
                <a:latin typeface="Courier"/>
              </a:rPr>
              <a:t>        </a:t>
            </a:r>
            <a:r>
              <a:rPr lang="en-US" dirty="0" err="1">
                <a:latin typeface="Courier"/>
              </a:rPr>
              <a:t>int</a:t>
            </a:r>
            <a:r>
              <a:rPr lang="en-US" dirty="0">
                <a:latin typeface="Courier"/>
              </a:rPr>
              <a:t> month = 8;</a:t>
            </a:r>
          </a:p>
          <a:p>
            <a:pPr marL="402336" lvl="1" indent="0" algn="just">
              <a:buNone/>
            </a:pPr>
            <a:endParaRPr lang="en-US" dirty="0">
              <a:latin typeface="Courier"/>
            </a:endParaRPr>
          </a:p>
          <a:p>
            <a:pPr marL="402336" lvl="1" indent="0" algn="just">
              <a:buNone/>
            </a:pPr>
            <a:r>
              <a:rPr lang="en-US" dirty="0">
                <a:latin typeface="Courier"/>
              </a:rPr>
              <a:t>        switch (month) {</a:t>
            </a:r>
          </a:p>
          <a:p>
            <a:pPr marL="402336" lvl="1" indent="0" algn="just">
              <a:buNone/>
            </a:pPr>
            <a:r>
              <a:rPr lang="en-US" dirty="0">
                <a:latin typeface="Courier"/>
              </a:rPr>
              <a:t>            case 1:  </a:t>
            </a:r>
            <a:r>
              <a:rPr lang="en-US" dirty="0" err="1">
                <a:latin typeface="Courier"/>
              </a:rPr>
              <a:t>futureMonths.add</a:t>
            </a:r>
            <a:r>
              <a:rPr lang="en-US" dirty="0">
                <a:latin typeface="Courier"/>
              </a:rPr>
              <a:t>("January");</a:t>
            </a:r>
          </a:p>
          <a:p>
            <a:pPr marL="402336" lvl="1" indent="0" algn="just">
              <a:buNone/>
            </a:pPr>
            <a:r>
              <a:rPr lang="en-US" dirty="0">
                <a:latin typeface="Courier"/>
              </a:rPr>
              <a:t>            case 2:  </a:t>
            </a:r>
            <a:r>
              <a:rPr lang="en-US" dirty="0" err="1">
                <a:latin typeface="Courier"/>
              </a:rPr>
              <a:t>futureMonths.add</a:t>
            </a:r>
            <a:r>
              <a:rPr lang="en-US" dirty="0">
                <a:latin typeface="Courier"/>
              </a:rPr>
              <a:t>("February");</a:t>
            </a:r>
          </a:p>
          <a:p>
            <a:pPr marL="402336" lvl="1" indent="0" algn="just">
              <a:buNone/>
            </a:pPr>
            <a:r>
              <a:rPr lang="en-US" dirty="0">
                <a:latin typeface="Courier"/>
              </a:rPr>
              <a:t>            case 3:  </a:t>
            </a:r>
            <a:r>
              <a:rPr lang="en-US" dirty="0" err="1">
                <a:latin typeface="Courier"/>
              </a:rPr>
              <a:t>futureMonths.add</a:t>
            </a:r>
            <a:r>
              <a:rPr lang="en-US" dirty="0">
                <a:latin typeface="Courier"/>
              </a:rPr>
              <a:t>("March");</a:t>
            </a:r>
          </a:p>
          <a:p>
            <a:pPr marL="402336" lvl="1" indent="0" algn="just">
              <a:buNone/>
            </a:pPr>
            <a:r>
              <a:rPr lang="en-US" dirty="0">
                <a:latin typeface="Courier"/>
              </a:rPr>
              <a:t>            case 4:  </a:t>
            </a:r>
            <a:r>
              <a:rPr lang="en-US" dirty="0" err="1">
                <a:latin typeface="Courier"/>
              </a:rPr>
              <a:t>futureMonths.add</a:t>
            </a:r>
            <a:r>
              <a:rPr lang="en-US" dirty="0">
                <a:latin typeface="Courier"/>
              </a:rPr>
              <a:t>("April");</a:t>
            </a:r>
          </a:p>
          <a:p>
            <a:pPr marL="402336" lvl="1" indent="0" algn="just">
              <a:buNone/>
            </a:pPr>
            <a:r>
              <a:rPr lang="en-US" dirty="0">
                <a:latin typeface="Courier"/>
              </a:rPr>
              <a:t>            case 5:  </a:t>
            </a:r>
            <a:r>
              <a:rPr lang="en-US" dirty="0" err="1">
                <a:latin typeface="Courier"/>
              </a:rPr>
              <a:t>futureMonths.add</a:t>
            </a:r>
            <a:r>
              <a:rPr lang="en-US" dirty="0">
                <a:latin typeface="Courier"/>
              </a:rPr>
              <a:t>("May");</a:t>
            </a:r>
          </a:p>
          <a:p>
            <a:pPr marL="402336" lvl="1" indent="0" algn="just">
              <a:buNone/>
            </a:pPr>
            <a:r>
              <a:rPr lang="en-US" dirty="0">
                <a:latin typeface="Courier"/>
              </a:rPr>
              <a:t>            case 6:  </a:t>
            </a:r>
            <a:r>
              <a:rPr lang="en-US" dirty="0" err="1">
                <a:latin typeface="Courier"/>
              </a:rPr>
              <a:t>futureMonths.add</a:t>
            </a:r>
            <a:r>
              <a:rPr lang="en-US" dirty="0">
                <a:latin typeface="Courier"/>
              </a:rPr>
              <a:t>("June");</a:t>
            </a:r>
            <a:endParaRPr lang="en-US" sz="1200" dirty="0" smtClean="0">
              <a:latin typeface="Courier"/>
            </a:endParaRPr>
          </a:p>
        </p:txBody>
      </p:sp>
    </p:spTree>
    <p:extLst>
      <p:ext uri="{BB962C8B-B14F-4D97-AF65-F5344CB8AC3E}">
        <p14:creationId xmlns:p14="http://schemas.microsoft.com/office/powerpoint/2010/main" val="39993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6997700" cy="4325112"/>
          </a:xfrm>
        </p:spPr>
        <p:txBody>
          <a:bodyPr>
            <a:noAutofit/>
          </a:bodyPr>
          <a:lstStyle/>
          <a:p>
            <a:pPr marL="109728" indent="0" algn="just">
              <a:buNone/>
            </a:pPr>
            <a:r>
              <a:rPr lang="en-US" sz="1400" dirty="0">
                <a:latin typeface="Courier"/>
              </a:rPr>
              <a:t> </a:t>
            </a:r>
            <a:r>
              <a:rPr lang="en-US" sz="1400" dirty="0" smtClean="0">
                <a:latin typeface="Courier"/>
              </a:rPr>
              <a:t>	    case </a:t>
            </a:r>
            <a:r>
              <a:rPr lang="en-US" sz="1400" dirty="0">
                <a:latin typeface="Courier"/>
              </a:rPr>
              <a:t>7:  </a:t>
            </a:r>
            <a:r>
              <a:rPr lang="en-US" sz="1400" dirty="0" err="1">
                <a:latin typeface="Courier"/>
              </a:rPr>
              <a:t>futureMonths.add</a:t>
            </a:r>
            <a:r>
              <a:rPr lang="en-US" sz="1400" dirty="0">
                <a:latin typeface="Courier"/>
              </a:rPr>
              <a:t>("July");</a:t>
            </a:r>
          </a:p>
          <a:p>
            <a:pPr marL="109728" indent="0" algn="just">
              <a:buNone/>
            </a:pPr>
            <a:r>
              <a:rPr lang="en-US" sz="1400" dirty="0">
                <a:latin typeface="Courier"/>
              </a:rPr>
              <a:t>            case 8:  </a:t>
            </a:r>
            <a:r>
              <a:rPr lang="en-US" sz="1400" dirty="0" err="1">
                <a:latin typeface="Courier"/>
              </a:rPr>
              <a:t>futureMonths.add</a:t>
            </a:r>
            <a:r>
              <a:rPr lang="en-US" sz="1400" dirty="0">
                <a:latin typeface="Courier"/>
              </a:rPr>
              <a:t>("August");</a:t>
            </a:r>
          </a:p>
          <a:p>
            <a:pPr marL="109728" indent="0" algn="just">
              <a:buNone/>
            </a:pPr>
            <a:r>
              <a:rPr lang="en-US" sz="1400" dirty="0">
                <a:latin typeface="Courier"/>
              </a:rPr>
              <a:t>            case 9:  </a:t>
            </a:r>
            <a:r>
              <a:rPr lang="en-US" sz="1400" dirty="0" err="1">
                <a:latin typeface="Courier"/>
              </a:rPr>
              <a:t>futureMonths.add</a:t>
            </a:r>
            <a:r>
              <a:rPr lang="en-US" sz="1400" dirty="0">
                <a:latin typeface="Courier"/>
              </a:rPr>
              <a:t>("September");</a:t>
            </a:r>
          </a:p>
          <a:p>
            <a:pPr marL="109728" indent="0" algn="just">
              <a:buNone/>
            </a:pPr>
            <a:r>
              <a:rPr lang="en-US" sz="1400" dirty="0">
                <a:latin typeface="Courier"/>
              </a:rPr>
              <a:t>            case 10: </a:t>
            </a:r>
            <a:r>
              <a:rPr lang="en-US" sz="1400" dirty="0" err="1">
                <a:latin typeface="Courier"/>
              </a:rPr>
              <a:t>futureMonths.add</a:t>
            </a:r>
            <a:r>
              <a:rPr lang="en-US" sz="1400" dirty="0">
                <a:latin typeface="Courier"/>
              </a:rPr>
              <a:t>("October");</a:t>
            </a:r>
          </a:p>
          <a:p>
            <a:pPr marL="109728" indent="0" algn="just">
              <a:buNone/>
            </a:pPr>
            <a:r>
              <a:rPr lang="en-US" sz="1400" dirty="0">
                <a:latin typeface="Courier"/>
              </a:rPr>
              <a:t>            case 11: </a:t>
            </a:r>
            <a:r>
              <a:rPr lang="en-US" sz="1400" dirty="0" err="1">
                <a:latin typeface="Courier"/>
              </a:rPr>
              <a:t>futureMonths.add</a:t>
            </a:r>
            <a:r>
              <a:rPr lang="en-US" sz="1400" dirty="0">
                <a:latin typeface="Courier"/>
              </a:rPr>
              <a:t>("November");</a:t>
            </a:r>
          </a:p>
          <a:p>
            <a:pPr marL="109728" indent="0" algn="just">
              <a:buNone/>
            </a:pPr>
            <a:r>
              <a:rPr lang="en-US" sz="1400" dirty="0">
                <a:latin typeface="Courier"/>
              </a:rPr>
              <a:t>            case 12: </a:t>
            </a:r>
            <a:r>
              <a:rPr lang="en-US" sz="1400" dirty="0" err="1">
                <a:latin typeface="Courier"/>
              </a:rPr>
              <a:t>futureMonths.add</a:t>
            </a:r>
            <a:r>
              <a:rPr lang="en-US" sz="1400" dirty="0">
                <a:latin typeface="Courier"/>
              </a:rPr>
              <a:t>("December");</a:t>
            </a:r>
          </a:p>
          <a:p>
            <a:pPr marL="109728" indent="0" algn="just">
              <a:buNone/>
            </a:pPr>
            <a:r>
              <a:rPr lang="en-US" sz="1400" dirty="0">
                <a:latin typeface="Courier"/>
              </a:rPr>
              <a:t>                     break;</a:t>
            </a:r>
          </a:p>
          <a:p>
            <a:pPr marL="109728" indent="0" algn="just">
              <a:buNone/>
            </a:pPr>
            <a:r>
              <a:rPr lang="en-US" sz="1400" dirty="0">
                <a:latin typeface="Courier"/>
              </a:rPr>
              <a:t>            default: break;</a:t>
            </a:r>
          </a:p>
          <a:p>
            <a:pPr marL="109728" indent="0" algn="just">
              <a:buNone/>
            </a:pPr>
            <a:r>
              <a:rPr lang="en-US" sz="1400" dirty="0">
                <a:latin typeface="Courier"/>
              </a:rPr>
              <a:t>        }</a:t>
            </a:r>
          </a:p>
          <a:p>
            <a:pPr marL="109728" indent="0" algn="just">
              <a:buNone/>
            </a:pPr>
            <a:endParaRPr lang="en-US" sz="1400" dirty="0">
              <a:latin typeface="Courier"/>
            </a:endParaRPr>
          </a:p>
          <a:p>
            <a:pPr marL="109728" indent="0" algn="just">
              <a:buNone/>
            </a:pPr>
            <a:r>
              <a:rPr lang="en-US" sz="1400" dirty="0">
                <a:latin typeface="Courier"/>
              </a:rPr>
              <a:t>        if (</a:t>
            </a:r>
            <a:r>
              <a:rPr lang="en-US" sz="1400" dirty="0" err="1">
                <a:latin typeface="Courier"/>
              </a:rPr>
              <a:t>futureMonths.isEmpty</a:t>
            </a:r>
            <a:r>
              <a:rPr lang="en-US" sz="1400" dirty="0">
                <a:latin typeface="Courier"/>
              </a:rPr>
              <a:t>()) {</a:t>
            </a:r>
          </a:p>
          <a:p>
            <a:pPr marL="109728" indent="0" algn="just">
              <a:buNone/>
            </a:pPr>
            <a:r>
              <a:rPr lang="en-US" sz="1400" dirty="0">
                <a:latin typeface="Courier"/>
              </a:rPr>
              <a:t>            </a:t>
            </a:r>
            <a:r>
              <a:rPr lang="en-US" sz="1400" dirty="0" err="1">
                <a:latin typeface="Courier"/>
              </a:rPr>
              <a:t>System.out.println</a:t>
            </a:r>
            <a:r>
              <a:rPr lang="en-US" sz="1400" dirty="0">
                <a:latin typeface="Courier"/>
              </a:rPr>
              <a:t>("Invalid month number");</a:t>
            </a:r>
          </a:p>
          <a:p>
            <a:pPr marL="109728" indent="0" algn="just">
              <a:buNone/>
            </a:pPr>
            <a:r>
              <a:rPr lang="en-US" sz="1400" dirty="0">
                <a:latin typeface="Courier"/>
              </a:rPr>
              <a:t>        } else {</a:t>
            </a:r>
          </a:p>
          <a:p>
            <a:pPr marL="109728" indent="0" algn="just">
              <a:buNone/>
            </a:pPr>
            <a:r>
              <a:rPr lang="en-US" sz="1400" dirty="0">
                <a:latin typeface="Courier"/>
              </a:rPr>
              <a:t>            for (String </a:t>
            </a:r>
            <a:r>
              <a:rPr lang="en-US" sz="1400" dirty="0" err="1">
                <a:latin typeface="Courier"/>
              </a:rPr>
              <a:t>monthName</a:t>
            </a:r>
            <a:r>
              <a:rPr lang="en-US" sz="1400" dirty="0">
                <a:latin typeface="Courier"/>
              </a:rPr>
              <a:t> : </a:t>
            </a:r>
            <a:r>
              <a:rPr lang="en-US" sz="1400" dirty="0" err="1">
                <a:latin typeface="Courier"/>
              </a:rPr>
              <a:t>futureMonths</a:t>
            </a:r>
            <a:r>
              <a:rPr lang="en-US" sz="1400" dirty="0">
                <a:latin typeface="Courier"/>
              </a:rPr>
              <a:t>) {</a:t>
            </a:r>
          </a:p>
          <a:p>
            <a:pPr marL="109728" indent="0" algn="just">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monthName</a:t>
            </a:r>
            <a:r>
              <a:rPr lang="en-US" sz="1400" dirty="0">
                <a:latin typeface="Courier"/>
              </a:rPr>
              <a:t>);</a:t>
            </a:r>
          </a:p>
          <a:p>
            <a:pPr marL="109728" indent="0" algn="just">
              <a:buNone/>
            </a:pPr>
            <a:r>
              <a:rPr lang="en-US" sz="1400" dirty="0">
                <a:latin typeface="Courier"/>
              </a:rPr>
              <a:t>            }</a:t>
            </a:r>
          </a:p>
          <a:p>
            <a:pPr marL="109728" indent="0" algn="just">
              <a:buNone/>
            </a:pPr>
            <a:r>
              <a:rPr lang="en-US" sz="1400" dirty="0">
                <a:latin typeface="Courier"/>
              </a:rPr>
              <a:t>        }</a:t>
            </a:r>
          </a:p>
          <a:p>
            <a:pPr marL="109728" indent="0" algn="just">
              <a:buNone/>
            </a:pPr>
            <a:r>
              <a:rPr lang="en-US" sz="1400" dirty="0">
                <a:latin typeface="Courier"/>
              </a:rPr>
              <a:t>    }</a:t>
            </a:r>
          </a:p>
          <a:p>
            <a:pPr marL="109728" indent="0" algn="just">
              <a:buNone/>
            </a:pPr>
            <a:r>
              <a:rPr lang="en-US" sz="1400" dirty="0" smtClean="0">
                <a:latin typeface="Courier"/>
              </a:rPr>
              <a:t>}</a:t>
            </a:r>
          </a:p>
        </p:txBody>
      </p:sp>
      <p:sp>
        <p:nvSpPr>
          <p:cNvPr id="4" name="Content Placeholder 2"/>
          <p:cNvSpPr txBox="1">
            <a:spLocks/>
          </p:cNvSpPr>
          <p:nvPr/>
        </p:nvSpPr>
        <p:spPr>
          <a:xfrm>
            <a:off x="7607300" y="1841500"/>
            <a:ext cx="39624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2000" dirty="0" smtClean="0">
                <a:latin typeface="+mj-lt"/>
              </a:rPr>
              <a:t>This is the output from the code:</a:t>
            </a:r>
          </a:p>
          <a:p>
            <a:pPr algn="just"/>
            <a:endParaRPr lang="en-US" sz="2000" dirty="0" smtClean="0">
              <a:latin typeface="+mj-lt"/>
            </a:endParaRPr>
          </a:p>
          <a:p>
            <a:pPr marL="109728" indent="0" algn="just">
              <a:buNone/>
            </a:pPr>
            <a:r>
              <a:rPr lang="en-US" sz="2000" dirty="0" smtClean="0">
                <a:latin typeface="+mj-lt"/>
              </a:rPr>
              <a:t>August</a:t>
            </a:r>
          </a:p>
          <a:p>
            <a:pPr marL="109728" indent="0" algn="just">
              <a:buNone/>
            </a:pPr>
            <a:r>
              <a:rPr lang="en-US" sz="2000" dirty="0" smtClean="0">
                <a:latin typeface="+mj-lt"/>
              </a:rPr>
              <a:t>September</a:t>
            </a:r>
          </a:p>
          <a:p>
            <a:pPr marL="109728" indent="0" algn="just">
              <a:buNone/>
            </a:pPr>
            <a:r>
              <a:rPr lang="en-US" sz="2000" dirty="0" smtClean="0">
                <a:latin typeface="+mj-lt"/>
              </a:rPr>
              <a:t>October</a:t>
            </a:r>
          </a:p>
          <a:p>
            <a:pPr marL="109728" indent="0" algn="just">
              <a:buNone/>
            </a:pPr>
            <a:r>
              <a:rPr lang="en-US" sz="2000" dirty="0" smtClean="0">
                <a:latin typeface="+mj-lt"/>
              </a:rPr>
              <a:t>November</a:t>
            </a:r>
          </a:p>
          <a:p>
            <a:pPr marL="109728" indent="0" algn="just">
              <a:buNone/>
            </a:pPr>
            <a:r>
              <a:rPr lang="en-US" sz="2000" dirty="0" smtClean="0">
                <a:latin typeface="+mj-lt"/>
              </a:rPr>
              <a:t>December</a:t>
            </a:r>
            <a:endParaRPr lang="en-US" sz="700" dirty="0" smtClean="0">
              <a:latin typeface="Courier"/>
            </a:endParaRPr>
          </a:p>
        </p:txBody>
      </p:sp>
    </p:spTree>
    <p:extLst>
      <p:ext uri="{BB962C8B-B14F-4D97-AF65-F5344CB8AC3E}">
        <p14:creationId xmlns:p14="http://schemas.microsoft.com/office/powerpoint/2010/main" val="43583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algn="just"/>
            <a:r>
              <a:rPr lang="en-US" sz="3300" dirty="0">
                <a:latin typeface="+mj-lt"/>
              </a:rPr>
              <a:t>Technically, the final break is not required because flow falls out of the switch statement. </a:t>
            </a:r>
            <a:endParaRPr lang="en-US" sz="3300" dirty="0" smtClean="0">
              <a:latin typeface="+mj-lt"/>
            </a:endParaRPr>
          </a:p>
          <a:p>
            <a:pPr algn="just"/>
            <a:r>
              <a:rPr lang="en-US" sz="3300" dirty="0" smtClean="0">
                <a:latin typeface="+mj-lt"/>
              </a:rPr>
              <a:t>Using </a:t>
            </a:r>
            <a:r>
              <a:rPr lang="en-US" sz="3300" dirty="0">
                <a:latin typeface="+mj-lt"/>
              </a:rPr>
              <a:t>a break is recommended so that modifying the code is easier and less error prone. The default section handles all values that are not explicitly handled by one of the case sections</a:t>
            </a:r>
            <a:r>
              <a:rPr lang="en-US" sz="3300" dirty="0" smtClean="0">
                <a:latin typeface="+mj-lt"/>
              </a:rPr>
              <a:t>.</a:t>
            </a:r>
            <a:endParaRPr lang="en-US" sz="3300" dirty="0">
              <a:latin typeface="+mj-lt"/>
            </a:endParaRPr>
          </a:p>
          <a:p>
            <a:pPr algn="just"/>
            <a:r>
              <a:rPr lang="en-US" sz="3300" dirty="0">
                <a:latin typeface="+mj-lt"/>
              </a:rPr>
              <a:t>The following code example, SwitchDemo2, shows how a statement can have multiple case labels. The code example calculates the number of days in a particular month:</a:t>
            </a:r>
          </a:p>
          <a:p>
            <a:pPr marL="109728" indent="0" algn="just">
              <a:buNone/>
            </a:pPr>
            <a:endParaRPr lang="en-US" sz="3000" dirty="0">
              <a:latin typeface="+mj-lt"/>
            </a:endParaRPr>
          </a:p>
          <a:p>
            <a:pPr marL="402336" lvl="1" indent="0" algn="just">
              <a:buNone/>
            </a:pPr>
            <a:r>
              <a:rPr lang="en-US" dirty="0">
                <a:latin typeface="Courier"/>
              </a:rPr>
              <a:t>class SwitchDemo2 {</a:t>
            </a:r>
          </a:p>
          <a:p>
            <a:pPr marL="402336" lvl="1" indent="0" algn="just">
              <a:buNone/>
            </a:pPr>
            <a:r>
              <a:rPr lang="en-US" dirty="0">
                <a:latin typeface="Courier"/>
              </a:rPr>
              <a:t>    public static void main(String[] </a:t>
            </a:r>
            <a:r>
              <a:rPr lang="en-US" dirty="0" err="1">
                <a:latin typeface="Courier"/>
              </a:rPr>
              <a:t>args</a:t>
            </a:r>
            <a:r>
              <a:rPr lang="en-US" dirty="0">
                <a:latin typeface="Courier"/>
              </a:rPr>
              <a:t>) {</a:t>
            </a:r>
          </a:p>
          <a:p>
            <a:pPr marL="402336" lvl="1" indent="0" algn="just">
              <a:buNone/>
            </a:pPr>
            <a:endParaRPr lang="en-US" dirty="0">
              <a:latin typeface="Courier"/>
            </a:endParaRPr>
          </a:p>
          <a:p>
            <a:pPr marL="402336" lvl="1" indent="0" algn="just">
              <a:buNone/>
            </a:pPr>
            <a:r>
              <a:rPr lang="en-US" dirty="0">
                <a:latin typeface="Courier"/>
              </a:rPr>
              <a:t>        </a:t>
            </a:r>
            <a:r>
              <a:rPr lang="en-US" dirty="0" err="1">
                <a:latin typeface="Courier"/>
              </a:rPr>
              <a:t>int</a:t>
            </a:r>
            <a:r>
              <a:rPr lang="en-US" dirty="0">
                <a:latin typeface="Courier"/>
              </a:rPr>
              <a:t> month = 2;</a:t>
            </a:r>
          </a:p>
          <a:p>
            <a:pPr marL="402336" lvl="1" indent="0" algn="just">
              <a:buNone/>
            </a:pPr>
            <a:r>
              <a:rPr lang="en-US" dirty="0">
                <a:latin typeface="Courier"/>
              </a:rPr>
              <a:t>        </a:t>
            </a:r>
            <a:r>
              <a:rPr lang="en-US" dirty="0" err="1">
                <a:latin typeface="Courier"/>
              </a:rPr>
              <a:t>int</a:t>
            </a:r>
            <a:r>
              <a:rPr lang="en-US" dirty="0">
                <a:latin typeface="Courier"/>
              </a:rPr>
              <a:t> year = 2000;</a:t>
            </a:r>
          </a:p>
          <a:p>
            <a:pPr marL="402336" lvl="1" indent="0" algn="just">
              <a:buNone/>
            </a:pPr>
            <a:r>
              <a:rPr lang="en-US" dirty="0">
                <a:latin typeface="Courier"/>
              </a:rPr>
              <a:t>        </a:t>
            </a:r>
            <a:r>
              <a:rPr lang="en-US" dirty="0" err="1">
                <a:latin typeface="Courier"/>
              </a:rPr>
              <a:t>int</a:t>
            </a:r>
            <a:r>
              <a:rPr lang="en-US" dirty="0">
                <a:latin typeface="Courier"/>
              </a:rPr>
              <a:t> </a:t>
            </a:r>
            <a:r>
              <a:rPr lang="en-US" dirty="0" err="1">
                <a:latin typeface="Courier"/>
              </a:rPr>
              <a:t>numDays</a:t>
            </a:r>
            <a:r>
              <a:rPr lang="en-US" dirty="0">
                <a:latin typeface="Courier"/>
              </a:rPr>
              <a:t> = 0;</a:t>
            </a:r>
          </a:p>
          <a:p>
            <a:pPr marL="402336" lvl="1" indent="0" algn="just">
              <a:buNone/>
            </a:pPr>
            <a:endParaRPr lang="en-US" dirty="0">
              <a:latin typeface="Courier"/>
            </a:endParaRPr>
          </a:p>
          <a:p>
            <a:pPr marL="402336" lvl="1" indent="0" algn="just">
              <a:buNone/>
            </a:pPr>
            <a:r>
              <a:rPr lang="en-US" dirty="0">
                <a:latin typeface="Courier"/>
              </a:rPr>
              <a:t>        switch (month) {</a:t>
            </a:r>
          </a:p>
          <a:p>
            <a:pPr marL="402336" lvl="1" indent="0" algn="just">
              <a:buNone/>
            </a:pPr>
            <a:r>
              <a:rPr lang="en-US" dirty="0">
                <a:latin typeface="Courier"/>
              </a:rPr>
              <a:t>            case 1: case 3: case 5:</a:t>
            </a:r>
          </a:p>
          <a:p>
            <a:pPr marL="402336" lvl="1" indent="0" algn="just">
              <a:buNone/>
            </a:pPr>
            <a:r>
              <a:rPr lang="en-US" dirty="0">
                <a:latin typeface="Courier"/>
              </a:rPr>
              <a:t>            case 7: case 8: case 10:</a:t>
            </a:r>
          </a:p>
          <a:p>
            <a:pPr marL="402336" lvl="1" indent="0" algn="just">
              <a:buNone/>
            </a:pPr>
            <a:r>
              <a:rPr lang="en-US" dirty="0">
                <a:latin typeface="Courier"/>
              </a:rPr>
              <a:t>            case 12:</a:t>
            </a:r>
          </a:p>
          <a:p>
            <a:pPr marL="402336" lvl="1" indent="0" algn="just">
              <a:buNone/>
            </a:pPr>
            <a:r>
              <a:rPr lang="en-US" dirty="0">
                <a:latin typeface="Courier"/>
              </a:rPr>
              <a:t>                </a:t>
            </a:r>
            <a:r>
              <a:rPr lang="en-US" dirty="0" err="1">
                <a:latin typeface="Courier"/>
              </a:rPr>
              <a:t>numDays</a:t>
            </a:r>
            <a:r>
              <a:rPr lang="en-US" dirty="0">
                <a:latin typeface="Courier"/>
              </a:rPr>
              <a:t> = 31;</a:t>
            </a:r>
          </a:p>
          <a:p>
            <a:pPr marL="402336" lvl="1" indent="0" algn="just">
              <a:buNone/>
            </a:pPr>
            <a:r>
              <a:rPr lang="en-US" dirty="0">
                <a:latin typeface="Courier"/>
              </a:rPr>
              <a:t>                break;</a:t>
            </a:r>
            <a:endParaRPr lang="en-US" sz="1200" dirty="0" smtClean="0">
              <a:latin typeface="Courier"/>
            </a:endParaRPr>
          </a:p>
        </p:txBody>
      </p:sp>
    </p:spTree>
    <p:extLst>
      <p:ext uri="{BB962C8B-B14F-4D97-AF65-F5344CB8AC3E}">
        <p14:creationId xmlns:p14="http://schemas.microsoft.com/office/powerpoint/2010/main" val="1275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6997700" cy="4325112"/>
          </a:xfrm>
        </p:spPr>
        <p:txBody>
          <a:bodyPr>
            <a:noAutofit/>
          </a:bodyPr>
          <a:lstStyle/>
          <a:p>
            <a:pPr marL="109728" indent="0" algn="just">
              <a:buNone/>
            </a:pPr>
            <a:r>
              <a:rPr lang="en-US" sz="1200" dirty="0">
                <a:latin typeface="Courier"/>
              </a:rPr>
              <a:t> </a:t>
            </a:r>
            <a:r>
              <a:rPr lang="en-US" sz="1200" dirty="0" smtClean="0">
                <a:latin typeface="Courier"/>
              </a:rPr>
              <a:t>	   case </a:t>
            </a:r>
            <a:r>
              <a:rPr lang="en-US" sz="1200" dirty="0">
                <a:latin typeface="Courier"/>
              </a:rPr>
              <a:t>4: case 6:</a:t>
            </a:r>
          </a:p>
          <a:p>
            <a:pPr marL="109728" indent="0" algn="just">
              <a:buNone/>
            </a:pPr>
            <a:r>
              <a:rPr lang="en-US" sz="1200" dirty="0">
                <a:latin typeface="Courier"/>
              </a:rPr>
              <a:t>            case 9: case 11:</a:t>
            </a:r>
          </a:p>
          <a:p>
            <a:pPr marL="109728" indent="0" algn="just">
              <a:buNone/>
            </a:pPr>
            <a:r>
              <a:rPr lang="en-US" sz="1200" dirty="0">
                <a:latin typeface="Courier"/>
              </a:rPr>
              <a:t>                </a:t>
            </a:r>
            <a:r>
              <a:rPr lang="en-US" sz="1200" dirty="0" err="1">
                <a:latin typeface="Courier"/>
              </a:rPr>
              <a:t>numDays</a:t>
            </a:r>
            <a:r>
              <a:rPr lang="en-US" sz="1200" dirty="0">
                <a:latin typeface="Courier"/>
              </a:rPr>
              <a:t> = 30;</a:t>
            </a:r>
          </a:p>
          <a:p>
            <a:pPr marL="109728" indent="0" algn="just">
              <a:buNone/>
            </a:pPr>
            <a:r>
              <a:rPr lang="en-US" sz="1200" dirty="0">
                <a:latin typeface="Courier"/>
              </a:rPr>
              <a:t>                break;</a:t>
            </a:r>
          </a:p>
          <a:p>
            <a:pPr marL="109728" indent="0" algn="just">
              <a:buNone/>
            </a:pPr>
            <a:r>
              <a:rPr lang="en-US" sz="1200" dirty="0">
                <a:latin typeface="Courier"/>
              </a:rPr>
              <a:t>            case 2:</a:t>
            </a:r>
          </a:p>
          <a:p>
            <a:pPr marL="109728" indent="0" algn="just">
              <a:buNone/>
            </a:pPr>
            <a:r>
              <a:rPr lang="en-US" sz="1200" dirty="0">
                <a:latin typeface="Courier"/>
              </a:rPr>
              <a:t>                if (((year % 4 == 0) &amp;&amp; </a:t>
            </a:r>
          </a:p>
          <a:p>
            <a:pPr marL="109728" indent="0" algn="just">
              <a:buNone/>
            </a:pPr>
            <a:r>
              <a:rPr lang="en-US" sz="1200" dirty="0">
                <a:latin typeface="Courier"/>
              </a:rPr>
              <a:t>                     !(year % 100 == 0))</a:t>
            </a:r>
          </a:p>
          <a:p>
            <a:pPr marL="109728" indent="0" algn="just">
              <a:buNone/>
            </a:pPr>
            <a:r>
              <a:rPr lang="en-US" sz="1200" dirty="0">
                <a:latin typeface="Courier"/>
              </a:rPr>
              <a:t>                     || (year % 400 == 0))</a:t>
            </a:r>
          </a:p>
          <a:p>
            <a:pPr marL="109728" indent="0" algn="just">
              <a:buNone/>
            </a:pPr>
            <a:r>
              <a:rPr lang="en-US" sz="1200" dirty="0">
                <a:latin typeface="Courier"/>
              </a:rPr>
              <a:t>                    </a:t>
            </a:r>
            <a:r>
              <a:rPr lang="en-US" sz="1200" dirty="0" err="1">
                <a:latin typeface="Courier"/>
              </a:rPr>
              <a:t>numDays</a:t>
            </a:r>
            <a:r>
              <a:rPr lang="en-US" sz="1200" dirty="0">
                <a:latin typeface="Courier"/>
              </a:rPr>
              <a:t> = 29;</a:t>
            </a:r>
          </a:p>
          <a:p>
            <a:pPr marL="109728" indent="0" algn="just">
              <a:buNone/>
            </a:pPr>
            <a:r>
              <a:rPr lang="en-US" sz="1200" dirty="0">
                <a:latin typeface="Courier"/>
              </a:rPr>
              <a:t>                else</a:t>
            </a:r>
          </a:p>
          <a:p>
            <a:pPr marL="109728" indent="0" algn="just">
              <a:buNone/>
            </a:pPr>
            <a:r>
              <a:rPr lang="en-US" sz="1200" dirty="0">
                <a:latin typeface="Courier"/>
              </a:rPr>
              <a:t>                    </a:t>
            </a:r>
            <a:r>
              <a:rPr lang="en-US" sz="1200" dirty="0" err="1">
                <a:latin typeface="Courier"/>
              </a:rPr>
              <a:t>numDays</a:t>
            </a:r>
            <a:r>
              <a:rPr lang="en-US" sz="1200" dirty="0">
                <a:latin typeface="Courier"/>
              </a:rPr>
              <a:t> = 28;</a:t>
            </a:r>
          </a:p>
          <a:p>
            <a:pPr marL="109728" indent="0" algn="just">
              <a:buNone/>
            </a:pPr>
            <a:r>
              <a:rPr lang="en-US" sz="1200" dirty="0">
                <a:latin typeface="Courier"/>
              </a:rPr>
              <a:t>                break;</a:t>
            </a:r>
          </a:p>
          <a:p>
            <a:pPr marL="109728" indent="0" algn="just">
              <a:buNone/>
            </a:pPr>
            <a:r>
              <a:rPr lang="en-US" sz="1200" dirty="0">
                <a:latin typeface="Courier"/>
              </a:rPr>
              <a:t>            default:</a:t>
            </a:r>
          </a:p>
          <a:p>
            <a:pPr marL="109728" indent="0" algn="just">
              <a:buNone/>
            </a:pPr>
            <a:r>
              <a:rPr lang="en-US" sz="1200" dirty="0">
                <a:latin typeface="Courier"/>
              </a:rPr>
              <a:t>                </a:t>
            </a:r>
            <a:r>
              <a:rPr lang="en-US" sz="1200" dirty="0" err="1">
                <a:latin typeface="Courier"/>
              </a:rPr>
              <a:t>System.out.println</a:t>
            </a:r>
            <a:r>
              <a:rPr lang="en-US" sz="1200" dirty="0">
                <a:latin typeface="Courier"/>
              </a:rPr>
              <a:t>("Invalid month.");</a:t>
            </a:r>
          </a:p>
          <a:p>
            <a:pPr marL="109728" indent="0" algn="just">
              <a:buNone/>
            </a:pPr>
            <a:r>
              <a:rPr lang="en-US" sz="1200" dirty="0">
                <a:latin typeface="Courier"/>
              </a:rPr>
              <a:t>                break;</a:t>
            </a:r>
          </a:p>
          <a:p>
            <a:pPr marL="109728" indent="0" algn="just">
              <a:buNone/>
            </a:pP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("Number of Days = "</a:t>
            </a:r>
          </a:p>
          <a:p>
            <a:pPr marL="109728" indent="0" algn="just">
              <a:buNone/>
            </a:pPr>
            <a:r>
              <a:rPr lang="en-US" sz="1200" dirty="0">
                <a:latin typeface="Courier"/>
              </a:rPr>
              <a:t>                           + </a:t>
            </a:r>
            <a:r>
              <a:rPr lang="en-US" sz="1200" dirty="0" err="1">
                <a:latin typeface="Courier"/>
              </a:rPr>
              <a:t>numDays</a:t>
            </a:r>
            <a:r>
              <a:rPr lang="en-US" sz="1200" dirty="0">
                <a:latin typeface="Courier"/>
              </a:rPr>
              <a:t>);</a:t>
            </a:r>
          </a:p>
          <a:p>
            <a:pPr marL="109728" indent="0" algn="just">
              <a:buNone/>
            </a:pPr>
            <a:r>
              <a:rPr lang="en-US" sz="1200" dirty="0">
                <a:latin typeface="Courier"/>
              </a:rPr>
              <a:t>    }</a:t>
            </a:r>
          </a:p>
          <a:p>
            <a:pPr marL="109728" indent="0" algn="just">
              <a:buNone/>
            </a:pPr>
            <a:r>
              <a:rPr lang="en-US" sz="1200" dirty="0">
                <a:latin typeface="Courier"/>
              </a:rPr>
              <a:t>}</a:t>
            </a:r>
          </a:p>
        </p:txBody>
      </p:sp>
      <p:sp>
        <p:nvSpPr>
          <p:cNvPr id="4" name="Content Placeholder 2"/>
          <p:cNvSpPr txBox="1">
            <a:spLocks/>
          </p:cNvSpPr>
          <p:nvPr/>
        </p:nvSpPr>
        <p:spPr>
          <a:xfrm>
            <a:off x="7607300" y="1841500"/>
            <a:ext cx="39624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2000" dirty="0"/>
              <a:t>This is the output from the code:</a:t>
            </a:r>
          </a:p>
          <a:p>
            <a:pPr marL="109728" indent="0" algn="just">
              <a:buNone/>
            </a:pPr>
            <a:r>
              <a:rPr lang="en-US" sz="2000" dirty="0"/>
              <a:t>	</a:t>
            </a:r>
          </a:p>
          <a:p>
            <a:pPr marL="109728" indent="0" algn="just">
              <a:buNone/>
            </a:pPr>
            <a:r>
              <a:rPr lang="en-US" sz="2000" dirty="0" smtClean="0"/>
              <a:t>Number </a:t>
            </a:r>
            <a:r>
              <a:rPr lang="en-US" sz="2000" dirty="0"/>
              <a:t>of Days = 29</a:t>
            </a:r>
            <a:endParaRPr lang="en-US" sz="900" dirty="0">
              <a:latin typeface="Courier"/>
            </a:endParaRPr>
          </a:p>
        </p:txBody>
      </p:sp>
    </p:spTree>
    <p:extLst>
      <p:ext uri="{BB962C8B-B14F-4D97-AF65-F5344CB8AC3E}">
        <p14:creationId xmlns:p14="http://schemas.microsoft.com/office/powerpoint/2010/main" val="143276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10972800" cy="4325112"/>
          </a:xfrm>
        </p:spPr>
        <p:txBody>
          <a:bodyPr>
            <a:normAutofit fontScale="25000" lnSpcReduction="20000"/>
          </a:bodyPr>
          <a:lstStyle/>
          <a:p>
            <a:pPr algn="just"/>
            <a:r>
              <a:rPr lang="en-US" sz="6400" dirty="0">
                <a:latin typeface="+mj-lt"/>
              </a:rPr>
              <a:t>In Java SE 7 and later, you can use a String object in the switch statement's expression. The following code example, </a:t>
            </a:r>
            <a:r>
              <a:rPr lang="en-US" sz="6400" dirty="0" err="1">
                <a:latin typeface="+mj-lt"/>
              </a:rPr>
              <a:t>StringSwitchDemo</a:t>
            </a:r>
            <a:r>
              <a:rPr lang="en-US" sz="6400" dirty="0">
                <a:latin typeface="+mj-lt"/>
              </a:rPr>
              <a:t>, displays the number of the month based on the value of the String named month:</a:t>
            </a:r>
          </a:p>
          <a:p>
            <a:pPr algn="just"/>
            <a:endParaRPr lang="en-US" sz="3300" dirty="0">
              <a:latin typeface="+mj-lt"/>
            </a:endParaRPr>
          </a:p>
          <a:p>
            <a:pPr algn="just"/>
            <a:endParaRPr lang="en-US" sz="3300" dirty="0">
              <a:latin typeface="+mj-lt"/>
            </a:endParaRPr>
          </a:p>
          <a:p>
            <a:pPr marL="402336" lvl="1" indent="0" algn="just">
              <a:buNone/>
            </a:pPr>
            <a:r>
              <a:rPr lang="en-US" sz="4400" dirty="0">
                <a:latin typeface="Courier"/>
              </a:rPr>
              <a:t>public class </a:t>
            </a:r>
            <a:r>
              <a:rPr lang="en-US" sz="4400" dirty="0" err="1">
                <a:latin typeface="Courier"/>
              </a:rPr>
              <a:t>StringSwitchDemo</a:t>
            </a:r>
            <a:r>
              <a:rPr lang="en-US" sz="4400" dirty="0">
                <a:latin typeface="Courier"/>
              </a:rPr>
              <a:t> {</a:t>
            </a:r>
          </a:p>
          <a:p>
            <a:pPr marL="402336" lvl="1" indent="0" algn="just">
              <a:buNone/>
            </a:pPr>
            <a:endParaRPr lang="en-US" sz="4400" dirty="0">
              <a:latin typeface="Courier"/>
            </a:endParaRPr>
          </a:p>
          <a:p>
            <a:pPr marL="402336" lvl="1" indent="0" algn="just">
              <a:buNone/>
            </a:pPr>
            <a:r>
              <a:rPr lang="en-US" sz="4400" dirty="0">
                <a:latin typeface="Courier"/>
              </a:rPr>
              <a:t>    public static </a:t>
            </a:r>
            <a:r>
              <a:rPr lang="en-US" sz="4400" dirty="0" err="1">
                <a:latin typeface="Courier"/>
              </a:rPr>
              <a:t>int</a:t>
            </a:r>
            <a:r>
              <a:rPr lang="en-US" sz="4400" dirty="0">
                <a:latin typeface="Courier"/>
              </a:rPr>
              <a:t> </a:t>
            </a:r>
            <a:r>
              <a:rPr lang="en-US" sz="4400" dirty="0" err="1">
                <a:latin typeface="Courier"/>
              </a:rPr>
              <a:t>getMonthNumber</a:t>
            </a:r>
            <a:r>
              <a:rPr lang="en-US" sz="4400" dirty="0">
                <a:latin typeface="Courier"/>
              </a:rPr>
              <a:t>(String month) {</a:t>
            </a:r>
          </a:p>
          <a:p>
            <a:pPr marL="402336" lvl="1" indent="0" algn="just">
              <a:buNone/>
            </a:pPr>
            <a:endParaRPr lang="en-US" sz="4400" dirty="0">
              <a:latin typeface="Courier"/>
            </a:endParaRPr>
          </a:p>
          <a:p>
            <a:pPr marL="402336" lvl="1" indent="0" algn="just">
              <a:buNone/>
            </a:pPr>
            <a:r>
              <a:rPr lang="en-US" sz="4400" dirty="0">
                <a:latin typeface="Courier"/>
              </a:rPr>
              <a:t>        </a:t>
            </a:r>
            <a:r>
              <a:rPr lang="en-US" sz="4400" dirty="0" err="1">
                <a:latin typeface="Courier"/>
              </a:rPr>
              <a:t>int</a:t>
            </a:r>
            <a:r>
              <a:rPr lang="en-US" sz="4400" dirty="0">
                <a:latin typeface="Courier"/>
              </a:rPr>
              <a:t> </a:t>
            </a:r>
            <a:r>
              <a:rPr lang="en-US" sz="4400" dirty="0" err="1">
                <a:latin typeface="Courier"/>
              </a:rPr>
              <a:t>monthNumber</a:t>
            </a:r>
            <a:r>
              <a:rPr lang="en-US" sz="4400" dirty="0">
                <a:latin typeface="Courier"/>
              </a:rPr>
              <a:t> = 0;</a:t>
            </a:r>
          </a:p>
          <a:p>
            <a:pPr marL="402336" lvl="1" indent="0" algn="just">
              <a:buNone/>
            </a:pPr>
            <a:endParaRPr lang="en-US" sz="4400" dirty="0">
              <a:latin typeface="Courier"/>
            </a:endParaRPr>
          </a:p>
          <a:p>
            <a:pPr marL="402336" lvl="1" indent="0" algn="just">
              <a:buNone/>
            </a:pPr>
            <a:r>
              <a:rPr lang="en-US" sz="4400" dirty="0">
                <a:latin typeface="Courier"/>
              </a:rPr>
              <a:t>        if (month == null) {</a:t>
            </a:r>
          </a:p>
          <a:p>
            <a:pPr marL="402336" lvl="1" indent="0" algn="just">
              <a:buNone/>
            </a:pPr>
            <a:r>
              <a:rPr lang="en-US" sz="4400" dirty="0">
                <a:latin typeface="Courier"/>
              </a:rPr>
              <a:t>            return </a:t>
            </a:r>
            <a:r>
              <a:rPr lang="en-US" sz="4400" dirty="0" err="1">
                <a:latin typeface="Courier"/>
              </a:rPr>
              <a:t>monthNumber</a:t>
            </a:r>
            <a:r>
              <a:rPr lang="en-US" sz="4400" dirty="0">
                <a:latin typeface="Courier"/>
              </a:rPr>
              <a:t>;</a:t>
            </a:r>
          </a:p>
          <a:p>
            <a:pPr marL="402336" lvl="1" indent="0" algn="just">
              <a:buNone/>
            </a:pPr>
            <a:r>
              <a:rPr lang="en-US" sz="4400" dirty="0">
                <a:latin typeface="Courier"/>
              </a:rPr>
              <a:t>        }</a:t>
            </a:r>
          </a:p>
          <a:p>
            <a:pPr marL="402336" lvl="1" indent="0" algn="just">
              <a:buNone/>
            </a:pPr>
            <a:endParaRPr lang="en-US" sz="4400" dirty="0">
              <a:latin typeface="Courier"/>
            </a:endParaRPr>
          </a:p>
          <a:p>
            <a:pPr marL="402336" lvl="1" indent="0" algn="just">
              <a:buNone/>
            </a:pPr>
            <a:r>
              <a:rPr lang="en-US" sz="4400" dirty="0">
                <a:latin typeface="Courier"/>
              </a:rPr>
              <a:t>        switch (</a:t>
            </a:r>
            <a:r>
              <a:rPr lang="en-US" sz="4400" dirty="0" err="1">
                <a:latin typeface="Courier"/>
              </a:rPr>
              <a:t>month.toLowerCase</a:t>
            </a:r>
            <a:r>
              <a:rPr lang="en-US" sz="4400" dirty="0">
                <a:latin typeface="Courier"/>
              </a:rPr>
              <a:t>()) {</a:t>
            </a:r>
          </a:p>
          <a:p>
            <a:pPr marL="402336" lvl="1" indent="0" algn="just">
              <a:buNone/>
            </a:pPr>
            <a:r>
              <a:rPr lang="en-US" sz="4400" dirty="0">
                <a:latin typeface="Courier"/>
              </a:rPr>
              <a:t>            case "</a:t>
            </a:r>
            <a:r>
              <a:rPr lang="en-US" sz="4400" dirty="0" err="1">
                <a:latin typeface="Courier"/>
              </a:rPr>
              <a:t>january</a:t>
            </a:r>
            <a:r>
              <a:rPr lang="en-US" sz="4400" dirty="0">
                <a:latin typeface="Courier"/>
              </a:rPr>
              <a:t>":</a:t>
            </a:r>
          </a:p>
          <a:p>
            <a:pPr marL="402336" lvl="1" indent="0" algn="just">
              <a:buNone/>
            </a:pPr>
            <a:r>
              <a:rPr lang="en-US" sz="4400" dirty="0">
                <a:latin typeface="Courier"/>
              </a:rPr>
              <a:t>                </a:t>
            </a:r>
            <a:r>
              <a:rPr lang="en-US" sz="4400" dirty="0" err="1">
                <a:latin typeface="Courier"/>
              </a:rPr>
              <a:t>monthNumber</a:t>
            </a:r>
            <a:r>
              <a:rPr lang="en-US" sz="4400" dirty="0">
                <a:latin typeface="Courier"/>
              </a:rPr>
              <a:t> = 1;</a:t>
            </a:r>
          </a:p>
          <a:p>
            <a:pPr marL="402336" lvl="1" indent="0" algn="just">
              <a:buNone/>
            </a:pPr>
            <a:r>
              <a:rPr lang="en-US" sz="4400" dirty="0">
                <a:latin typeface="Courier"/>
              </a:rPr>
              <a:t>                break;</a:t>
            </a:r>
          </a:p>
          <a:p>
            <a:pPr marL="402336" lvl="1" indent="0" algn="just">
              <a:buNone/>
            </a:pPr>
            <a:r>
              <a:rPr lang="en-US" sz="4400" dirty="0">
                <a:latin typeface="Courier"/>
              </a:rPr>
              <a:t>            case "</a:t>
            </a:r>
            <a:r>
              <a:rPr lang="en-US" sz="4400" dirty="0" err="1">
                <a:latin typeface="Courier"/>
              </a:rPr>
              <a:t>february</a:t>
            </a:r>
            <a:r>
              <a:rPr lang="en-US" sz="4400" dirty="0">
                <a:latin typeface="Courier"/>
              </a:rPr>
              <a:t>":</a:t>
            </a:r>
          </a:p>
          <a:p>
            <a:pPr marL="402336" lvl="1" indent="0" algn="just">
              <a:buNone/>
            </a:pPr>
            <a:r>
              <a:rPr lang="en-US" sz="4400" dirty="0">
                <a:latin typeface="Courier"/>
              </a:rPr>
              <a:t>                </a:t>
            </a:r>
            <a:r>
              <a:rPr lang="en-US" sz="4400" dirty="0" err="1">
                <a:latin typeface="Courier"/>
              </a:rPr>
              <a:t>monthNumber</a:t>
            </a:r>
            <a:r>
              <a:rPr lang="en-US" sz="4400" dirty="0">
                <a:latin typeface="Courier"/>
              </a:rPr>
              <a:t> = 2;</a:t>
            </a:r>
          </a:p>
          <a:p>
            <a:pPr marL="402336" lvl="1" indent="0" algn="just">
              <a:buNone/>
            </a:pPr>
            <a:r>
              <a:rPr lang="en-US" sz="4400" dirty="0">
                <a:latin typeface="Courier"/>
              </a:rPr>
              <a:t>                break;</a:t>
            </a:r>
          </a:p>
          <a:p>
            <a:pPr marL="402336" lvl="1" indent="0" algn="just">
              <a:buNone/>
            </a:pPr>
            <a:r>
              <a:rPr lang="en-US" sz="4400" dirty="0">
                <a:latin typeface="Courier"/>
              </a:rPr>
              <a:t>            case "march":</a:t>
            </a:r>
          </a:p>
          <a:p>
            <a:pPr marL="402336" lvl="1" indent="0" algn="just">
              <a:buNone/>
            </a:pPr>
            <a:r>
              <a:rPr lang="en-US" sz="4400" dirty="0">
                <a:latin typeface="Courier"/>
              </a:rPr>
              <a:t>                </a:t>
            </a:r>
            <a:r>
              <a:rPr lang="en-US" sz="4400" dirty="0" err="1">
                <a:latin typeface="Courier"/>
              </a:rPr>
              <a:t>monthNumber</a:t>
            </a:r>
            <a:r>
              <a:rPr lang="en-US" sz="4400" dirty="0">
                <a:latin typeface="Courier"/>
              </a:rPr>
              <a:t> = 3;</a:t>
            </a:r>
          </a:p>
          <a:p>
            <a:pPr marL="402336" lvl="1" indent="0" algn="just">
              <a:buNone/>
            </a:pPr>
            <a:r>
              <a:rPr lang="en-US" sz="4400" dirty="0">
                <a:latin typeface="Courier"/>
              </a:rPr>
              <a:t>                break;</a:t>
            </a:r>
          </a:p>
          <a:p>
            <a:pPr marL="402336" lvl="1" indent="0" algn="just">
              <a:buNone/>
            </a:pPr>
            <a:r>
              <a:rPr lang="en-US" sz="4400" dirty="0">
                <a:latin typeface="Courier"/>
              </a:rPr>
              <a:t>            case "</a:t>
            </a:r>
            <a:r>
              <a:rPr lang="en-US" sz="4400" dirty="0" err="1">
                <a:latin typeface="Courier"/>
              </a:rPr>
              <a:t>april</a:t>
            </a:r>
            <a:r>
              <a:rPr lang="en-US" sz="4400" dirty="0">
                <a:latin typeface="Courier"/>
              </a:rPr>
              <a:t>":</a:t>
            </a:r>
          </a:p>
          <a:p>
            <a:pPr marL="402336" lvl="1" indent="0" algn="just">
              <a:buNone/>
            </a:pPr>
            <a:r>
              <a:rPr lang="en-US" sz="4400" dirty="0">
                <a:latin typeface="Courier"/>
              </a:rPr>
              <a:t>                </a:t>
            </a:r>
            <a:r>
              <a:rPr lang="en-US" sz="4400" dirty="0" err="1">
                <a:latin typeface="Courier"/>
              </a:rPr>
              <a:t>monthNumber</a:t>
            </a:r>
            <a:r>
              <a:rPr lang="en-US" sz="4400" dirty="0">
                <a:latin typeface="Courier"/>
              </a:rPr>
              <a:t> = 4;</a:t>
            </a:r>
          </a:p>
          <a:p>
            <a:pPr marL="402336" lvl="1" indent="0" algn="just">
              <a:buNone/>
            </a:pPr>
            <a:r>
              <a:rPr lang="en-US" sz="4400" dirty="0">
                <a:latin typeface="Courier"/>
              </a:rPr>
              <a:t>                break;</a:t>
            </a:r>
            <a:endParaRPr lang="en-US" sz="2400" dirty="0" smtClean="0">
              <a:latin typeface="Courier"/>
            </a:endParaRPr>
          </a:p>
        </p:txBody>
      </p:sp>
    </p:spTree>
    <p:extLst>
      <p:ext uri="{BB962C8B-B14F-4D97-AF65-F5344CB8AC3E}">
        <p14:creationId xmlns:p14="http://schemas.microsoft.com/office/powerpoint/2010/main" val="268909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5245100" cy="4325112"/>
          </a:xfrm>
        </p:spPr>
        <p:txBody>
          <a:bodyPr>
            <a:noAutofit/>
          </a:bodyPr>
          <a:lstStyle/>
          <a:p>
            <a:pPr marL="109728" indent="0" algn="just">
              <a:buNone/>
            </a:pPr>
            <a:r>
              <a:rPr lang="en-US" sz="1600" dirty="0">
                <a:latin typeface="+mj-lt"/>
              </a:rPr>
              <a:t>  </a:t>
            </a:r>
            <a:r>
              <a:rPr lang="en-US" sz="1600" dirty="0" smtClean="0">
                <a:latin typeface="+mj-lt"/>
              </a:rPr>
              <a:t>         case </a:t>
            </a:r>
            <a:r>
              <a:rPr lang="en-US" sz="1600" dirty="0">
                <a:latin typeface="+mj-lt"/>
              </a:rPr>
              <a:t>"may":</a:t>
            </a:r>
          </a:p>
          <a:p>
            <a:pPr marL="109728" indent="0" algn="just">
              <a:buNone/>
            </a:pPr>
            <a:r>
              <a:rPr lang="en-US" sz="1600" dirty="0">
                <a:latin typeface="+mj-lt"/>
              </a:rPr>
              <a:t>                </a:t>
            </a:r>
            <a:r>
              <a:rPr lang="en-US" sz="1600" dirty="0" err="1">
                <a:latin typeface="+mj-lt"/>
              </a:rPr>
              <a:t>monthNumber</a:t>
            </a:r>
            <a:r>
              <a:rPr lang="en-US" sz="1600" dirty="0">
                <a:latin typeface="+mj-lt"/>
              </a:rPr>
              <a:t> = 5;</a:t>
            </a:r>
          </a:p>
          <a:p>
            <a:pPr marL="109728" indent="0" algn="just">
              <a:buNone/>
            </a:pPr>
            <a:r>
              <a:rPr lang="en-US" sz="1600" dirty="0">
                <a:latin typeface="+mj-lt"/>
              </a:rPr>
              <a:t>                break;</a:t>
            </a:r>
          </a:p>
          <a:p>
            <a:pPr marL="109728" indent="0" algn="just">
              <a:buNone/>
            </a:pPr>
            <a:r>
              <a:rPr lang="en-US" sz="1600" dirty="0">
                <a:latin typeface="+mj-lt"/>
              </a:rPr>
              <a:t>            case "</a:t>
            </a:r>
            <a:r>
              <a:rPr lang="en-US" sz="1600" dirty="0" err="1">
                <a:latin typeface="+mj-lt"/>
              </a:rPr>
              <a:t>june</a:t>
            </a:r>
            <a:r>
              <a:rPr lang="en-US" sz="1600" dirty="0">
                <a:latin typeface="+mj-lt"/>
              </a:rPr>
              <a:t>":</a:t>
            </a:r>
          </a:p>
          <a:p>
            <a:pPr marL="109728" indent="0" algn="just">
              <a:buNone/>
            </a:pPr>
            <a:r>
              <a:rPr lang="en-US" sz="1600" dirty="0">
                <a:latin typeface="+mj-lt"/>
              </a:rPr>
              <a:t>                </a:t>
            </a:r>
            <a:r>
              <a:rPr lang="en-US" sz="1600" dirty="0" err="1">
                <a:latin typeface="+mj-lt"/>
              </a:rPr>
              <a:t>monthNumber</a:t>
            </a:r>
            <a:r>
              <a:rPr lang="en-US" sz="1600" dirty="0">
                <a:latin typeface="+mj-lt"/>
              </a:rPr>
              <a:t> = 6;</a:t>
            </a:r>
          </a:p>
          <a:p>
            <a:pPr marL="109728" indent="0" algn="just">
              <a:buNone/>
            </a:pPr>
            <a:r>
              <a:rPr lang="en-US" sz="1600" dirty="0">
                <a:latin typeface="+mj-lt"/>
              </a:rPr>
              <a:t>                break;</a:t>
            </a:r>
          </a:p>
          <a:p>
            <a:pPr marL="109728" indent="0" algn="just">
              <a:buNone/>
            </a:pPr>
            <a:r>
              <a:rPr lang="en-US" sz="1600" dirty="0">
                <a:latin typeface="+mj-lt"/>
              </a:rPr>
              <a:t>            case "</a:t>
            </a:r>
            <a:r>
              <a:rPr lang="en-US" sz="1600" dirty="0" err="1">
                <a:latin typeface="+mj-lt"/>
              </a:rPr>
              <a:t>july</a:t>
            </a:r>
            <a:r>
              <a:rPr lang="en-US" sz="1600" dirty="0">
                <a:latin typeface="+mj-lt"/>
              </a:rPr>
              <a:t>":</a:t>
            </a:r>
          </a:p>
          <a:p>
            <a:pPr marL="109728" indent="0" algn="just">
              <a:buNone/>
            </a:pPr>
            <a:r>
              <a:rPr lang="en-US" sz="1600" dirty="0">
                <a:latin typeface="+mj-lt"/>
              </a:rPr>
              <a:t>                </a:t>
            </a:r>
            <a:r>
              <a:rPr lang="en-US" sz="1600" dirty="0" err="1">
                <a:latin typeface="+mj-lt"/>
              </a:rPr>
              <a:t>monthNumber</a:t>
            </a:r>
            <a:r>
              <a:rPr lang="en-US" sz="1600" dirty="0">
                <a:latin typeface="+mj-lt"/>
              </a:rPr>
              <a:t> = 7;</a:t>
            </a:r>
          </a:p>
          <a:p>
            <a:pPr marL="109728" indent="0" algn="just">
              <a:buNone/>
            </a:pPr>
            <a:r>
              <a:rPr lang="en-US" sz="1600" dirty="0">
                <a:latin typeface="+mj-lt"/>
              </a:rPr>
              <a:t>                break;</a:t>
            </a:r>
          </a:p>
          <a:p>
            <a:pPr marL="109728" indent="0" algn="just">
              <a:buNone/>
            </a:pPr>
            <a:r>
              <a:rPr lang="en-US" sz="1600" dirty="0">
                <a:latin typeface="+mj-lt"/>
              </a:rPr>
              <a:t>            case "august":</a:t>
            </a:r>
          </a:p>
          <a:p>
            <a:pPr marL="109728" indent="0" algn="just">
              <a:buNone/>
            </a:pPr>
            <a:r>
              <a:rPr lang="en-US" sz="1600" dirty="0">
                <a:latin typeface="+mj-lt"/>
              </a:rPr>
              <a:t>                </a:t>
            </a:r>
            <a:r>
              <a:rPr lang="en-US" sz="1600" dirty="0" err="1">
                <a:latin typeface="+mj-lt"/>
              </a:rPr>
              <a:t>monthNumber</a:t>
            </a:r>
            <a:r>
              <a:rPr lang="en-US" sz="1600" dirty="0">
                <a:latin typeface="+mj-lt"/>
              </a:rPr>
              <a:t> = 8;</a:t>
            </a:r>
          </a:p>
          <a:p>
            <a:pPr marL="109728" indent="0" algn="just">
              <a:buNone/>
            </a:pPr>
            <a:r>
              <a:rPr lang="en-US" sz="1600" dirty="0">
                <a:latin typeface="+mj-lt"/>
              </a:rPr>
              <a:t>                break;</a:t>
            </a:r>
          </a:p>
          <a:p>
            <a:pPr marL="109728" indent="0" algn="just">
              <a:buNone/>
            </a:pPr>
            <a:r>
              <a:rPr lang="en-US" sz="1600" dirty="0">
                <a:latin typeface="+mj-lt"/>
              </a:rPr>
              <a:t>            case "</a:t>
            </a:r>
            <a:r>
              <a:rPr lang="en-US" sz="1600" dirty="0" err="1">
                <a:latin typeface="+mj-lt"/>
              </a:rPr>
              <a:t>september</a:t>
            </a:r>
            <a:r>
              <a:rPr lang="en-US" sz="1600" dirty="0">
                <a:latin typeface="+mj-lt"/>
              </a:rPr>
              <a:t>":</a:t>
            </a:r>
          </a:p>
          <a:p>
            <a:pPr marL="109728" indent="0" algn="just">
              <a:buNone/>
            </a:pPr>
            <a:r>
              <a:rPr lang="en-US" sz="1600" dirty="0">
                <a:latin typeface="+mj-lt"/>
              </a:rPr>
              <a:t>                </a:t>
            </a:r>
            <a:r>
              <a:rPr lang="en-US" sz="1600" dirty="0" err="1">
                <a:latin typeface="+mj-lt"/>
              </a:rPr>
              <a:t>monthNumber</a:t>
            </a:r>
            <a:r>
              <a:rPr lang="en-US" sz="1600" dirty="0">
                <a:latin typeface="+mj-lt"/>
              </a:rPr>
              <a:t> = 9;</a:t>
            </a:r>
          </a:p>
          <a:p>
            <a:pPr marL="109728" indent="0" algn="just">
              <a:buNone/>
            </a:pPr>
            <a:r>
              <a:rPr lang="en-US" sz="1600" dirty="0">
                <a:latin typeface="+mj-lt"/>
              </a:rPr>
              <a:t>                break</a:t>
            </a:r>
            <a:r>
              <a:rPr lang="en-US" sz="1600" dirty="0" smtClean="0">
                <a:latin typeface="+mj-lt"/>
              </a:rPr>
              <a:t>;</a:t>
            </a:r>
            <a:endParaRPr lang="en-US" sz="1600" dirty="0">
              <a:latin typeface="+mj-lt"/>
            </a:endParaRPr>
          </a:p>
        </p:txBody>
      </p:sp>
      <p:sp>
        <p:nvSpPr>
          <p:cNvPr id="6" name="Content Placeholder 2"/>
          <p:cNvSpPr txBox="1">
            <a:spLocks/>
          </p:cNvSpPr>
          <p:nvPr/>
        </p:nvSpPr>
        <p:spPr>
          <a:xfrm>
            <a:off x="5854700" y="1841500"/>
            <a:ext cx="5245100" cy="4325112"/>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Font typeface="Georgia"/>
              <a:buNone/>
            </a:pPr>
            <a:r>
              <a:rPr lang="en-US" sz="1600" dirty="0" smtClean="0">
                <a:latin typeface="+mj-lt"/>
              </a:rPr>
              <a:t>           case "</a:t>
            </a:r>
            <a:r>
              <a:rPr lang="en-US" sz="1600" dirty="0" err="1" smtClean="0">
                <a:latin typeface="+mj-lt"/>
              </a:rPr>
              <a:t>october</a:t>
            </a:r>
            <a:r>
              <a:rPr lang="en-US" sz="1600" dirty="0" smtClean="0">
                <a:latin typeface="+mj-lt"/>
              </a:rPr>
              <a:t>":</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10;</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case "</a:t>
            </a:r>
            <a:r>
              <a:rPr lang="en-US" sz="1600" dirty="0" err="1" smtClean="0">
                <a:latin typeface="+mj-lt"/>
              </a:rPr>
              <a:t>november</a:t>
            </a:r>
            <a:r>
              <a:rPr lang="en-US" sz="1600" dirty="0" smtClean="0">
                <a:latin typeface="+mj-lt"/>
              </a:rPr>
              <a:t>":</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11;</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case "</a:t>
            </a:r>
            <a:r>
              <a:rPr lang="en-US" sz="1600" dirty="0" err="1" smtClean="0">
                <a:latin typeface="+mj-lt"/>
              </a:rPr>
              <a:t>december</a:t>
            </a:r>
            <a:r>
              <a:rPr lang="en-US" sz="1600" dirty="0" smtClean="0">
                <a:latin typeface="+mj-lt"/>
              </a:rPr>
              <a:t>":</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12;</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default: </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0;</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a:t>
            </a:r>
          </a:p>
          <a:p>
            <a:pPr marL="109728" indent="0" algn="just">
              <a:buFont typeface="Georgia"/>
              <a:buNone/>
            </a:pPr>
            <a:r>
              <a:rPr lang="en-US" sz="1600" dirty="0" smtClean="0">
                <a:latin typeface="+mj-lt"/>
              </a:rPr>
              <a:t>        return </a:t>
            </a:r>
            <a:r>
              <a:rPr lang="en-US" sz="1600" dirty="0" err="1" smtClean="0">
                <a:latin typeface="+mj-lt"/>
              </a:rPr>
              <a:t>monthNumber</a:t>
            </a:r>
            <a:r>
              <a:rPr lang="en-US" sz="1600" dirty="0" smtClean="0">
                <a:latin typeface="+mj-lt"/>
              </a:rPr>
              <a:t>;</a:t>
            </a:r>
          </a:p>
          <a:p>
            <a:pPr marL="109728" indent="0" algn="just">
              <a:buFont typeface="Georgia"/>
              <a:buNone/>
            </a:pPr>
            <a:r>
              <a:rPr lang="en-US" sz="1600" dirty="0" smtClean="0">
                <a:latin typeface="+mj-lt"/>
              </a:rPr>
              <a:t>    }</a:t>
            </a:r>
            <a:endParaRPr lang="en-US" sz="1000" dirty="0" smtClean="0">
              <a:latin typeface="Courier"/>
            </a:endParaRPr>
          </a:p>
        </p:txBody>
      </p:sp>
    </p:spTree>
    <p:extLst>
      <p:ext uri="{BB962C8B-B14F-4D97-AF65-F5344CB8AC3E}">
        <p14:creationId xmlns:p14="http://schemas.microsoft.com/office/powerpoint/2010/main" val="406145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10972800" cy="4325112"/>
          </a:xfrm>
        </p:spPr>
        <p:txBody>
          <a:bodyPr>
            <a:normAutofit fontScale="25000" lnSpcReduction="20000"/>
          </a:bodyPr>
          <a:lstStyle/>
          <a:p>
            <a:pPr marL="402336" lvl="1" indent="0" algn="just">
              <a:buNone/>
            </a:pPr>
            <a:r>
              <a:rPr lang="en-US" sz="6200" dirty="0">
                <a:latin typeface="Courier"/>
              </a:rPr>
              <a:t> public static void main(String[] </a:t>
            </a:r>
            <a:r>
              <a:rPr lang="en-US" sz="6200" dirty="0" err="1">
                <a:latin typeface="Courier"/>
              </a:rPr>
              <a:t>args</a:t>
            </a:r>
            <a:r>
              <a:rPr lang="en-US" sz="6200" dirty="0">
                <a:latin typeface="Courier"/>
              </a:rPr>
              <a:t>) {</a:t>
            </a:r>
          </a:p>
          <a:p>
            <a:pPr marL="402336" lvl="1" indent="0" algn="just">
              <a:buNone/>
            </a:pPr>
            <a:endParaRPr lang="en-US" sz="6200" dirty="0">
              <a:latin typeface="Courier"/>
            </a:endParaRPr>
          </a:p>
          <a:p>
            <a:pPr marL="402336" lvl="1" indent="0" algn="just">
              <a:buNone/>
            </a:pPr>
            <a:r>
              <a:rPr lang="en-US" sz="6200" dirty="0">
                <a:latin typeface="Courier"/>
              </a:rPr>
              <a:t>        String month = "August";</a:t>
            </a:r>
          </a:p>
          <a:p>
            <a:pPr marL="402336" lvl="1" indent="0" algn="just">
              <a:buNone/>
            </a:pPr>
            <a:endParaRPr lang="en-US" sz="6200" dirty="0">
              <a:latin typeface="Courier"/>
            </a:endParaRPr>
          </a:p>
          <a:p>
            <a:pPr marL="402336" lvl="1" indent="0" algn="just">
              <a:buNone/>
            </a:pPr>
            <a:r>
              <a:rPr lang="en-US" sz="6200" dirty="0">
                <a:latin typeface="Courier"/>
              </a:rPr>
              <a:t>        </a:t>
            </a:r>
            <a:r>
              <a:rPr lang="en-US" sz="6200" dirty="0" err="1">
                <a:latin typeface="Courier"/>
              </a:rPr>
              <a:t>int</a:t>
            </a:r>
            <a:r>
              <a:rPr lang="en-US" sz="6200" dirty="0">
                <a:latin typeface="Courier"/>
              </a:rPr>
              <a:t> </a:t>
            </a:r>
            <a:r>
              <a:rPr lang="en-US" sz="6200" dirty="0" err="1">
                <a:latin typeface="Courier"/>
              </a:rPr>
              <a:t>returnedMonthNumber</a:t>
            </a:r>
            <a:r>
              <a:rPr lang="en-US" sz="6200" dirty="0">
                <a:latin typeface="Courier"/>
              </a:rPr>
              <a:t> =</a:t>
            </a:r>
          </a:p>
          <a:p>
            <a:pPr marL="402336" lvl="1" indent="0" algn="just">
              <a:buNone/>
            </a:pPr>
            <a:r>
              <a:rPr lang="en-US" sz="6200" dirty="0">
                <a:latin typeface="Courier"/>
              </a:rPr>
              <a:t>            </a:t>
            </a:r>
            <a:r>
              <a:rPr lang="en-US" sz="6200" dirty="0" err="1">
                <a:latin typeface="Courier"/>
              </a:rPr>
              <a:t>StringSwitchDemo.getMonthNumber</a:t>
            </a:r>
            <a:r>
              <a:rPr lang="en-US" sz="6200" dirty="0">
                <a:latin typeface="Courier"/>
              </a:rPr>
              <a:t>(month);</a:t>
            </a:r>
          </a:p>
          <a:p>
            <a:pPr marL="402336" lvl="1" indent="0" algn="just">
              <a:buNone/>
            </a:pPr>
            <a:endParaRPr lang="en-US" sz="6200" dirty="0">
              <a:latin typeface="Courier"/>
            </a:endParaRPr>
          </a:p>
          <a:p>
            <a:pPr marL="402336" lvl="1" indent="0" algn="just">
              <a:buNone/>
            </a:pPr>
            <a:r>
              <a:rPr lang="en-US" sz="6200" dirty="0">
                <a:latin typeface="Courier"/>
              </a:rPr>
              <a:t>        if (</a:t>
            </a:r>
            <a:r>
              <a:rPr lang="en-US" sz="6200" dirty="0" err="1">
                <a:latin typeface="Courier"/>
              </a:rPr>
              <a:t>returnedMonthNumber</a:t>
            </a:r>
            <a:r>
              <a:rPr lang="en-US" sz="6200" dirty="0">
                <a:latin typeface="Courier"/>
              </a:rPr>
              <a:t> == 0) {</a:t>
            </a:r>
          </a:p>
          <a:p>
            <a:pPr marL="402336" lvl="1" indent="0" algn="just">
              <a:buNone/>
            </a:pPr>
            <a:r>
              <a:rPr lang="en-US" sz="6200" dirty="0">
                <a:latin typeface="Courier"/>
              </a:rPr>
              <a:t>            </a:t>
            </a:r>
            <a:r>
              <a:rPr lang="en-US" sz="6200" dirty="0" err="1">
                <a:latin typeface="Courier"/>
              </a:rPr>
              <a:t>System.out.println</a:t>
            </a:r>
            <a:r>
              <a:rPr lang="en-US" sz="6200" dirty="0">
                <a:latin typeface="Courier"/>
              </a:rPr>
              <a:t>("Invalid month");</a:t>
            </a:r>
          </a:p>
          <a:p>
            <a:pPr marL="402336" lvl="1" indent="0" algn="just">
              <a:buNone/>
            </a:pPr>
            <a:r>
              <a:rPr lang="en-US" sz="6200" dirty="0">
                <a:latin typeface="Courier"/>
              </a:rPr>
              <a:t>        } else {</a:t>
            </a:r>
          </a:p>
          <a:p>
            <a:pPr marL="402336" lvl="1" indent="0" algn="just">
              <a:buNone/>
            </a:pPr>
            <a:r>
              <a:rPr lang="en-US" sz="6200" dirty="0">
                <a:latin typeface="Courier"/>
              </a:rPr>
              <a:t>            </a:t>
            </a:r>
            <a:r>
              <a:rPr lang="en-US" sz="6200" dirty="0" err="1">
                <a:latin typeface="Courier"/>
              </a:rPr>
              <a:t>System.out.println</a:t>
            </a:r>
            <a:r>
              <a:rPr lang="en-US" sz="6200" dirty="0">
                <a:latin typeface="Courier"/>
              </a:rPr>
              <a:t>(</a:t>
            </a:r>
            <a:r>
              <a:rPr lang="en-US" sz="6200" dirty="0" err="1">
                <a:latin typeface="Courier"/>
              </a:rPr>
              <a:t>returnedMonthNumber</a:t>
            </a:r>
            <a:r>
              <a:rPr lang="en-US" sz="6200" dirty="0">
                <a:latin typeface="Courier"/>
              </a:rPr>
              <a:t>);</a:t>
            </a:r>
          </a:p>
          <a:p>
            <a:pPr marL="402336" lvl="1" indent="0" algn="just">
              <a:buNone/>
            </a:pPr>
            <a:r>
              <a:rPr lang="en-US" sz="6200" dirty="0">
                <a:latin typeface="Courier"/>
              </a:rPr>
              <a:t>        }</a:t>
            </a:r>
          </a:p>
          <a:p>
            <a:pPr marL="402336" lvl="1" indent="0" algn="just">
              <a:buNone/>
            </a:pPr>
            <a:r>
              <a:rPr lang="en-US" sz="6200" dirty="0">
                <a:latin typeface="Courier"/>
              </a:rPr>
              <a:t>    }</a:t>
            </a:r>
          </a:p>
          <a:p>
            <a:pPr marL="402336" lvl="1" indent="0" algn="just">
              <a:buNone/>
            </a:pPr>
            <a:r>
              <a:rPr lang="en-US" sz="6200" dirty="0" smtClean="0">
                <a:latin typeface="Courier"/>
              </a:rPr>
              <a:t>}</a:t>
            </a:r>
          </a:p>
          <a:p>
            <a:pPr algn="just"/>
            <a:endParaRPr lang="en-US" sz="6400" dirty="0">
              <a:latin typeface="+mj-lt"/>
            </a:endParaRPr>
          </a:p>
          <a:p>
            <a:pPr algn="just"/>
            <a:r>
              <a:rPr lang="en-US" sz="9600" dirty="0">
                <a:latin typeface="+mj-lt"/>
              </a:rPr>
              <a:t>The output from this code is 8.</a:t>
            </a:r>
            <a:endParaRPr lang="en-US" sz="3600" dirty="0" smtClean="0">
              <a:latin typeface="Courier"/>
            </a:endParaRPr>
          </a:p>
        </p:txBody>
      </p:sp>
    </p:spTree>
    <p:extLst>
      <p:ext uri="{BB962C8B-B14F-4D97-AF65-F5344CB8AC3E}">
        <p14:creationId xmlns:p14="http://schemas.microsoft.com/office/powerpoint/2010/main" val="352944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3000" dirty="0">
                <a:latin typeface="+mj-lt"/>
              </a:rPr>
              <a:t>The String in the switch expression is compared with the expressions associated with each case label as if the </a:t>
            </a:r>
            <a:r>
              <a:rPr lang="en-US" sz="3000" dirty="0" err="1">
                <a:latin typeface="+mj-lt"/>
              </a:rPr>
              <a:t>String.equals</a:t>
            </a:r>
            <a:r>
              <a:rPr lang="en-US" sz="3000" dirty="0">
                <a:latin typeface="+mj-lt"/>
              </a:rPr>
              <a:t> method were being used. </a:t>
            </a:r>
            <a:endParaRPr lang="en-US" sz="3000" dirty="0" smtClean="0">
              <a:latin typeface="+mj-lt"/>
            </a:endParaRPr>
          </a:p>
          <a:p>
            <a:pPr algn="just"/>
            <a:r>
              <a:rPr lang="en-US" sz="3000" dirty="0" smtClean="0">
                <a:latin typeface="+mj-lt"/>
              </a:rPr>
              <a:t>In </a:t>
            </a:r>
            <a:r>
              <a:rPr lang="en-US" sz="3000" dirty="0">
                <a:latin typeface="+mj-lt"/>
              </a:rPr>
              <a:t>order for the </a:t>
            </a:r>
            <a:r>
              <a:rPr lang="en-US" sz="3000" dirty="0" err="1">
                <a:latin typeface="+mj-lt"/>
              </a:rPr>
              <a:t>StringSwitchDemo</a:t>
            </a:r>
            <a:r>
              <a:rPr lang="en-US" sz="3000" dirty="0">
                <a:latin typeface="+mj-lt"/>
              </a:rPr>
              <a:t> example to accept any month regardless of case, month is converted to lowercase (with the </a:t>
            </a:r>
            <a:r>
              <a:rPr lang="en-US" sz="3000" dirty="0" err="1">
                <a:latin typeface="+mj-lt"/>
              </a:rPr>
              <a:t>toLowerCase</a:t>
            </a:r>
            <a:r>
              <a:rPr lang="en-US" sz="3000" dirty="0">
                <a:latin typeface="+mj-lt"/>
              </a:rPr>
              <a:t> method), and all the strings associated with the case labels are in lowercase.</a:t>
            </a:r>
            <a:endParaRPr lang="en-US" sz="1800" dirty="0" smtClean="0">
              <a:latin typeface="+mj-lt"/>
            </a:endParaRPr>
          </a:p>
        </p:txBody>
      </p:sp>
    </p:spTree>
    <p:extLst>
      <p:ext uri="{BB962C8B-B14F-4D97-AF65-F5344CB8AC3E}">
        <p14:creationId xmlns:p14="http://schemas.microsoft.com/office/powerpoint/2010/main" val="8613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sz="2600" dirty="0">
                <a:latin typeface="+mj-lt"/>
              </a:rPr>
              <a:t>The while statement continually executes a block of statements while a particular condition is true. Its syntax can be expressed as:</a:t>
            </a:r>
          </a:p>
          <a:p>
            <a:pPr algn="just"/>
            <a:endParaRPr lang="en-US" sz="3000" dirty="0">
              <a:latin typeface="+mj-lt"/>
            </a:endParaRPr>
          </a:p>
          <a:p>
            <a:pPr marL="402336" lvl="1" indent="0" algn="just">
              <a:buNone/>
            </a:pPr>
            <a:r>
              <a:rPr lang="en-US" dirty="0">
                <a:latin typeface="Courier"/>
              </a:rPr>
              <a:t>while (expression) {</a:t>
            </a:r>
          </a:p>
          <a:p>
            <a:pPr marL="402336" lvl="1" indent="0" algn="just">
              <a:buNone/>
            </a:pPr>
            <a:r>
              <a:rPr lang="en-US" dirty="0">
                <a:latin typeface="Courier"/>
              </a:rPr>
              <a:t>     statement(s)</a:t>
            </a:r>
          </a:p>
          <a:p>
            <a:pPr marL="402336" lvl="1" indent="0" algn="just">
              <a:buNone/>
            </a:pPr>
            <a:r>
              <a:rPr lang="en-US" dirty="0" smtClean="0">
                <a:latin typeface="Courier"/>
              </a:rPr>
              <a:t>}</a:t>
            </a:r>
          </a:p>
          <a:p>
            <a:pPr algn="just"/>
            <a:endParaRPr lang="en-US" sz="3000" dirty="0">
              <a:latin typeface="+mj-lt"/>
            </a:endParaRPr>
          </a:p>
          <a:p>
            <a:pPr algn="just"/>
            <a:r>
              <a:rPr lang="en-US" sz="2600" dirty="0">
                <a:latin typeface="+mj-lt"/>
              </a:rPr>
              <a:t>The while statement evaluates expression, which must return a </a:t>
            </a:r>
            <a:r>
              <a:rPr lang="en-US" sz="2600" dirty="0" err="1">
                <a:latin typeface="+mj-lt"/>
              </a:rPr>
              <a:t>boolean</a:t>
            </a:r>
            <a:r>
              <a:rPr lang="en-US" sz="2600" dirty="0">
                <a:latin typeface="+mj-lt"/>
              </a:rPr>
              <a:t> value. If the expression evaluates to true, the while statement executes the statement(s) in the while block. </a:t>
            </a:r>
            <a:endParaRPr lang="en-US" sz="2600" dirty="0" smtClean="0">
              <a:latin typeface="+mj-lt"/>
            </a:endParaRPr>
          </a:p>
          <a:p>
            <a:pPr algn="just"/>
            <a:r>
              <a:rPr lang="en-US" sz="2600" dirty="0" smtClean="0">
                <a:latin typeface="+mj-lt"/>
              </a:rPr>
              <a:t>The </a:t>
            </a:r>
            <a:r>
              <a:rPr lang="en-US" sz="2600" dirty="0">
                <a:latin typeface="+mj-lt"/>
              </a:rPr>
              <a:t>while statement continues testing the expression and executing its block until the expression evaluates to false.</a:t>
            </a:r>
            <a:endParaRPr lang="en-US" sz="1700" dirty="0" smtClean="0">
              <a:latin typeface="+mj-lt"/>
            </a:endParaRPr>
          </a:p>
        </p:txBody>
      </p:sp>
    </p:spTree>
    <p:extLst>
      <p:ext uri="{BB962C8B-B14F-4D97-AF65-F5344CB8AC3E}">
        <p14:creationId xmlns:p14="http://schemas.microsoft.com/office/powerpoint/2010/main" val="145612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10972800" cy="749300"/>
          </a:xfrm>
        </p:spPr>
        <p:txBody>
          <a:bodyPr/>
          <a:lstStyle/>
          <a:p>
            <a:pPr algn="ctr"/>
            <a:r>
              <a:rPr lang="en-US" dirty="0"/>
              <a:t>Java Programming Language Keywords</a:t>
            </a:r>
          </a:p>
        </p:txBody>
      </p:sp>
      <p:sp>
        <p:nvSpPr>
          <p:cNvPr id="3" name="Content Placeholder 2"/>
          <p:cNvSpPr>
            <a:spLocks noGrp="1"/>
          </p:cNvSpPr>
          <p:nvPr>
            <p:ph idx="1"/>
          </p:nvPr>
        </p:nvSpPr>
        <p:spPr>
          <a:xfrm>
            <a:off x="1428156" y="5930900"/>
            <a:ext cx="10154243" cy="643636"/>
          </a:xfrm>
        </p:spPr>
        <p:txBody>
          <a:bodyPr/>
          <a:lstStyle/>
          <a:p>
            <a:pPr marL="109728" indent="0">
              <a:buNone/>
            </a:pPr>
            <a:r>
              <a:rPr lang="en-US" dirty="0"/>
              <a:t>Reserved literal words: </a:t>
            </a:r>
            <a:r>
              <a:rPr lang="en-US" dirty="0">
                <a:latin typeface="Courier"/>
              </a:rPr>
              <a:t>null</a:t>
            </a:r>
            <a:r>
              <a:rPr lang="en-US" dirty="0"/>
              <a:t>, </a:t>
            </a:r>
            <a:r>
              <a:rPr lang="en-US" dirty="0">
                <a:latin typeface="Courier"/>
              </a:rPr>
              <a:t>true</a:t>
            </a:r>
            <a:r>
              <a:rPr lang="en-US" dirty="0"/>
              <a:t>, and </a:t>
            </a:r>
            <a:r>
              <a:rPr lang="en-US" dirty="0">
                <a:latin typeface="Courier"/>
              </a:rPr>
              <a:t>false</a:t>
            </a:r>
          </a:p>
        </p:txBody>
      </p:sp>
      <p:pic>
        <p:nvPicPr>
          <p:cNvPr id="4" name="Picture 3"/>
          <p:cNvPicPr>
            <a:picLocks noChangeAspect="1"/>
          </p:cNvPicPr>
          <p:nvPr/>
        </p:nvPicPr>
        <p:blipFill>
          <a:blip r:embed="rId3"/>
          <a:stretch>
            <a:fillRect/>
          </a:stretch>
        </p:blipFill>
        <p:spPr>
          <a:xfrm>
            <a:off x="1428156" y="1707045"/>
            <a:ext cx="9335686" cy="4066210"/>
          </a:xfrm>
          <a:prstGeom prst="rect">
            <a:avLst/>
          </a:prstGeom>
        </p:spPr>
      </p:pic>
    </p:spTree>
    <p:extLst>
      <p:ext uri="{BB962C8B-B14F-4D97-AF65-F5344CB8AC3E}">
        <p14:creationId xmlns:p14="http://schemas.microsoft.com/office/powerpoint/2010/main" val="226600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92500" lnSpcReduction="10000"/>
          </a:bodyPr>
          <a:lstStyle/>
          <a:p>
            <a:pPr algn="just"/>
            <a:r>
              <a:rPr lang="en-US" sz="2600" dirty="0">
                <a:latin typeface="+mj-lt"/>
              </a:rPr>
              <a:t>Using the while statement to print the values from 1 through 10 can be accomplished as in the following </a:t>
            </a:r>
            <a:r>
              <a:rPr lang="en-US" sz="2600" dirty="0" err="1">
                <a:latin typeface="+mj-lt"/>
              </a:rPr>
              <a:t>WhileDemo</a:t>
            </a:r>
            <a:r>
              <a:rPr lang="en-US" sz="2600" dirty="0">
                <a:latin typeface="+mj-lt"/>
              </a:rPr>
              <a:t> program:</a:t>
            </a:r>
          </a:p>
          <a:p>
            <a:pPr marL="109728" indent="0" algn="just">
              <a:buNone/>
            </a:pPr>
            <a:endParaRPr lang="en-US" sz="2600" dirty="0">
              <a:latin typeface="+mj-lt"/>
            </a:endParaRPr>
          </a:p>
          <a:p>
            <a:pPr marL="402336" lvl="1" indent="0" algn="just">
              <a:buNone/>
            </a:pPr>
            <a:r>
              <a:rPr lang="en-US" sz="2400" dirty="0">
                <a:latin typeface="Courier"/>
              </a:rPr>
              <a:t>class </a:t>
            </a:r>
            <a:r>
              <a:rPr lang="en-US" sz="2400" dirty="0" err="1">
                <a:latin typeface="Courier"/>
              </a:rPr>
              <a:t>WhileDemo</a:t>
            </a:r>
            <a:r>
              <a:rPr lang="en-US" sz="2400" dirty="0">
                <a:latin typeface="Courier"/>
              </a:rPr>
              <a:t> {</a:t>
            </a:r>
          </a:p>
          <a:p>
            <a:pPr marL="402336" lvl="1" indent="0" algn="just">
              <a:buNone/>
            </a:pPr>
            <a:r>
              <a:rPr lang="en-US" sz="2400" dirty="0">
                <a:latin typeface="Courier"/>
              </a:rPr>
              <a:t>    public static void main(String[] </a:t>
            </a:r>
            <a:r>
              <a:rPr lang="en-US" sz="2400" dirty="0" err="1">
                <a:latin typeface="Courier"/>
              </a:rPr>
              <a:t>args</a:t>
            </a:r>
            <a:r>
              <a:rPr lang="en-US" sz="2400" dirty="0">
                <a:latin typeface="Courier"/>
              </a:rPr>
              <a:t>){</a:t>
            </a:r>
          </a:p>
          <a:p>
            <a:pPr marL="402336" lvl="1" indent="0" algn="just">
              <a:buNone/>
            </a:pPr>
            <a:r>
              <a:rPr lang="en-US" sz="2400" dirty="0">
                <a:latin typeface="Courier"/>
              </a:rPr>
              <a:t>        </a:t>
            </a:r>
            <a:r>
              <a:rPr lang="en-US" sz="2400" dirty="0" err="1">
                <a:latin typeface="Courier"/>
              </a:rPr>
              <a:t>int</a:t>
            </a:r>
            <a:r>
              <a:rPr lang="en-US" sz="2400" dirty="0">
                <a:latin typeface="Courier"/>
              </a:rPr>
              <a:t> count = 1;</a:t>
            </a:r>
          </a:p>
          <a:p>
            <a:pPr marL="402336" lvl="1" indent="0" algn="just">
              <a:buNone/>
            </a:pPr>
            <a:r>
              <a:rPr lang="en-US" sz="2400" dirty="0">
                <a:latin typeface="Courier"/>
              </a:rPr>
              <a:t>        while (count &lt; 11)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("Count is: " + count);</a:t>
            </a:r>
          </a:p>
          <a:p>
            <a:pPr marL="402336" lvl="1" indent="0" algn="just">
              <a:buNone/>
            </a:pPr>
            <a:r>
              <a:rPr lang="en-US" sz="2400" dirty="0">
                <a:latin typeface="Courier"/>
              </a:rPr>
              <a:t>            count++;</a:t>
            </a:r>
          </a:p>
          <a:p>
            <a:pPr marL="402336" lvl="1" indent="0" algn="just">
              <a:buNone/>
            </a:pPr>
            <a:r>
              <a:rPr lang="en-US" sz="2400" dirty="0">
                <a:latin typeface="Courier"/>
              </a:rPr>
              <a:t>        }</a:t>
            </a:r>
          </a:p>
          <a:p>
            <a:pPr marL="402336" lvl="1" indent="0" algn="just">
              <a:buNone/>
            </a:pPr>
            <a:r>
              <a:rPr lang="en-US" sz="2400" dirty="0">
                <a:latin typeface="Courier"/>
              </a:rPr>
              <a:t>    }</a:t>
            </a:r>
          </a:p>
          <a:p>
            <a:pPr marL="402336" lvl="1" indent="0" algn="just">
              <a:buNone/>
            </a:pPr>
            <a:r>
              <a:rPr lang="en-US" sz="2400" dirty="0">
                <a:latin typeface="Courier"/>
              </a:rPr>
              <a:t>}</a:t>
            </a:r>
            <a:endParaRPr lang="en-US" sz="1500" dirty="0" smtClean="0">
              <a:latin typeface="Courier"/>
            </a:endParaRPr>
          </a:p>
        </p:txBody>
      </p:sp>
    </p:spTree>
    <p:extLst>
      <p:ext uri="{BB962C8B-B14F-4D97-AF65-F5344CB8AC3E}">
        <p14:creationId xmlns:p14="http://schemas.microsoft.com/office/powerpoint/2010/main" val="409513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sz="2600" dirty="0">
                <a:latin typeface="+mj-lt"/>
              </a:rPr>
              <a:t>You can implement an infinite loop using the while statement as follows:</a:t>
            </a:r>
          </a:p>
          <a:p>
            <a:pPr algn="just"/>
            <a:endParaRPr lang="en-US" sz="2600" dirty="0">
              <a:latin typeface="+mj-lt"/>
            </a:endParaRPr>
          </a:p>
          <a:p>
            <a:pPr marL="402336" lvl="1" indent="0" algn="just">
              <a:buNone/>
            </a:pPr>
            <a:r>
              <a:rPr lang="en-US" sz="2400" dirty="0">
                <a:latin typeface="Courier"/>
              </a:rPr>
              <a:t>while (true){</a:t>
            </a:r>
          </a:p>
          <a:p>
            <a:pPr marL="402336" lvl="1" indent="0" algn="just">
              <a:buNone/>
            </a:pPr>
            <a:r>
              <a:rPr lang="en-US" sz="2400" dirty="0">
                <a:latin typeface="Courier"/>
              </a:rPr>
              <a:t>    // your code goes here</a:t>
            </a:r>
          </a:p>
          <a:p>
            <a:pPr marL="402336" lvl="1" indent="0" algn="just">
              <a:buNone/>
            </a:pPr>
            <a:r>
              <a:rPr lang="en-US" sz="2400" dirty="0" smtClean="0">
                <a:latin typeface="Courier"/>
              </a:rPr>
              <a:t>}</a:t>
            </a:r>
          </a:p>
          <a:p>
            <a:pPr algn="just"/>
            <a:endParaRPr lang="en-US" sz="2600" dirty="0">
              <a:latin typeface="+mj-lt"/>
            </a:endParaRPr>
          </a:p>
          <a:p>
            <a:pPr algn="just"/>
            <a:r>
              <a:rPr lang="en-US" sz="2600" dirty="0">
                <a:latin typeface="+mj-lt"/>
              </a:rPr>
              <a:t>The Java programming language also provides a do-while statement, which can be expressed as follows:</a:t>
            </a:r>
          </a:p>
          <a:p>
            <a:pPr algn="just"/>
            <a:endParaRPr lang="en-US" sz="2600" dirty="0">
              <a:latin typeface="+mj-lt"/>
            </a:endParaRPr>
          </a:p>
          <a:p>
            <a:pPr marL="402336" lvl="1" indent="0" algn="just">
              <a:buNone/>
            </a:pPr>
            <a:r>
              <a:rPr lang="en-US" sz="2400" dirty="0">
                <a:latin typeface="Courier"/>
              </a:rPr>
              <a:t>do {</a:t>
            </a:r>
          </a:p>
          <a:p>
            <a:pPr marL="402336" lvl="1" indent="0" algn="just">
              <a:buNone/>
            </a:pPr>
            <a:r>
              <a:rPr lang="en-US" sz="2400" dirty="0">
                <a:latin typeface="Courier"/>
              </a:rPr>
              <a:t>     statement(s)</a:t>
            </a:r>
          </a:p>
          <a:p>
            <a:pPr marL="402336" lvl="1" indent="0" algn="just">
              <a:buNone/>
            </a:pPr>
            <a:r>
              <a:rPr lang="en-US" sz="2400" dirty="0">
                <a:latin typeface="Courier"/>
              </a:rPr>
              <a:t>} while (expression);</a:t>
            </a:r>
            <a:endParaRPr lang="en-US" sz="1300" dirty="0" smtClean="0">
              <a:latin typeface="Courier"/>
            </a:endParaRPr>
          </a:p>
        </p:txBody>
      </p:sp>
    </p:spTree>
    <p:extLst>
      <p:ext uri="{BB962C8B-B14F-4D97-AF65-F5344CB8AC3E}">
        <p14:creationId xmlns:p14="http://schemas.microsoft.com/office/powerpoint/2010/main" val="13227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85000" lnSpcReduction="20000"/>
          </a:bodyPr>
          <a:lstStyle/>
          <a:p>
            <a:pPr algn="just"/>
            <a:r>
              <a:rPr lang="en-US" sz="2600" dirty="0">
                <a:latin typeface="+mj-lt"/>
              </a:rPr>
              <a:t>The difference between do-while and while is that do-while evaluates its expression at the bottom of the loop instead of the top. </a:t>
            </a:r>
            <a:endParaRPr lang="en-US" sz="2600" dirty="0" smtClean="0">
              <a:latin typeface="+mj-lt"/>
            </a:endParaRPr>
          </a:p>
          <a:p>
            <a:pPr algn="just"/>
            <a:r>
              <a:rPr lang="en-US" sz="2600" dirty="0" smtClean="0">
                <a:latin typeface="+mj-lt"/>
              </a:rPr>
              <a:t>Therefore</a:t>
            </a:r>
            <a:r>
              <a:rPr lang="en-US" sz="2600" dirty="0">
                <a:latin typeface="+mj-lt"/>
              </a:rPr>
              <a:t>, the statements within the do block are always executed at least once, as shown in the following </a:t>
            </a:r>
            <a:r>
              <a:rPr lang="en-US" sz="2600" dirty="0" err="1">
                <a:latin typeface="+mj-lt"/>
              </a:rPr>
              <a:t>DoWhileDemo</a:t>
            </a:r>
            <a:r>
              <a:rPr lang="en-US" sz="2600" dirty="0">
                <a:latin typeface="+mj-lt"/>
              </a:rPr>
              <a:t> program:</a:t>
            </a:r>
          </a:p>
          <a:p>
            <a:pPr marL="109728" indent="0" algn="just">
              <a:buNone/>
            </a:pPr>
            <a:endParaRPr lang="en-US" sz="2600" dirty="0">
              <a:latin typeface="+mj-lt"/>
            </a:endParaRPr>
          </a:p>
          <a:p>
            <a:pPr marL="402336" lvl="1" indent="0" algn="just">
              <a:buNone/>
            </a:pPr>
            <a:r>
              <a:rPr lang="en-US" sz="2400" dirty="0">
                <a:latin typeface="Courier"/>
              </a:rPr>
              <a:t>class </a:t>
            </a:r>
            <a:r>
              <a:rPr lang="en-US" sz="2400" dirty="0" err="1">
                <a:latin typeface="Courier"/>
              </a:rPr>
              <a:t>DoWhileDemo</a:t>
            </a:r>
            <a:r>
              <a:rPr lang="en-US" sz="2400" dirty="0">
                <a:latin typeface="Courier"/>
              </a:rPr>
              <a:t> {</a:t>
            </a:r>
          </a:p>
          <a:p>
            <a:pPr marL="402336" lvl="1" indent="0" algn="just">
              <a:buNone/>
            </a:pPr>
            <a:r>
              <a:rPr lang="en-US" sz="2400" dirty="0">
                <a:latin typeface="Courier"/>
              </a:rPr>
              <a:t>    public static void main(String[] </a:t>
            </a:r>
            <a:r>
              <a:rPr lang="en-US" sz="2400" dirty="0" err="1">
                <a:latin typeface="Courier"/>
              </a:rPr>
              <a:t>args</a:t>
            </a:r>
            <a:r>
              <a:rPr lang="en-US" sz="2400" dirty="0">
                <a:latin typeface="Courier"/>
              </a:rPr>
              <a:t>){</a:t>
            </a:r>
          </a:p>
          <a:p>
            <a:pPr marL="402336" lvl="1" indent="0" algn="just">
              <a:buNone/>
            </a:pPr>
            <a:r>
              <a:rPr lang="en-US" sz="2400" dirty="0">
                <a:latin typeface="Courier"/>
              </a:rPr>
              <a:t>        </a:t>
            </a:r>
            <a:r>
              <a:rPr lang="en-US" sz="2400" dirty="0" err="1">
                <a:latin typeface="Courier"/>
              </a:rPr>
              <a:t>int</a:t>
            </a:r>
            <a:r>
              <a:rPr lang="en-US" sz="2400" dirty="0">
                <a:latin typeface="Courier"/>
              </a:rPr>
              <a:t> count = 1;</a:t>
            </a:r>
          </a:p>
          <a:p>
            <a:pPr marL="402336" lvl="1" indent="0" algn="just">
              <a:buNone/>
            </a:pPr>
            <a:r>
              <a:rPr lang="en-US" sz="2400" dirty="0">
                <a:latin typeface="Courier"/>
              </a:rPr>
              <a:t>        do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("Count is: " + count);</a:t>
            </a:r>
          </a:p>
          <a:p>
            <a:pPr marL="402336" lvl="1" indent="0" algn="just">
              <a:buNone/>
            </a:pPr>
            <a:r>
              <a:rPr lang="en-US" sz="2400" dirty="0">
                <a:latin typeface="Courier"/>
              </a:rPr>
              <a:t>            count++;</a:t>
            </a:r>
          </a:p>
          <a:p>
            <a:pPr marL="402336" lvl="1" indent="0" algn="just">
              <a:buNone/>
            </a:pPr>
            <a:r>
              <a:rPr lang="en-US" sz="2400" dirty="0">
                <a:latin typeface="Courier"/>
              </a:rPr>
              <a:t>        } while (count &lt; 11);</a:t>
            </a:r>
          </a:p>
          <a:p>
            <a:pPr marL="402336" lvl="1" indent="0" algn="just">
              <a:buNone/>
            </a:pPr>
            <a:r>
              <a:rPr lang="en-US" sz="2400" dirty="0">
                <a:latin typeface="Courier"/>
              </a:rPr>
              <a:t>    }</a:t>
            </a:r>
          </a:p>
          <a:p>
            <a:pPr marL="402336" lvl="1" indent="0" algn="just">
              <a:buNone/>
            </a:pPr>
            <a:r>
              <a:rPr lang="en-US" sz="2400" dirty="0">
                <a:latin typeface="Courier"/>
              </a:rPr>
              <a:t>}</a:t>
            </a:r>
            <a:endParaRPr lang="en-US" sz="1100" dirty="0" smtClean="0">
              <a:latin typeface="Courier"/>
            </a:endParaRPr>
          </a:p>
        </p:txBody>
      </p:sp>
    </p:spTree>
    <p:extLst>
      <p:ext uri="{BB962C8B-B14F-4D97-AF65-F5344CB8AC3E}">
        <p14:creationId xmlns:p14="http://schemas.microsoft.com/office/powerpoint/2010/main" val="393163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2600" dirty="0">
                <a:latin typeface="+mj-lt"/>
              </a:rPr>
              <a:t>The for statement provides a compact way to iterate over a range of values. </a:t>
            </a:r>
            <a:endParaRPr lang="en-US" sz="2600" dirty="0" smtClean="0">
              <a:latin typeface="+mj-lt"/>
            </a:endParaRPr>
          </a:p>
          <a:p>
            <a:pPr algn="just"/>
            <a:r>
              <a:rPr lang="en-US" sz="2600" dirty="0" smtClean="0">
                <a:latin typeface="+mj-lt"/>
              </a:rPr>
              <a:t>Programmers </a:t>
            </a:r>
            <a:r>
              <a:rPr lang="en-US" sz="2600" dirty="0">
                <a:latin typeface="+mj-lt"/>
              </a:rPr>
              <a:t>often refer to it as the "for loop" because of the way in which it repeatedly loops until a particular condition is satisfied. </a:t>
            </a:r>
            <a:endParaRPr lang="en-US" sz="2600" dirty="0" smtClean="0">
              <a:latin typeface="+mj-lt"/>
            </a:endParaRPr>
          </a:p>
          <a:p>
            <a:pPr algn="just"/>
            <a:r>
              <a:rPr lang="en-US" sz="2600" dirty="0" smtClean="0">
                <a:latin typeface="+mj-lt"/>
              </a:rPr>
              <a:t>The </a:t>
            </a:r>
            <a:r>
              <a:rPr lang="en-US" sz="2600" dirty="0">
                <a:latin typeface="+mj-lt"/>
              </a:rPr>
              <a:t>general form of the for statement can be expressed as follows:</a:t>
            </a:r>
          </a:p>
          <a:p>
            <a:pPr algn="just"/>
            <a:endParaRPr lang="en-US" sz="2600" dirty="0">
              <a:latin typeface="+mj-lt"/>
            </a:endParaRPr>
          </a:p>
          <a:p>
            <a:pPr marL="402336" lvl="1" indent="0" algn="just">
              <a:buNone/>
            </a:pPr>
            <a:r>
              <a:rPr lang="en-US" sz="2400" dirty="0">
                <a:latin typeface="Courier"/>
              </a:rPr>
              <a:t>for (initialization; </a:t>
            </a:r>
            <a:r>
              <a:rPr lang="en-US" sz="2400" dirty="0" smtClean="0">
                <a:latin typeface="Courier"/>
              </a:rPr>
              <a:t>termination; increment</a:t>
            </a:r>
            <a:r>
              <a:rPr lang="en-US" sz="2400" dirty="0">
                <a:latin typeface="Courier"/>
              </a:rPr>
              <a:t>) {</a:t>
            </a:r>
          </a:p>
          <a:p>
            <a:pPr marL="402336" lvl="1" indent="0" algn="just">
              <a:buNone/>
            </a:pPr>
            <a:r>
              <a:rPr lang="en-US" sz="2400" dirty="0">
                <a:latin typeface="Courier"/>
              </a:rPr>
              <a:t>    statement(s)</a:t>
            </a:r>
          </a:p>
          <a:p>
            <a:pPr marL="402336" lvl="1" indent="0" algn="just">
              <a:buNone/>
            </a:pPr>
            <a:r>
              <a:rPr lang="en-US" sz="2400" dirty="0">
                <a:latin typeface="Courier"/>
              </a:rPr>
              <a:t>}</a:t>
            </a:r>
            <a:endParaRPr lang="en-US" sz="900" dirty="0" smtClean="0">
              <a:latin typeface="Courier"/>
            </a:endParaRPr>
          </a:p>
        </p:txBody>
      </p:sp>
    </p:spTree>
    <p:extLst>
      <p:ext uri="{BB962C8B-B14F-4D97-AF65-F5344CB8AC3E}">
        <p14:creationId xmlns:p14="http://schemas.microsoft.com/office/powerpoint/2010/main" val="37209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When using this version of the for statement, keep in mind that</a:t>
            </a:r>
            <a:r>
              <a:rPr lang="en-US" dirty="0" smtClean="0">
                <a:latin typeface="+mj-lt"/>
              </a:rPr>
              <a:t>:</a:t>
            </a:r>
            <a:endParaRPr lang="en-US" dirty="0">
              <a:latin typeface="+mj-lt"/>
            </a:endParaRPr>
          </a:p>
          <a:p>
            <a:pPr lvl="1" algn="just"/>
            <a:r>
              <a:rPr lang="en-US" sz="2800" dirty="0">
                <a:latin typeface="+mj-lt"/>
              </a:rPr>
              <a:t>The initialization expression initializes the loop; it's executed once, as the loop begins.</a:t>
            </a:r>
          </a:p>
          <a:p>
            <a:pPr lvl="1" algn="just"/>
            <a:r>
              <a:rPr lang="en-US" sz="2800" dirty="0">
                <a:latin typeface="+mj-lt"/>
              </a:rPr>
              <a:t>When the termination expression evaluates to false, the loop terminates.</a:t>
            </a:r>
          </a:p>
          <a:p>
            <a:pPr lvl="1" algn="just"/>
            <a:r>
              <a:rPr lang="en-US" sz="2800" dirty="0">
                <a:latin typeface="+mj-lt"/>
              </a:rPr>
              <a:t>The increment expression is invoked after each iteration through the loop; it is perfectly acceptable for this expression to increment or decrement a value.</a:t>
            </a:r>
            <a:endParaRPr lang="en-US" sz="800" dirty="0" smtClean="0">
              <a:latin typeface="Courier"/>
            </a:endParaRPr>
          </a:p>
        </p:txBody>
      </p:sp>
    </p:spTree>
    <p:extLst>
      <p:ext uri="{BB962C8B-B14F-4D97-AF65-F5344CB8AC3E}">
        <p14:creationId xmlns:p14="http://schemas.microsoft.com/office/powerpoint/2010/main" val="7456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The following program, </a:t>
            </a:r>
            <a:r>
              <a:rPr lang="en-US" dirty="0" err="1">
                <a:latin typeface="+mj-lt"/>
              </a:rPr>
              <a:t>ForDemo</a:t>
            </a:r>
            <a:r>
              <a:rPr lang="en-US" dirty="0">
                <a:latin typeface="+mj-lt"/>
              </a:rPr>
              <a:t>, uses the general form of the for statement to print the numbers 1 through 10 to standard output:</a:t>
            </a:r>
          </a:p>
          <a:p>
            <a:pPr marL="109728" indent="0" algn="just">
              <a:buNone/>
            </a:pPr>
            <a:endParaRPr lang="en-US" dirty="0">
              <a:latin typeface="+mj-lt"/>
            </a:endParaRPr>
          </a:p>
          <a:p>
            <a:pPr marL="402336" lvl="1" indent="0" algn="just">
              <a:buNone/>
            </a:pPr>
            <a:r>
              <a:rPr lang="en-US" sz="2000" dirty="0">
                <a:latin typeface="Courier"/>
              </a:rPr>
              <a:t>class </a:t>
            </a:r>
            <a:r>
              <a:rPr lang="en-US" sz="2000" dirty="0" err="1">
                <a:latin typeface="Courier"/>
              </a:rPr>
              <a:t>ForDemo</a:t>
            </a:r>
            <a:r>
              <a:rPr lang="en-US" sz="2000" dirty="0">
                <a:latin typeface="Courier"/>
              </a:rPr>
              <a:t> {</a:t>
            </a:r>
          </a:p>
          <a:p>
            <a:pPr marL="402336" lvl="1" indent="0" algn="just">
              <a:buNone/>
            </a:pPr>
            <a:r>
              <a:rPr lang="en-US" sz="2000" dirty="0">
                <a:latin typeface="Courier"/>
              </a:rPr>
              <a:t>    public static void main(String[] </a:t>
            </a:r>
            <a:r>
              <a:rPr lang="en-US" sz="2000" dirty="0" err="1">
                <a:latin typeface="Courier"/>
              </a:rPr>
              <a:t>args</a:t>
            </a:r>
            <a:r>
              <a:rPr lang="en-US" sz="2000" dirty="0" smtClean="0">
                <a:latin typeface="Courier"/>
              </a:rPr>
              <a:t>){</a:t>
            </a:r>
          </a:p>
          <a:p>
            <a:pPr marL="402336" lvl="1" indent="0" algn="just">
              <a:buNone/>
            </a:pPr>
            <a:r>
              <a:rPr lang="en-US" sz="2000" smtClean="0">
                <a:latin typeface="Courier"/>
              </a:rPr>
              <a:t>         </a:t>
            </a:r>
            <a:r>
              <a:rPr lang="en-US" sz="2000" dirty="0">
                <a:latin typeface="Courier"/>
              </a:rPr>
              <a:t>for(</a:t>
            </a:r>
            <a:r>
              <a:rPr lang="en-US" sz="2000" dirty="0" err="1">
                <a:latin typeface="Courier"/>
              </a:rPr>
              <a:t>int</a:t>
            </a:r>
            <a:r>
              <a:rPr lang="en-US" sz="2000" dirty="0">
                <a:latin typeface="Courier"/>
              </a:rPr>
              <a:t> </a:t>
            </a:r>
            <a:r>
              <a:rPr lang="en-US" sz="2000" dirty="0" err="1">
                <a:latin typeface="Courier"/>
              </a:rPr>
              <a:t>i</a:t>
            </a:r>
            <a:r>
              <a:rPr lang="en-US" sz="2000" dirty="0">
                <a:latin typeface="Courier"/>
              </a:rPr>
              <a:t>=1; </a:t>
            </a:r>
            <a:r>
              <a:rPr lang="en-US" sz="2000" dirty="0" err="1">
                <a:latin typeface="Courier"/>
              </a:rPr>
              <a:t>i</a:t>
            </a:r>
            <a:r>
              <a:rPr lang="en-US" sz="2000" dirty="0">
                <a:latin typeface="Courier"/>
              </a:rPr>
              <a:t>&lt;11; </a:t>
            </a:r>
            <a:r>
              <a:rPr lang="en-US" sz="2000" dirty="0" err="1" smtClean="0">
                <a:latin typeface="Courier"/>
              </a:rPr>
              <a:t>i</a:t>
            </a:r>
            <a:r>
              <a:rPr lang="en-US" sz="2000" dirty="0" smtClean="0">
                <a:latin typeface="Courier"/>
              </a:rPr>
              <a:t>++){</a:t>
            </a:r>
          </a:p>
          <a:p>
            <a:pPr marL="402336" lvl="1" indent="0" algn="just">
              <a:buNone/>
            </a:pPr>
            <a:r>
              <a:rPr lang="en-US" sz="2000" dirty="0">
                <a:latin typeface="Courier"/>
              </a:rPr>
              <a:t>	</a:t>
            </a:r>
            <a:r>
              <a:rPr lang="en-US" sz="2000" dirty="0" smtClean="0">
                <a:latin typeface="Courier"/>
              </a:rPr>
              <a:t>	     </a:t>
            </a:r>
            <a:r>
              <a:rPr lang="en-US" sz="2000" dirty="0" err="1" smtClean="0">
                <a:latin typeface="Courier"/>
              </a:rPr>
              <a:t>System.out.println</a:t>
            </a:r>
            <a:r>
              <a:rPr lang="en-US" sz="2000" dirty="0" smtClean="0">
                <a:latin typeface="Courier"/>
              </a:rPr>
              <a:t>("Count is: " + </a:t>
            </a:r>
            <a:r>
              <a:rPr lang="en-US" sz="2000" dirty="0" err="1" smtClean="0">
                <a:latin typeface="Courier"/>
              </a:rPr>
              <a:t>i</a:t>
            </a:r>
            <a:r>
              <a:rPr lang="en-US" sz="2000" dirty="0" smtClean="0">
                <a:latin typeface="Courier"/>
              </a:rPr>
              <a:t>);</a:t>
            </a:r>
          </a:p>
          <a:p>
            <a:pPr marL="402336" lvl="1" indent="0" algn="just">
              <a:buNone/>
            </a:pPr>
            <a:r>
              <a:rPr lang="en-US" sz="2000" dirty="0" smtClean="0">
                <a:latin typeface="Courier"/>
              </a:rPr>
              <a:t>         </a:t>
            </a:r>
            <a:r>
              <a:rPr lang="en-US" sz="2000" dirty="0">
                <a:latin typeface="Courier"/>
              </a:rPr>
              <a:t>}</a:t>
            </a:r>
          </a:p>
          <a:p>
            <a:pPr marL="402336" lvl="1" indent="0" algn="just">
              <a:buNone/>
            </a:pPr>
            <a:r>
              <a:rPr lang="en-US" sz="2000" dirty="0">
                <a:latin typeface="Courier"/>
              </a:rPr>
              <a:t>    }</a:t>
            </a:r>
          </a:p>
          <a:p>
            <a:pPr marL="402336" lvl="1" indent="0" algn="just">
              <a:buNone/>
            </a:pPr>
            <a:r>
              <a:rPr lang="en-US" sz="2000" dirty="0">
                <a:latin typeface="Courier"/>
              </a:rPr>
              <a:t>}</a:t>
            </a:r>
            <a:endParaRPr lang="en-US" sz="400" dirty="0" smtClean="0">
              <a:latin typeface="Courier"/>
            </a:endParaRPr>
          </a:p>
        </p:txBody>
      </p:sp>
    </p:spTree>
    <p:extLst>
      <p:ext uri="{BB962C8B-B14F-4D97-AF65-F5344CB8AC3E}">
        <p14:creationId xmlns:p14="http://schemas.microsoft.com/office/powerpoint/2010/main" val="73575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The output of this program is:</a:t>
            </a:r>
          </a:p>
          <a:p>
            <a:pPr algn="just"/>
            <a:endParaRPr lang="en-US" dirty="0">
              <a:latin typeface="+mj-lt"/>
            </a:endParaRPr>
          </a:p>
          <a:p>
            <a:pPr marL="402336" lvl="1" indent="0" algn="just">
              <a:buNone/>
            </a:pPr>
            <a:r>
              <a:rPr lang="en-US" sz="2000" dirty="0">
                <a:latin typeface="+mj-lt"/>
              </a:rPr>
              <a:t>Count is: 1</a:t>
            </a:r>
          </a:p>
          <a:p>
            <a:pPr marL="402336" lvl="1" indent="0" algn="just">
              <a:buNone/>
            </a:pPr>
            <a:r>
              <a:rPr lang="en-US" sz="2000" dirty="0">
                <a:latin typeface="+mj-lt"/>
              </a:rPr>
              <a:t>Count is: 2</a:t>
            </a:r>
          </a:p>
          <a:p>
            <a:pPr marL="402336" lvl="1" indent="0" algn="just">
              <a:buNone/>
            </a:pPr>
            <a:r>
              <a:rPr lang="en-US" sz="2000" dirty="0">
                <a:latin typeface="+mj-lt"/>
              </a:rPr>
              <a:t>Count is: 3</a:t>
            </a:r>
          </a:p>
          <a:p>
            <a:pPr marL="402336" lvl="1" indent="0" algn="just">
              <a:buNone/>
            </a:pPr>
            <a:r>
              <a:rPr lang="en-US" sz="2000" dirty="0">
                <a:latin typeface="+mj-lt"/>
              </a:rPr>
              <a:t>Count is: 4</a:t>
            </a:r>
          </a:p>
          <a:p>
            <a:pPr marL="402336" lvl="1" indent="0" algn="just">
              <a:buNone/>
            </a:pPr>
            <a:r>
              <a:rPr lang="en-US" sz="2000" dirty="0">
                <a:latin typeface="+mj-lt"/>
              </a:rPr>
              <a:t>Count is: 5</a:t>
            </a:r>
          </a:p>
          <a:p>
            <a:pPr marL="402336" lvl="1" indent="0" algn="just">
              <a:buNone/>
            </a:pPr>
            <a:r>
              <a:rPr lang="en-US" sz="2000" dirty="0">
                <a:latin typeface="+mj-lt"/>
              </a:rPr>
              <a:t>Count is: 6</a:t>
            </a:r>
          </a:p>
          <a:p>
            <a:pPr marL="402336" lvl="1" indent="0" algn="just">
              <a:buNone/>
            </a:pPr>
            <a:r>
              <a:rPr lang="en-US" sz="2000" dirty="0">
                <a:latin typeface="+mj-lt"/>
              </a:rPr>
              <a:t>Count is: 7</a:t>
            </a:r>
          </a:p>
          <a:p>
            <a:pPr marL="402336" lvl="1" indent="0" algn="just">
              <a:buNone/>
            </a:pPr>
            <a:r>
              <a:rPr lang="en-US" sz="2000" dirty="0">
                <a:latin typeface="+mj-lt"/>
              </a:rPr>
              <a:t>Count is: 8</a:t>
            </a:r>
          </a:p>
          <a:p>
            <a:pPr marL="402336" lvl="1" indent="0" algn="just">
              <a:buNone/>
            </a:pPr>
            <a:r>
              <a:rPr lang="en-US" sz="2000" dirty="0">
                <a:latin typeface="+mj-lt"/>
              </a:rPr>
              <a:t>Count is: 9</a:t>
            </a:r>
          </a:p>
          <a:p>
            <a:pPr marL="402336" lvl="1" indent="0" algn="just">
              <a:buNone/>
            </a:pPr>
            <a:r>
              <a:rPr lang="en-US" sz="2000" dirty="0">
                <a:latin typeface="+mj-lt"/>
              </a:rPr>
              <a:t>Count is: 10</a:t>
            </a:r>
            <a:endParaRPr lang="en-US" sz="100" dirty="0" smtClean="0">
              <a:latin typeface="Courier"/>
            </a:endParaRPr>
          </a:p>
        </p:txBody>
      </p:sp>
    </p:spTree>
    <p:extLst>
      <p:ext uri="{BB962C8B-B14F-4D97-AF65-F5344CB8AC3E}">
        <p14:creationId xmlns:p14="http://schemas.microsoft.com/office/powerpoint/2010/main" val="268669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latin typeface="+mj-lt"/>
              </a:rPr>
              <a:t>Notice how the code declares a variable within the initialization expression. </a:t>
            </a:r>
            <a:endParaRPr lang="en-US" sz="2400" dirty="0" smtClean="0">
              <a:latin typeface="+mj-lt"/>
            </a:endParaRPr>
          </a:p>
          <a:p>
            <a:pPr algn="just"/>
            <a:r>
              <a:rPr lang="en-US" sz="2400" dirty="0" smtClean="0">
                <a:latin typeface="+mj-lt"/>
              </a:rPr>
              <a:t>The </a:t>
            </a:r>
            <a:r>
              <a:rPr lang="en-US" sz="2400" dirty="0">
                <a:latin typeface="+mj-lt"/>
              </a:rPr>
              <a:t>scope of this variable extends from its declaration to the end of the block governed by the for statement, so it can be used in the termination and increment expressions as well. </a:t>
            </a:r>
            <a:endParaRPr lang="en-US" sz="2400" dirty="0" smtClean="0">
              <a:latin typeface="+mj-lt"/>
            </a:endParaRPr>
          </a:p>
          <a:p>
            <a:pPr algn="just"/>
            <a:r>
              <a:rPr lang="en-US" sz="2400" dirty="0" smtClean="0">
                <a:latin typeface="+mj-lt"/>
              </a:rPr>
              <a:t>If </a:t>
            </a:r>
            <a:r>
              <a:rPr lang="en-US" sz="2400" dirty="0">
                <a:latin typeface="+mj-lt"/>
              </a:rPr>
              <a:t>the variable that controls a for statement is not needed outside of the loop, it's best to declare the variable in the initialization expression. </a:t>
            </a:r>
            <a:endParaRPr lang="en-US" sz="2400" dirty="0" smtClean="0">
              <a:latin typeface="+mj-lt"/>
            </a:endParaRPr>
          </a:p>
          <a:p>
            <a:pPr algn="just"/>
            <a:r>
              <a:rPr lang="en-US" sz="2400" dirty="0" smtClean="0">
                <a:latin typeface="+mj-lt"/>
              </a:rPr>
              <a:t>The </a:t>
            </a:r>
            <a:r>
              <a:rPr lang="en-US" sz="2400" dirty="0">
                <a:latin typeface="+mj-lt"/>
              </a:rPr>
              <a:t>names </a:t>
            </a:r>
            <a:r>
              <a:rPr lang="en-US" sz="2400" dirty="0" err="1">
                <a:latin typeface="+mj-lt"/>
              </a:rPr>
              <a:t>i</a:t>
            </a:r>
            <a:r>
              <a:rPr lang="en-US" sz="2400" dirty="0">
                <a:latin typeface="+mj-lt"/>
              </a:rPr>
              <a:t>, j, and k are often used to control for loops; declaring them within the initialization expression limits their life span and reduces errors.</a:t>
            </a:r>
            <a:endParaRPr lang="en-US" sz="100" dirty="0" smtClean="0">
              <a:latin typeface="Courier"/>
            </a:endParaRPr>
          </a:p>
        </p:txBody>
      </p:sp>
    </p:spTree>
    <p:extLst>
      <p:ext uri="{BB962C8B-B14F-4D97-AF65-F5344CB8AC3E}">
        <p14:creationId xmlns:p14="http://schemas.microsoft.com/office/powerpoint/2010/main" val="182279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latin typeface="+mj-lt"/>
              </a:rPr>
              <a:t>The three expressions of the for loop are optional; an infinite loop can be created as follows:</a:t>
            </a:r>
          </a:p>
          <a:p>
            <a:pPr algn="just"/>
            <a:endParaRPr lang="en-US" sz="2400" dirty="0">
              <a:latin typeface="+mj-lt"/>
            </a:endParaRPr>
          </a:p>
          <a:p>
            <a:pPr marL="402336" lvl="1" indent="0" algn="just">
              <a:buNone/>
            </a:pPr>
            <a:r>
              <a:rPr lang="en-US" sz="2000" dirty="0">
                <a:latin typeface="Courier"/>
              </a:rPr>
              <a:t>// infinite loop</a:t>
            </a:r>
          </a:p>
          <a:p>
            <a:pPr marL="402336" lvl="1" indent="0" algn="just">
              <a:buNone/>
            </a:pPr>
            <a:r>
              <a:rPr lang="en-US" sz="2000" dirty="0">
                <a:latin typeface="Courier"/>
              </a:rPr>
              <a:t>for ( ; ; ) {</a:t>
            </a:r>
          </a:p>
          <a:p>
            <a:pPr marL="402336" lvl="1" indent="0" algn="just">
              <a:buNone/>
            </a:pPr>
            <a:r>
              <a:rPr lang="en-US" sz="2000" dirty="0">
                <a:latin typeface="Courier"/>
              </a:rPr>
              <a:t>    </a:t>
            </a:r>
          </a:p>
          <a:p>
            <a:pPr marL="402336" lvl="1" indent="0" algn="just">
              <a:buNone/>
            </a:pPr>
            <a:r>
              <a:rPr lang="en-US" sz="2000" dirty="0">
                <a:latin typeface="Courier"/>
              </a:rPr>
              <a:t>    // your code goes here</a:t>
            </a:r>
          </a:p>
          <a:p>
            <a:pPr marL="402336" lvl="1" indent="0" algn="just">
              <a:buNone/>
            </a:pPr>
            <a:r>
              <a:rPr lang="en-US" sz="2000" dirty="0" smtClean="0">
                <a:latin typeface="Courier"/>
              </a:rPr>
              <a:t>}</a:t>
            </a:r>
          </a:p>
          <a:p>
            <a:pPr algn="just"/>
            <a:endParaRPr lang="en-US" sz="2400" dirty="0">
              <a:latin typeface="+mj-lt"/>
            </a:endParaRPr>
          </a:p>
          <a:p>
            <a:pPr algn="just"/>
            <a:r>
              <a:rPr lang="en-US" sz="2000" dirty="0">
                <a:latin typeface="+mj-lt"/>
              </a:rPr>
              <a:t>The for statement also has another form designed for iteration through Collections and arrays This form is sometimes referred to as the enhanced for statement, and can be used to make your loops more compact and easy to read.</a:t>
            </a:r>
            <a:endParaRPr lang="en-US" sz="100" dirty="0" smtClean="0">
              <a:latin typeface="Courier"/>
            </a:endParaRPr>
          </a:p>
        </p:txBody>
      </p:sp>
    </p:spTree>
    <p:extLst>
      <p:ext uri="{BB962C8B-B14F-4D97-AF65-F5344CB8AC3E}">
        <p14:creationId xmlns:p14="http://schemas.microsoft.com/office/powerpoint/2010/main" val="26382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latin typeface="+mj-lt"/>
              </a:rPr>
              <a:t>To demonstrate, consider the following array, which holds the numbers 1 through 10:</a:t>
            </a:r>
          </a:p>
          <a:p>
            <a:pPr algn="just"/>
            <a:endParaRPr lang="en-US" sz="2000" dirty="0">
              <a:latin typeface="+mj-lt"/>
            </a:endParaRPr>
          </a:p>
          <a:p>
            <a:pPr marL="109728" indent="0" algn="just">
              <a:buNone/>
            </a:pPr>
            <a:r>
              <a:rPr lang="en-US" sz="2000" dirty="0" smtClean="0">
                <a:latin typeface="+mj-lt"/>
              </a:rPr>
              <a:t>     </a:t>
            </a:r>
            <a:r>
              <a:rPr lang="en-US" sz="1600" dirty="0" err="1" smtClean="0">
                <a:latin typeface="Courier"/>
              </a:rPr>
              <a:t>int</a:t>
            </a:r>
            <a:r>
              <a:rPr lang="en-US" sz="1600" dirty="0" smtClean="0">
                <a:latin typeface="Courier"/>
              </a:rPr>
              <a:t>[] numbers = {1,2,3,4,5,6,7,8,9,10};</a:t>
            </a:r>
            <a:endParaRPr lang="en-US" sz="2000" dirty="0" smtClean="0">
              <a:latin typeface="Courier"/>
            </a:endParaRPr>
          </a:p>
          <a:p>
            <a:pPr algn="just"/>
            <a:endParaRPr lang="en-US" sz="2000" dirty="0">
              <a:latin typeface="+mj-lt"/>
            </a:endParaRPr>
          </a:p>
          <a:p>
            <a:pPr algn="just"/>
            <a:r>
              <a:rPr lang="en-US" sz="2000" dirty="0">
                <a:latin typeface="+mj-lt"/>
              </a:rPr>
              <a:t>The following program, </a:t>
            </a:r>
            <a:r>
              <a:rPr lang="en-US" sz="2000" dirty="0" err="1">
                <a:latin typeface="+mj-lt"/>
              </a:rPr>
              <a:t>EnhancedForDemo</a:t>
            </a:r>
            <a:r>
              <a:rPr lang="en-US" sz="2000" dirty="0">
                <a:latin typeface="+mj-lt"/>
              </a:rPr>
              <a:t>, uses the enhanced for to loop through the array</a:t>
            </a:r>
            <a:r>
              <a:rPr lang="en-US" sz="2000" dirty="0" smtClean="0">
                <a:latin typeface="+mj-lt"/>
              </a:rPr>
              <a:t>:</a:t>
            </a:r>
            <a:endParaRPr lang="en-US" sz="2000" dirty="0">
              <a:latin typeface="+mj-lt"/>
            </a:endParaRPr>
          </a:p>
          <a:p>
            <a:pPr marL="109728" indent="0" algn="just">
              <a:buNone/>
            </a:pPr>
            <a:endParaRPr lang="en-US" sz="2000" dirty="0" smtClean="0">
              <a:latin typeface="+mj-lt"/>
            </a:endParaRPr>
          </a:p>
          <a:p>
            <a:pPr marL="402336" lvl="1" indent="0" algn="just">
              <a:buNone/>
            </a:pPr>
            <a:r>
              <a:rPr lang="en-US" sz="1600" dirty="0">
                <a:latin typeface="Courier"/>
              </a:rPr>
              <a:t>class </a:t>
            </a:r>
            <a:r>
              <a:rPr lang="en-US" sz="1600" dirty="0" err="1">
                <a:latin typeface="Courier"/>
              </a:rPr>
              <a:t>EnhancedForDemo</a:t>
            </a:r>
            <a:r>
              <a:rPr lang="en-US" sz="1600" dirty="0">
                <a:latin typeface="Courier"/>
              </a:rPr>
              <a:t> {</a:t>
            </a:r>
          </a:p>
          <a:p>
            <a:pPr marL="402336" lvl="1" indent="0" algn="just">
              <a:buNone/>
            </a:pPr>
            <a:r>
              <a:rPr lang="en-US" sz="1600" dirty="0">
                <a:latin typeface="Courier"/>
              </a:rPr>
              <a:t>    public static void main(String[] </a:t>
            </a:r>
            <a:r>
              <a:rPr lang="en-US" sz="1600" dirty="0" err="1">
                <a:latin typeface="Courier"/>
              </a:rPr>
              <a:t>args</a:t>
            </a:r>
            <a:r>
              <a:rPr lang="en-US" sz="1600" dirty="0">
                <a:latin typeface="Courier"/>
              </a:rPr>
              <a:t>){</a:t>
            </a:r>
          </a:p>
          <a:p>
            <a:pPr marL="402336" lvl="1" indent="0" algn="just">
              <a:buNone/>
            </a:pPr>
            <a:r>
              <a:rPr lang="en-US" sz="1600" dirty="0">
                <a:latin typeface="Courier"/>
              </a:rPr>
              <a:t>         </a:t>
            </a:r>
            <a:r>
              <a:rPr lang="en-US" sz="1600" dirty="0" err="1">
                <a:latin typeface="Courier"/>
              </a:rPr>
              <a:t>int</a:t>
            </a:r>
            <a:r>
              <a:rPr lang="en-US" sz="1600" dirty="0">
                <a:latin typeface="Courier"/>
              </a:rPr>
              <a:t>[] numbers = </a:t>
            </a:r>
          </a:p>
          <a:p>
            <a:pPr marL="402336" lvl="1" indent="0" algn="just">
              <a:buNone/>
            </a:pPr>
            <a:r>
              <a:rPr lang="en-US" sz="1600" dirty="0">
                <a:latin typeface="Courier"/>
              </a:rPr>
              <a:t>             {1,2,3,4,5,6,7,8,9,10};</a:t>
            </a:r>
          </a:p>
          <a:p>
            <a:pPr marL="402336" lvl="1" indent="0" algn="just">
              <a:buNone/>
            </a:pPr>
            <a:r>
              <a:rPr lang="en-US" sz="1600" dirty="0">
                <a:latin typeface="Courier"/>
              </a:rPr>
              <a:t>         for (</a:t>
            </a:r>
            <a:r>
              <a:rPr lang="en-US" sz="1600" dirty="0" err="1">
                <a:latin typeface="Courier"/>
              </a:rPr>
              <a:t>int</a:t>
            </a:r>
            <a:r>
              <a:rPr lang="en-US" sz="1600" dirty="0">
                <a:latin typeface="Courier"/>
              </a:rPr>
              <a:t> item : numbers) </a:t>
            </a:r>
            <a:r>
              <a:rPr lang="en-US" sz="1600" dirty="0" smtClean="0">
                <a:latin typeface="Courier"/>
              </a:rPr>
              <a:t>{</a:t>
            </a:r>
          </a:p>
          <a:p>
            <a:pPr marL="402336" lvl="1" indent="0" algn="just">
              <a:buNone/>
            </a:pPr>
            <a:r>
              <a:rPr lang="en-US" sz="1600" dirty="0" smtClean="0">
                <a:latin typeface="Courier"/>
              </a:rPr>
              <a:t>             </a:t>
            </a:r>
            <a:r>
              <a:rPr lang="en-US" sz="1600" dirty="0" err="1" smtClean="0">
                <a:latin typeface="Courier"/>
              </a:rPr>
              <a:t>System.out.println</a:t>
            </a:r>
            <a:r>
              <a:rPr lang="en-US" sz="1600" dirty="0" smtClean="0">
                <a:latin typeface="Courier"/>
              </a:rPr>
              <a:t>("Count is: " + item);</a:t>
            </a:r>
          </a:p>
          <a:p>
            <a:pPr marL="402336" lvl="1" indent="0" algn="just">
              <a:buNone/>
            </a:pPr>
            <a:r>
              <a:rPr lang="en-US" sz="1600" dirty="0" smtClean="0">
                <a:latin typeface="Courier"/>
              </a:rPr>
              <a:t>         }</a:t>
            </a:r>
          </a:p>
          <a:p>
            <a:pPr marL="402336" lvl="1" indent="0" algn="just">
              <a:buNone/>
            </a:pPr>
            <a:r>
              <a:rPr lang="en-US" sz="1600" dirty="0" smtClean="0">
                <a:latin typeface="Courier"/>
              </a:rPr>
              <a:t>    </a:t>
            </a:r>
            <a:r>
              <a:rPr lang="en-US" sz="1600" dirty="0">
                <a:latin typeface="Courier"/>
              </a:rPr>
              <a:t>}</a:t>
            </a:r>
          </a:p>
          <a:p>
            <a:pPr marL="402336" lvl="1" indent="0" algn="just">
              <a:buNone/>
            </a:pPr>
            <a:r>
              <a:rPr lang="en-US" sz="1600" dirty="0">
                <a:latin typeface="Courier"/>
              </a:rPr>
              <a:t>}</a:t>
            </a:r>
          </a:p>
        </p:txBody>
      </p:sp>
    </p:spTree>
    <p:extLst>
      <p:ext uri="{BB962C8B-B14F-4D97-AF65-F5344CB8AC3E}">
        <p14:creationId xmlns:p14="http://schemas.microsoft.com/office/powerpoint/2010/main" val="425411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990600"/>
          </a:xfrm>
        </p:spPr>
        <p:txBody>
          <a:bodyPr/>
          <a:lstStyle/>
          <a:p>
            <a:r>
              <a:rPr lang="en-US" dirty="0"/>
              <a:t>Primitive Types</a:t>
            </a:r>
          </a:p>
        </p:txBody>
      </p:sp>
      <p:sp>
        <p:nvSpPr>
          <p:cNvPr id="3" name="Content Placeholder 2"/>
          <p:cNvSpPr>
            <a:spLocks noGrp="1"/>
          </p:cNvSpPr>
          <p:nvPr>
            <p:ph idx="1"/>
          </p:nvPr>
        </p:nvSpPr>
        <p:spPr>
          <a:xfrm>
            <a:off x="609600" y="2438400"/>
            <a:ext cx="10972800" cy="3753612"/>
          </a:xfrm>
        </p:spPr>
        <p:txBody>
          <a:bodyPr>
            <a:normAutofit/>
          </a:bodyPr>
          <a:lstStyle/>
          <a:p>
            <a:pPr marL="109728" indent="0">
              <a:buNone/>
            </a:pPr>
            <a:r>
              <a:rPr lang="en-US" sz="3200" dirty="0"/>
              <a:t>The Java programming language defines eight </a:t>
            </a:r>
            <a:r>
              <a:rPr lang="en-US" sz="3200" dirty="0" smtClean="0"/>
              <a:t>primitive types</a:t>
            </a:r>
            <a:r>
              <a:rPr lang="en-US" sz="3200" dirty="0"/>
              <a:t>:</a:t>
            </a:r>
            <a:endParaRPr lang="en-US" sz="3200" dirty="0" smtClean="0"/>
          </a:p>
          <a:p>
            <a:r>
              <a:rPr lang="en-US" dirty="0"/>
              <a:t>Logical – </a:t>
            </a:r>
            <a:r>
              <a:rPr lang="en-US" dirty="0">
                <a:latin typeface="Courier"/>
              </a:rPr>
              <a:t>boolean</a:t>
            </a:r>
          </a:p>
          <a:p>
            <a:r>
              <a:rPr lang="en-US" dirty="0"/>
              <a:t>Textual – </a:t>
            </a:r>
            <a:r>
              <a:rPr lang="en-US" dirty="0">
                <a:latin typeface="Courier"/>
              </a:rPr>
              <a:t>char</a:t>
            </a:r>
          </a:p>
          <a:p>
            <a:r>
              <a:rPr lang="en-US" dirty="0"/>
              <a:t>Integral – </a:t>
            </a:r>
            <a:r>
              <a:rPr lang="en-US" dirty="0">
                <a:latin typeface="Courier"/>
              </a:rPr>
              <a:t>byte, short, </a:t>
            </a:r>
            <a:r>
              <a:rPr lang="en-US" dirty="0" err="1">
                <a:latin typeface="Courier"/>
              </a:rPr>
              <a:t>int</a:t>
            </a:r>
            <a:r>
              <a:rPr lang="en-US" dirty="0">
                <a:latin typeface="Courier"/>
              </a:rPr>
              <a:t>, and long</a:t>
            </a:r>
          </a:p>
          <a:p>
            <a:r>
              <a:rPr lang="en-US" dirty="0"/>
              <a:t>Floating – </a:t>
            </a:r>
            <a:r>
              <a:rPr lang="en-US" dirty="0">
                <a:latin typeface="Courier"/>
              </a:rPr>
              <a:t>double and float</a:t>
            </a:r>
            <a:endParaRPr lang="en-US" dirty="0" smtClean="0">
              <a:latin typeface="Courier"/>
            </a:endParaRPr>
          </a:p>
        </p:txBody>
      </p:sp>
    </p:spTree>
    <p:extLst>
      <p:ext uri="{BB962C8B-B14F-4D97-AF65-F5344CB8AC3E}">
        <p14:creationId xmlns:p14="http://schemas.microsoft.com/office/powerpoint/2010/main" val="240793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800" dirty="0">
                <a:latin typeface="+mj-lt"/>
              </a:rPr>
              <a:t>In this example, the variable item holds the current value from the numbers array. The output from this program is the same as before:</a:t>
            </a:r>
          </a:p>
          <a:p>
            <a:pPr algn="just"/>
            <a:endParaRPr lang="en-US" sz="2000" dirty="0">
              <a:latin typeface="+mj-lt"/>
            </a:endParaRPr>
          </a:p>
          <a:p>
            <a:pPr marL="411480" lvl="1" indent="0" algn="just">
              <a:buNone/>
            </a:pPr>
            <a:r>
              <a:rPr lang="en-US" sz="1600" dirty="0">
                <a:latin typeface="+mj-lt"/>
              </a:rPr>
              <a:t>Count is: 1</a:t>
            </a:r>
          </a:p>
          <a:p>
            <a:pPr marL="411480" lvl="1" indent="0" algn="just">
              <a:buNone/>
            </a:pPr>
            <a:r>
              <a:rPr lang="en-US" sz="1600" dirty="0">
                <a:latin typeface="+mj-lt"/>
              </a:rPr>
              <a:t>Count is: 2</a:t>
            </a:r>
          </a:p>
          <a:p>
            <a:pPr marL="411480" lvl="1" indent="0" algn="just">
              <a:buNone/>
            </a:pPr>
            <a:r>
              <a:rPr lang="en-US" sz="1600" dirty="0">
                <a:latin typeface="+mj-lt"/>
              </a:rPr>
              <a:t>Count is: 3</a:t>
            </a:r>
          </a:p>
          <a:p>
            <a:pPr marL="411480" lvl="1" indent="0" algn="just">
              <a:buNone/>
            </a:pPr>
            <a:r>
              <a:rPr lang="en-US" sz="1600" dirty="0">
                <a:latin typeface="+mj-lt"/>
              </a:rPr>
              <a:t>Count is: 4</a:t>
            </a:r>
          </a:p>
          <a:p>
            <a:pPr marL="411480" lvl="1" indent="0" algn="just">
              <a:buNone/>
            </a:pPr>
            <a:r>
              <a:rPr lang="en-US" sz="1600" dirty="0">
                <a:latin typeface="+mj-lt"/>
              </a:rPr>
              <a:t>Count is: 5</a:t>
            </a:r>
          </a:p>
          <a:p>
            <a:pPr marL="411480" lvl="1" indent="0" algn="just">
              <a:buNone/>
            </a:pPr>
            <a:r>
              <a:rPr lang="en-US" sz="1600" dirty="0">
                <a:latin typeface="+mj-lt"/>
              </a:rPr>
              <a:t>Count is: 6</a:t>
            </a:r>
          </a:p>
          <a:p>
            <a:pPr marL="411480" lvl="1" indent="0" algn="just">
              <a:buNone/>
            </a:pPr>
            <a:r>
              <a:rPr lang="en-US" sz="1600" dirty="0">
                <a:latin typeface="+mj-lt"/>
              </a:rPr>
              <a:t>Count is: 7</a:t>
            </a:r>
          </a:p>
          <a:p>
            <a:pPr marL="411480" lvl="1" indent="0" algn="just">
              <a:buNone/>
            </a:pPr>
            <a:r>
              <a:rPr lang="en-US" sz="1600" dirty="0">
                <a:latin typeface="+mj-lt"/>
              </a:rPr>
              <a:t>Count is: 8</a:t>
            </a:r>
          </a:p>
          <a:p>
            <a:pPr marL="411480" lvl="1" indent="0" algn="just">
              <a:buNone/>
            </a:pPr>
            <a:r>
              <a:rPr lang="en-US" sz="1600" dirty="0">
                <a:latin typeface="+mj-lt"/>
              </a:rPr>
              <a:t>Count is: 9</a:t>
            </a:r>
          </a:p>
          <a:p>
            <a:pPr marL="411480" lvl="1" indent="0" algn="just">
              <a:buNone/>
            </a:pPr>
            <a:r>
              <a:rPr lang="en-US" sz="1600" dirty="0">
                <a:latin typeface="+mj-lt"/>
              </a:rPr>
              <a:t>Count is: </a:t>
            </a:r>
            <a:r>
              <a:rPr lang="en-US" sz="1600" dirty="0" smtClean="0">
                <a:latin typeface="+mj-lt"/>
              </a:rPr>
              <a:t>10</a:t>
            </a:r>
          </a:p>
          <a:p>
            <a:pPr marL="109728" indent="0" algn="just">
              <a:buNone/>
            </a:pPr>
            <a:endParaRPr lang="en-US" sz="1800" dirty="0">
              <a:latin typeface="+mj-lt"/>
            </a:endParaRPr>
          </a:p>
          <a:p>
            <a:pPr algn="just"/>
            <a:r>
              <a:rPr lang="en-US" sz="1800" dirty="0">
                <a:latin typeface="+mj-lt"/>
              </a:rPr>
              <a:t>We recommend using this form of the for statement instead of the general form whenever possible.</a:t>
            </a:r>
            <a:endParaRPr lang="en-US" sz="1400" dirty="0">
              <a:latin typeface="Courier"/>
            </a:endParaRPr>
          </a:p>
        </p:txBody>
      </p:sp>
    </p:spTree>
    <p:extLst>
      <p:ext uri="{BB962C8B-B14F-4D97-AF65-F5344CB8AC3E}">
        <p14:creationId xmlns:p14="http://schemas.microsoft.com/office/powerpoint/2010/main" val="244828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600" dirty="0">
                <a:latin typeface="+mj-lt"/>
              </a:rPr>
              <a:t>The break statement has two forms: labeled and unlabeled. You saw the unlabeled form in the previous discussion of the switch statement. You can also use an unlabeled break to terminate a for, while, or do-while loop, as shown in the following </a:t>
            </a:r>
            <a:r>
              <a:rPr lang="en-US" sz="1600" dirty="0" err="1">
                <a:latin typeface="+mj-lt"/>
              </a:rPr>
              <a:t>BreakDemo</a:t>
            </a:r>
            <a:r>
              <a:rPr lang="en-US" sz="1600" dirty="0">
                <a:latin typeface="+mj-lt"/>
              </a:rPr>
              <a:t> program:</a:t>
            </a:r>
          </a:p>
          <a:p>
            <a:pPr algn="just"/>
            <a:endParaRPr lang="en-US" sz="1800" dirty="0">
              <a:latin typeface="+mj-lt"/>
            </a:endParaRPr>
          </a:p>
          <a:p>
            <a:pPr marL="402336" lvl="1" indent="0" algn="just">
              <a:buNone/>
            </a:pPr>
            <a:r>
              <a:rPr lang="en-US" sz="1050" dirty="0">
                <a:latin typeface="Courier"/>
              </a:rPr>
              <a:t>class </a:t>
            </a:r>
            <a:r>
              <a:rPr lang="en-US" sz="1050" dirty="0" err="1">
                <a:latin typeface="Courier"/>
              </a:rPr>
              <a:t>BreakDemo</a:t>
            </a:r>
            <a:r>
              <a:rPr lang="en-US" sz="1050" dirty="0">
                <a:latin typeface="Courier"/>
              </a:rPr>
              <a:t> {</a:t>
            </a:r>
          </a:p>
          <a:p>
            <a:pPr marL="402336" lvl="1" indent="0" algn="just">
              <a:buNone/>
            </a:pPr>
            <a:r>
              <a:rPr lang="en-US" sz="1050" dirty="0">
                <a:latin typeface="Courier"/>
              </a:rPr>
              <a:t>    public static void main(String[] </a:t>
            </a:r>
            <a:r>
              <a:rPr lang="en-US" sz="1050" dirty="0" err="1">
                <a:latin typeface="Courier"/>
              </a:rPr>
              <a:t>args</a:t>
            </a:r>
            <a:r>
              <a:rPr lang="en-US" sz="1050" dirty="0">
                <a:latin typeface="Courier"/>
              </a:rPr>
              <a:t>) {</a:t>
            </a:r>
          </a:p>
          <a:p>
            <a:pPr marL="402336" lvl="1" indent="0" algn="just">
              <a:buNone/>
            </a:pPr>
            <a:endParaRPr lang="en-US" sz="1050" dirty="0">
              <a:latin typeface="Courier"/>
            </a:endParaRP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arrayOfInts</a:t>
            </a:r>
            <a:r>
              <a:rPr lang="en-US" sz="1050" dirty="0">
                <a:latin typeface="Courier"/>
              </a:rPr>
              <a:t> = </a:t>
            </a:r>
          </a:p>
          <a:p>
            <a:pPr marL="402336" lvl="1" indent="0" algn="just">
              <a:buNone/>
            </a:pPr>
            <a:r>
              <a:rPr lang="en-US" sz="1050" dirty="0">
                <a:latin typeface="Courier"/>
              </a:rPr>
              <a:t>            { 32, 87, 3, 589,</a:t>
            </a:r>
          </a:p>
          <a:p>
            <a:pPr marL="402336" lvl="1" indent="0" algn="just">
              <a:buNone/>
            </a:pPr>
            <a:r>
              <a:rPr lang="en-US" sz="1050" dirty="0">
                <a:latin typeface="Courier"/>
              </a:rPr>
              <a:t>              12, 1076, 2000,</a:t>
            </a:r>
          </a:p>
          <a:p>
            <a:pPr marL="402336" lvl="1" indent="0" algn="just">
              <a:buNone/>
            </a:pPr>
            <a:r>
              <a:rPr lang="en-US" sz="1050" dirty="0">
                <a:latin typeface="Courier"/>
              </a:rPr>
              <a:t>              8, 622, 127 };</a:t>
            </a: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searchfor</a:t>
            </a:r>
            <a:r>
              <a:rPr lang="en-US" sz="1050" dirty="0">
                <a:latin typeface="Courier"/>
              </a:rPr>
              <a:t> = 12;</a:t>
            </a:r>
          </a:p>
          <a:p>
            <a:pPr marL="402336" lvl="1" indent="0" algn="just">
              <a:buNone/>
            </a:pPr>
            <a:endParaRPr lang="en-US" sz="1050" dirty="0">
              <a:latin typeface="Courier"/>
            </a:endParaRP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i</a:t>
            </a:r>
            <a:r>
              <a:rPr lang="en-US" sz="1050" dirty="0">
                <a:latin typeface="Courier"/>
              </a:rPr>
              <a:t>;</a:t>
            </a:r>
          </a:p>
          <a:p>
            <a:pPr marL="402336" lvl="1" indent="0" algn="just">
              <a:buNone/>
            </a:pPr>
            <a:r>
              <a:rPr lang="en-US" sz="1050" dirty="0">
                <a:latin typeface="Courier"/>
              </a:rPr>
              <a:t>        </a:t>
            </a:r>
            <a:r>
              <a:rPr lang="en-US" sz="1050" dirty="0" err="1">
                <a:latin typeface="Courier"/>
              </a:rPr>
              <a:t>boolean</a:t>
            </a:r>
            <a:r>
              <a:rPr lang="en-US" sz="1050" dirty="0">
                <a:latin typeface="Courier"/>
              </a:rPr>
              <a:t> </a:t>
            </a:r>
            <a:r>
              <a:rPr lang="en-US" sz="1050" dirty="0" err="1">
                <a:latin typeface="Courier"/>
              </a:rPr>
              <a:t>foundIt</a:t>
            </a:r>
            <a:r>
              <a:rPr lang="en-US" sz="1050" dirty="0">
                <a:latin typeface="Courier"/>
              </a:rPr>
              <a:t> = false;</a:t>
            </a:r>
          </a:p>
          <a:p>
            <a:pPr marL="402336" lvl="1" indent="0" algn="just">
              <a:buNone/>
            </a:pPr>
            <a:endParaRPr lang="en-US" sz="1050" dirty="0">
              <a:latin typeface="Courier"/>
            </a:endParaRPr>
          </a:p>
          <a:p>
            <a:pPr marL="402336" lvl="1" indent="0" algn="just">
              <a:buNone/>
            </a:pPr>
            <a:r>
              <a:rPr lang="en-US" sz="1050" dirty="0">
                <a:latin typeface="Courier"/>
              </a:rPr>
              <a:t>        for (</a:t>
            </a:r>
            <a:r>
              <a:rPr lang="en-US" sz="1050" dirty="0" err="1">
                <a:latin typeface="Courier"/>
              </a:rPr>
              <a:t>i</a:t>
            </a:r>
            <a:r>
              <a:rPr lang="en-US" sz="1050" dirty="0">
                <a:latin typeface="Courier"/>
              </a:rPr>
              <a:t> = 0; </a:t>
            </a:r>
            <a:r>
              <a:rPr lang="en-US" sz="1050" dirty="0" err="1">
                <a:latin typeface="Courier"/>
              </a:rPr>
              <a:t>i</a:t>
            </a:r>
            <a:r>
              <a:rPr lang="en-US" sz="1050" dirty="0">
                <a:latin typeface="Courier"/>
              </a:rPr>
              <a:t> &lt; </a:t>
            </a:r>
            <a:r>
              <a:rPr lang="en-US" sz="1050" dirty="0" err="1">
                <a:latin typeface="Courier"/>
              </a:rPr>
              <a:t>arrayOfInts.length</a:t>
            </a:r>
            <a:r>
              <a:rPr lang="en-US" sz="1050" dirty="0">
                <a:latin typeface="Courier"/>
              </a:rPr>
              <a:t>; </a:t>
            </a:r>
            <a:r>
              <a:rPr lang="en-US" sz="1050" dirty="0" err="1">
                <a:latin typeface="Courier"/>
              </a:rPr>
              <a:t>i</a:t>
            </a:r>
            <a:r>
              <a:rPr lang="en-US" sz="1050" dirty="0">
                <a:latin typeface="Courier"/>
              </a:rPr>
              <a:t>++) {</a:t>
            </a:r>
          </a:p>
          <a:p>
            <a:pPr marL="402336" lvl="1" indent="0" algn="just">
              <a:buNone/>
            </a:pPr>
            <a:r>
              <a:rPr lang="en-US" sz="1050" dirty="0">
                <a:latin typeface="Courier"/>
              </a:rPr>
              <a:t>            if (</a:t>
            </a:r>
            <a:r>
              <a:rPr lang="en-US" sz="1050" dirty="0" err="1">
                <a:latin typeface="Courier"/>
              </a:rPr>
              <a:t>arrayOfInts</a:t>
            </a:r>
            <a:r>
              <a:rPr lang="en-US" sz="1050" dirty="0">
                <a:latin typeface="Courier"/>
              </a:rPr>
              <a:t>[</a:t>
            </a:r>
            <a:r>
              <a:rPr lang="en-US" sz="1050" dirty="0" err="1">
                <a:latin typeface="Courier"/>
              </a:rPr>
              <a:t>i</a:t>
            </a:r>
            <a:r>
              <a:rPr lang="en-US" sz="1050" dirty="0">
                <a:latin typeface="Courier"/>
              </a:rPr>
              <a:t>] == </a:t>
            </a:r>
            <a:r>
              <a:rPr lang="en-US" sz="1050" dirty="0" err="1">
                <a:latin typeface="Courier"/>
              </a:rPr>
              <a:t>searchfor</a:t>
            </a:r>
            <a:r>
              <a:rPr lang="en-US" sz="1050" dirty="0">
                <a:latin typeface="Courier"/>
              </a:rPr>
              <a:t>) {</a:t>
            </a:r>
          </a:p>
          <a:p>
            <a:pPr marL="402336" lvl="1" indent="0" algn="just">
              <a:buNone/>
            </a:pPr>
            <a:r>
              <a:rPr lang="en-US" sz="1050" dirty="0">
                <a:latin typeface="Courier"/>
              </a:rPr>
              <a:t>                </a:t>
            </a:r>
            <a:r>
              <a:rPr lang="en-US" sz="1050" dirty="0" err="1">
                <a:latin typeface="Courier"/>
              </a:rPr>
              <a:t>foundIt</a:t>
            </a:r>
            <a:r>
              <a:rPr lang="en-US" sz="1050" dirty="0">
                <a:latin typeface="Courier"/>
              </a:rPr>
              <a:t> = true;</a:t>
            </a:r>
          </a:p>
          <a:p>
            <a:pPr marL="402336" lvl="1" indent="0" algn="just">
              <a:buNone/>
            </a:pPr>
            <a:r>
              <a:rPr lang="en-US" sz="1050" dirty="0">
                <a:latin typeface="Courier"/>
              </a:rPr>
              <a:t>                </a:t>
            </a:r>
            <a:r>
              <a:rPr lang="en-US" sz="1050" b="1" dirty="0">
                <a:latin typeface="Courier"/>
              </a:rPr>
              <a:t>break;</a:t>
            </a:r>
          </a:p>
          <a:p>
            <a:pPr marL="402336" lvl="1" indent="0" algn="just">
              <a:buNone/>
            </a:pPr>
            <a:r>
              <a:rPr lang="en-US" sz="1050" dirty="0">
                <a:latin typeface="Courier"/>
              </a:rPr>
              <a:t>            }</a:t>
            </a:r>
          </a:p>
          <a:p>
            <a:pPr marL="402336" lvl="1" indent="0" algn="just">
              <a:buNone/>
            </a:pPr>
            <a:r>
              <a:rPr lang="en-US" sz="1050" dirty="0">
                <a:latin typeface="Courier"/>
              </a:rPr>
              <a:t>        }</a:t>
            </a:r>
            <a:endParaRPr lang="en-US" sz="900" dirty="0">
              <a:latin typeface="Courier"/>
            </a:endParaRPr>
          </a:p>
        </p:txBody>
      </p:sp>
    </p:spTree>
    <p:extLst>
      <p:ext uri="{BB962C8B-B14F-4D97-AF65-F5344CB8AC3E}">
        <p14:creationId xmlns:p14="http://schemas.microsoft.com/office/powerpoint/2010/main" val="185061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10972800" cy="4325112"/>
          </a:xfrm>
        </p:spPr>
        <p:txBody>
          <a:bodyPr>
            <a:noAutofit/>
          </a:bodyPr>
          <a:lstStyle/>
          <a:p>
            <a:pPr marL="402336" lvl="1" indent="0" algn="just">
              <a:buNone/>
            </a:pPr>
            <a:r>
              <a:rPr lang="en-US" sz="1400" dirty="0">
                <a:latin typeface="Courier"/>
              </a:rPr>
              <a:t> if (</a:t>
            </a:r>
            <a:r>
              <a:rPr lang="en-US" sz="1400" dirty="0" err="1">
                <a:latin typeface="Courier"/>
              </a:rPr>
              <a:t>foundIt</a:t>
            </a:r>
            <a:r>
              <a:rPr lang="en-US" sz="1400" dirty="0">
                <a:latin typeface="Courier"/>
              </a:rPr>
              <a:t>) {</a:t>
            </a:r>
          </a:p>
          <a:p>
            <a:pPr marL="402336" lvl="1" indent="0" algn="just">
              <a:buNone/>
            </a:pPr>
            <a:r>
              <a:rPr lang="en-US" sz="1400" dirty="0">
                <a:latin typeface="Courier"/>
              </a:rPr>
              <a:t>            </a:t>
            </a:r>
            <a:r>
              <a:rPr lang="en-US" sz="1400" dirty="0" err="1">
                <a:latin typeface="Courier"/>
              </a:rPr>
              <a:t>System.out.println</a:t>
            </a:r>
            <a:r>
              <a:rPr lang="en-US" sz="1400" dirty="0">
                <a:latin typeface="Courier"/>
              </a:rPr>
              <a:t>("Found " + </a:t>
            </a:r>
            <a:r>
              <a:rPr lang="en-US" sz="1400" dirty="0" err="1">
                <a:latin typeface="Courier"/>
              </a:rPr>
              <a:t>searchfor</a:t>
            </a:r>
            <a:r>
              <a:rPr lang="en-US" sz="1400" dirty="0">
                <a:latin typeface="Courier"/>
              </a:rPr>
              <a:t> + " at index " + </a:t>
            </a:r>
            <a:r>
              <a:rPr lang="en-US" sz="1400" dirty="0" err="1">
                <a:latin typeface="Courier"/>
              </a:rPr>
              <a:t>i</a:t>
            </a:r>
            <a:r>
              <a:rPr lang="en-US" sz="1400" dirty="0">
                <a:latin typeface="Courier"/>
              </a:rPr>
              <a:t>);</a:t>
            </a:r>
          </a:p>
          <a:p>
            <a:pPr marL="402336" lvl="1" indent="0" algn="just">
              <a:buNone/>
            </a:pPr>
            <a:r>
              <a:rPr lang="en-US" sz="1400" dirty="0">
                <a:latin typeface="Courier"/>
              </a:rPr>
              <a:t>        } else {</a:t>
            </a:r>
          </a:p>
          <a:p>
            <a:pPr marL="402336" lvl="1" indent="0" algn="just">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searchfor</a:t>
            </a:r>
            <a:r>
              <a:rPr lang="en-US" sz="1400" dirty="0">
                <a:latin typeface="Courier"/>
              </a:rPr>
              <a:t> + " not in the array");</a:t>
            </a:r>
          </a:p>
          <a:p>
            <a:pPr marL="402336" lvl="1" indent="0" algn="just">
              <a:buNone/>
            </a:pPr>
            <a:r>
              <a:rPr lang="en-US" sz="1400" dirty="0">
                <a:latin typeface="Courier"/>
              </a:rPr>
              <a:t>        }</a:t>
            </a:r>
          </a:p>
          <a:p>
            <a:pPr marL="402336" lvl="1" indent="0" algn="just">
              <a:buNone/>
            </a:pPr>
            <a:r>
              <a:rPr lang="en-US" sz="1400" dirty="0">
                <a:latin typeface="Courier"/>
              </a:rPr>
              <a:t>    }</a:t>
            </a:r>
          </a:p>
          <a:p>
            <a:pPr marL="402336" lvl="1" indent="0" algn="just">
              <a:buNone/>
            </a:pPr>
            <a:r>
              <a:rPr lang="en-US" sz="1400" dirty="0" smtClean="0">
                <a:latin typeface="Courier"/>
              </a:rPr>
              <a:t>}</a:t>
            </a:r>
          </a:p>
          <a:p>
            <a:pPr algn="just"/>
            <a:endParaRPr lang="en-US" sz="1600" dirty="0">
              <a:latin typeface="+mj-lt"/>
            </a:endParaRPr>
          </a:p>
          <a:p>
            <a:pPr algn="just"/>
            <a:r>
              <a:rPr lang="en-US" sz="2000" dirty="0">
                <a:latin typeface="+mj-lt"/>
              </a:rPr>
              <a:t>This program searches for the number 12 in an array. The break statement, shown in boldface, terminates the for loop when that value is found. Control flow then transfers to the statement after the for loop. This program's output is:</a:t>
            </a:r>
          </a:p>
          <a:p>
            <a:pPr algn="just"/>
            <a:endParaRPr lang="en-US" sz="1600" dirty="0">
              <a:latin typeface="+mj-lt"/>
            </a:endParaRPr>
          </a:p>
          <a:p>
            <a:pPr marL="109728" indent="0" algn="just">
              <a:buNone/>
            </a:pPr>
            <a:r>
              <a:rPr lang="en-US" sz="2000" dirty="0">
                <a:latin typeface="+mj-lt"/>
              </a:rPr>
              <a:t> </a:t>
            </a:r>
            <a:r>
              <a:rPr lang="en-US" sz="2000" dirty="0" smtClean="0">
                <a:latin typeface="+mj-lt"/>
              </a:rPr>
              <a:t>    Found </a:t>
            </a:r>
            <a:r>
              <a:rPr lang="en-US" sz="2000" dirty="0">
                <a:latin typeface="+mj-lt"/>
              </a:rPr>
              <a:t>12 at index 4</a:t>
            </a:r>
            <a:endParaRPr lang="en-US" sz="1050" dirty="0">
              <a:latin typeface="Courier"/>
            </a:endParaRPr>
          </a:p>
        </p:txBody>
      </p:sp>
    </p:spTree>
    <p:extLst>
      <p:ext uri="{BB962C8B-B14F-4D97-AF65-F5344CB8AC3E}">
        <p14:creationId xmlns:p14="http://schemas.microsoft.com/office/powerpoint/2010/main" val="390577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600" dirty="0">
                <a:latin typeface="+mj-lt"/>
              </a:rPr>
              <a:t>An unlabeled break statement terminates the innermost switch, for, while, or do-while statement, but a labeled break terminates an outer statement. The following program, </a:t>
            </a:r>
            <a:r>
              <a:rPr lang="en-US" sz="1600" dirty="0" err="1">
                <a:latin typeface="+mj-lt"/>
              </a:rPr>
              <a:t>BreakWithLabelDemo</a:t>
            </a:r>
            <a:r>
              <a:rPr lang="en-US" sz="1600" dirty="0">
                <a:latin typeface="+mj-lt"/>
              </a:rPr>
              <a:t>, is similar to the previous program, but uses nested for loops to search for a value in a two-dimensional array. When the value is found, a labeled break terminates the outer for loop (labeled "search"):</a:t>
            </a:r>
          </a:p>
          <a:p>
            <a:pPr marL="402336" lvl="1" indent="0" algn="just">
              <a:buNone/>
            </a:pPr>
            <a:endParaRPr lang="en-US" sz="1400" dirty="0">
              <a:latin typeface="Courier"/>
            </a:endParaRPr>
          </a:p>
          <a:p>
            <a:pPr marL="402336" lvl="1" indent="0" algn="just">
              <a:buNone/>
            </a:pPr>
            <a:r>
              <a:rPr lang="en-US" sz="1400" dirty="0">
                <a:latin typeface="Courier"/>
              </a:rPr>
              <a:t>class </a:t>
            </a:r>
            <a:r>
              <a:rPr lang="en-US" sz="1400" dirty="0" err="1">
                <a:latin typeface="Courier"/>
              </a:rPr>
              <a:t>BreakWithLabelDemo</a:t>
            </a:r>
            <a:r>
              <a:rPr lang="en-US" sz="1400" dirty="0">
                <a:latin typeface="Courier"/>
              </a:rPr>
              <a:t> {</a:t>
            </a:r>
          </a:p>
          <a:p>
            <a:pPr marL="402336" lvl="1" indent="0" algn="just">
              <a:buNone/>
            </a:pPr>
            <a:r>
              <a:rPr lang="en-US" sz="1400" dirty="0">
                <a:latin typeface="Courier"/>
              </a:rPr>
              <a:t>    public static void main(String[] </a:t>
            </a:r>
            <a:r>
              <a:rPr lang="en-US" sz="1400" dirty="0" err="1">
                <a:latin typeface="Courier"/>
              </a:rPr>
              <a:t>args</a:t>
            </a:r>
            <a:r>
              <a:rPr lang="en-US" sz="1400" dirty="0">
                <a:latin typeface="Courier"/>
              </a:rPr>
              <a:t>) {</a:t>
            </a:r>
          </a:p>
          <a:p>
            <a:pPr marL="402336" lvl="1" indent="0" algn="just">
              <a:buNone/>
            </a:pPr>
            <a:endParaRPr lang="en-US" sz="1400" dirty="0">
              <a:latin typeface="Courier"/>
            </a:endParaRPr>
          </a:p>
          <a:p>
            <a:pPr marL="402336" lvl="1" indent="0" algn="just">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arrayOfInts</a:t>
            </a:r>
            <a:r>
              <a:rPr lang="en-US" sz="1400" dirty="0">
                <a:latin typeface="Courier"/>
              </a:rPr>
              <a:t> = { </a:t>
            </a:r>
          </a:p>
          <a:p>
            <a:pPr marL="402336" lvl="1" indent="0" algn="just">
              <a:buNone/>
            </a:pPr>
            <a:r>
              <a:rPr lang="en-US" sz="1400" dirty="0">
                <a:latin typeface="Courier"/>
              </a:rPr>
              <a:t>            { 32, 87, 3, 589 },</a:t>
            </a:r>
          </a:p>
          <a:p>
            <a:pPr marL="402336" lvl="1" indent="0" algn="just">
              <a:buNone/>
            </a:pPr>
            <a:r>
              <a:rPr lang="en-US" sz="1400" dirty="0">
                <a:latin typeface="Courier"/>
              </a:rPr>
              <a:t>            { 12, 1076, 2000, 8 },</a:t>
            </a:r>
          </a:p>
          <a:p>
            <a:pPr marL="402336" lvl="1" indent="0" algn="just">
              <a:buNone/>
            </a:pPr>
            <a:r>
              <a:rPr lang="en-US" sz="1400" dirty="0">
                <a:latin typeface="Courier"/>
              </a:rPr>
              <a:t>            { 622, 127, 77, 955 }</a:t>
            </a:r>
          </a:p>
          <a:p>
            <a:pPr marL="402336" lvl="1" indent="0" algn="just">
              <a:buNone/>
            </a:pPr>
            <a:r>
              <a:rPr lang="en-US" sz="1400" dirty="0">
                <a:latin typeface="Courier"/>
              </a:rPr>
              <a:t>        };</a:t>
            </a:r>
          </a:p>
          <a:p>
            <a:pPr marL="402336" lvl="1" indent="0" algn="just">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searchfor</a:t>
            </a:r>
            <a:r>
              <a:rPr lang="en-US" sz="1400" dirty="0">
                <a:latin typeface="Courier"/>
              </a:rPr>
              <a:t> = 12;</a:t>
            </a:r>
          </a:p>
          <a:p>
            <a:pPr marL="402336" lvl="1" indent="0" algn="just">
              <a:buNone/>
            </a:pPr>
            <a:endParaRPr lang="en-US" sz="1400" dirty="0">
              <a:latin typeface="Courier"/>
            </a:endParaRPr>
          </a:p>
          <a:p>
            <a:pPr marL="402336" lvl="1" indent="0" algn="just">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a:t>
            </a:r>
          </a:p>
          <a:p>
            <a:pPr marL="402336" lvl="1" indent="0" algn="just">
              <a:buNone/>
            </a:pPr>
            <a:r>
              <a:rPr lang="en-US" sz="1400" dirty="0">
                <a:latin typeface="Courier"/>
              </a:rPr>
              <a:t>        </a:t>
            </a:r>
            <a:r>
              <a:rPr lang="en-US" sz="1400" dirty="0" err="1">
                <a:latin typeface="Courier"/>
              </a:rPr>
              <a:t>int</a:t>
            </a:r>
            <a:r>
              <a:rPr lang="en-US" sz="1400" dirty="0">
                <a:latin typeface="Courier"/>
              </a:rPr>
              <a:t> j = 0;</a:t>
            </a:r>
          </a:p>
          <a:p>
            <a:pPr marL="402336" lvl="1" indent="0" algn="just">
              <a:buNone/>
            </a:pPr>
            <a:r>
              <a:rPr lang="en-US" sz="1400" dirty="0">
                <a:latin typeface="Courier"/>
              </a:rPr>
              <a:t>        </a:t>
            </a:r>
            <a:r>
              <a:rPr lang="en-US" sz="1400" dirty="0" err="1">
                <a:latin typeface="Courier"/>
              </a:rPr>
              <a:t>boolean</a:t>
            </a:r>
            <a:r>
              <a:rPr lang="en-US" sz="1400" dirty="0">
                <a:latin typeface="Courier"/>
              </a:rPr>
              <a:t> </a:t>
            </a:r>
            <a:r>
              <a:rPr lang="en-US" sz="1400" dirty="0" err="1">
                <a:latin typeface="Courier"/>
              </a:rPr>
              <a:t>foundIt</a:t>
            </a:r>
            <a:r>
              <a:rPr lang="en-US" sz="1400" dirty="0">
                <a:latin typeface="Courier"/>
              </a:rPr>
              <a:t> = false;</a:t>
            </a:r>
            <a:endParaRPr lang="en-US" sz="1050" dirty="0">
              <a:latin typeface="Courier"/>
            </a:endParaRPr>
          </a:p>
        </p:txBody>
      </p:sp>
    </p:spTree>
    <p:extLst>
      <p:ext uri="{BB962C8B-B14F-4D97-AF65-F5344CB8AC3E}">
        <p14:creationId xmlns:p14="http://schemas.microsoft.com/office/powerpoint/2010/main" val="30430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7594600" cy="4325112"/>
          </a:xfrm>
        </p:spPr>
        <p:txBody>
          <a:bodyPr>
            <a:noAutofit/>
          </a:bodyPr>
          <a:lstStyle/>
          <a:p>
            <a:pPr marL="109728" indent="0" algn="just">
              <a:buNone/>
            </a:pPr>
            <a:r>
              <a:rPr lang="en-US" sz="1200" dirty="0">
                <a:latin typeface="Courier"/>
              </a:rPr>
              <a:t>  </a:t>
            </a:r>
            <a:r>
              <a:rPr lang="en-US" sz="1200" dirty="0" smtClean="0">
                <a:latin typeface="Courier"/>
              </a:rPr>
              <a:t>     search</a:t>
            </a:r>
            <a:r>
              <a:rPr lang="en-US" sz="1200" dirty="0">
                <a:latin typeface="Courier"/>
              </a:rPr>
              <a:t>:</a:t>
            </a:r>
          </a:p>
          <a:p>
            <a:pPr marL="109728" indent="0" algn="just">
              <a:buNone/>
            </a:pPr>
            <a:r>
              <a:rPr lang="en-US" sz="1200" dirty="0">
                <a:latin typeface="Courier"/>
              </a:rPr>
              <a:t>        for (</a:t>
            </a:r>
            <a:r>
              <a:rPr lang="en-US" sz="1200" dirty="0" err="1">
                <a:latin typeface="Courier"/>
              </a:rPr>
              <a:t>i</a:t>
            </a:r>
            <a:r>
              <a:rPr lang="en-US" sz="1200" dirty="0">
                <a:latin typeface="Courier"/>
              </a:rPr>
              <a:t> = 0; </a:t>
            </a:r>
            <a:r>
              <a:rPr lang="en-US" sz="1200" dirty="0" err="1">
                <a:latin typeface="Courier"/>
              </a:rPr>
              <a:t>i</a:t>
            </a:r>
            <a:r>
              <a:rPr lang="en-US" sz="1200" dirty="0">
                <a:latin typeface="Courier"/>
              </a:rPr>
              <a:t> &lt; </a:t>
            </a:r>
            <a:r>
              <a:rPr lang="en-US" sz="1200" dirty="0" err="1">
                <a:latin typeface="Courier"/>
              </a:rPr>
              <a:t>arrayOfInts.length</a:t>
            </a:r>
            <a:r>
              <a:rPr lang="en-US" sz="1200" dirty="0">
                <a:latin typeface="Courier"/>
              </a:rPr>
              <a:t>; </a:t>
            </a:r>
            <a:r>
              <a:rPr lang="en-US" sz="1200" dirty="0" err="1">
                <a:latin typeface="Courier"/>
              </a:rPr>
              <a:t>i</a:t>
            </a:r>
            <a:r>
              <a:rPr lang="en-US" sz="1200" dirty="0">
                <a:latin typeface="Courier"/>
              </a:rPr>
              <a:t>++) {</a:t>
            </a:r>
          </a:p>
          <a:p>
            <a:pPr marL="109728" indent="0" algn="just">
              <a:buNone/>
            </a:pPr>
            <a:r>
              <a:rPr lang="en-US" sz="1200" dirty="0">
                <a:latin typeface="Courier"/>
              </a:rPr>
              <a:t>            for (j = 0; j &lt; </a:t>
            </a:r>
            <a:r>
              <a:rPr lang="en-US" sz="1200" dirty="0" err="1">
                <a:latin typeface="Courier"/>
              </a:rPr>
              <a:t>arrayOfInts</a:t>
            </a:r>
            <a:r>
              <a:rPr lang="en-US" sz="1200" dirty="0">
                <a:latin typeface="Courier"/>
              </a:rPr>
              <a:t>[</a:t>
            </a:r>
            <a:r>
              <a:rPr lang="en-US" sz="1200" dirty="0" err="1">
                <a:latin typeface="Courier"/>
              </a:rPr>
              <a:t>i</a:t>
            </a:r>
            <a:r>
              <a:rPr lang="en-US" sz="1200" dirty="0">
                <a:latin typeface="Courier"/>
              </a:rPr>
              <a:t>].length;</a:t>
            </a:r>
          </a:p>
          <a:p>
            <a:pPr marL="109728" indent="0" algn="just">
              <a:buNone/>
            </a:pPr>
            <a:r>
              <a:rPr lang="en-US" sz="1200" dirty="0">
                <a:latin typeface="Courier"/>
              </a:rPr>
              <a:t>                 </a:t>
            </a:r>
            <a:r>
              <a:rPr lang="en-US" sz="1200" dirty="0" err="1">
                <a:latin typeface="Courier"/>
              </a:rPr>
              <a:t>j++</a:t>
            </a:r>
            <a:r>
              <a:rPr lang="en-US" sz="1200" dirty="0">
                <a:latin typeface="Courier"/>
              </a:rPr>
              <a:t>) {</a:t>
            </a:r>
          </a:p>
          <a:p>
            <a:pPr marL="109728" indent="0" algn="just">
              <a:buNone/>
            </a:pPr>
            <a:r>
              <a:rPr lang="en-US" sz="1200" dirty="0">
                <a:latin typeface="Courier"/>
              </a:rPr>
              <a:t>                if (</a:t>
            </a:r>
            <a:r>
              <a:rPr lang="en-US" sz="1200" dirty="0" err="1">
                <a:latin typeface="Courier"/>
              </a:rPr>
              <a:t>arrayOfInts</a:t>
            </a:r>
            <a:r>
              <a:rPr lang="en-US" sz="1200" dirty="0">
                <a:latin typeface="Courier"/>
              </a:rPr>
              <a:t>[</a:t>
            </a:r>
            <a:r>
              <a:rPr lang="en-US" sz="1200" dirty="0" err="1">
                <a:latin typeface="Courier"/>
              </a:rPr>
              <a:t>i</a:t>
            </a:r>
            <a:r>
              <a:rPr lang="en-US" sz="1200" dirty="0">
                <a:latin typeface="Courier"/>
              </a:rPr>
              <a:t>][j] == </a:t>
            </a:r>
            <a:r>
              <a:rPr lang="en-US" sz="1200" dirty="0" err="1">
                <a:latin typeface="Courier"/>
              </a:rPr>
              <a:t>searchfor</a:t>
            </a:r>
            <a:r>
              <a:rPr lang="en-US" sz="1200" dirty="0">
                <a:latin typeface="Courier"/>
              </a:rPr>
              <a:t>) {</a:t>
            </a:r>
          </a:p>
          <a:p>
            <a:pPr marL="109728" indent="0" algn="just">
              <a:buNone/>
            </a:pPr>
            <a:r>
              <a:rPr lang="en-US" sz="1200" dirty="0">
                <a:latin typeface="Courier"/>
              </a:rPr>
              <a:t>                    </a:t>
            </a:r>
            <a:r>
              <a:rPr lang="en-US" sz="1200" dirty="0" err="1">
                <a:latin typeface="Courier"/>
              </a:rPr>
              <a:t>foundIt</a:t>
            </a:r>
            <a:r>
              <a:rPr lang="en-US" sz="1200" dirty="0">
                <a:latin typeface="Courier"/>
              </a:rPr>
              <a:t> = true;</a:t>
            </a:r>
          </a:p>
          <a:p>
            <a:pPr marL="109728" indent="0" algn="just">
              <a:buNone/>
            </a:pPr>
            <a:r>
              <a:rPr lang="en-US" sz="1200" dirty="0">
                <a:latin typeface="Courier"/>
              </a:rPr>
              <a:t>                    break search;</a:t>
            </a:r>
          </a:p>
          <a:p>
            <a:pPr marL="109728" indent="0" algn="just">
              <a:buNone/>
            </a:pPr>
            <a:r>
              <a:rPr lang="en-US" sz="1200" dirty="0">
                <a:latin typeface="Courier"/>
              </a:rPr>
              <a:t>                }</a:t>
            </a:r>
          </a:p>
          <a:p>
            <a:pPr marL="109728" indent="0" algn="just">
              <a:buNone/>
            </a:pPr>
            <a:r>
              <a:rPr lang="en-US" sz="1200" dirty="0">
                <a:latin typeface="Courier"/>
              </a:rPr>
              <a:t>            }</a:t>
            </a:r>
          </a:p>
          <a:p>
            <a:pPr marL="109728" indent="0" algn="just">
              <a:buNone/>
            </a:pP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if (</a:t>
            </a:r>
            <a:r>
              <a:rPr lang="en-US" sz="1200" dirty="0" err="1">
                <a:latin typeface="Courier"/>
              </a:rPr>
              <a:t>foundIt</a:t>
            </a: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("Found " + </a:t>
            </a:r>
            <a:r>
              <a:rPr lang="en-US" sz="1200" dirty="0" err="1">
                <a:latin typeface="Courier"/>
              </a:rPr>
              <a:t>searchfor</a:t>
            </a:r>
            <a:r>
              <a:rPr lang="en-US" sz="1200" dirty="0">
                <a:latin typeface="Courier"/>
              </a:rPr>
              <a:t> + " at " + </a:t>
            </a:r>
            <a:r>
              <a:rPr lang="en-US" sz="1200" dirty="0" err="1">
                <a:latin typeface="Courier"/>
              </a:rPr>
              <a:t>i</a:t>
            </a:r>
            <a:r>
              <a:rPr lang="en-US" sz="1200" dirty="0">
                <a:latin typeface="Courier"/>
              </a:rPr>
              <a:t> + ", " + j);</a:t>
            </a:r>
          </a:p>
          <a:p>
            <a:pPr marL="109728" indent="0" algn="just">
              <a:buNone/>
            </a:pPr>
            <a:r>
              <a:rPr lang="en-US" sz="1200" dirty="0">
                <a:latin typeface="Courier"/>
              </a:rPr>
              <a:t>        } else {</a:t>
            </a:r>
          </a:p>
          <a:p>
            <a:pPr marL="109728" indent="0" algn="just">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searchfor</a:t>
            </a:r>
            <a:r>
              <a:rPr lang="en-US" sz="1200" dirty="0">
                <a:latin typeface="Courier"/>
              </a:rPr>
              <a:t> + " not in the array");</a:t>
            </a:r>
          </a:p>
          <a:p>
            <a:pPr marL="109728" indent="0" algn="just">
              <a:buNone/>
            </a:pPr>
            <a:r>
              <a:rPr lang="en-US" sz="1200" dirty="0">
                <a:latin typeface="Courier"/>
              </a:rPr>
              <a:t>        }</a:t>
            </a:r>
          </a:p>
          <a:p>
            <a:pPr marL="109728" indent="0" algn="just">
              <a:buNone/>
            </a:pPr>
            <a:r>
              <a:rPr lang="en-US" sz="1200" dirty="0">
                <a:latin typeface="Courier"/>
              </a:rPr>
              <a:t>    }</a:t>
            </a:r>
          </a:p>
          <a:p>
            <a:pPr marL="109728" indent="0" algn="just">
              <a:buNone/>
            </a:pPr>
            <a:r>
              <a:rPr lang="en-US" sz="1200" dirty="0" smtClean="0">
                <a:latin typeface="Courier"/>
              </a:rPr>
              <a:t>}</a:t>
            </a:r>
          </a:p>
        </p:txBody>
      </p:sp>
      <p:sp>
        <p:nvSpPr>
          <p:cNvPr id="4" name="Content Placeholder 2"/>
          <p:cNvSpPr txBox="1">
            <a:spLocks/>
          </p:cNvSpPr>
          <p:nvPr/>
        </p:nvSpPr>
        <p:spPr>
          <a:xfrm>
            <a:off x="8204200" y="1816100"/>
            <a:ext cx="3479800" cy="4325112"/>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just"/>
            <a:r>
              <a:rPr lang="en-US" sz="2000" dirty="0" smtClean="0">
                <a:latin typeface="+mj-lt"/>
              </a:rPr>
              <a:t>This is the output of the program.</a:t>
            </a:r>
          </a:p>
          <a:p>
            <a:pPr algn="just"/>
            <a:endParaRPr lang="en-US" sz="1200" dirty="0" smtClean="0">
              <a:latin typeface="+mj-lt"/>
            </a:endParaRPr>
          </a:p>
          <a:p>
            <a:pPr marL="109728" indent="0" algn="just">
              <a:buFont typeface="Georgia"/>
              <a:buNone/>
            </a:pPr>
            <a:r>
              <a:rPr lang="en-US" sz="1200" dirty="0" smtClean="0">
                <a:latin typeface="+mj-lt"/>
              </a:rPr>
              <a:t>        </a:t>
            </a:r>
            <a:r>
              <a:rPr lang="en-US" sz="1400" dirty="0" smtClean="0">
                <a:latin typeface="Courier"/>
              </a:rPr>
              <a:t>Found 12 at 1, 0</a:t>
            </a:r>
          </a:p>
          <a:p>
            <a:pPr marL="109728" indent="0" algn="just">
              <a:buFont typeface="Georgia"/>
              <a:buNone/>
            </a:pPr>
            <a:endParaRPr lang="en-US" sz="1200" dirty="0">
              <a:latin typeface="+mj-lt"/>
            </a:endParaRPr>
          </a:p>
          <a:p>
            <a:pPr algn="just"/>
            <a:r>
              <a:rPr lang="en-US" sz="2000" dirty="0">
                <a:latin typeface="+mj-lt"/>
              </a:rPr>
              <a:t>The break statement terminates the labeled statement; it does not transfer the flow of control to the label. Control flow is transferred to the statement immediately following the labeled (terminated) statement.</a:t>
            </a:r>
          </a:p>
        </p:txBody>
      </p:sp>
    </p:spTree>
    <p:extLst>
      <p:ext uri="{BB962C8B-B14F-4D97-AF65-F5344CB8AC3E}">
        <p14:creationId xmlns:p14="http://schemas.microsoft.com/office/powerpoint/2010/main" val="243784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400" dirty="0">
                <a:latin typeface="+mj-lt"/>
              </a:rPr>
              <a:t>The continue statement skips the current iteration of a for, while , or do-while loop. The unlabeled form skips to the end of the innermost loop's body and evaluates the </a:t>
            </a:r>
            <a:r>
              <a:rPr lang="en-US" sz="1400" dirty="0" err="1">
                <a:latin typeface="+mj-lt"/>
              </a:rPr>
              <a:t>boolean</a:t>
            </a:r>
            <a:r>
              <a:rPr lang="en-US" sz="1400" dirty="0">
                <a:latin typeface="+mj-lt"/>
              </a:rPr>
              <a:t> expression that controls the loop. </a:t>
            </a:r>
            <a:endParaRPr lang="en-US" sz="1400" dirty="0" smtClean="0">
              <a:latin typeface="+mj-lt"/>
            </a:endParaRPr>
          </a:p>
          <a:p>
            <a:pPr algn="just"/>
            <a:r>
              <a:rPr lang="en-US" sz="1400" dirty="0" smtClean="0">
                <a:latin typeface="+mj-lt"/>
              </a:rPr>
              <a:t>The </a:t>
            </a:r>
            <a:r>
              <a:rPr lang="en-US" sz="1400" dirty="0">
                <a:latin typeface="+mj-lt"/>
              </a:rPr>
              <a:t>following program, </a:t>
            </a:r>
            <a:r>
              <a:rPr lang="en-US" sz="1400" dirty="0" err="1">
                <a:latin typeface="+mj-lt"/>
              </a:rPr>
              <a:t>ContinueDemo</a:t>
            </a:r>
            <a:r>
              <a:rPr lang="en-US" sz="1400" dirty="0">
                <a:latin typeface="+mj-lt"/>
              </a:rPr>
              <a:t> , steps through a String, counting the </a:t>
            </a:r>
            <a:r>
              <a:rPr lang="en-US" sz="1400" dirty="0" err="1">
                <a:latin typeface="+mj-lt"/>
              </a:rPr>
              <a:t>occurences</a:t>
            </a:r>
            <a:r>
              <a:rPr lang="en-US" sz="1400" dirty="0">
                <a:latin typeface="+mj-lt"/>
              </a:rPr>
              <a:t> of the letter "p". If the current character is not a p, the continue statement skips the rest of the loop and proceeds to the next character. If it is a "p", the program increments the letter count</a:t>
            </a:r>
            <a:r>
              <a:rPr lang="en-US" sz="1400" dirty="0" smtClean="0">
                <a:latin typeface="+mj-lt"/>
              </a:rPr>
              <a:t>.</a:t>
            </a:r>
          </a:p>
          <a:p>
            <a:pPr algn="just"/>
            <a:endParaRPr lang="en-US" sz="1600" dirty="0">
              <a:latin typeface="+mj-lt"/>
            </a:endParaRPr>
          </a:p>
          <a:p>
            <a:pPr marL="402336" lvl="1" indent="0" algn="just">
              <a:buNone/>
            </a:pPr>
            <a:r>
              <a:rPr lang="en-US" sz="1050" dirty="0">
                <a:latin typeface="Courier"/>
              </a:rPr>
              <a:t>class </a:t>
            </a:r>
            <a:r>
              <a:rPr lang="en-US" sz="1050" dirty="0" err="1">
                <a:latin typeface="Courier"/>
              </a:rPr>
              <a:t>ContinueDemo</a:t>
            </a:r>
            <a:r>
              <a:rPr lang="en-US" sz="1050" dirty="0">
                <a:latin typeface="Courier"/>
              </a:rPr>
              <a:t> {</a:t>
            </a:r>
          </a:p>
          <a:p>
            <a:pPr marL="402336" lvl="1" indent="0" algn="just">
              <a:buNone/>
            </a:pPr>
            <a:r>
              <a:rPr lang="en-US" sz="1050" dirty="0">
                <a:latin typeface="Courier"/>
              </a:rPr>
              <a:t>    public static void main(String[] </a:t>
            </a:r>
            <a:r>
              <a:rPr lang="en-US" sz="1050" dirty="0" err="1">
                <a:latin typeface="Courier"/>
              </a:rPr>
              <a:t>args</a:t>
            </a:r>
            <a:r>
              <a:rPr lang="en-US" sz="1050" dirty="0">
                <a:latin typeface="Courier"/>
              </a:rPr>
              <a:t>) {</a:t>
            </a:r>
          </a:p>
          <a:p>
            <a:pPr marL="402336" lvl="1" indent="0" algn="just">
              <a:buNone/>
            </a:pPr>
            <a:endParaRPr lang="en-US" sz="1050" dirty="0">
              <a:latin typeface="Courier"/>
            </a:endParaRPr>
          </a:p>
          <a:p>
            <a:pPr marL="402336" lvl="1" indent="0" algn="just">
              <a:buNone/>
            </a:pPr>
            <a:r>
              <a:rPr lang="en-US" sz="1050" dirty="0">
                <a:latin typeface="Courier"/>
              </a:rPr>
              <a:t>        String </a:t>
            </a:r>
            <a:r>
              <a:rPr lang="en-US" sz="1050" dirty="0" err="1">
                <a:latin typeface="Courier"/>
              </a:rPr>
              <a:t>searchMe</a:t>
            </a:r>
            <a:r>
              <a:rPr lang="en-US" sz="1050" dirty="0">
                <a:latin typeface="Courier"/>
              </a:rPr>
              <a:t> = "peter piper picked a " + "peck of pickled peppers";</a:t>
            </a:r>
          </a:p>
          <a:p>
            <a:pPr marL="402336" lvl="1" indent="0" algn="just">
              <a:buNone/>
            </a:pPr>
            <a:r>
              <a:rPr lang="en-US" sz="1050" dirty="0">
                <a:latin typeface="Courier"/>
              </a:rPr>
              <a:t>        </a:t>
            </a:r>
            <a:r>
              <a:rPr lang="en-US" sz="1050" dirty="0" err="1">
                <a:latin typeface="Courier"/>
              </a:rPr>
              <a:t>int</a:t>
            </a:r>
            <a:r>
              <a:rPr lang="en-US" sz="1050" dirty="0">
                <a:latin typeface="Courier"/>
              </a:rPr>
              <a:t> max = </a:t>
            </a:r>
            <a:r>
              <a:rPr lang="en-US" sz="1050" dirty="0" err="1">
                <a:latin typeface="Courier"/>
              </a:rPr>
              <a:t>searchMe.length</a:t>
            </a:r>
            <a:r>
              <a:rPr lang="en-US" sz="1050" dirty="0">
                <a:latin typeface="Courier"/>
              </a:rPr>
              <a:t>();</a:t>
            </a: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numPs</a:t>
            </a:r>
            <a:r>
              <a:rPr lang="en-US" sz="1050" dirty="0">
                <a:latin typeface="Courier"/>
              </a:rPr>
              <a:t> = 0;</a:t>
            </a:r>
          </a:p>
          <a:p>
            <a:pPr marL="402336" lvl="1" indent="0" algn="just">
              <a:buNone/>
            </a:pPr>
            <a:endParaRPr lang="en-US" sz="1050" dirty="0">
              <a:latin typeface="Courier"/>
            </a:endParaRPr>
          </a:p>
          <a:p>
            <a:pPr marL="402336" lvl="1" indent="0" algn="just">
              <a:buNone/>
            </a:pPr>
            <a:r>
              <a:rPr lang="en-US" sz="1050" dirty="0">
                <a:latin typeface="Courier"/>
              </a:rPr>
              <a:t>        for (</a:t>
            </a:r>
            <a:r>
              <a:rPr lang="en-US" sz="1050" dirty="0" err="1">
                <a:latin typeface="Courier"/>
              </a:rPr>
              <a:t>int</a:t>
            </a:r>
            <a:r>
              <a:rPr lang="en-US" sz="1050" dirty="0">
                <a:latin typeface="Courier"/>
              </a:rPr>
              <a:t> </a:t>
            </a:r>
            <a:r>
              <a:rPr lang="en-US" sz="1050" dirty="0" err="1">
                <a:latin typeface="Courier"/>
              </a:rPr>
              <a:t>i</a:t>
            </a:r>
            <a:r>
              <a:rPr lang="en-US" sz="1050" dirty="0">
                <a:latin typeface="Courier"/>
              </a:rPr>
              <a:t> = 0; </a:t>
            </a:r>
            <a:r>
              <a:rPr lang="en-US" sz="1050" dirty="0" err="1">
                <a:latin typeface="Courier"/>
              </a:rPr>
              <a:t>i</a:t>
            </a:r>
            <a:r>
              <a:rPr lang="en-US" sz="1050" dirty="0">
                <a:latin typeface="Courier"/>
              </a:rPr>
              <a:t> &lt; max; </a:t>
            </a:r>
            <a:r>
              <a:rPr lang="en-US" sz="1050" dirty="0" err="1">
                <a:latin typeface="Courier"/>
              </a:rPr>
              <a:t>i</a:t>
            </a:r>
            <a:r>
              <a:rPr lang="en-US" sz="1050" dirty="0">
                <a:latin typeface="Courier"/>
              </a:rPr>
              <a:t>++) {</a:t>
            </a:r>
          </a:p>
          <a:p>
            <a:pPr marL="402336" lvl="1" indent="0" algn="just">
              <a:buNone/>
            </a:pPr>
            <a:r>
              <a:rPr lang="en-US" sz="1050" dirty="0">
                <a:latin typeface="Courier"/>
              </a:rPr>
              <a:t>            // interested only in p's</a:t>
            </a:r>
          </a:p>
          <a:p>
            <a:pPr marL="402336" lvl="1" indent="0" algn="just">
              <a:buNone/>
            </a:pPr>
            <a:r>
              <a:rPr lang="en-US" sz="1050" dirty="0">
                <a:latin typeface="Courier"/>
              </a:rPr>
              <a:t>            if (</a:t>
            </a:r>
            <a:r>
              <a:rPr lang="en-US" sz="1050" dirty="0" err="1">
                <a:latin typeface="Courier"/>
              </a:rPr>
              <a:t>searchMe.charAt</a:t>
            </a:r>
            <a:r>
              <a:rPr lang="en-US" sz="1050" dirty="0">
                <a:latin typeface="Courier"/>
              </a:rPr>
              <a:t>(</a:t>
            </a:r>
            <a:r>
              <a:rPr lang="en-US" sz="1050" dirty="0" err="1">
                <a:latin typeface="Courier"/>
              </a:rPr>
              <a:t>i</a:t>
            </a:r>
            <a:r>
              <a:rPr lang="en-US" sz="1050" dirty="0">
                <a:latin typeface="Courier"/>
              </a:rPr>
              <a:t>) != 'p')</a:t>
            </a:r>
          </a:p>
          <a:p>
            <a:pPr marL="402336" lvl="1" indent="0" algn="just">
              <a:buNone/>
            </a:pPr>
            <a:r>
              <a:rPr lang="en-US" sz="1050" dirty="0">
                <a:latin typeface="Courier"/>
              </a:rPr>
              <a:t>                continue;</a:t>
            </a:r>
          </a:p>
          <a:p>
            <a:pPr marL="402336" lvl="1" indent="0" algn="just">
              <a:buNone/>
            </a:pPr>
            <a:endParaRPr lang="en-US" sz="1050" dirty="0">
              <a:latin typeface="Courier"/>
            </a:endParaRPr>
          </a:p>
          <a:p>
            <a:pPr marL="402336" lvl="1" indent="0" algn="just">
              <a:buNone/>
            </a:pPr>
            <a:r>
              <a:rPr lang="en-US" sz="1050" dirty="0">
                <a:latin typeface="Courier"/>
              </a:rPr>
              <a:t>            // process p's</a:t>
            </a:r>
          </a:p>
          <a:p>
            <a:pPr marL="402336" lvl="1" indent="0" algn="just">
              <a:buNone/>
            </a:pPr>
            <a:r>
              <a:rPr lang="en-US" sz="1050" dirty="0">
                <a:latin typeface="Courier"/>
              </a:rPr>
              <a:t>            </a:t>
            </a:r>
            <a:r>
              <a:rPr lang="en-US" sz="1050" dirty="0" err="1">
                <a:latin typeface="Courier"/>
              </a:rPr>
              <a:t>numPs</a:t>
            </a:r>
            <a:r>
              <a:rPr lang="en-US" sz="1050" dirty="0" smtClean="0">
                <a:latin typeface="Courier"/>
              </a:rPr>
              <a:t>++; // </a:t>
            </a:r>
            <a:r>
              <a:rPr lang="en-US" sz="1050" dirty="0" err="1" smtClean="0">
                <a:latin typeface="Courier"/>
              </a:rPr>
              <a:t>numPs</a:t>
            </a:r>
            <a:r>
              <a:rPr lang="en-US" sz="1050" dirty="0" smtClean="0">
                <a:latin typeface="Courier"/>
              </a:rPr>
              <a:t> = </a:t>
            </a:r>
            <a:r>
              <a:rPr lang="en-US" sz="1050" dirty="0" err="1" smtClean="0">
                <a:latin typeface="Courier"/>
              </a:rPr>
              <a:t>numPs</a:t>
            </a:r>
            <a:r>
              <a:rPr lang="en-US" sz="1050" dirty="0" smtClean="0">
                <a:latin typeface="Courier"/>
              </a:rPr>
              <a:t> + 1</a:t>
            </a:r>
            <a:endParaRPr lang="en-US" sz="1050" dirty="0">
              <a:latin typeface="Courier"/>
            </a:endParaRPr>
          </a:p>
          <a:p>
            <a:pPr marL="402336" lvl="1" indent="0" algn="just">
              <a:buNone/>
            </a:pPr>
            <a:r>
              <a:rPr lang="en-US" sz="1050" dirty="0">
                <a:latin typeface="Courier"/>
              </a:rPr>
              <a:t>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("Found " + </a:t>
            </a:r>
            <a:r>
              <a:rPr lang="en-US" sz="1050" dirty="0" err="1">
                <a:latin typeface="Courier"/>
              </a:rPr>
              <a:t>numPs</a:t>
            </a:r>
            <a:r>
              <a:rPr lang="en-US" sz="1050" dirty="0">
                <a:latin typeface="Courier"/>
              </a:rPr>
              <a:t> + " p's in the string.");</a:t>
            </a:r>
          </a:p>
          <a:p>
            <a:pPr marL="402336" lvl="1" indent="0" algn="just">
              <a:buNone/>
            </a:pPr>
            <a:r>
              <a:rPr lang="en-US" sz="1050" dirty="0">
                <a:latin typeface="Courier"/>
              </a:rPr>
              <a:t>    }</a:t>
            </a:r>
          </a:p>
          <a:p>
            <a:pPr marL="402336" lvl="1" indent="0" algn="just">
              <a:buNone/>
            </a:pPr>
            <a:r>
              <a:rPr lang="en-US" sz="1050" dirty="0">
                <a:latin typeface="Courier"/>
              </a:rPr>
              <a:t>}</a:t>
            </a:r>
            <a:endParaRPr lang="en-US" sz="700" dirty="0">
              <a:latin typeface="Courier"/>
            </a:endParaRPr>
          </a:p>
        </p:txBody>
      </p:sp>
    </p:spTree>
    <p:extLst>
      <p:ext uri="{BB962C8B-B14F-4D97-AF65-F5344CB8AC3E}">
        <p14:creationId xmlns:p14="http://schemas.microsoft.com/office/powerpoint/2010/main" val="313093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Here is the output of this program:</a:t>
            </a:r>
          </a:p>
          <a:p>
            <a:pPr algn="just"/>
            <a:endParaRPr lang="en-US" dirty="0">
              <a:latin typeface="+mj-lt"/>
            </a:endParaRPr>
          </a:p>
          <a:p>
            <a:pPr marL="402336" lvl="1" indent="0" algn="just">
              <a:buNone/>
            </a:pPr>
            <a:r>
              <a:rPr lang="en-US" sz="2000" dirty="0" smtClean="0">
                <a:latin typeface="Courier"/>
              </a:rPr>
              <a:t>Found 9 p's in the string.</a:t>
            </a:r>
          </a:p>
          <a:p>
            <a:pPr algn="just"/>
            <a:endParaRPr lang="en-US" dirty="0">
              <a:latin typeface="+mj-lt"/>
            </a:endParaRPr>
          </a:p>
          <a:p>
            <a:pPr algn="just"/>
            <a:r>
              <a:rPr lang="en-US" dirty="0">
                <a:latin typeface="+mj-lt"/>
              </a:rPr>
              <a:t>To see this effect more clearly, try removing the continue statement and recompiling. When you run the program again, the count will be wrong, saying that it found 35 p's instead of 9.</a:t>
            </a:r>
            <a:endParaRPr lang="en-US" sz="1100" dirty="0">
              <a:latin typeface="Courier"/>
            </a:endParaRPr>
          </a:p>
        </p:txBody>
      </p:sp>
    </p:spTree>
    <p:extLst>
      <p:ext uri="{BB962C8B-B14F-4D97-AF65-F5344CB8AC3E}">
        <p14:creationId xmlns:p14="http://schemas.microsoft.com/office/powerpoint/2010/main" val="28419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800" dirty="0">
                <a:latin typeface="+mj-lt"/>
              </a:rPr>
              <a:t>A labeled continue statement skips the current iteration of an outer loop marked with the given label. </a:t>
            </a:r>
            <a:endParaRPr lang="en-US" sz="1800" dirty="0" smtClean="0">
              <a:latin typeface="+mj-lt"/>
            </a:endParaRPr>
          </a:p>
          <a:p>
            <a:pPr algn="just"/>
            <a:r>
              <a:rPr lang="en-US" sz="1800" dirty="0" smtClean="0">
                <a:latin typeface="+mj-lt"/>
              </a:rPr>
              <a:t>The </a:t>
            </a:r>
            <a:r>
              <a:rPr lang="en-US" sz="1800" dirty="0">
                <a:latin typeface="+mj-lt"/>
              </a:rPr>
              <a:t>following example program, </a:t>
            </a:r>
            <a:r>
              <a:rPr lang="en-US" sz="1800" dirty="0" err="1">
                <a:latin typeface="+mj-lt"/>
              </a:rPr>
              <a:t>ContinueWithLabelDemo</a:t>
            </a:r>
            <a:r>
              <a:rPr lang="en-US" sz="1800" dirty="0">
                <a:latin typeface="+mj-lt"/>
              </a:rPr>
              <a:t>, uses nested loops to search for a substring within another string. </a:t>
            </a:r>
            <a:endParaRPr lang="en-US" sz="1800" dirty="0" smtClean="0">
              <a:latin typeface="+mj-lt"/>
            </a:endParaRPr>
          </a:p>
          <a:p>
            <a:pPr algn="just"/>
            <a:r>
              <a:rPr lang="en-US" sz="1800" dirty="0" smtClean="0">
                <a:latin typeface="+mj-lt"/>
              </a:rPr>
              <a:t>Two </a:t>
            </a:r>
            <a:r>
              <a:rPr lang="en-US" sz="1800" dirty="0">
                <a:latin typeface="+mj-lt"/>
              </a:rPr>
              <a:t>nested loops are required: one to iterate over the substring and one to iterate over the string being searched. The following program, </a:t>
            </a:r>
            <a:r>
              <a:rPr lang="en-US" sz="1800" dirty="0" err="1">
                <a:latin typeface="+mj-lt"/>
              </a:rPr>
              <a:t>ContinueWithLabelDemo</a:t>
            </a:r>
            <a:r>
              <a:rPr lang="en-US" sz="1800" dirty="0">
                <a:latin typeface="+mj-lt"/>
              </a:rPr>
              <a:t>, uses the labeled form of continue to skip an iteration in the outer loop.</a:t>
            </a:r>
          </a:p>
          <a:p>
            <a:pPr marL="109728" indent="0" algn="just">
              <a:buNone/>
            </a:pPr>
            <a:endParaRPr lang="en-US" sz="2000" dirty="0">
              <a:latin typeface="+mj-lt"/>
            </a:endParaRPr>
          </a:p>
          <a:p>
            <a:pPr marL="402336" lvl="1" indent="0" algn="just">
              <a:buNone/>
            </a:pPr>
            <a:r>
              <a:rPr lang="en-US" sz="1400" dirty="0">
                <a:latin typeface="Courier"/>
              </a:rPr>
              <a:t>class </a:t>
            </a:r>
            <a:r>
              <a:rPr lang="en-US" sz="1400" dirty="0" err="1">
                <a:latin typeface="Courier"/>
              </a:rPr>
              <a:t>ContinueWithLabelDemo</a:t>
            </a:r>
            <a:r>
              <a:rPr lang="en-US" sz="1400" dirty="0">
                <a:latin typeface="Courier"/>
              </a:rPr>
              <a:t> {</a:t>
            </a:r>
          </a:p>
          <a:p>
            <a:pPr marL="402336" lvl="1" indent="0" algn="just">
              <a:buNone/>
            </a:pPr>
            <a:r>
              <a:rPr lang="en-US" sz="1400" dirty="0">
                <a:latin typeface="Courier"/>
              </a:rPr>
              <a:t>    public static void main(String[] </a:t>
            </a:r>
            <a:r>
              <a:rPr lang="en-US" sz="1400" dirty="0" err="1">
                <a:latin typeface="Courier"/>
              </a:rPr>
              <a:t>args</a:t>
            </a:r>
            <a:r>
              <a:rPr lang="en-US" sz="1400" dirty="0">
                <a:latin typeface="Courier"/>
              </a:rPr>
              <a:t>) {</a:t>
            </a:r>
          </a:p>
          <a:p>
            <a:pPr marL="402336" lvl="1" indent="0" algn="just">
              <a:buNone/>
            </a:pPr>
            <a:endParaRPr lang="en-US" sz="1400" dirty="0">
              <a:latin typeface="Courier"/>
            </a:endParaRPr>
          </a:p>
          <a:p>
            <a:pPr marL="402336" lvl="1" indent="0" algn="just">
              <a:buNone/>
            </a:pPr>
            <a:r>
              <a:rPr lang="en-US" sz="1400" dirty="0">
                <a:latin typeface="Courier"/>
              </a:rPr>
              <a:t>        String </a:t>
            </a:r>
            <a:r>
              <a:rPr lang="en-US" sz="1400" dirty="0" err="1">
                <a:latin typeface="Courier"/>
              </a:rPr>
              <a:t>searchMe</a:t>
            </a:r>
            <a:r>
              <a:rPr lang="en-US" sz="1400" dirty="0">
                <a:latin typeface="Courier"/>
              </a:rPr>
              <a:t> = "Look for a substring in me";</a:t>
            </a:r>
          </a:p>
          <a:p>
            <a:pPr marL="402336" lvl="1" indent="0" algn="just">
              <a:buNone/>
            </a:pPr>
            <a:r>
              <a:rPr lang="en-US" sz="1400" dirty="0">
                <a:latin typeface="Courier"/>
              </a:rPr>
              <a:t>        String substring = "sub";</a:t>
            </a:r>
          </a:p>
          <a:p>
            <a:pPr marL="402336" lvl="1" indent="0" algn="just">
              <a:buNone/>
            </a:pPr>
            <a:r>
              <a:rPr lang="en-US" sz="1400" dirty="0">
                <a:latin typeface="Courier"/>
              </a:rPr>
              <a:t>        </a:t>
            </a:r>
            <a:r>
              <a:rPr lang="en-US" sz="1400" dirty="0" err="1">
                <a:latin typeface="Courier"/>
              </a:rPr>
              <a:t>boolean</a:t>
            </a:r>
            <a:r>
              <a:rPr lang="en-US" sz="1400" dirty="0">
                <a:latin typeface="Courier"/>
              </a:rPr>
              <a:t> </a:t>
            </a:r>
            <a:r>
              <a:rPr lang="en-US" sz="1400" dirty="0" err="1">
                <a:latin typeface="Courier"/>
              </a:rPr>
              <a:t>foundIt</a:t>
            </a:r>
            <a:r>
              <a:rPr lang="en-US" sz="1400" dirty="0">
                <a:latin typeface="Courier"/>
              </a:rPr>
              <a:t> = false;</a:t>
            </a:r>
          </a:p>
          <a:p>
            <a:pPr marL="402336" lvl="1" indent="0" algn="just">
              <a:buNone/>
            </a:pPr>
            <a:endParaRPr lang="en-US" sz="1400" dirty="0">
              <a:latin typeface="Courier"/>
            </a:endParaRPr>
          </a:p>
          <a:p>
            <a:pPr marL="402336" lvl="1" indent="0" algn="just">
              <a:buNone/>
            </a:pPr>
            <a:r>
              <a:rPr lang="en-US" sz="1400" dirty="0">
                <a:latin typeface="Courier"/>
              </a:rPr>
              <a:t>        </a:t>
            </a:r>
            <a:r>
              <a:rPr lang="en-US" sz="1400" dirty="0" err="1">
                <a:latin typeface="Courier"/>
              </a:rPr>
              <a:t>int</a:t>
            </a:r>
            <a:r>
              <a:rPr lang="en-US" sz="1400" dirty="0">
                <a:latin typeface="Courier"/>
              </a:rPr>
              <a:t> max = </a:t>
            </a:r>
            <a:r>
              <a:rPr lang="en-US" sz="1400" dirty="0" err="1">
                <a:latin typeface="Courier"/>
              </a:rPr>
              <a:t>searchMe.length</a:t>
            </a:r>
            <a:r>
              <a:rPr lang="en-US" sz="1400" dirty="0">
                <a:latin typeface="Courier"/>
              </a:rPr>
              <a:t>() - </a:t>
            </a:r>
          </a:p>
          <a:p>
            <a:pPr marL="402336" lvl="1" indent="0" algn="just">
              <a:buNone/>
            </a:pPr>
            <a:r>
              <a:rPr lang="en-US" sz="1400" dirty="0">
                <a:latin typeface="Courier"/>
              </a:rPr>
              <a:t>                  </a:t>
            </a:r>
            <a:r>
              <a:rPr lang="en-US" sz="1400" dirty="0" err="1">
                <a:latin typeface="Courier"/>
              </a:rPr>
              <a:t>substring.length</a:t>
            </a:r>
            <a:r>
              <a:rPr lang="en-US" sz="1400" dirty="0">
                <a:latin typeface="Courier"/>
              </a:rPr>
              <a:t>();</a:t>
            </a:r>
            <a:endParaRPr lang="en-US" sz="600" dirty="0">
              <a:latin typeface="Courier"/>
            </a:endParaRPr>
          </a:p>
        </p:txBody>
      </p:sp>
    </p:spTree>
    <p:extLst>
      <p:ext uri="{BB962C8B-B14F-4D97-AF65-F5344CB8AC3E}">
        <p14:creationId xmlns:p14="http://schemas.microsoft.com/office/powerpoint/2010/main" val="134491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lnSpc>
                <a:spcPct val="100000"/>
              </a:lnSpc>
              <a:spcBef>
                <a:spcPts val="0"/>
              </a:spcBef>
              <a:buNone/>
            </a:pPr>
            <a:r>
              <a:rPr lang="en-US" sz="1000" dirty="0">
                <a:latin typeface="Courier"/>
              </a:rPr>
              <a:t> test:</a:t>
            </a:r>
          </a:p>
          <a:p>
            <a:pPr marL="109728" indent="0" algn="just">
              <a:lnSpc>
                <a:spcPct val="100000"/>
              </a:lnSpc>
              <a:spcBef>
                <a:spcPts val="0"/>
              </a:spcBef>
              <a:buNone/>
            </a:pPr>
            <a:r>
              <a:rPr lang="en-US" sz="1000" dirty="0">
                <a:latin typeface="Courier"/>
              </a:rPr>
              <a:t>        for (</a:t>
            </a:r>
            <a:r>
              <a:rPr lang="en-US" sz="1000" dirty="0" err="1">
                <a:latin typeface="Courier"/>
              </a:rPr>
              <a:t>int</a:t>
            </a:r>
            <a:r>
              <a:rPr lang="en-US" sz="1000" dirty="0">
                <a:latin typeface="Courier"/>
              </a:rPr>
              <a:t> </a:t>
            </a:r>
            <a:r>
              <a:rPr lang="en-US" sz="1000" dirty="0" err="1">
                <a:latin typeface="Courier"/>
              </a:rPr>
              <a:t>i</a:t>
            </a:r>
            <a:r>
              <a:rPr lang="en-US" sz="1000" dirty="0">
                <a:latin typeface="Courier"/>
              </a:rPr>
              <a:t> = 0; </a:t>
            </a:r>
            <a:r>
              <a:rPr lang="en-US" sz="1000" dirty="0" err="1">
                <a:latin typeface="Courier"/>
              </a:rPr>
              <a:t>i</a:t>
            </a:r>
            <a:r>
              <a:rPr lang="en-US" sz="1000" dirty="0">
                <a:latin typeface="Courier"/>
              </a:rPr>
              <a:t> &lt;= max; </a:t>
            </a:r>
            <a:r>
              <a:rPr lang="en-US" sz="1000" dirty="0" err="1">
                <a:latin typeface="Courier"/>
              </a:rPr>
              <a:t>i</a:t>
            </a:r>
            <a:r>
              <a:rPr lang="en-US" sz="1000" dirty="0">
                <a:latin typeface="Courier"/>
              </a:rPr>
              <a:t>++) {</a:t>
            </a:r>
          </a:p>
          <a:p>
            <a:pPr marL="109728" indent="0" algn="just">
              <a:lnSpc>
                <a:spcPct val="100000"/>
              </a:lnSpc>
              <a:spcBef>
                <a:spcPts val="0"/>
              </a:spcBef>
              <a:buNone/>
            </a:pPr>
            <a:r>
              <a:rPr lang="en-US" sz="1000" dirty="0">
                <a:latin typeface="Courier"/>
              </a:rPr>
              <a:t>            </a:t>
            </a:r>
            <a:r>
              <a:rPr lang="en-US" sz="1000" dirty="0" err="1">
                <a:latin typeface="Courier"/>
              </a:rPr>
              <a:t>int</a:t>
            </a:r>
            <a:r>
              <a:rPr lang="en-US" sz="1000" dirty="0">
                <a:latin typeface="Courier"/>
              </a:rPr>
              <a:t> n = </a:t>
            </a:r>
            <a:r>
              <a:rPr lang="en-US" sz="1000" dirty="0" err="1">
                <a:latin typeface="Courier"/>
              </a:rPr>
              <a:t>substring.length</a:t>
            </a:r>
            <a:r>
              <a:rPr lang="en-US" sz="1000" dirty="0">
                <a:latin typeface="Courier"/>
              </a:rPr>
              <a:t>();</a:t>
            </a:r>
          </a:p>
          <a:p>
            <a:pPr marL="109728" indent="0" algn="just">
              <a:lnSpc>
                <a:spcPct val="100000"/>
              </a:lnSpc>
              <a:spcBef>
                <a:spcPts val="0"/>
              </a:spcBef>
              <a:buNone/>
            </a:pPr>
            <a:r>
              <a:rPr lang="en-US" sz="1000" dirty="0">
                <a:latin typeface="Courier"/>
              </a:rPr>
              <a:t>            </a:t>
            </a:r>
            <a:r>
              <a:rPr lang="en-US" sz="1000" dirty="0" err="1">
                <a:latin typeface="Courier"/>
              </a:rPr>
              <a:t>int</a:t>
            </a:r>
            <a:r>
              <a:rPr lang="en-US" sz="1000" dirty="0">
                <a:latin typeface="Courier"/>
              </a:rPr>
              <a:t> j = </a:t>
            </a:r>
            <a:r>
              <a:rPr lang="en-US" sz="1000" dirty="0" err="1">
                <a:latin typeface="Courier"/>
              </a:rPr>
              <a:t>i</a:t>
            </a:r>
            <a:r>
              <a:rPr lang="en-US" sz="1000" dirty="0">
                <a:latin typeface="Courier"/>
              </a:rPr>
              <a:t>;</a:t>
            </a:r>
          </a:p>
          <a:p>
            <a:pPr marL="109728" indent="0" algn="just">
              <a:lnSpc>
                <a:spcPct val="100000"/>
              </a:lnSpc>
              <a:spcBef>
                <a:spcPts val="0"/>
              </a:spcBef>
              <a:buNone/>
            </a:pPr>
            <a:r>
              <a:rPr lang="en-US" sz="1000" dirty="0">
                <a:latin typeface="Courier"/>
              </a:rPr>
              <a:t>            </a:t>
            </a:r>
            <a:r>
              <a:rPr lang="en-US" sz="1000" dirty="0" err="1">
                <a:latin typeface="Courier"/>
              </a:rPr>
              <a:t>int</a:t>
            </a:r>
            <a:r>
              <a:rPr lang="en-US" sz="1000" dirty="0">
                <a:latin typeface="Courier"/>
              </a:rPr>
              <a:t> k = 0;</a:t>
            </a:r>
          </a:p>
          <a:p>
            <a:pPr marL="109728" indent="0" algn="just">
              <a:lnSpc>
                <a:spcPct val="100000"/>
              </a:lnSpc>
              <a:spcBef>
                <a:spcPts val="0"/>
              </a:spcBef>
              <a:buNone/>
            </a:pPr>
            <a:r>
              <a:rPr lang="en-US" sz="1000" dirty="0">
                <a:latin typeface="Courier"/>
              </a:rPr>
              <a:t>            while (n-- != 0) {</a:t>
            </a:r>
          </a:p>
          <a:p>
            <a:pPr marL="109728" indent="0" algn="just">
              <a:lnSpc>
                <a:spcPct val="100000"/>
              </a:lnSpc>
              <a:spcBef>
                <a:spcPts val="0"/>
              </a:spcBef>
              <a:buNone/>
            </a:pPr>
            <a:r>
              <a:rPr lang="en-US" sz="1000" dirty="0">
                <a:latin typeface="Courier"/>
              </a:rPr>
              <a:t>                if (</a:t>
            </a:r>
            <a:r>
              <a:rPr lang="en-US" sz="1000" dirty="0" err="1">
                <a:latin typeface="Courier"/>
              </a:rPr>
              <a:t>searchMe.charAt</a:t>
            </a:r>
            <a:r>
              <a:rPr lang="en-US" sz="1000" dirty="0">
                <a:latin typeface="Courier"/>
              </a:rPr>
              <a:t>(</a:t>
            </a:r>
            <a:r>
              <a:rPr lang="en-US" sz="1000" dirty="0" err="1">
                <a:latin typeface="Courier"/>
              </a:rPr>
              <a:t>j++</a:t>
            </a:r>
            <a:r>
              <a:rPr lang="en-US" sz="1000" dirty="0">
                <a:latin typeface="Courier"/>
              </a:rPr>
              <a:t>) != </a:t>
            </a:r>
            <a:r>
              <a:rPr lang="en-US" sz="1000" dirty="0" err="1">
                <a:latin typeface="Courier"/>
              </a:rPr>
              <a:t>substring.charAt</a:t>
            </a:r>
            <a:r>
              <a:rPr lang="en-US" sz="1000" dirty="0">
                <a:latin typeface="Courier"/>
              </a:rPr>
              <a:t>(k++)) </a:t>
            </a:r>
            <a:r>
              <a:rPr lang="en-US" sz="1000" dirty="0" smtClean="0">
                <a:latin typeface="Courier"/>
              </a:rPr>
              <a:t>{</a:t>
            </a:r>
          </a:p>
          <a:p>
            <a:pPr marL="109728" indent="0" algn="just">
              <a:lnSpc>
                <a:spcPct val="100000"/>
              </a:lnSpc>
              <a:spcBef>
                <a:spcPts val="0"/>
              </a:spcBef>
              <a:buNone/>
            </a:pPr>
            <a:r>
              <a:rPr lang="en-US" sz="1000" dirty="0" smtClean="0">
                <a:latin typeface="Courier"/>
              </a:rPr>
              <a:t>		</a:t>
            </a:r>
            <a:r>
              <a:rPr lang="en-US" sz="1000" dirty="0" err="1" smtClean="0">
                <a:latin typeface="Courier"/>
              </a:rPr>
              <a:t>System.out.println</a:t>
            </a:r>
            <a:r>
              <a:rPr lang="en-US" sz="1000" dirty="0" smtClean="0">
                <a:latin typeface="Courier"/>
              </a:rPr>
              <a:t>(“</a:t>
            </a:r>
            <a:r>
              <a:rPr lang="en-US" sz="1000" dirty="0" err="1" smtClean="0">
                <a:latin typeface="Courier"/>
              </a:rPr>
              <a:t>searchMe.charAt</a:t>
            </a:r>
            <a:r>
              <a:rPr lang="en-US" sz="1000" dirty="0" smtClean="0">
                <a:latin typeface="Courier"/>
              </a:rPr>
              <a:t>(j) = ”+ </a:t>
            </a:r>
            <a:r>
              <a:rPr lang="en-US" sz="1000" dirty="0" err="1" smtClean="0">
                <a:latin typeface="Courier"/>
              </a:rPr>
              <a:t>searchMe.charAt</a:t>
            </a:r>
            <a:r>
              <a:rPr lang="en-US" sz="1000" dirty="0" smtClean="0">
                <a:latin typeface="Courier"/>
              </a:rPr>
              <a:t>(j));</a:t>
            </a:r>
          </a:p>
          <a:p>
            <a:pPr marL="109728" indent="0" algn="just">
              <a:lnSpc>
                <a:spcPct val="100000"/>
              </a:lnSpc>
              <a:spcBef>
                <a:spcPts val="0"/>
              </a:spcBef>
              <a:buNone/>
            </a:pPr>
            <a:r>
              <a:rPr lang="en-US" sz="1000" dirty="0" smtClean="0">
                <a:latin typeface="Courier"/>
              </a:rPr>
              <a:t>		</a:t>
            </a:r>
            <a:r>
              <a:rPr lang="en-US" sz="1000" dirty="0" err="1" smtClean="0">
                <a:latin typeface="Courier"/>
              </a:rPr>
              <a:t>System.out.println</a:t>
            </a:r>
            <a:r>
              <a:rPr lang="en-US" sz="1000" dirty="0" smtClean="0">
                <a:latin typeface="Courier"/>
              </a:rPr>
              <a:t>(“</a:t>
            </a:r>
            <a:r>
              <a:rPr lang="en-US" sz="1000" dirty="0" err="1">
                <a:latin typeface="Courier"/>
              </a:rPr>
              <a:t>substring.charAt</a:t>
            </a:r>
            <a:r>
              <a:rPr lang="en-US" sz="1000" dirty="0">
                <a:latin typeface="Courier"/>
              </a:rPr>
              <a:t>(k</a:t>
            </a:r>
            <a:r>
              <a:rPr lang="en-US" sz="1000" dirty="0" smtClean="0">
                <a:latin typeface="Courier"/>
              </a:rPr>
              <a:t>) </a:t>
            </a:r>
            <a:r>
              <a:rPr lang="en-US" sz="1000" dirty="0">
                <a:latin typeface="Courier"/>
              </a:rPr>
              <a:t>= </a:t>
            </a:r>
            <a:r>
              <a:rPr lang="en-US" sz="1000" dirty="0" smtClean="0">
                <a:latin typeface="Courier"/>
              </a:rPr>
              <a:t>”+</a:t>
            </a:r>
            <a:r>
              <a:rPr lang="en-US" sz="1000" dirty="0">
                <a:latin typeface="Courier"/>
              </a:rPr>
              <a:t> </a:t>
            </a:r>
            <a:r>
              <a:rPr lang="en-US" sz="1000" dirty="0" err="1">
                <a:latin typeface="Courier"/>
              </a:rPr>
              <a:t>substring.charAt</a:t>
            </a:r>
            <a:r>
              <a:rPr lang="en-US" sz="1000" dirty="0">
                <a:latin typeface="Courier"/>
              </a:rPr>
              <a:t>(k</a:t>
            </a:r>
            <a:r>
              <a:rPr lang="en-US" sz="1000" dirty="0" smtClean="0">
                <a:latin typeface="Courier"/>
              </a:rPr>
              <a:t>));</a:t>
            </a:r>
            <a:endParaRPr lang="en-US" sz="1000" dirty="0">
              <a:latin typeface="Courier"/>
            </a:endParaRPr>
          </a:p>
          <a:p>
            <a:pPr marL="109728" indent="0" algn="just">
              <a:lnSpc>
                <a:spcPct val="100000"/>
              </a:lnSpc>
              <a:spcBef>
                <a:spcPts val="0"/>
              </a:spcBef>
              <a:buNone/>
            </a:pPr>
            <a:r>
              <a:rPr lang="en-US" sz="1000" dirty="0">
                <a:latin typeface="Courier"/>
              </a:rPr>
              <a:t>                    continue test;</a:t>
            </a:r>
          </a:p>
          <a:p>
            <a:pPr marL="109728" indent="0" algn="just">
              <a:lnSpc>
                <a:spcPct val="100000"/>
              </a:lnSpc>
              <a:spcBef>
                <a:spcPts val="0"/>
              </a:spcBef>
              <a:buNone/>
            </a:pPr>
            <a:r>
              <a:rPr lang="en-US" sz="1000" dirty="0">
                <a:latin typeface="Courier"/>
              </a:rPr>
              <a:t>                }</a:t>
            </a:r>
          </a:p>
          <a:p>
            <a:pPr marL="109728" indent="0" algn="just">
              <a:lnSpc>
                <a:spcPct val="100000"/>
              </a:lnSpc>
              <a:spcBef>
                <a:spcPts val="0"/>
              </a:spcBef>
              <a:buNone/>
            </a:pPr>
            <a:r>
              <a:rPr lang="en-US" sz="1000" dirty="0">
                <a:latin typeface="Courier"/>
              </a:rPr>
              <a:t>            }</a:t>
            </a:r>
          </a:p>
          <a:p>
            <a:pPr marL="109728" indent="0" algn="just">
              <a:lnSpc>
                <a:spcPct val="100000"/>
              </a:lnSpc>
              <a:spcBef>
                <a:spcPts val="0"/>
              </a:spcBef>
              <a:buNone/>
            </a:pPr>
            <a:r>
              <a:rPr lang="en-US" sz="1000" dirty="0">
                <a:latin typeface="Courier"/>
              </a:rPr>
              <a:t>            </a:t>
            </a:r>
            <a:r>
              <a:rPr lang="en-US" sz="1000" dirty="0" err="1">
                <a:latin typeface="Courier"/>
              </a:rPr>
              <a:t>foundIt</a:t>
            </a:r>
            <a:r>
              <a:rPr lang="en-US" sz="1000" dirty="0">
                <a:latin typeface="Courier"/>
              </a:rPr>
              <a:t> = true;</a:t>
            </a:r>
          </a:p>
          <a:p>
            <a:pPr marL="109728" indent="0" algn="just">
              <a:lnSpc>
                <a:spcPct val="100000"/>
              </a:lnSpc>
              <a:spcBef>
                <a:spcPts val="0"/>
              </a:spcBef>
              <a:buNone/>
            </a:pPr>
            <a:r>
              <a:rPr lang="en-US" sz="1000" dirty="0">
                <a:latin typeface="Courier"/>
              </a:rPr>
              <a:t>                break test;</a:t>
            </a:r>
          </a:p>
          <a:p>
            <a:pPr marL="109728" indent="0" algn="just">
              <a:lnSpc>
                <a:spcPct val="100000"/>
              </a:lnSpc>
              <a:spcBef>
                <a:spcPts val="0"/>
              </a:spcBef>
              <a:buNone/>
            </a:pPr>
            <a:r>
              <a:rPr lang="en-US" sz="1000" dirty="0">
                <a:latin typeface="Courier"/>
              </a:rPr>
              <a:t>        }</a:t>
            </a:r>
          </a:p>
          <a:p>
            <a:pPr marL="109728" indent="0" algn="just">
              <a:lnSpc>
                <a:spcPct val="100000"/>
              </a:lnSpc>
              <a:spcBef>
                <a:spcPts val="0"/>
              </a:spcBef>
              <a:buNone/>
            </a:pPr>
            <a:r>
              <a:rPr lang="en-US" sz="1000" dirty="0">
                <a:latin typeface="Courier"/>
              </a:rPr>
              <a:t>        </a:t>
            </a:r>
            <a:r>
              <a:rPr lang="en-US" sz="1000" dirty="0" err="1">
                <a:latin typeface="Courier"/>
              </a:rPr>
              <a:t>System.out.println</a:t>
            </a:r>
            <a:r>
              <a:rPr lang="en-US" sz="1000" dirty="0">
                <a:latin typeface="Courier"/>
              </a:rPr>
              <a:t>(</a:t>
            </a:r>
            <a:r>
              <a:rPr lang="en-US" sz="1000" dirty="0" err="1">
                <a:latin typeface="Courier"/>
              </a:rPr>
              <a:t>foundIt</a:t>
            </a:r>
            <a:r>
              <a:rPr lang="en-US" sz="1000" dirty="0">
                <a:latin typeface="Courier"/>
              </a:rPr>
              <a:t> ? "Found it" : "Didn't find it");</a:t>
            </a:r>
          </a:p>
          <a:p>
            <a:pPr marL="109728" indent="0" algn="just">
              <a:lnSpc>
                <a:spcPct val="100000"/>
              </a:lnSpc>
              <a:spcBef>
                <a:spcPts val="0"/>
              </a:spcBef>
              <a:buNone/>
            </a:pPr>
            <a:r>
              <a:rPr lang="en-US" sz="1000" dirty="0">
                <a:latin typeface="Courier"/>
              </a:rPr>
              <a:t>    }</a:t>
            </a:r>
          </a:p>
          <a:p>
            <a:pPr marL="109728" indent="0" algn="just">
              <a:lnSpc>
                <a:spcPct val="100000"/>
              </a:lnSpc>
              <a:spcBef>
                <a:spcPts val="0"/>
              </a:spcBef>
              <a:buNone/>
            </a:pPr>
            <a:r>
              <a:rPr lang="en-US" sz="1000" dirty="0" smtClean="0">
                <a:latin typeface="Courier"/>
              </a:rPr>
              <a:t>}</a:t>
            </a:r>
          </a:p>
          <a:p>
            <a:pPr marL="109728" indent="0" algn="just">
              <a:buNone/>
            </a:pPr>
            <a:endParaRPr lang="en-US" sz="1100" dirty="0" smtClean="0">
              <a:latin typeface="+mj-lt"/>
            </a:endParaRPr>
          </a:p>
          <a:p>
            <a:pPr algn="just"/>
            <a:r>
              <a:rPr lang="en-US" sz="1800" dirty="0" smtClean="0">
                <a:latin typeface="+mj-lt"/>
              </a:rPr>
              <a:t>Here </a:t>
            </a:r>
            <a:r>
              <a:rPr lang="en-US" sz="1800" dirty="0">
                <a:latin typeface="+mj-lt"/>
              </a:rPr>
              <a:t>is the output from this program.</a:t>
            </a:r>
          </a:p>
          <a:p>
            <a:pPr marL="109728" indent="0" algn="just">
              <a:buNone/>
            </a:pPr>
            <a:endParaRPr lang="en-US" sz="1800" dirty="0" smtClean="0">
              <a:latin typeface="+mj-lt"/>
            </a:endParaRPr>
          </a:p>
          <a:p>
            <a:pPr marL="109728" indent="0" algn="just">
              <a:buNone/>
            </a:pPr>
            <a:r>
              <a:rPr lang="en-US" sz="1800" dirty="0" smtClean="0">
                <a:latin typeface="+mj-lt"/>
              </a:rPr>
              <a:t>     </a:t>
            </a:r>
            <a:r>
              <a:rPr lang="en-US" sz="1600" dirty="0" smtClean="0">
                <a:latin typeface="Courier"/>
              </a:rPr>
              <a:t>Found </a:t>
            </a:r>
            <a:r>
              <a:rPr lang="en-US" sz="1600" dirty="0">
                <a:latin typeface="Courier"/>
              </a:rPr>
              <a:t>it</a:t>
            </a:r>
            <a:endParaRPr lang="en-US" sz="600" dirty="0">
              <a:latin typeface="Courier"/>
            </a:endParaRPr>
          </a:p>
        </p:txBody>
      </p:sp>
    </p:spTree>
    <p:extLst>
      <p:ext uri="{BB962C8B-B14F-4D97-AF65-F5344CB8AC3E}">
        <p14:creationId xmlns:p14="http://schemas.microsoft.com/office/powerpoint/2010/main" val="67947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return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latin typeface="+mj-lt"/>
              </a:rPr>
              <a:t>The last of the branching statements is the return statement. </a:t>
            </a:r>
            <a:endParaRPr lang="en-US" sz="2000" dirty="0" smtClean="0">
              <a:latin typeface="+mj-lt"/>
            </a:endParaRPr>
          </a:p>
          <a:p>
            <a:pPr algn="just"/>
            <a:r>
              <a:rPr lang="en-US" sz="2000" dirty="0" smtClean="0">
                <a:latin typeface="+mj-lt"/>
              </a:rPr>
              <a:t>The </a:t>
            </a:r>
            <a:r>
              <a:rPr lang="en-US" sz="2000" dirty="0">
                <a:latin typeface="+mj-lt"/>
              </a:rPr>
              <a:t>return statement exits from the current method, and control flow returns to where the method was invoked. </a:t>
            </a:r>
            <a:endParaRPr lang="en-US" sz="2000" dirty="0" smtClean="0">
              <a:latin typeface="+mj-lt"/>
            </a:endParaRPr>
          </a:p>
          <a:p>
            <a:pPr algn="just"/>
            <a:r>
              <a:rPr lang="en-US" sz="2000" dirty="0" smtClean="0">
                <a:latin typeface="+mj-lt"/>
              </a:rPr>
              <a:t>The </a:t>
            </a:r>
            <a:r>
              <a:rPr lang="en-US" sz="2000" dirty="0">
                <a:latin typeface="+mj-lt"/>
              </a:rPr>
              <a:t>return statement has two forms: one that returns a value, and one that doesn't. </a:t>
            </a:r>
            <a:endParaRPr lang="en-US" sz="2000" dirty="0" smtClean="0">
              <a:latin typeface="+mj-lt"/>
            </a:endParaRPr>
          </a:p>
          <a:p>
            <a:pPr algn="just"/>
            <a:r>
              <a:rPr lang="en-US" sz="2000" dirty="0" smtClean="0">
                <a:latin typeface="+mj-lt"/>
              </a:rPr>
              <a:t>To </a:t>
            </a:r>
            <a:r>
              <a:rPr lang="en-US" sz="2000" dirty="0">
                <a:latin typeface="+mj-lt"/>
              </a:rPr>
              <a:t>return a value, simply put the value (or an expression that calculates the value) after the return keyword.</a:t>
            </a:r>
          </a:p>
          <a:p>
            <a:pPr marL="109728" indent="0" algn="just">
              <a:buNone/>
            </a:pPr>
            <a:endParaRPr lang="en-US" sz="2000" dirty="0">
              <a:latin typeface="+mj-lt"/>
            </a:endParaRPr>
          </a:p>
          <a:p>
            <a:pPr marL="402336" lvl="1" indent="0" algn="just">
              <a:buNone/>
            </a:pPr>
            <a:r>
              <a:rPr lang="en-US" sz="1800" dirty="0">
                <a:latin typeface="Courier"/>
              </a:rPr>
              <a:t>return ++count;</a:t>
            </a:r>
          </a:p>
          <a:p>
            <a:pPr marL="109728" indent="0" algn="just">
              <a:buNone/>
            </a:pPr>
            <a:endParaRPr lang="en-US" sz="2000" dirty="0">
              <a:latin typeface="+mj-lt"/>
            </a:endParaRPr>
          </a:p>
          <a:p>
            <a:pPr algn="just"/>
            <a:r>
              <a:rPr lang="en-US" sz="2000" dirty="0">
                <a:latin typeface="+mj-lt"/>
              </a:rPr>
              <a:t>The data type of the returned value must match the type of the method's declared return value. When a method is declared void, use the form of return that doesn't return a value.</a:t>
            </a:r>
          </a:p>
          <a:p>
            <a:pPr marL="109728" indent="0" algn="just">
              <a:buNone/>
            </a:pPr>
            <a:endParaRPr lang="en-US" sz="2000" dirty="0">
              <a:latin typeface="+mj-lt"/>
            </a:endParaRPr>
          </a:p>
          <a:p>
            <a:pPr marL="402336" lvl="1" indent="0" algn="just">
              <a:buNone/>
            </a:pPr>
            <a:r>
              <a:rPr lang="en-US" sz="1800" dirty="0">
                <a:latin typeface="Courier"/>
              </a:rPr>
              <a:t>return;</a:t>
            </a:r>
            <a:endParaRPr lang="en-US" sz="800" dirty="0">
              <a:latin typeface="Courier"/>
            </a:endParaRPr>
          </a:p>
        </p:txBody>
      </p:sp>
    </p:spTree>
    <p:extLst>
      <p:ext uri="{BB962C8B-B14F-4D97-AF65-F5344CB8AC3E}">
        <p14:creationId xmlns:p14="http://schemas.microsoft.com/office/powerpoint/2010/main" val="59557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1335</TotalTime>
  <Words>10308</Words>
  <Application>Microsoft Office PowerPoint</Application>
  <PresentationFormat>Widescreen</PresentationFormat>
  <Paragraphs>1462</Paragraphs>
  <Slides>100</Slides>
  <Notes>99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ArialMT</vt:lpstr>
      <vt:lpstr>Calibri</vt:lpstr>
      <vt:lpstr>Calibri Light</vt:lpstr>
      <vt:lpstr>Courier</vt:lpstr>
      <vt:lpstr>Courier-Bold</vt:lpstr>
      <vt:lpstr>Georgia</vt:lpstr>
      <vt:lpstr>TimesNewRomanPSMT</vt:lpstr>
      <vt:lpstr>g2academy - ppt template - v2</vt:lpstr>
      <vt:lpstr>JAVA BOOTCAMP   DAY 03</vt:lpstr>
      <vt:lpstr>Identifiers, Keywords, and Types</vt:lpstr>
      <vt:lpstr>Comments</vt:lpstr>
      <vt:lpstr>Semicolons, Blocks, and White Space</vt:lpstr>
      <vt:lpstr>Semicolons, Blocks, and White Space</vt:lpstr>
      <vt:lpstr>Semicolons, Blocks, and White Space</vt:lpstr>
      <vt:lpstr>Identifiers</vt:lpstr>
      <vt:lpstr>Java Programming Language Keywords</vt:lpstr>
      <vt:lpstr>Primitive Types</vt:lpstr>
      <vt:lpstr>Logical – boolean</vt:lpstr>
      <vt:lpstr>Textual – char</vt:lpstr>
      <vt:lpstr>Textual – String</vt:lpstr>
      <vt:lpstr>Integral – byte, short, int, and long</vt:lpstr>
      <vt:lpstr>Integral – byte, short, int, and long</vt:lpstr>
      <vt:lpstr>Floating Point – float and double</vt:lpstr>
      <vt:lpstr>Floating Point – float and double</vt:lpstr>
      <vt:lpstr>Variables, Declarations, and Assignments</vt:lpstr>
      <vt:lpstr>Java Reference Types</vt:lpstr>
      <vt:lpstr>Constructing and Initializing Objects</vt:lpstr>
      <vt:lpstr>Memory Allocation and Layout</vt:lpstr>
      <vt:lpstr>Explicit Attribute Initialization</vt:lpstr>
      <vt:lpstr>Executing the Constructor</vt:lpstr>
      <vt:lpstr>Assigning a Variable</vt:lpstr>
      <vt:lpstr>Assigning References</vt:lpstr>
      <vt:lpstr>Pass-by-Value</vt:lpstr>
      <vt:lpstr>Pass-by-Value</vt:lpstr>
      <vt:lpstr>Pass-by-Value</vt:lpstr>
      <vt:lpstr>Pass-by-Value</vt:lpstr>
      <vt:lpstr>Pass-by-Value</vt:lpstr>
      <vt:lpstr>The this Reference</vt:lpstr>
      <vt:lpstr>The this Reference</vt:lpstr>
      <vt:lpstr>The this Reference</vt:lpstr>
      <vt:lpstr>The this Reference</vt:lpstr>
      <vt:lpstr>Variables</vt:lpstr>
      <vt:lpstr>Variables and Scope</vt:lpstr>
      <vt:lpstr>Variable Scope Example</vt:lpstr>
      <vt:lpstr>Variable Initialization</vt:lpstr>
      <vt:lpstr>Initialization Before Use Principle</vt:lpstr>
      <vt:lpstr>Operator Precedence</vt:lpstr>
      <vt:lpstr>Types of Variables in Java</vt:lpstr>
      <vt:lpstr>Static (or class) Variable</vt:lpstr>
      <vt:lpstr>Static (or class) Variable</vt:lpstr>
      <vt:lpstr>Static (or class) Variable</vt:lpstr>
      <vt:lpstr>Instance variable</vt:lpstr>
      <vt:lpstr>Instance variable</vt:lpstr>
      <vt:lpstr>Instance variable</vt:lpstr>
      <vt:lpstr>Local Variable</vt:lpstr>
      <vt:lpstr>Local Variable</vt:lpstr>
      <vt:lpstr>Local Variable</vt:lpstr>
      <vt:lpstr>Logical Operators</vt:lpstr>
      <vt:lpstr>Bitwise Logical Operators</vt:lpstr>
      <vt:lpstr>Right-Shift Operators &gt;&gt; and &gt;&gt;&gt;</vt:lpstr>
      <vt:lpstr>Left-Shift Operator &lt;&lt;</vt:lpstr>
      <vt:lpstr>Shift Operator Examples</vt:lpstr>
      <vt:lpstr>String Concatenation With +</vt:lpstr>
      <vt:lpstr>Casting</vt:lpstr>
      <vt:lpstr>Promotion and Casting of Expressions</vt:lpstr>
      <vt:lpstr>Control Flow Statements</vt:lpstr>
      <vt:lpstr>Control Flow Statements</vt:lpstr>
      <vt:lpstr>The if-then Statement</vt:lpstr>
      <vt:lpstr>The if-then Statement</vt:lpstr>
      <vt:lpstr>The if-then Statement</vt:lpstr>
      <vt:lpstr>The if-then-else Statement</vt:lpstr>
      <vt:lpstr>The if-then-else Statement</vt:lpstr>
      <vt:lpstr>The if-then-else Statement</vt:lpstr>
      <vt:lpstr>The switch Statement</vt:lpstr>
      <vt:lpstr>The switch Statement</vt:lpstr>
      <vt:lpstr>The switch Statement</vt:lpstr>
      <vt:lpstr>The switch Statement</vt:lpstr>
      <vt:lpstr>The switch Statement</vt:lpstr>
      <vt:lpstr>The switch Statement</vt:lpstr>
      <vt:lpstr>The switch Statement</vt:lpstr>
      <vt:lpstr>The switch Statement</vt:lpstr>
      <vt:lpstr>The switch Statement</vt:lpstr>
      <vt:lpstr>Using Strings in switch Statements</vt:lpstr>
      <vt:lpstr>Using Strings in switch Statements</vt:lpstr>
      <vt:lpstr>Using Strings in switch Statements</vt:lpstr>
      <vt:lpstr>Using Strings in switch Statements</vt:lpstr>
      <vt:lpstr>The while and do-while Statements</vt:lpstr>
      <vt:lpstr>The while and do-while Statements</vt:lpstr>
      <vt:lpstr>The while and do-while Statements</vt:lpstr>
      <vt:lpstr>The while and do-while Statements</vt:lpstr>
      <vt:lpstr>The for Statement</vt:lpstr>
      <vt:lpstr>The for Statement</vt:lpstr>
      <vt:lpstr>The for Statement</vt:lpstr>
      <vt:lpstr>The for Statement</vt:lpstr>
      <vt:lpstr>The for Statement</vt:lpstr>
      <vt:lpstr>The for Statement</vt:lpstr>
      <vt:lpstr>The for Statement</vt:lpstr>
      <vt:lpstr>The for Statement</vt:lpstr>
      <vt:lpstr>The break Statement</vt:lpstr>
      <vt:lpstr>The break Statement</vt:lpstr>
      <vt:lpstr>The break Statement</vt:lpstr>
      <vt:lpstr>The break Statement</vt:lpstr>
      <vt:lpstr>The continue Statement</vt:lpstr>
      <vt:lpstr>The continue Statement</vt:lpstr>
      <vt:lpstr>The continue Statement</vt:lpstr>
      <vt:lpstr>The continue Statement</vt:lpstr>
      <vt:lpstr>The return Statement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Windows User</cp:lastModifiedBy>
  <cp:revision>69</cp:revision>
  <dcterms:created xsi:type="dcterms:W3CDTF">2017-08-02T08:53:38Z</dcterms:created>
  <dcterms:modified xsi:type="dcterms:W3CDTF">2020-06-19T14:59:13Z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