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5"/>
  </p:notesMasterIdLst>
  <p:handoutMasterIdLst>
    <p:handoutMasterId r:id="rId56"/>
  </p:handoutMasterIdLst>
  <p:sldIdLst>
    <p:sldId id="257"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64" r:id="rId28"/>
    <p:sldId id="352" r:id="rId29"/>
    <p:sldId id="353" r:id="rId30"/>
    <p:sldId id="354" r:id="rId31"/>
    <p:sldId id="355" r:id="rId32"/>
    <p:sldId id="356" r:id="rId33"/>
    <p:sldId id="357" r:id="rId34"/>
    <p:sldId id="358" r:id="rId35"/>
    <p:sldId id="359" r:id="rId36"/>
    <p:sldId id="360" r:id="rId37"/>
    <p:sldId id="361" r:id="rId38"/>
    <p:sldId id="363" r:id="rId39"/>
    <p:sldId id="365" r:id="rId40"/>
    <p:sldId id="366" r:id="rId41"/>
    <p:sldId id="367" r:id="rId42"/>
    <p:sldId id="368" r:id="rId43"/>
    <p:sldId id="369" r:id="rId44"/>
    <p:sldId id="370" r:id="rId45"/>
    <p:sldId id="371" r:id="rId46"/>
    <p:sldId id="372" r:id="rId47"/>
    <p:sldId id="390" r:id="rId48"/>
    <p:sldId id="374" r:id="rId49"/>
    <p:sldId id="375" r:id="rId50"/>
    <p:sldId id="373" r:id="rId51"/>
    <p:sldId id="376" r:id="rId52"/>
    <p:sldId id="377" r:id="rId53"/>
    <p:sldId id="32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9911" autoAdjust="0"/>
  </p:normalViewPr>
  <p:slideViewPr>
    <p:cSldViewPr snapToGrid="0">
      <p:cViewPr varScale="1">
        <p:scale>
          <a:sx n="89" d="100"/>
          <a:sy n="89" d="100"/>
        </p:scale>
        <p:origin x="326"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6/25/2020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1107765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345404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470559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1659910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542655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1274635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2518399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4200661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2298213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330655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2838211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1966001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4291358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2456671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2454444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1698553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652412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123922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3655738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3402064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2026480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505423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251634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2577850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1082903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3094233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3648035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5307587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18663610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32375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482407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1662454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10186477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12472709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20576896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29728922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41910539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29685680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29284398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3889378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33082234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32230005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1029378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10018659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26962767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25073509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429395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2328045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3238234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2189086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1947181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6/25/2020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6/25/2020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6/25/2020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6/25/2020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6/25/2020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6/25/2020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6/25/2020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6/25/2020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6/25/2020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6/25/2020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6/25/2020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6/25/2020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eeksforgeeks.org/jvm-works-jvm-architecture/"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6.xml.rels><?xml version="1.0" encoding="UTF-8" standalone="yes"?>
<Relationships xmlns="http://schemas.openxmlformats.org/package/2006/relationships"><Relationship Id="rId3" Type="http://schemas.openxmlformats.org/officeDocument/2006/relationships/hyperlink" Target="https://www.geeksforgeeks.org/deadlock-in-java-multithreadin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java2blog.com/java-8-tutorial/"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java2blog.com/java-8-stream-filter-examples/"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BOOTCAMP </a:t>
            </a:r>
            <a:br>
              <a:rPr lang="en-US" dirty="0"/>
            </a:br>
            <a:r>
              <a:rPr lang="en-US" dirty="0" smtClean="0"/>
              <a:t>DAY 09</a:t>
            </a:r>
            <a:endParaRPr lang="en-US" dirty="0"/>
          </a:p>
        </p:txBody>
      </p:sp>
      <p:sp>
        <p:nvSpPr>
          <p:cNvPr id="3" name="Subtitle 2"/>
          <p:cNvSpPr>
            <a:spLocks noGrp="1"/>
          </p:cNvSpPr>
          <p:nvPr>
            <p:ph type="subTitle" idx="1"/>
          </p:nvPr>
        </p:nvSpPr>
        <p:spPr/>
        <p:txBody>
          <a:bodyPr/>
          <a:lstStyle/>
          <a:p>
            <a:r>
              <a:rPr lang="en-US" dirty="0"/>
              <a:t>Presented by</a:t>
            </a:r>
          </a:p>
          <a:p>
            <a:r>
              <a:rPr lang="en-US"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Life cycle of a Thread</a:t>
            </a:r>
          </a:p>
        </p:txBody>
      </p:sp>
      <p:pic>
        <p:nvPicPr>
          <p:cNvPr id="2050" name="Picture 2" descr="thread life cycle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5387" y="1497496"/>
            <a:ext cx="6161226" cy="494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98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Life cycle of a Thread</a:t>
            </a:r>
          </a:p>
        </p:txBody>
      </p:sp>
      <p:sp>
        <p:nvSpPr>
          <p:cNvPr id="3" name="Content Placeholder 2"/>
          <p:cNvSpPr>
            <a:spLocks noGrp="1"/>
          </p:cNvSpPr>
          <p:nvPr>
            <p:ph idx="1"/>
          </p:nvPr>
        </p:nvSpPr>
        <p:spPr>
          <a:xfrm>
            <a:off x="609600" y="1789043"/>
            <a:ext cx="10972800" cy="4823792"/>
          </a:xfrm>
        </p:spPr>
        <p:txBody>
          <a:bodyPr>
            <a:normAutofit/>
          </a:bodyPr>
          <a:lstStyle/>
          <a:p>
            <a:pPr marL="624078" indent="-514350">
              <a:buFont typeface="+mj-lt"/>
              <a:buAutoNum type="arabicPeriod"/>
            </a:pPr>
            <a:r>
              <a:rPr lang="en-US" dirty="0" smtClean="0"/>
              <a:t>New</a:t>
            </a:r>
            <a:endParaRPr lang="en-US" dirty="0"/>
          </a:p>
          <a:p>
            <a:pPr marL="667512" lvl="2" indent="0">
              <a:buNone/>
            </a:pPr>
            <a:r>
              <a:rPr lang="en-US" dirty="0" smtClean="0"/>
              <a:t>The </a:t>
            </a:r>
            <a:r>
              <a:rPr lang="en-US" dirty="0"/>
              <a:t>thread is in new state if you create an instance of Thread class but before the invocation of start() method.</a:t>
            </a:r>
          </a:p>
          <a:p>
            <a:pPr marL="624078" indent="-514350">
              <a:buFont typeface="+mj-lt"/>
              <a:buAutoNum type="arabicPeriod" startAt="2"/>
            </a:pPr>
            <a:r>
              <a:rPr lang="en-US" dirty="0" smtClean="0"/>
              <a:t>Runnable</a:t>
            </a:r>
            <a:endParaRPr lang="en-US" dirty="0"/>
          </a:p>
          <a:p>
            <a:pPr marL="667512" lvl="2" indent="0">
              <a:buNone/>
            </a:pPr>
            <a:r>
              <a:rPr lang="en-US" dirty="0" smtClean="0"/>
              <a:t>The </a:t>
            </a:r>
            <a:r>
              <a:rPr lang="en-US" dirty="0"/>
              <a:t>thread is in runnable state after invocation of start() method, but the thread scheduler has not selected it to be the running thread.</a:t>
            </a:r>
          </a:p>
          <a:p>
            <a:pPr marL="624078" indent="-514350">
              <a:buFont typeface="+mj-lt"/>
              <a:buAutoNum type="arabicPeriod" startAt="3"/>
            </a:pPr>
            <a:r>
              <a:rPr lang="en-US" dirty="0" smtClean="0"/>
              <a:t>Running</a:t>
            </a:r>
            <a:endParaRPr lang="en-US" dirty="0"/>
          </a:p>
          <a:p>
            <a:pPr marL="667512" lvl="2" indent="0">
              <a:buNone/>
            </a:pPr>
            <a:r>
              <a:rPr lang="en-US" dirty="0" smtClean="0"/>
              <a:t>The </a:t>
            </a:r>
            <a:r>
              <a:rPr lang="en-US" dirty="0"/>
              <a:t>thread is in running state if the thread scheduler has selected it.</a:t>
            </a:r>
          </a:p>
          <a:p>
            <a:pPr marL="624078" indent="-514350">
              <a:buFont typeface="+mj-lt"/>
              <a:buAutoNum type="arabicPeriod" startAt="4"/>
            </a:pPr>
            <a:r>
              <a:rPr lang="en-US" dirty="0" smtClean="0"/>
              <a:t>Non-Runnable </a:t>
            </a:r>
            <a:r>
              <a:rPr lang="en-US" dirty="0"/>
              <a:t>(Blocked)</a:t>
            </a:r>
          </a:p>
          <a:p>
            <a:pPr marL="667512" lvl="2" indent="0">
              <a:buNone/>
            </a:pPr>
            <a:r>
              <a:rPr lang="en-US" dirty="0" smtClean="0"/>
              <a:t>This </a:t>
            </a:r>
            <a:r>
              <a:rPr lang="en-US" dirty="0"/>
              <a:t>is the state when the thread is still alive, but is currently not eligible to run.</a:t>
            </a:r>
          </a:p>
          <a:p>
            <a:pPr marL="624078" indent="-514350">
              <a:buFont typeface="+mj-lt"/>
              <a:buAutoNum type="arabicPeriod" startAt="5"/>
            </a:pPr>
            <a:r>
              <a:rPr lang="en-US" dirty="0" smtClean="0"/>
              <a:t>Terminated</a:t>
            </a:r>
            <a:endParaRPr lang="en-US" dirty="0"/>
          </a:p>
          <a:p>
            <a:pPr marL="667512" lvl="2" indent="0">
              <a:buNone/>
            </a:pPr>
            <a:r>
              <a:rPr lang="en-US" dirty="0" smtClean="0"/>
              <a:t>A </a:t>
            </a:r>
            <a:r>
              <a:rPr lang="en-US" dirty="0"/>
              <a:t>thread is in terminated or dead state when its run() method exits.</a:t>
            </a:r>
          </a:p>
        </p:txBody>
      </p:sp>
    </p:spTree>
    <p:extLst>
      <p:ext uri="{BB962C8B-B14F-4D97-AF65-F5344CB8AC3E}">
        <p14:creationId xmlns:p14="http://schemas.microsoft.com/office/powerpoint/2010/main" val="271948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How to create thread</a:t>
            </a:r>
          </a:p>
        </p:txBody>
      </p:sp>
      <p:sp>
        <p:nvSpPr>
          <p:cNvPr id="3" name="Content Placeholder 2"/>
          <p:cNvSpPr>
            <a:spLocks noGrp="1"/>
          </p:cNvSpPr>
          <p:nvPr>
            <p:ph idx="1"/>
          </p:nvPr>
        </p:nvSpPr>
        <p:spPr>
          <a:xfrm>
            <a:off x="609600" y="1789043"/>
            <a:ext cx="10972800" cy="4823792"/>
          </a:xfrm>
        </p:spPr>
        <p:txBody>
          <a:bodyPr>
            <a:normAutofit/>
          </a:bodyPr>
          <a:lstStyle/>
          <a:p>
            <a:pPr marL="109728" indent="0">
              <a:lnSpc>
                <a:spcPct val="150000"/>
              </a:lnSpc>
              <a:buNone/>
            </a:pPr>
            <a:r>
              <a:rPr lang="en-US" sz="3200" dirty="0"/>
              <a:t>There are two ways to create a thread:</a:t>
            </a:r>
          </a:p>
          <a:p>
            <a:pPr>
              <a:lnSpc>
                <a:spcPct val="150000"/>
              </a:lnSpc>
            </a:pPr>
            <a:r>
              <a:rPr lang="en-US" sz="3200" dirty="0"/>
              <a:t>By extending Thread class</a:t>
            </a:r>
          </a:p>
          <a:p>
            <a:pPr>
              <a:lnSpc>
                <a:spcPct val="150000"/>
              </a:lnSpc>
            </a:pPr>
            <a:r>
              <a:rPr lang="en-US" sz="3200" dirty="0"/>
              <a:t>By implementing Runnable interface.</a:t>
            </a:r>
          </a:p>
        </p:txBody>
      </p:sp>
    </p:spTree>
    <p:extLst>
      <p:ext uri="{BB962C8B-B14F-4D97-AF65-F5344CB8AC3E}">
        <p14:creationId xmlns:p14="http://schemas.microsoft.com/office/powerpoint/2010/main" val="234204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Thread class</a:t>
            </a:r>
          </a:p>
        </p:txBody>
      </p:sp>
      <p:sp>
        <p:nvSpPr>
          <p:cNvPr id="3" name="Content Placeholder 2"/>
          <p:cNvSpPr>
            <a:spLocks noGrp="1"/>
          </p:cNvSpPr>
          <p:nvPr>
            <p:ph idx="1"/>
          </p:nvPr>
        </p:nvSpPr>
        <p:spPr>
          <a:xfrm>
            <a:off x="609600" y="1789043"/>
            <a:ext cx="10972800" cy="4823792"/>
          </a:xfrm>
        </p:spPr>
        <p:txBody>
          <a:bodyPr>
            <a:normAutofit/>
          </a:bodyPr>
          <a:lstStyle/>
          <a:p>
            <a:pPr marL="109728" indent="0">
              <a:buNone/>
            </a:pPr>
            <a:r>
              <a:rPr lang="en-US" sz="3200" dirty="0"/>
              <a:t>Thread class provide constructors and methods to create and perform operations on a thread</a:t>
            </a:r>
            <a:r>
              <a:rPr lang="en-US" sz="3200" dirty="0" smtClean="0"/>
              <a:t>. Thread </a:t>
            </a:r>
            <a:r>
              <a:rPr lang="en-US" sz="3200" dirty="0"/>
              <a:t>class extends Object class </a:t>
            </a:r>
            <a:r>
              <a:rPr lang="en-US" sz="3200" dirty="0" smtClean="0"/>
              <a:t>and </a:t>
            </a:r>
            <a:r>
              <a:rPr lang="en-US" sz="3200" dirty="0"/>
              <a:t>implements Runnable </a:t>
            </a:r>
            <a:r>
              <a:rPr lang="en-US" sz="3200" dirty="0" smtClean="0"/>
              <a:t>interface.</a:t>
            </a:r>
          </a:p>
          <a:p>
            <a:pPr marL="109728" indent="0">
              <a:buNone/>
            </a:pPr>
            <a:endParaRPr lang="en-US" sz="3200" dirty="0"/>
          </a:p>
          <a:p>
            <a:pPr marL="109728" indent="0">
              <a:buNone/>
            </a:pPr>
            <a:r>
              <a:rPr lang="en-US" sz="3200" dirty="0"/>
              <a:t>Commonly used Constructors of Thread class:</a:t>
            </a:r>
          </a:p>
          <a:p>
            <a:r>
              <a:rPr lang="en-US" sz="3200" dirty="0"/>
              <a:t>Thread()</a:t>
            </a:r>
          </a:p>
          <a:p>
            <a:r>
              <a:rPr lang="en-US" sz="3200" dirty="0"/>
              <a:t>Thread(String name)</a:t>
            </a:r>
          </a:p>
          <a:p>
            <a:r>
              <a:rPr lang="en-US" sz="3200" dirty="0"/>
              <a:t>Thread(Runnable r)</a:t>
            </a:r>
          </a:p>
          <a:p>
            <a:r>
              <a:rPr lang="en-US" sz="3200" dirty="0"/>
              <a:t>Thread(Runnable </a:t>
            </a:r>
            <a:r>
              <a:rPr lang="en-US" sz="3200" dirty="0" smtClean="0"/>
              <a:t>r, String </a:t>
            </a:r>
            <a:r>
              <a:rPr lang="en-US" sz="3200" dirty="0"/>
              <a:t>name)</a:t>
            </a:r>
          </a:p>
          <a:p>
            <a:pPr marL="109728" indent="0">
              <a:buNone/>
            </a:pPr>
            <a:endParaRPr lang="en-US" sz="3200" dirty="0"/>
          </a:p>
        </p:txBody>
      </p:sp>
    </p:spTree>
    <p:extLst>
      <p:ext uri="{BB962C8B-B14F-4D97-AF65-F5344CB8AC3E}">
        <p14:creationId xmlns:p14="http://schemas.microsoft.com/office/powerpoint/2010/main" val="109772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Commonly used methods of Thread class</a:t>
            </a:r>
          </a:p>
        </p:txBody>
      </p:sp>
      <p:sp>
        <p:nvSpPr>
          <p:cNvPr id="3" name="Content Placeholder 2"/>
          <p:cNvSpPr>
            <a:spLocks noGrp="1"/>
          </p:cNvSpPr>
          <p:nvPr>
            <p:ph idx="1"/>
          </p:nvPr>
        </p:nvSpPr>
        <p:spPr>
          <a:xfrm>
            <a:off x="609600" y="1789043"/>
            <a:ext cx="10972800" cy="4823792"/>
          </a:xfrm>
        </p:spPr>
        <p:txBody>
          <a:bodyPr>
            <a:normAutofit/>
          </a:bodyPr>
          <a:lstStyle/>
          <a:p>
            <a:r>
              <a:rPr lang="en-US" sz="2000" b="1" dirty="0"/>
              <a:t>public void run(): </a:t>
            </a:r>
            <a:r>
              <a:rPr lang="en-US" sz="2000" dirty="0"/>
              <a:t>is used to perform action for a thread.</a:t>
            </a:r>
          </a:p>
          <a:p>
            <a:r>
              <a:rPr lang="en-US" sz="2000" b="1" dirty="0"/>
              <a:t>public void start(): </a:t>
            </a:r>
            <a:r>
              <a:rPr lang="en-US" sz="2000" dirty="0"/>
              <a:t>starts the execution of the </a:t>
            </a:r>
            <a:r>
              <a:rPr lang="en-US" sz="2000" dirty="0" err="1"/>
              <a:t>thread.JVM</a:t>
            </a:r>
            <a:r>
              <a:rPr lang="en-US" sz="2000" dirty="0"/>
              <a:t> calls the run() method on the thread.</a:t>
            </a:r>
          </a:p>
          <a:p>
            <a:r>
              <a:rPr lang="en-US" sz="2000" b="1" dirty="0"/>
              <a:t>public void sleep(long </a:t>
            </a:r>
            <a:r>
              <a:rPr lang="en-US" sz="2000" b="1" dirty="0" err="1"/>
              <a:t>miliseconds</a:t>
            </a:r>
            <a:r>
              <a:rPr lang="en-US" sz="2000" b="1" dirty="0"/>
              <a:t>): </a:t>
            </a:r>
            <a:r>
              <a:rPr lang="en-US" sz="2000" dirty="0"/>
              <a:t>Causes the currently executing thread to sleep (temporarily cease execution) for the specified number of milliseconds.</a:t>
            </a:r>
          </a:p>
          <a:p>
            <a:r>
              <a:rPr lang="en-US" sz="2000" b="1" dirty="0"/>
              <a:t>public void join(): </a:t>
            </a:r>
            <a:r>
              <a:rPr lang="en-US" sz="2000" dirty="0"/>
              <a:t>waits for a thread to die.</a:t>
            </a:r>
          </a:p>
          <a:p>
            <a:r>
              <a:rPr lang="en-US" sz="2000" b="1" dirty="0"/>
              <a:t>public void join(long </a:t>
            </a:r>
            <a:r>
              <a:rPr lang="en-US" sz="2000" b="1" dirty="0" err="1"/>
              <a:t>miliseconds</a:t>
            </a:r>
            <a:r>
              <a:rPr lang="en-US" sz="2000" b="1" dirty="0"/>
              <a:t>): </a:t>
            </a:r>
            <a:r>
              <a:rPr lang="en-US" sz="2000" dirty="0"/>
              <a:t>waits for a thread to die for the specified </a:t>
            </a:r>
            <a:r>
              <a:rPr lang="en-US" sz="2000" dirty="0" err="1"/>
              <a:t>miliseconds</a:t>
            </a:r>
            <a:r>
              <a:rPr lang="en-US" sz="2000" dirty="0"/>
              <a:t>.</a:t>
            </a:r>
          </a:p>
          <a:p>
            <a:r>
              <a:rPr lang="en-US" sz="2000" b="1" dirty="0"/>
              <a:t>public </a:t>
            </a:r>
            <a:r>
              <a:rPr lang="en-US" sz="2000" b="1" dirty="0" err="1"/>
              <a:t>int</a:t>
            </a:r>
            <a:r>
              <a:rPr lang="en-US" sz="2000" b="1" dirty="0"/>
              <a:t> </a:t>
            </a:r>
            <a:r>
              <a:rPr lang="en-US" sz="2000" b="1" dirty="0" err="1"/>
              <a:t>getPriority</a:t>
            </a:r>
            <a:r>
              <a:rPr lang="en-US" sz="2000" b="1" dirty="0"/>
              <a:t>(): </a:t>
            </a:r>
            <a:r>
              <a:rPr lang="en-US" sz="2000" dirty="0"/>
              <a:t>returns the priority of the thread.</a:t>
            </a:r>
          </a:p>
          <a:p>
            <a:r>
              <a:rPr lang="en-US" sz="2000" b="1" dirty="0"/>
              <a:t>public </a:t>
            </a:r>
            <a:r>
              <a:rPr lang="en-US" sz="2000" b="1" dirty="0" err="1"/>
              <a:t>int</a:t>
            </a:r>
            <a:r>
              <a:rPr lang="en-US" sz="2000" b="1" dirty="0"/>
              <a:t> </a:t>
            </a:r>
            <a:r>
              <a:rPr lang="en-US" sz="2000" b="1" dirty="0" err="1"/>
              <a:t>setPriority</a:t>
            </a:r>
            <a:r>
              <a:rPr lang="en-US" sz="2000" b="1" dirty="0"/>
              <a:t>(</a:t>
            </a:r>
            <a:r>
              <a:rPr lang="en-US" sz="2000" b="1" dirty="0" err="1"/>
              <a:t>int</a:t>
            </a:r>
            <a:r>
              <a:rPr lang="en-US" sz="2000" b="1" dirty="0"/>
              <a:t> priority): </a:t>
            </a:r>
            <a:r>
              <a:rPr lang="en-US" sz="2000" dirty="0"/>
              <a:t>changes the priority of the thread.</a:t>
            </a:r>
          </a:p>
          <a:p>
            <a:r>
              <a:rPr lang="en-US" sz="2000" b="1" dirty="0"/>
              <a:t>public String </a:t>
            </a:r>
            <a:r>
              <a:rPr lang="en-US" sz="2000" b="1" dirty="0" err="1"/>
              <a:t>getName</a:t>
            </a:r>
            <a:r>
              <a:rPr lang="en-US" sz="2000" b="1" dirty="0"/>
              <a:t>(): </a:t>
            </a:r>
            <a:r>
              <a:rPr lang="en-US" sz="2000" dirty="0"/>
              <a:t>returns the name of the thread.</a:t>
            </a:r>
          </a:p>
          <a:p>
            <a:r>
              <a:rPr lang="en-US" sz="2000" b="1" dirty="0"/>
              <a:t>public void </a:t>
            </a:r>
            <a:r>
              <a:rPr lang="en-US" sz="2000" b="1" dirty="0" err="1"/>
              <a:t>setName</a:t>
            </a:r>
            <a:r>
              <a:rPr lang="en-US" sz="2000" b="1" dirty="0"/>
              <a:t>(String name): </a:t>
            </a:r>
            <a:r>
              <a:rPr lang="en-US" sz="2000" dirty="0"/>
              <a:t>changes the name of the thread.</a:t>
            </a:r>
          </a:p>
          <a:p>
            <a:r>
              <a:rPr lang="en-US" sz="2000" b="1" dirty="0"/>
              <a:t>public Thread </a:t>
            </a:r>
            <a:r>
              <a:rPr lang="en-US" sz="2000" b="1" dirty="0" err="1"/>
              <a:t>currentThread</a:t>
            </a:r>
            <a:r>
              <a:rPr lang="en-US" sz="2000" b="1" dirty="0"/>
              <a:t>(): </a:t>
            </a:r>
            <a:r>
              <a:rPr lang="en-US" sz="2000" dirty="0"/>
              <a:t>returns the reference of currently executing thread.</a:t>
            </a:r>
          </a:p>
          <a:p>
            <a:r>
              <a:rPr lang="en-US" sz="2000" b="1" dirty="0"/>
              <a:t>public </a:t>
            </a:r>
            <a:r>
              <a:rPr lang="en-US" sz="2000" b="1" dirty="0" err="1"/>
              <a:t>int</a:t>
            </a:r>
            <a:r>
              <a:rPr lang="en-US" sz="2000" b="1" dirty="0"/>
              <a:t> </a:t>
            </a:r>
            <a:r>
              <a:rPr lang="en-US" sz="2000" b="1" dirty="0" err="1"/>
              <a:t>getId</a:t>
            </a:r>
            <a:r>
              <a:rPr lang="en-US" sz="2000" b="1" dirty="0"/>
              <a:t>(): </a:t>
            </a:r>
            <a:r>
              <a:rPr lang="en-US" sz="2000" dirty="0"/>
              <a:t>returns the id of the thread.</a:t>
            </a:r>
          </a:p>
        </p:txBody>
      </p:sp>
    </p:spTree>
    <p:extLst>
      <p:ext uri="{BB962C8B-B14F-4D97-AF65-F5344CB8AC3E}">
        <p14:creationId xmlns:p14="http://schemas.microsoft.com/office/powerpoint/2010/main" val="74169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Commonly used methods of Thread class</a:t>
            </a:r>
          </a:p>
        </p:txBody>
      </p:sp>
      <p:sp>
        <p:nvSpPr>
          <p:cNvPr id="3" name="Content Placeholder 2"/>
          <p:cNvSpPr>
            <a:spLocks noGrp="1"/>
          </p:cNvSpPr>
          <p:nvPr>
            <p:ph idx="1"/>
          </p:nvPr>
        </p:nvSpPr>
        <p:spPr>
          <a:xfrm>
            <a:off x="609600" y="1789043"/>
            <a:ext cx="10972800" cy="4823792"/>
          </a:xfrm>
        </p:spPr>
        <p:txBody>
          <a:bodyPr>
            <a:normAutofit/>
          </a:bodyPr>
          <a:lstStyle/>
          <a:p>
            <a:r>
              <a:rPr lang="en-US" sz="2000" b="1" dirty="0"/>
              <a:t>public </a:t>
            </a:r>
            <a:r>
              <a:rPr lang="en-US" sz="2000" b="1" dirty="0" err="1"/>
              <a:t>Thread.State</a:t>
            </a:r>
            <a:r>
              <a:rPr lang="en-US" sz="2000" b="1" dirty="0"/>
              <a:t> </a:t>
            </a:r>
            <a:r>
              <a:rPr lang="en-US" sz="2000" b="1" dirty="0" err="1"/>
              <a:t>getState</a:t>
            </a:r>
            <a:r>
              <a:rPr lang="en-US" sz="2000" b="1" dirty="0"/>
              <a:t>(): </a:t>
            </a:r>
            <a:r>
              <a:rPr lang="en-US" sz="2000" dirty="0"/>
              <a:t>returns the state of the thread.</a:t>
            </a:r>
          </a:p>
          <a:p>
            <a:r>
              <a:rPr lang="en-US" sz="2000" b="1" dirty="0"/>
              <a:t>public </a:t>
            </a:r>
            <a:r>
              <a:rPr lang="en-US" sz="2000" b="1" dirty="0" err="1"/>
              <a:t>boolean</a:t>
            </a:r>
            <a:r>
              <a:rPr lang="en-US" sz="2000" b="1" dirty="0"/>
              <a:t> </a:t>
            </a:r>
            <a:r>
              <a:rPr lang="en-US" sz="2000" b="1" dirty="0" err="1"/>
              <a:t>isAlive</a:t>
            </a:r>
            <a:r>
              <a:rPr lang="en-US" sz="2000" b="1" dirty="0"/>
              <a:t>(): </a:t>
            </a:r>
            <a:r>
              <a:rPr lang="en-US" sz="2000" dirty="0"/>
              <a:t>tests if the thread is alive.</a:t>
            </a:r>
          </a:p>
          <a:p>
            <a:r>
              <a:rPr lang="en-US" sz="2000" b="1" dirty="0"/>
              <a:t>public void yield(): </a:t>
            </a:r>
            <a:r>
              <a:rPr lang="en-US" sz="2000" dirty="0"/>
              <a:t>causes the currently executing thread object to temporarily pause and allow other threads to execute.</a:t>
            </a:r>
          </a:p>
          <a:p>
            <a:r>
              <a:rPr lang="en-US" sz="2000" b="1" dirty="0"/>
              <a:t>public void suspend(): </a:t>
            </a:r>
            <a:r>
              <a:rPr lang="en-US" sz="2000" dirty="0"/>
              <a:t>is used to suspend the thread(</a:t>
            </a:r>
            <a:r>
              <a:rPr lang="en-US" sz="2000" dirty="0" err="1"/>
              <a:t>depricated</a:t>
            </a:r>
            <a:r>
              <a:rPr lang="en-US" sz="2000" dirty="0"/>
              <a:t>).</a:t>
            </a:r>
          </a:p>
          <a:p>
            <a:r>
              <a:rPr lang="en-US" sz="2000" b="1" dirty="0"/>
              <a:t>public void resume(): </a:t>
            </a:r>
            <a:r>
              <a:rPr lang="en-US" sz="2000" dirty="0"/>
              <a:t>is used to resume the suspended thread(</a:t>
            </a:r>
            <a:r>
              <a:rPr lang="en-US" sz="2000" dirty="0" err="1"/>
              <a:t>depricated</a:t>
            </a:r>
            <a:r>
              <a:rPr lang="en-US" sz="2000" dirty="0"/>
              <a:t>).</a:t>
            </a:r>
          </a:p>
          <a:p>
            <a:r>
              <a:rPr lang="en-US" sz="2000" b="1" dirty="0"/>
              <a:t>public void stop(): </a:t>
            </a:r>
            <a:r>
              <a:rPr lang="en-US" sz="2000" dirty="0"/>
              <a:t>is used to stop the thread(</a:t>
            </a:r>
            <a:r>
              <a:rPr lang="en-US" sz="2000" dirty="0" err="1"/>
              <a:t>depricated</a:t>
            </a:r>
            <a:r>
              <a:rPr lang="en-US" sz="2000" dirty="0"/>
              <a:t>).</a:t>
            </a:r>
          </a:p>
          <a:p>
            <a:r>
              <a:rPr lang="en-US" sz="2000" b="1" dirty="0"/>
              <a:t>public </a:t>
            </a:r>
            <a:r>
              <a:rPr lang="en-US" sz="2000" b="1" dirty="0" err="1"/>
              <a:t>boolean</a:t>
            </a:r>
            <a:r>
              <a:rPr lang="en-US" sz="2000" b="1" dirty="0"/>
              <a:t> </a:t>
            </a:r>
            <a:r>
              <a:rPr lang="en-US" sz="2000" b="1" dirty="0" err="1"/>
              <a:t>isDaemon</a:t>
            </a:r>
            <a:r>
              <a:rPr lang="en-US" sz="2000" b="1" dirty="0"/>
              <a:t>(): </a:t>
            </a:r>
            <a:r>
              <a:rPr lang="en-US" sz="2000" dirty="0"/>
              <a:t>tests if the thread is a daemon thread.</a:t>
            </a:r>
          </a:p>
          <a:p>
            <a:r>
              <a:rPr lang="en-US" sz="2000" b="1" dirty="0"/>
              <a:t>public void </a:t>
            </a:r>
            <a:r>
              <a:rPr lang="en-US" sz="2000" b="1" dirty="0" err="1"/>
              <a:t>setDaemon</a:t>
            </a:r>
            <a:r>
              <a:rPr lang="en-US" sz="2000" b="1" dirty="0"/>
              <a:t>(</a:t>
            </a:r>
            <a:r>
              <a:rPr lang="en-US" sz="2000" b="1" dirty="0" err="1"/>
              <a:t>boolean</a:t>
            </a:r>
            <a:r>
              <a:rPr lang="en-US" sz="2000" b="1" dirty="0"/>
              <a:t> b): </a:t>
            </a:r>
            <a:r>
              <a:rPr lang="en-US" sz="2000" dirty="0"/>
              <a:t>marks the thread as daemon or user thread.</a:t>
            </a:r>
          </a:p>
          <a:p>
            <a:r>
              <a:rPr lang="en-US" sz="2000" b="1" dirty="0"/>
              <a:t>public void interrupt(): </a:t>
            </a:r>
            <a:r>
              <a:rPr lang="en-US" sz="2000" dirty="0"/>
              <a:t>interrupts the thread.</a:t>
            </a:r>
          </a:p>
          <a:p>
            <a:r>
              <a:rPr lang="en-US" sz="2000" b="1" dirty="0"/>
              <a:t>public </a:t>
            </a:r>
            <a:r>
              <a:rPr lang="en-US" sz="2000" b="1" dirty="0" err="1"/>
              <a:t>boolean</a:t>
            </a:r>
            <a:r>
              <a:rPr lang="en-US" sz="2000" b="1" dirty="0"/>
              <a:t> </a:t>
            </a:r>
            <a:r>
              <a:rPr lang="en-US" sz="2000" b="1" dirty="0" err="1"/>
              <a:t>isInterrupted</a:t>
            </a:r>
            <a:r>
              <a:rPr lang="en-US" sz="2000" b="1" dirty="0"/>
              <a:t>(): </a:t>
            </a:r>
            <a:r>
              <a:rPr lang="en-US" sz="2000" dirty="0"/>
              <a:t>tests if the thread has been interrupted.</a:t>
            </a:r>
          </a:p>
          <a:p>
            <a:r>
              <a:rPr lang="en-US" sz="2000" b="1" dirty="0"/>
              <a:t>public static </a:t>
            </a:r>
            <a:r>
              <a:rPr lang="en-US" sz="2000" b="1" dirty="0" err="1"/>
              <a:t>boolean</a:t>
            </a:r>
            <a:r>
              <a:rPr lang="en-US" sz="2000" b="1" dirty="0"/>
              <a:t> interrupted(): </a:t>
            </a:r>
            <a:r>
              <a:rPr lang="en-US" sz="2000" dirty="0"/>
              <a:t>tests if the current thread has been interrupted.</a:t>
            </a:r>
          </a:p>
        </p:txBody>
      </p:sp>
    </p:spTree>
    <p:extLst>
      <p:ext uri="{BB962C8B-B14F-4D97-AF65-F5344CB8AC3E}">
        <p14:creationId xmlns:p14="http://schemas.microsoft.com/office/powerpoint/2010/main" val="4694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Runnable interface</a:t>
            </a:r>
          </a:p>
        </p:txBody>
      </p:sp>
      <p:sp>
        <p:nvSpPr>
          <p:cNvPr id="3" name="Content Placeholder 2"/>
          <p:cNvSpPr>
            <a:spLocks noGrp="1"/>
          </p:cNvSpPr>
          <p:nvPr>
            <p:ph idx="1"/>
          </p:nvPr>
        </p:nvSpPr>
        <p:spPr>
          <a:xfrm>
            <a:off x="609600" y="1789043"/>
            <a:ext cx="10972800" cy="4823792"/>
          </a:xfrm>
        </p:spPr>
        <p:txBody>
          <a:bodyPr>
            <a:normAutofit/>
          </a:bodyPr>
          <a:lstStyle/>
          <a:p>
            <a:pPr marL="109728" indent="0">
              <a:buNone/>
            </a:pPr>
            <a:r>
              <a:rPr lang="en-US" sz="3200" dirty="0"/>
              <a:t>The Runnable interface should be implemented by any class whose instances are intended to be executed by a thread. Runnable interface have only one method named run</a:t>
            </a:r>
            <a:r>
              <a:rPr lang="en-US" sz="3200" dirty="0" smtClean="0"/>
              <a:t>().</a:t>
            </a:r>
          </a:p>
          <a:p>
            <a:pPr marL="109728" indent="0">
              <a:buNone/>
            </a:pPr>
            <a:endParaRPr lang="en-US" sz="3200" dirty="0"/>
          </a:p>
          <a:p>
            <a:pPr marL="109728" indent="0">
              <a:buNone/>
            </a:pPr>
            <a:r>
              <a:rPr lang="en-US" sz="3200" b="1" dirty="0"/>
              <a:t>public void run(): </a:t>
            </a:r>
            <a:r>
              <a:rPr lang="en-US" sz="3200" dirty="0"/>
              <a:t>is used to perform action for a thread.</a:t>
            </a:r>
          </a:p>
          <a:p>
            <a:pPr marL="109728" indent="0">
              <a:buNone/>
            </a:pPr>
            <a:endParaRPr lang="en-US" sz="3200" dirty="0"/>
          </a:p>
        </p:txBody>
      </p:sp>
    </p:spTree>
    <p:extLst>
      <p:ext uri="{BB962C8B-B14F-4D97-AF65-F5344CB8AC3E}">
        <p14:creationId xmlns:p14="http://schemas.microsoft.com/office/powerpoint/2010/main" val="6380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Starting a thread</a:t>
            </a:r>
          </a:p>
        </p:txBody>
      </p:sp>
      <p:sp>
        <p:nvSpPr>
          <p:cNvPr id="3" name="Content Placeholder 2"/>
          <p:cNvSpPr>
            <a:spLocks noGrp="1"/>
          </p:cNvSpPr>
          <p:nvPr>
            <p:ph idx="1"/>
          </p:nvPr>
        </p:nvSpPr>
        <p:spPr>
          <a:xfrm>
            <a:off x="609600" y="1789043"/>
            <a:ext cx="10972800" cy="4823792"/>
          </a:xfrm>
        </p:spPr>
        <p:txBody>
          <a:bodyPr>
            <a:normAutofit/>
          </a:bodyPr>
          <a:lstStyle/>
          <a:p>
            <a:pPr marL="109728" indent="0">
              <a:buNone/>
            </a:pPr>
            <a:r>
              <a:rPr lang="en-US" sz="3200" b="1" dirty="0"/>
              <a:t>start() method</a:t>
            </a:r>
            <a:r>
              <a:rPr lang="en-US" sz="3200" dirty="0"/>
              <a:t> of Thread class is used to start a newly created thread. It performs following tasks:</a:t>
            </a:r>
            <a:r>
              <a:rPr lang="en-US" sz="3200" dirty="0" smtClean="0"/>
              <a:t>.</a:t>
            </a:r>
          </a:p>
          <a:p>
            <a:pPr marL="109728" indent="0">
              <a:buNone/>
            </a:pPr>
            <a:endParaRPr lang="en-US" sz="3200" dirty="0"/>
          </a:p>
          <a:p>
            <a:r>
              <a:rPr lang="en-US" sz="3200" dirty="0"/>
              <a:t>A new thread starts(with new </a:t>
            </a:r>
            <a:r>
              <a:rPr lang="en-US" sz="3200" dirty="0" err="1"/>
              <a:t>callstack</a:t>
            </a:r>
            <a:r>
              <a:rPr lang="en-US" sz="3200" dirty="0"/>
              <a:t>).</a:t>
            </a:r>
          </a:p>
          <a:p>
            <a:r>
              <a:rPr lang="en-US" sz="3200" dirty="0"/>
              <a:t>The thread moves from New state to the Runnable state.</a:t>
            </a:r>
          </a:p>
          <a:p>
            <a:r>
              <a:rPr lang="en-US" sz="3200" dirty="0"/>
              <a:t>When the thread gets a chance to execute, its target run() method will run.</a:t>
            </a:r>
          </a:p>
          <a:p>
            <a:pPr marL="109728" indent="0">
              <a:buNone/>
            </a:pPr>
            <a:endParaRPr lang="en-US" sz="3200" dirty="0"/>
          </a:p>
        </p:txBody>
      </p:sp>
    </p:spTree>
    <p:extLst>
      <p:ext uri="{BB962C8B-B14F-4D97-AF65-F5344CB8AC3E}">
        <p14:creationId xmlns:p14="http://schemas.microsoft.com/office/powerpoint/2010/main" val="408408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Thread Example by extending Thread class</a:t>
            </a:r>
          </a:p>
        </p:txBody>
      </p:sp>
      <p:sp>
        <p:nvSpPr>
          <p:cNvPr id="3" name="Content Placeholder 2"/>
          <p:cNvSpPr>
            <a:spLocks noGrp="1"/>
          </p:cNvSpPr>
          <p:nvPr>
            <p:ph idx="1"/>
          </p:nvPr>
        </p:nvSpPr>
        <p:spPr>
          <a:xfrm>
            <a:off x="609600" y="1789043"/>
            <a:ext cx="10972800" cy="4823792"/>
          </a:xfrm>
        </p:spPr>
        <p:txBody>
          <a:bodyPr>
            <a:normAutofit fontScale="92500" lnSpcReduction="10000"/>
          </a:bodyPr>
          <a:lstStyle/>
          <a:p>
            <a:pPr marL="109728" indent="0">
              <a:buNone/>
            </a:pPr>
            <a:r>
              <a:rPr lang="en-US" sz="2400" b="1" dirty="0">
                <a:latin typeface="Courier"/>
              </a:rPr>
              <a:t>class</a:t>
            </a:r>
            <a:r>
              <a:rPr lang="en-US" sz="2400" dirty="0">
                <a:latin typeface="Courier"/>
              </a:rPr>
              <a:t> Multi </a:t>
            </a:r>
            <a:r>
              <a:rPr lang="en-US" sz="2400" b="1" dirty="0">
                <a:latin typeface="Courier"/>
              </a:rPr>
              <a:t>extends</a:t>
            </a:r>
            <a:r>
              <a:rPr lang="en-US" sz="2400" dirty="0">
                <a:latin typeface="Courier"/>
              </a:rPr>
              <a:t> Thread{  </a:t>
            </a:r>
          </a:p>
          <a:p>
            <a:pPr marL="109728" indent="0">
              <a:buNone/>
            </a:pPr>
            <a:r>
              <a:rPr lang="en-US" sz="2400" b="1" dirty="0">
                <a:latin typeface="Courier"/>
              </a:rPr>
              <a:t>public</a:t>
            </a:r>
            <a:r>
              <a:rPr lang="en-US" sz="2400" dirty="0">
                <a:latin typeface="Courier"/>
              </a:rPr>
              <a:t> </a:t>
            </a:r>
            <a:r>
              <a:rPr lang="en-US" sz="2400" b="1" dirty="0">
                <a:latin typeface="Courier"/>
              </a:rPr>
              <a:t>void</a:t>
            </a:r>
            <a:r>
              <a:rPr lang="en-US" sz="2400" dirty="0">
                <a:latin typeface="Courier"/>
              </a:rPr>
              <a:t> run(){  </a:t>
            </a:r>
          </a:p>
          <a:p>
            <a:pPr marL="109728" indent="0">
              <a:buNone/>
            </a:pPr>
            <a:r>
              <a:rPr lang="en-US" sz="2400" dirty="0" smtClean="0">
                <a:latin typeface="Courier"/>
              </a:rPr>
              <a:t>	</a:t>
            </a:r>
            <a:r>
              <a:rPr lang="en-US" sz="2400" dirty="0" err="1" smtClean="0">
                <a:latin typeface="Courier"/>
              </a:rPr>
              <a:t>System.out.println</a:t>
            </a:r>
            <a:r>
              <a:rPr lang="en-US" sz="2400" dirty="0">
                <a:latin typeface="Courier"/>
              </a:rPr>
              <a:t>("thread is running...");  </a:t>
            </a:r>
          </a:p>
          <a:p>
            <a:pPr marL="109728" indent="0">
              <a:buNone/>
            </a:pPr>
            <a:r>
              <a:rPr lang="en-US" sz="2400" dirty="0" smtClean="0">
                <a:latin typeface="Courier"/>
              </a:rPr>
              <a:t>}</a:t>
            </a:r>
            <a:r>
              <a:rPr lang="en-US" sz="2400" dirty="0">
                <a:latin typeface="Courier"/>
              </a:rPr>
              <a:t>  </a:t>
            </a:r>
          </a:p>
          <a:p>
            <a:pPr marL="109728" indent="0">
              <a:buNone/>
            </a:pPr>
            <a:r>
              <a:rPr lang="en-US" sz="2400" b="1" dirty="0">
                <a:latin typeface="Courier"/>
              </a:rPr>
              <a:t>public</a:t>
            </a:r>
            <a:r>
              <a:rPr lang="en-US" sz="2400" dirty="0">
                <a:latin typeface="Courier"/>
              </a:rPr>
              <a:t> </a:t>
            </a:r>
            <a:r>
              <a:rPr lang="en-US" sz="2400" b="1" dirty="0">
                <a:latin typeface="Courier"/>
              </a:rPr>
              <a:t>static</a:t>
            </a:r>
            <a:r>
              <a:rPr lang="en-US" sz="2400" dirty="0">
                <a:latin typeface="Courier"/>
              </a:rPr>
              <a:t> </a:t>
            </a:r>
            <a:r>
              <a:rPr lang="en-US" sz="2400" b="1" dirty="0">
                <a:latin typeface="Courier"/>
              </a:rPr>
              <a:t>void</a:t>
            </a:r>
            <a:r>
              <a:rPr lang="en-US" sz="2400" dirty="0">
                <a:latin typeface="Courier"/>
              </a:rPr>
              <a:t> main(String </a:t>
            </a:r>
            <a:r>
              <a:rPr lang="en-US" sz="2400" dirty="0" err="1">
                <a:latin typeface="Courier"/>
              </a:rPr>
              <a:t>args</a:t>
            </a:r>
            <a:r>
              <a:rPr lang="en-US" sz="2400" dirty="0">
                <a:latin typeface="Courier"/>
              </a:rPr>
              <a:t>[]){  </a:t>
            </a:r>
          </a:p>
          <a:p>
            <a:pPr marL="109728" indent="0">
              <a:buNone/>
            </a:pPr>
            <a:r>
              <a:rPr lang="en-US" sz="2400" dirty="0" smtClean="0">
                <a:latin typeface="Courier"/>
              </a:rPr>
              <a:t>	Multi</a:t>
            </a:r>
            <a:r>
              <a:rPr lang="en-US" sz="2400" dirty="0">
                <a:latin typeface="Courier"/>
              </a:rPr>
              <a:t> t1=</a:t>
            </a:r>
            <a:r>
              <a:rPr lang="en-US" sz="2400" b="1" dirty="0">
                <a:latin typeface="Courier"/>
              </a:rPr>
              <a:t>new</a:t>
            </a:r>
            <a:r>
              <a:rPr lang="en-US" sz="2400" dirty="0">
                <a:latin typeface="Courier"/>
              </a:rPr>
              <a:t> Multi();  </a:t>
            </a:r>
          </a:p>
          <a:p>
            <a:pPr marL="109728" indent="0">
              <a:buNone/>
            </a:pPr>
            <a:r>
              <a:rPr lang="en-US" sz="2400" dirty="0" smtClean="0">
                <a:latin typeface="Courier"/>
              </a:rPr>
              <a:t>	t1.start</a:t>
            </a:r>
            <a:r>
              <a:rPr lang="en-US" sz="2400" dirty="0">
                <a:latin typeface="Courier"/>
              </a:rPr>
              <a:t>();  </a:t>
            </a:r>
            <a:endParaRPr lang="en-US" sz="2400" dirty="0" smtClean="0">
              <a:latin typeface="Courier"/>
            </a:endParaRPr>
          </a:p>
          <a:p>
            <a:pPr marL="109728" indent="0">
              <a:buNone/>
            </a:pPr>
            <a:r>
              <a:rPr lang="en-US" sz="2400" dirty="0">
                <a:latin typeface="Courier"/>
              </a:rPr>
              <a:t> </a:t>
            </a:r>
            <a:r>
              <a:rPr lang="en-US" sz="2400" dirty="0" smtClean="0">
                <a:latin typeface="Courier"/>
              </a:rPr>
              <a:t>	}</a:t>
            </a:r>
            <a:r>
              <a:rPr lang="en-US" sz="2400" dirty="0">
                <a:latin typeface="Courier"/>
              </a:rPr>
              <a:t>  </a:t>
            </a:r>
          </a:p>
          <a:p>
            <a:pPr marL="109728" indent="0">
              <a:buNone/>
            </a:pPr>
            <a:r>
              <a:rPr lang="en-US" sz="2400" dirty="0">
                <a:latin typeface="Courier"/>
              </a:rPr>
              <a:t>} </a:t>
            </a:r>
            <a:endParaRPr lang="en-US" sz="2400" dirty="0" smtClean="0">
              <a:latin typeface="Courier"/>
            </a:endParaRPr>
          </a:p>
          <a:p>
            <a:pPr marL="109728" indent="0">
              <a:buNone/>
            </a:pPr>
            <a:endParaRPr lang="en-US" sz="3200" dirty="0"/>
          </a:p>
          <a:p>
            <a:pPr marL="109728" indent="0">
              <a:buNone/>
            </a:pPr>
            <a:r>
              <a:rPr lang="en-US" sz="3200" dirty="0"/>
              <a:t>Output</a:t>
            </a:r>
            <a:r>
              <a:rPr lang="en-US" sz="3200" dirty="0" smtClean="0"/>
              <a:t>: </a:t>
            </a:r>
            <a:r>
              <a:rPr lang="en-US" sz="3200" dirty="0" smtClean="0">
                <a:latin typeface="Courier"/>
              </a:rPr>
              <a:t>thread </a:t>
            </a:r>
            <a:r>
              <a:rPr lang="en-US" sz="3200" dirty="0">
                <a:latin typeface="Courier"/>
              </a:rPr>
              <a:t>is running...</a:t>
            </a:r>
          </a:p>
        </p:txBody>
      </p:sp>
    </p:spTree>
    <p:extLst>
      <p:ext uri="{BB962C8B-B14F-4D97-AF65-F5344CB8AC3E}">
        <p14:creationId xmlns:p14="http://schemas.microsoft.com/office/powerpoint/2010/main" val="170010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fontScale="90000"/>
          </a:bodyPr>
          <a:lstStyle/>
          <a:p>
            <a:r>
              <a:rPr lang="en-US" dirty="0"/>
              <a:t>Thread Example by implementing Runnable interface</a:t>
            </a:r>
          </a:p>
        </p:txBody>
      </p:sp>
      <p:sp>
        <p:nvSpPr>
          <p:cNvPr id="3" name="Content Placeholder 2"/>
          <p:cNvSpPr>
            <a:spLocks noGrp="1"/>
          </p:cNvSpPr>
          <p:nvPr>
            <p:ph idx="1"/>
          </p:nvPr>
        </p:nvSpPr>
        <p:spPr>
          <a:xfrm>
            <a:off x="609600" y="1789043"/>
            <a:ext cx="10972800" cy="4823792"/>
          </a:xfrm>
        </p:spPr>
        <p:txBody>
          <a:bodyPr>
            <a:normAutofit fontScale="70000" lnSpcReduction="20000"/>
          </a:bodyPr>
          <a:lstStyle/>
          <a:p>
            <a:pPr marL="109728" indent="0">
              <a:buNone/>
            </a:pPr>
            <a:r>
              <a:rPr lang="en-US" sz="3200" b="1" dirty="0">
                <a:latin typeface="Courier"/>
              </a:rPr>
              <a:t>class</a:t>
            </a:r>
            <a:r>
              <a:rPr lang="en-US" sz="3200" dirty="0">
                <a:latin typeface="Courier"/>
              </a:rPr>
              <a:t> Multi3 </a:t>
            </a:r>
            <a:r>
              <a:rPr lang="en-US" sz="3200" b="1" dirty="0">
                <a:latin typeface="Courier"/>
              </a:rPr>
              <a:t>implements</a:t>
            </a:r>
            <a:r>
              <a:rPr lang="en-US" sz="3200" dirty="0">
                <a:latin typeface="Courier"/>
              </a:rPr>
              <a:t> Runnable{  </a:t>
            </a:r>
          </a:p>
          <a:p>
            <a:pPr marL="109728" indent="0">
              <a:buNone/>
            </a:pPr>
            <a:r>
              <a:rPr lang="en-US" sz="3200" b="1" dirty="0">
                <a:latin typeface="Courier"/>
              </a:rPr>
              <a:t>public</a:t>
            </a:r>
            <a:r>
              <a:rPr lang="en-US" sz="3200" dirty="0">
                <a:latin typeface="Courier"/>
              </a:rPr>
              <a:t> </a:t>
            </a:r>
            <a:r>
              <a:rPr lang="en-US" sz="3200" b="1" dirty="0">
                <a:latin typeface="Courier"/>
              </a:rPr>
              <a:t>void</a:t>
            </a:r>
            <a:r>
              <a:rPr lang="en-US" sz="3200" dirty="0">
                <a:latin typeface="Courier"/>
              </a:rPr>
              <a:t> run(){  </a:t>
            </a:r>
          </a:p>
          <a:p>
            <a:pPr marL="109728" indent="0">
              <a:buNone/>
            </a:pPr>
            <a:r>
              <a:rPr lang="en-US" sz="3200" dirty="0" err="1">
                <a:latin typeface="Courier"/>
              </a:rPr>
              <a:t>System.out.println</a:t>
            </a:r>
            <a:r>
              <a:rPr lang="en-US" sz="3200" dirty="0">
                <a:latin typeface="Courier"/>
              </a:rPr>
              <a:t>("thread is running...");  </a:t>
            </a:r>
          </a:p>
          <a:p>
            <a:pPr marL="109728" indent="0">
              <a:buNone/>
            </a:pPr>
            <a:r>
              <a:rPr lang="en-US" sz="3200" dirty="0">
                <a:latin typeface="Courier"/>
              </a:rPr>
              <a:t>}  </a:t>
            </a:r>
          </a:p>
          <a:p>
            <a:pPr marL="109728" indent="0">
              <a:buNone/>
            </a:pPr>
            <a:r>
              <a:rPr lang="en-US" sz="3200" dirty="0">
                <a:latin typeface="Courier"/>
              </a:rPr>
              <a:t>  </a:t>
            </a:r>
          </a:p>
          <a:p>
            <a:pPr marL="109728" indent="0">
              <a:buNone/>
            </a:pPr>
            <a:r>
              <a:rPr lang="en-US" sz="3200" b="1" dirty="0">
                <a:latin typeface="Courier"/>
              </a:rPr>
              <a:t>public</a:t>
            </a:r>
            <a:r>
              <a:rPr lang="en-US" sz="3200" dirty="0">
                <a:latin typeface="Courier"/>
              </a:rPr>
              <a:t> </a:t>
            </a:r>
            <a:r>
              <a:rPr lang="en-US" sz="3200" b="1" dirty="0">
                <a:latin typeface="Courier"/>
              </a:rPr>
              <a:t>static</a:t>
            </a:r>
            <a:r>
              <a:rPr lang="en-US" sz="3200" dirty="0">
                <a:latin typeface="Courier"/>
              </a:rPr>
              <a:t> </a:t>
            </a:r>
            <a:r>
              <a:rPr lang="en-US" sz="3200" b="1" dirty="0">
                <a:latin typeface="Courier"/>
              </a:rPr>
              <a:t>void</a:t>
            </a:r>
            <a:r>
              <a:rPr lang="en-US" sz="3200" dirty="0">
                <a:latin typeface="Courier"/>
              </a:rPr>
              <a:t> main(String </a:t>
            </a:r>
            <a:r>
              <a:rPr lang="en-US" sz="3200" dirty="0" err="1">
                <a:latin typeface="Courier"/>
              </a:rPr>
              <a:t>args</a:t>
            </a:r>
            <a:r>
              <a:rPr lang="en-US" sz="3200" dirty="0">
                <a:latin typeface="Courier"/>
              </a:rPr>
              <a:t>[]){  </a:t>
            </a:r>
          </a:p>
          <a:p>
            <a:pPr marL="109728" indent="0">
              <a:buNone/>
            </a:pPr>
            <a:r>
              <a:rPr lang="en-US" sz="3200" dirty="0">
                <a:latin typeface="Courier"/>
              </a:rPr>
              <a:t>Multi3 m1=</a:t>
            </a:r>
            <a:r>
              <a:rPr lang="en-US" sz="3200" b="1" dirty="0">
                <a:latin typeface="Courier"/>
              </a:rPr>
              <a:t>new</a:t>
            </a:r>
            <a:r>
              <a:rPr lang="en-US" sz="3200" dirty="0">
                <a:latin typeface="Courier"/>
              </a:rPr>
              <a:t> Multi3();  </a:t>
            </a:r>
          </a:p>
          <a:p>
            <a:pPr marL="109728" indent="0">
              <a:buNone/>
            </a:pPr>
            <a:r>
              <a:rPr lang="en-US" sz="3200" dirty="0">
                <a:latin typeface="Courier"/>
              </a:rPr>
              <a:t>Thread t1 =</a:t>
            </a:r>
            <a:r>
              <a:rPr lang="en-US" sz="3200" b="1" dirty="0">
                <a:latin typeface="Courier"/>
              </a:rPr>
              <a:t>new</a:t>
            </a:r>
            <a:r>
              <a:rPr lang="en-US" sz="3200" dirty="0">
                <a:latin typeface="Courier"/>
              </a:rPr>
              <a:t> Thread(m1);  </a:t>
            </a:r>
          </a:p>
          <a:p>
            <a:pPr marL="109728" indent="0">
              <a:buNone/>
            </a:pPr>
            <a:r>
              <a:rPr lang="en-US" sz="3200" dirty="0">
                <a:latin typeface="Courier"/>
              </a:rPr>
              <a:t>t1.start();  </a:t>
            </a:r>
          </a:p>
          <a:p>
            <a:pPr marL="109728" indent="0">
              <a:buNone/>
            </a:pPr>
            <a:r>
              <a:rPr lang="en-US" sz="3200" dirty="0">
                <a:latin typeface="Courier"/>
              </a:rPr>
              <a:t> }  </a:t>
            </a:r>
          </a:p>
          <a:p>
            <a:pPr marL="109728" indent="0">
              <a:buNone/>
            </a:pPr>
            <a:r>
              <a:rPr lang="en-US" sz="3200" dirty="0">
                <a:latin typeface="Courier"/>
              </a:rPr>
              <a:t>} </a:t>
            </a:r>
          </a:p>
          <a:p>
            <a:pPr marL="109728" indent="0">
              <a:buNone/>
            </a:pPr>
            <a:endParaRPr lang="en-US" sz="3200" dirty="0"/>
          </a:p>
          <a:p>
            <a:pPr marL="109728" indent="0">
              <a:buNone/>
            </a:pPr>
            <a:r>
              <a:rPr lang="en-US" sz="3200" dirty="0"/>
              <a:t>Output</a:t>
            </a:r>
            <a:r>
              <a:rPr lang="en-US" sz="3200" dirty="0" smtClean="0"/>
              <a:t>: </a:t>
            </a:r>
            <a:r>
              <a:rPr lang="en-US" sz="3200" dirty="0" smtClean="0">
                <a:latin typeface="Courier"/>
              </a:rPr>
              <a:t>thread </a:t>
            </a:r>
            <a:r>
              <a:rPr lang="en-US" sz="3200" dirty="0">
                <a:latin typeface="Courier"/>
              </a:rPr>
              <a:t>is running...</a:t>
            </a:r>
          </a:p>
        </p:txBody>
      </p:sp>
    </p:spTree>
    <p:extLst>
      <p:ext uri="{BB962C8B-B14F-4D97-AF65-F5344CB8AC3E}">
        <p14:creationId xmlns:p14="http://schemas.microsoft.com/office/powerpoint/2010/main" val="335621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Multithreading</a:t>
            </a:r>
          </a:p>
        </p:txBody>
      </p:sp>
    </p:spTree>
    <p:extLst>
      <p:ext uri="{BB962C8B-B14F-4D97-AF65-F5344CB8AC3E}">
        <p14:creationId xmlns:p14="http://schemas.microsoft.com/office/powerpoint/2010/main" val="135284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Sleep method</a:t>
            </a:r>
          </a:p>
        </p:txBody>
      </p:sp>
      <p:sp>
        <p:nvSpPr>
          <p:cNvPr id="3" name="Content Placeholder 2"/>
          <p:cNvSpPr>
            <a:spLocks noGrp="1"/>
          </p:cNvSpPr>
          <p:nvPr>
            <p:ph idx="1"/>
          </p:nvPr>
        </p:nvSpPr>
        <p:spPr>
          <a:xfrm>
            <a:off x="609600" y="1789043"/>
            <a:ext cx="10972800" cy="4823792"/>
          </a:xfrm>
        </p:spPr>
        <p:txBody>
          <a:bodyPr>
            <a:normAutofit/>
          </a:bodyPr>
          <a:lstStyle/>
          <a:p>
            <a:r>
              <a:rPr lang="en-US" sz="3200" dirty="0"/>
              <a:t>The sleep() method of Thread class is used to sleep a thread for the specified amount of time</a:t>
            </a:r>
            <a:r>
              <a:rPr lang="en-US" sz="3200" dirty="0" smtClean="0"/>
              <a:t>.</a:t>
            </a:r>
          </a:p>
          <a:p>
            <a:r>
              <a:rPr lang="en-US" sz="3200" dirty="0"/>
              <a:t>The Thread class provides two methods for sleeping a thread</a:t>
            </a:r>
            <a:r>
              <a:rPr lang="en-US" sz="3200" dirty="0" smtClean="0"/>
              <a:t>:</a:t>
            </a:r>
          </a:p>
          <a:p>
            <a:pPr lvl="1"/>
            <a:r>
              <a:rPr lang="en-US" sz="3000" dirty="0"/>
              <a:t>public static void sleep(long </a:t>
            </a:r>
            <a:r>
              <a:rPr lang="en-US" sz="3000" dirty="0" err="1"/>
              <a:t>miliseconds</a:t>
            </a:r>
            <a:r>
              <a:rPr lang="en-US" sz="3000" dirty="0"/>
              <a:t>)throws </a:t>
            </a:r>
            <a:r>
              <a:rPr lang="en-US" sz="3000" dirty="0" err="1"/>
              <a:t>InterruptedException</a:t>
            </a:r>
            <a:endParaRPr lang="en-US" sz="3000" dirty="0"/>
          </a:p>
          <a:p>
            <a:pPr lvl="1"/>
            <a:r>
              <a:rPr lang="en-US" sz="3000" dirty="0"/>
              <a:t>public static void sleep(long </a:t>
            </a:r>
            <a:r>
              <a:rPr lang="en-US" sz="3000" dirty="0" err="1"/>
              <a:t>miliseconds</a:t>
            </a:r>
            <a:r>
              <a:rPr lang="en-US" sz="3000" dirty="0"/>
              <a:t>, </a:t>
            </a:r>
            <a:r>
              <a:rPr lang="en-US" sz="3000" dirty="0" err="1"/>
              <a:t>int</a:t>
            </a:r>
            <a:r>
              <a:rPr lang="en-US" sz="3000" dirty="0"/>
              <a:t> </a:t>
            </a:r>
            <a:r>
              <a:rPr lang="en-US" sz="3000" dirty="0" err="1"/>
              <a:t>nanos</a:t>
            </a:r>
            <a:r>
              <a:rPr lang="en-US" sz="3000" dirty="0"/>
              <a:t>)throws </a:t>
            </a:r>
            <a:r>
              <a:rPr lang="en-US" sz="3000" dirty="0" err="1" smtClean="0"/>
              <a:t>InterruptedException</a:t>
            </a:r>
            <a:endParaRPr lang="en-US" sz="3000" dirty="0"/>
          </a:p>
        </p:txBody>
      </p:sp>
    </p:spTree>
    <p:extLst>
      <p:ext uri="{BB962C8B-B14F-4D97-AF65-F5344CB8AC3E}">
        <p14:creationId xmlns:p14="http://schemas.microsoft.com/office/powerpoint/2010/main" val="379937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US" dirty="0"/>
              <a:t>Example of sleep method</a:t>
            </a:r>
          </a:p>
        </p:txBody>
      </p:sp>
      <p:sp>
        <p:nvSpPr>
          <p:cNvPr id="3" name="Content Placeholder 2"/>
          <p:cNvSpPr>
            <a:spLocks noGrp="1"/>
          </p:cNvSpPr>
          <p:nvPr>
            <p:ph idx="1"/>
          </p:nvPr>
        </p:nvSpPr>
        <p:spPr>
          <a:xfrm>
            <a:off x="609600" y="1789043"/>
            <a:ext cx="10972800" cy="4823792"/>
          </a:xfrm>
        </p:spPr>
        <p:txBody>
          <a:bodyPr>
            <a:normAutofit fontScale="55000" lnSpcReduction="20000"/>
          </a:bodyPr>
          <a:lstStyle/>
          <a:p>
            <a:pPr marL="109728" indent="0">
              <a:buNone/>
            </a:pPr>
            <a:r>
              <a:rPr lang="en-US" b="1" dirty="0">
                <a:latin typeface="Courier"/>
              </a:rPr>
              <a:t>class</a:t>
            </a:r>
            <a:r>
              <a:rPr lang="en-US" dirty="0">
                <a:latin typeface="Courier"/>
              </a:rPr>
              <a:t> TestSleepMethod1 </a:t>
            </a:r>
            <a:r>
              <a:rPr lang="en-US" b="1" dirty="0">
                <a:latin typeface="Courier"/>
              </a:rPr>
              <a:t>extends</a:t>
            </a:r>
            <a:r>
              <a:rPr lang="en-US" dirty="0">
                <a:latin typeface="Courier"/>
              </a:rPr>
              <a:t> Thread{  </a:t>
            </a:r>
          </a:p>
          <a:p>
            <a:pPr marL="109728" indent="0">
              <a:buNone/>
            </a:pPr>
            <a:r>
              <a:rPr lang="en-US" dirty="0">
                <a:latin typeface="Courier"/>
              </a:rPr>
              <a:t> </a:t>
            </a:r>
            <a:r>
              <a:rPr lang="en-US" b="1" dirty="0">
                <a:latin typeface="Courier"/>
              </a:rPr>
              <a:t>public</a:t>
            </a:r>
            <a:r>
              <a:rPr lang="en-US" dirty="0">
                <a:latin typeface="Courier"/>
              </a:rPr>
              <a:t> </a:t>
            </a:r>
            <a:r>
              <a:rPr lang="en-US" b="1" dirty="0">
                <a:latin typeface="Courier"/>
              </a:rPr>
              <a:t>void</a:t>
            </a:r>
            <a:r>
              <a:rPr lang="en-US" dirty="0">
                <a:latin typeface="Courier"/>
              </a:rPr>
              <a:t> run(){  </a:t>
            </a:r>
          </a:p>
          <a:p>
            <a:pPr marL="109728" indent="0">
              <a:buNone/>
            </a:pPr>
            <a:r>
              <a:rPr lang="en-US" dirty="0">
                <a:latin typeface="Courier"/>
              </a:rPr>
              <a:t>  </a:t>
            </a:r>
            <a:r>
              <a:rPr lang="en-US" b="1" dirty="0">
                <a:latin typeface="Courier"/>
              </a:rPr>
              <a:t>for</a:t>
            </a:r>
            <a:r>
              <a:rPr lang="en-US" dirty="0">
                <a:latin typeface="Courier"/>
              </a:rPr>
              <a:t>(</a:t>
            </a:r>
            <a:r>
              <a:rPr lang="en-US" b="1" dirty="0" err="1">
                <a:latin typeface="Courier"/>
              </a:rPr>
              <a:t>int</a:t>
            </a:r>
            <a:r>
              <a:rPr lang="en-US" dirty="0">
                <a:latin typeface="Courier"/>
              </a:rPr>
              <a:t> </a:t>
            </a:r>
            <a:r>
              <a:rPr lang="en-US" dirty="0" err="1">
                <a:latin typeface="Courier"/>
              </a:rPr>
              <a:t>i</a:t>
            </a:r>
            <a:r>
              <a:rPr lang="en-US" dirty="0">
                <a:latin typeface="Courier"/>
              </a:rPr>
              <a:t>=1;i&lt;5;i++){  </a:t>
            </a:r>
          </a:p>
          <a:p>
            <a:pPr marL="109728" indent="0">
              <a:buNone/>
            </a:pPr>
            <a:r>
              <a:rPr lang="en-US" dirty="0">
                <a:latin typeface="Courier"/>
              </a:rPr>
              <a:t>    </a:t>
            </a:r>
            <a:r>
              <a:rPr lang="en-US" b="1" dirty="0">
                <a:latin typeface="Courier"/>
              </a:rPr>
              <a:t>try</a:t>
            </a:r>
            <a:r>
              <a:rPr lang="en-US" dirty="0">
                <a:latin typeface="Courier"/>
              </a:rPr>
              <a:t>{</a:t>
            </a:r>
            <a:r>
              <a:rPr lang="en-US" dirty="0" err="1">
                <a:latin typeface="Courier"/>
              </a:rPr>
              <a:t>Thread.sleep</a:t>
            </a:r>
            <a:r>
              <a:rPr lang="en-US" dirty="0">
                <a:latin typeface="Courier"/>
              </a:rPr>
              <a:t>(500);}</a:t>
            </a:r>
            <a:r>
              <a:rPr lang="en-US" b="1" dirty="0">
                <a:latin typeface="Courier"/>
              </a:rPr>
              <a:t>catch</a:t>
            </a:r>
            <a:r>
              <a:rPr lang="en-US" dirty="0">
                <a:latin typeface="Courier"/>
              </a:rPr>
              <a:t>(</a:t>
            </a:r>
            <a:r>
              <a:rPr lang="en-US" dirty="0" err="1">
                <a:latin typeface="Courier"/>
              </a:rPr>
              <a:t>InterruptedException</a:t>
            </a:r>
            <a:r>
              <a:rPr lang="en-US" dirty="0">
                <a:latin typeface="Courier"/>
              </a:rPr>
              <a:t> e){</a:t>
            </a:r>
            <a:r>
              <a:rPr lang="en-US" dirty="0" err="1">
                <a:latin typeface="Courier"/>
              </a:rPr>
              <a:t>System.out.println</a:t>
            </a:r>
            <a:r>
              <a:rPr lang="en-US" dirty="0">
                <a:latin typeface="Courier"/>
              </a:rPr>
              <a:t>(e);}  </a:t>
            </a:r>
          </a:p>
          <a:p>
            <a:pPr marL="109728" indent="0">
              <a:buNone/>
            </a:pPr>
            <a:r>
              <a:rPr lang="en-US" dirty="0">
                <a:latin typeface="Courier"/>
              </a:rPr>
              <a:t>    </a:t>
            </a:r>
            <a:r>
              <a:rPr lang="en-US" dirty="0" err="1">
                <a:latin typeface="Courier"/>
              </a:rPr>
              <a:t>System.out.println</a:t>
            </a:r>
            <a:r>
              <a:rPr lang="en-US" dirty="0">
                <a:latin typeface="Courier"/>
              </a:rPr>
              <a:t>(</a:t>
            </a:r>
            <a:r>
              <a:rPr lang="en-US" dirty="0" err="1">
                <a:latin typeface="Courier"/>
              </a:rPr>
              <a:t>i</a:t>
            </a:r>
            <a:r>
              <a:rPr lang="en-US" dirty="0">
                <a:latin typeface="Courier"/>
              </a:rPr>
              <a:t>);  </a:t>
            </a:r>
          </a:p>
          <a:p>
            <a:pPr marL="109728" indent="0">
              <a:buNone/>
            </a:pPr>
            <a:r>
              <a:rPr lang="en-US" dirty="0">
                <a:latin typeface="Courier"/>
              </a:rPr>
              <a:t>  }  </a:t>
            </a:r>
          </a:p>
          <a:p>
            <a:pPr marL="109728" indent="0">
              <a:buNone/>
            </a:pPr>
            <a:r>
              <a:rPr lang="en-US" dirty="0">
                <a:latin typeface="Courier"/>
              </a:rPr>
              <a:t> }  </a:t>
            </a:r>
          </a:p>
          <a:p>
            <a:pPr marL="109728" indent="0">
              <a:buNone/>
            </a:pPr>
            <a:r>
              <a:rPr lang="en-US" dirty="0">
                <a:latin typeface="Courier"/>
              </a:rPr>
              <a:t> </a:t>
            </a:r>
            <a:r>
              <a:rPr lang="en-US" b="1" dirty="0">
                <a:latin typeface="Courier"/>
              </a:rPr>
              <a:t>public</a:t>
            </a:r>
            <a:r>
              <a:rPr lang="en-US" dirty="0">
                <a:latin typeface="Courier"/>
              </a:rPr>
              <a:t> </a:t>
            </a:r>
            <a:r>
              <a:rPr lang="en-US" b="1" dirty="0">
                <a:latin typeface="Courier"/>
              </a:rPr>
              <a:t>static</a:t>
            </a:r>
            <a:r>
              <a:rPr lang="en-US" dirty="0">
                <a:latin typeface="Courier"/>
              </a:rPr>
              <a:t> </a:t>
            </a:r>
            <a:r>
              <a:rPr lang="en-US" b="1" dirty="0">
                <a:latin typeface="Courier"/>
              </a:rPr>
              <a:t>void</a:t>
            </a:r>
            <a:r>
              <a:rPr lang="en-US" dirty="0">
                <a:latin typeface="Courier"/>
              </a:rPr>
              <a:t> main(String </a:t>
            </a:r>
            <a:r>
              <a:rPr lang="en-US" dirty="0" err="1">
                <a:latin typeface="Courier"/>
              </a:rPr>
              <a:t>args</a:t>
            </a:r>
            <a:r>
              <a:rPr lang="en-US" dirty="0">
                <a:latin typeface="Courier"/>
              </a:rPr>
              <a:t>[]){  </a:t>
            </a:r>
          </a:p>
          <a:p>
            <a:pPr marL="109728" indent="0">
              <a:buNone/>
            </a:pPr>
            <a:r>
              <a:rPr lang="en-US" dirty="0">
                <a:latin typeface="Courier"/>
              </a:rPr>
              <a:t>  TestSleepMethod1 t1=</a:t>
            </a:r>
            <a:r>
              <a:rPr lang="en-US" b="1" dirty="0">
                <a:latin typeface="Courier"/>
              </a:rPr>
              <a:t>new</a:t>
            </a:r>
            <a:r>
              <a:rPr lang="en-US" dirty="0">
                <a:latin typeface="Courier"/>
              </a:rPr>
              <a:t> TestSleepMethod1();  </a:t>
            </a:r>
          </a:p>
          <a:p>
            <a:pPr marL="109728" indent="0">
              <a:buNone/>
            </a:pPr>
            <a:r>
              <a:rPr lang="en-US" dirty="0">
                <a:latin typeface="Courier"/>
              </a:rPr>
              <a:t>  TestSleepMethod1 t2=</a:t>
            </a:r>
            <a:r>
              <a:rPr lang="en-US" b="1" dirty="0">
                <a:latin typeface="Courier"/>
              </a:rPr>
              <a:t>new</a:t>
            </a:r>
            <a:r>
              <a:rPr lang="en-US" dirty="0">
                <a:latin typeface="Courier"/>
              </a:rPr>
              <a:t> TestSleepMethod1();  </a:t>
            </a:r>
          </a:p>
          <a:p>
            <a:pPr marL="109728" indent="0">
              <a:buNone/>
            </a:pPr>
            <a:r>
              <a:rPr lang="en-US" dirty="0">
                <a:latin typeface="Courier"/>
              </a:rPr>
              <a:t>   </a:t>
            </a:r>
          </a:p>
          <a:p>
            <a:pPr marL="109728" indent="0">
              <a:buNone/>
            </a:pPr>
            <a:r>
              <a:rPr lang="en-US" dirty="0">
                <a:latin typeface="Courier"/>
              </a:rPr>
              <a:t>  t1.start();  </a:t>
            </a:r>
          </a:p>
          <a:p>
            <a:pPr marL="109728" indent="0">
              <a:buNone/>
            </a:pPr>
            <a:r>
              <a:rPr lang="en-US" dirty="0">
                <a:latin typeface="Courier"/>
              </a:rPr>
              <a:t>  t2.start();  </a:t>
            </a:r>
          </a:p>
          <a:p>
            <a:pPr marL="109728" indent="0">
              <a:buNone/>
            </a:pPr>
            <a:r>
              <a:rPr lang="en-US" dirty="0">
                <a:latin typeface="Courier"/>
              </a:rPr>
              <a:t> }  </a:t>
            </a:r>
          </a:p>
          <a:p>
            <a:pPr marL="109728" indent="0">
              <a:buNone/>
            </a:pPr>
            <a:r>
              <a:rPr lang="en-US" dirty="0">
                <a:latin typeface="Courier"/>
              </a:rPr>
              <a:t>}</a:t>
            </a:r>
          </a:p>
        </p:txBody>
      </p:sp>
    </p:spTree>
    <p:extLst>
      <p:ext uri="{BB962C8B-B14F-4D97-AF65-F5344CB8AC3E}">
        <p14:creationId xmlns:p14="http://schemas.microsoft.com/office/powerpoint/2010/main" val="248086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US" dirty="0"/>
              <a:t>Example of sleep method</a:t>
            </a:r>
          </a:p>
        </p:txBody>
      </p:sp>
      <p:sp>
        <p:nvSpPr>
          <p:cNvPr id="3" name="Content Placeholder 2"/>
          <p:cNvSpPr>
            <a:spLocks noGrp="1"/>
          </p:cNvSpPr>
          <p:nvPr>
            <p:ph idx="1"/>
          </p:nvPr>
        </p:nvSpPr>
        <p:spPr>
          <a:xfrm>
            <a:off x="609600" y="1789043"/>
            <a:ext cx="10972800" cy="4823792"/>
          </a:xfrm>
        </p:spPr>
        <p:txBody>
          <a:bodyPr>
            <a:normAutofit/>
          </a:bodyPr>
          <a:lstStyle/>
          <a:p>
            <a:pPr marL="109728" indent="0">
              <a:buNone/>
            </a:pPr>
            <a:r>
              <a:rPr lang="en-US" dirty="0"/>
              <a:t>Output</a:t>
            </a:r>
            <a:r>
              <a:rPr lang="en-US" dirty="0" smtClean="0"/>
              <a:t>:</a:t>
            </a:r>
          </a:p>
          <a:p>
            <a:pPr marL="109728" indent="0">
              <a:buNone/>
            </a:pPr>
            <a:r>
              <a:rPr lang="en-US" dirty="0" smtClean="0">
                <a:latin typeface="Courier"/>
              </a:rPr>
              <a:t>1</a:t>
            </a:r>
            <a:endParaRPr lang="en-US" dirty="0">
              <a:latin typeface="Courier"/>
            </a:endParaRPr>
          </a:p>
          <a:p>
            <a:pPr marL="109728" indent="0">
              <a:buNone/>
            </a:pPr>
            <a:r>
              <a:rPr lang="en-US" dirty="0">
                <a:latin typeface="Courier"/>
              </a:rPr>
              <a:t>1</a:t>
            </a:r>
          </a:p>
          <a:p>
            <a:pPr marL="109728" indent="0">
              <a:buNone/>
            </a:pPr>
            <a:r>
              <a:rPr lang="en-US" dirty="0">
                <a:latin typeface="Courier"/>
              </a:rPr>
              <a:t>2</a:t>
            </a:r>
          </a:p>
          <a:p>
            <a:pPr marL="109728" indent="0">
              <a:buNone/>
            </a:pPr>
            <a:r>
              <a:rPr lang="en-US" dirty="0">
                <a:latin typeface="Courier"/>
              </a:rPr>
              <a:t>2</a:t>
            </a:r>
          </a:p>
          <a:p>
            <a:pPr marL="109728" indent="0">
              <a:buNone/>
            </a:pPr>
            <a:r>
              <a:rPr lang="en-US" dirty="0">
                <a:latin typeface="Courier"/>
              </a:rPr>
              <a:t>3</a:t>
            </a:r>
          </a:p>
          <a:p>
            <a:pPr marL="109728" indent="0">
              <a:buNone/>
            </a:pPr>
            <a:r>
              <a:rPr lang="en-US" dirty="0">
                <a:latin typeface="Courier"/>
              </a:rPr>
              <a:t>3</a:t>
            </a:r>
          </a:p>
          <a:p>
            <a:pPr marL="109728" indent="0">
              <a:buNone/>
            </a:pPr>
            <a:r>
              <a:rPr lang="en-US" dirty="0">
                <a:latin typeface="Courier"/>
              </a:rPr>
              <a:t>4</a:t>
            </a:r>
          </a:p>
          <a:p>
            <a:pPr marL="109728" indent="0">
              <a:buNone/>
            </a:pPr>
            <a:r>
              <a:rPr lang="en-US" dirty="0" smtClean="0">
                <a:latin typeface="Courier"/>
              </a:rPr>
              <a:t>4</a:t>
            </a:r>
          </a:p>
          <a:p>
            <a:pPr marL="109728" indent="0">
              <a:buNone/>
            </a:pPr>
            <a:endParaRPr lang="en-US" dirty="0" smtClean="0">
              <a:latin typeface="Courier"/>
            </a:endParaRPr>
          </a:p>
        </p:txBody>
      </p:sp>
      <p:sp>
        <p:nvSpPr>
          <p:cNvPr id="4" name="Content Placeholder 2"/>
          <p:cNvSpPr txBox="1">
            <a:spLocks/>
          </p:cNvSpPr>
          <p:nvPr/>
        </p:nvSpPr>
        <p:spPr>
          <a:xfrm>
            <a:off x="7169426" y="2266122"/>
            <a:ext cx="4015409" cy="3869634"/>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Font typeface="Georgia"/>
              <a:buNone/>
            </a:pPr>
            <a:r>
              <a:rPr lang="en-US" dirty="0" smtClean="0"/>
              <a:t>As you know well that at a time only one thread is executed. If you sleep a thread for the specified </a:t>
            </a:r>
            <a:r>
              <a:rPr lang="en-US" dirty="0" err="1" smtClean="0"/>
              <a:t>time,the</a:t>
            </a:r>
            <a:r>
              <a:rPr lang="en-US" dirty="0" smtClean="0"/>
              <a:t> thread </a:t>
            </a:r>
            <a:r>
              <a:rPr lang="en-US" dirty="0" err="1" smtClean="0"/>
              <a:t>shedular</a:t>
            </a:r>
            <a:r>
              <a:rPr lang="en-US" dirty="0" smtClean="0"/>
              <a:t> picks up another thread and so on.</a:t>
            </a:r>
            <a:endParaRPr lang="en-US" dirty="0">
              <a:latin typeface="Courier"/>
            </a:endParaRPr>
          </a:p>
        </p:txBody>
      </p:sp>
    </p:spTree>
    <p:extLst>
      <p:ext uri="{BB962C8B-B14F-4D97-AF65-F5344CB8AC3E}">
        <p14:creationId xmlns:p14="http://schemas.microsoft.com/office/powerpoint/2010/main" val="31910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Thread Pool</a:t>
            </a:r>
          </a:p>
        </p:txBody>
      </p:sp>
      <p:sp>
        <p:nvSpPr>
          <p:cNvPr id="3" name="Content Placeholder 2"/>
          <p:cNvSpPr>
            <a:spLocks noGrp="1"/>
          </p:cNvSpPr>
          <p:nvPr>
            <p:ph idx="1"/>
          </p:nvPr>
        </p:nvSpPr>
        <p:spPr>
          <a:xfrm>
            <a:off x="609600" y="1789043"/>
            <a:ext cx="10972800" cy="4823792"/>
          </a:xfrm>
        </p:spPr>
        <p:txBody>
          <a:bodyPr>
            <a:normAutofit/>
          </a:bodyPr>
          <a:lstStyle/>
          <a:p>
            <a:r>
              <a:rPr lang="en-US" sz="3200" b="1" dirty="0"/>
              <a:t>Java Thread pool</a:t>
            </a:r>
            <a:r>
              <a:rPr lang="en-US" sz="3200" dirty="0"/>
              <a:t> represents a group of worker threads that are waiting for the job and reuse many times.</a:t>
            </a:r>
          </a:p>
          <a:p>
            <a:r>
              <a:rPr lang="en-US" sz="3200" dirty="0"/>
              <a:t>In case of thread pool, a group of fixed size threads are created. A thread from the thread pool is pulled out and assigned a job by the service provider. After completion of the job, thread is contained in the thread pool again</a:t>
            </a:r>
            <a:r>
              <a:rPr lang="en-US" sz="3200" dirty="0" smtClean="0"/>
              <a:t>.</a:t>
            </a:r>
          </a:p>
          <a:p>
            <a:r>
              <a:rPr lang="en-US" sz="3200" dirty="0"/>
              <a:t>Advantage of Java Thread </a:t>
            </a:r>
            <a:r>
              <a:rPr lang="en-US" sz="3200" dirty="0" smtClean="0"/>
              <a:t>Pool</a:t>
            </a:r>
            <a:r>
              <a:rPr lang="en-US" sz="3200" dirty="0"/>
              <a:t> </a:t>
            </a:r>
            <a:r>
              <a:rPr lang="en-US" sz="3200" dirty="0" smtClean="0"/>
              <a:t>that it give </a:t>
            </a:r>
            <a:r>
              <a:rPr lang="en-US" sz="3200" dirty="0"/>
              <a:t>Better </a:t>
            </a:r>
            <a:r>
              <a:rPr lang="en-US" sz="3200" dirty="0" smtClean="0"/>
              <a:t>performance, saves </a:t>
            </a:r>
            <a:r>
              <a:rPr lang="en-US" sz="3200" dirty="0"/>
              <a:t>time because there is no need to create new thread.</a:t>
            </a:r>
          </a:p>
        </p:txBody>
      </p:sp>
    </p:spTree>
    <p:extLst>
      <p:ext uri="{BB962C8B-B14F-4D97-AF65-F5344CB8AC3E}">
        <p14:creationId xmlns:p14="http://schemas.microsoft.com/office/powerpoint/2010/main" val="283241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US" dirty="0"/>
              <a:t>Example of </a:t>
            </a:r>
            <a:r>
              <a:rPr lang="en-US" dirty="0" smtClean="0"/>
              <a:t>Thread </a:t>
            </a:r>
            <a:r>
              <a:rPr lang="en-US" dirty="0"/>
              <a:t>Pool</a:t>
            </a:r>
          </a:p>
        </p:txBody>
      </p:sp>
      <p:sp>
        <p:nvSpPr>
          <p:cNvPr id="3" name="Content Placeholder 2"/>
          <p:cNvSpPr>
            <a:spLocks noGrp="1"/>
          </p:cNvSpPr>
          <p:nvPr>
            <p:ph idx="1"/>
          </p:nvPr>
        </p:nvSpPr>
        <p:spPr>
          <a:xfrm>
            <a:off x="609600" y="1789043"/>
            <a:ext cx="10972800" cy="4823792"/>
          </a:xfrm>
        </p:spPr>
        <p:txBody>
          <a:bodyPr>
            <a:noAutofit/>
          </a:bodyPr>
          <a:lstStyle/>
          <a:p>
            <a:pPr marL="109728" indent="0">
              <a:buNone/>
            </a:pPr>
            <a:r>
              <a:rPr lang="en-US" sz="1400" b="1" dirty="0">
                <a:latin typeface="Courier"/>
              </a:rPr>
              <a:t>import</a:t>
            </a:r>
            <a:r>
              <a:rPr lang="en-US" sz="1400" dirty="0">
                <a:latin typeface="Courier"/>
              </a:rPr>
              <a:t> </a:t>
            </a:r>
            <a:r>
              <a:rPr lang="en-US" sz="1400" dirty="0" err="1">
                <a:latin typeface="Courier"/>
              </a:rPr>
              <a:t>java.util.concurrent.ExecutorService</a:t>
            </a:r>
            <a:r>
              <a:rPr lang="en-US" sz="1400" dirty="0">
                <a:latin typeface="Courier"/>
              </a:rPr>
              <a:t>;  </a:t>
            </a:r>
          </a:p>
          <a:p>
            <a:pPr marL="109728" indent="0">
              <a:buNone/>
            </a:pPr>
            <a:r>
              <a:rPr lang="en-US" sz="1400" b="1" dirty="0">
                <a:latin typeface="Courier"/>
              </a:rPr>
              <a:t>import</a:t>
            </a:r>
            <a:r>
              <a:rPr lang="en-US" sz="1400" dirty="0">
                <a:latin typeface="Courier"/>
              </a:rPr>
              <a:t> </a:t>
            </a:r>
            <a:r>
              <a:rPr lang="en-US" sz="1400" dirty="0" err="1">
                <a:latin typeface="Courier"/>
              </a:rPr>
              <a:t>java.util.concurrent.Executors</a:t>
            </a:r>
            <a:r>
              <a:rPr lang="en-US" sz="1400" dirty="0">
                <a:latin typeface="Courier"/>
              </a:rPr>
              <a:t>;  </a:t>
            </a:r>
          </a:p>
          <a:p>
            <a:pPr marL="109728" indent="0">
              <a:buNone/>
            </a:pPr>
            <a:r>
              <a:rPr lang="en-US" sz="1400" b="1" dirty="0">
                <a:latin typeface="Courier"/>
              </a:rPr>
              <a:t>class</a:t>
            </a:r>
            <a:r>
              <a:rPr lang="en-US" sz="1400" dirty="0">
                <a:latin typeface="Courier"/>
              </a:rPr>
              <a:t> </a:t>
            </a:r>
            <a:r>
              <a:rPr lang="en-US" sz="1400" dirty="0" err="1">
                <a:latin typeface="Courier"/>
              </a:rPr>
              <a:t>WorkerThread</a:t>
            </a:r>
            <a:r>
              <a:rPr lang="en-US" sz="1400" dirty="0">
                <a:latin typeface="Courier"/>
              </a:rPr>
              <a:t> </a:t>
            </a:r>
            <a:r>
              <a:rPr lang="en-US" sz="1400" b="1" dirty="0">
                <a:latin typeface="Courier"/>
              </a:rPr>
              <a:t>implements</a:t>
            </a:r>
            <a:r>
              <a:rPr lang="en-US" sz="1400" dirty="0">
                <a:latin typeface="Courier"/>
              </a:rPr>
              <a:t> Runnable {  </a:t>
            </a:r>
          </a:p>
          <a:p>
            <a:pPr marL="109728" indent="0">
              <a:buNone/>
            </a:pPr>
            <a:r>
              <a:rPr lang="en-US" sz="1400" dirty="0">
                <a:latin typeface="Courier"/>
              </a:rPr>
              <a:t>    </a:t>
            </a:r>
            <a:r>
              <a:rPr lang="en-US" sz="1400" b="1" dirty="0">
                <a:latin typeface="Courier"/>
              </a:rPr>
              <a:t>private</a:t>
            </a:r>
            <a:r>
              <a:rPr lang="en-US" sz="1400" dirty="0">
                <a:latin typeface="Courier"/>
              </a:rPr>
              <a:t> String message;  </a:t>
            </a:r>
          </a:p>
          <a:p>
            <a:pPr marL="109728" indent="0">
              <a:buNone/>
            </a:pPr>
            <a:r>
              <a:rPr lang="en-US" sz="1400" dirty="0">
                <a:latin typeface="Courier"/>
              </a:rPr>
              <a:t>    </a:t>
            </a:r>
            <a:r>
              <a:rPr lang="en-US" sz="1400" b="1" dirty="0">
                <a:latin typeface="Courier"/>
              </a:rPr>
              <a:t>public</a:t>
            </a:r>
            <a:r>
              <a:rPr lang="en-US" sz="1400" dirty="0">
                <a:latin typeface="Courier"/>
              </a:rPr>
              <a:t> </a:t>
            </a:r>
            <a:r>
              <a:rPr lang="en-US" sz="1400" dirty="0" err="1">
                <a:latin typeface="Courier"/>
              </a:rPr>
              <a:t>WorkerThread</a:t>
            </a:r>
            <a:r>
              <a:rPr lang="en-US" sz="1400" dirty="0">
                <a:latin typeface="Courier"/>
              </a:rPr>
              <a:t>(String s){  </a:t>
            </a:r>
          </a:p>
          <a:p>
            <a:pPr marL="109728" indent="0">
              <a:buNone/>
            </a:pPr>
            <a:r>
              <a:rPr lang="en-US" sz="1400" dirty="0">
                <a:latin typeface="Courier"/>
              </a:rPr>
              <a:t>        </a:t>
            </a:r>
            <a:r>
              <a:rPr lang="en-US" sz="1400" b="1" dirty="0" err="1">
                <a:latin typeface="Courier"/>
              </a:rPr>
              <a:t>this</a:t>
            </a:r>
            <a:r>
              <a:rPr lang="en-US" sz="1400" dirty="0" err="1">
                <a:latin typeface="Courier"/>
              </a:rPr>
              <a:t>.message</a:t>
            </a:r>
            <a:r>
              <a:rPr lang="en-US" sz="1400" dirty="0">
                <a:latin typeface="Courier"/>
              </a:rPr>
              <a:t>=s;  </a:t>
            </a:r>
          </a:p>
          <a:p>
            <a:pPr marL="109728" indent="0">
              <a:buNone/>
            </a:pPr>
            <a:r>
              <a:rPr lang="en-US" sz="1400" dirty="0">
                <a:latin typeface="Courier"/>
              </a:rPr>
              <a:t>    }  </a:t>
            </a:r>
          </a:p>
          <a:p>
            <a:pPr marL="109728" indent="0">
              <a:buNone/>
            </a:pPr>
            <a:r>
              <a:rPr lang="en-US" sz="1400" dirty="0">
                <a:latin typeface="Courier"/>
              </a:rPr>
              <a:t>     </a:t>
            </a:r>
            <a:r>
              <a:rPr lang="en-US" sz="1400" b="1" dirty="0">
                <a:latin typeface="Courier"/>
              </a:rPr>
              <a:t>public</a:t>
            </a:r>
            <a:r>
              <a:rPr lang="en-US" sz="1400" dirty="0">
                <a:latin typeface="Courier"/>
              </a:rPr>
              <a:t> </a:t>
            </a:r>
            <a:r>
              <a:rPr lang="en-US" sz="1400" b="1" dirty="0">
                <a:latin typeface="Courier"/>
              </a:rPr>
              <a:t>void</a:t>
            </a:r>
            <a:r>
              <a:rPr lang="en-US" sz="1400" dirty="0">
                <a:latin typeface="Courier"/>
              </a:rPr>
              <a:t> run() {  </a:t>
            </a:r>
          </a:p>
          <a:p>
            <a:pPr marL="109728" indent="0">
              <a:buNone/>
            </a:pPr>
            <a:r>
              <a:rPr lang="en-US" sz="1400" dirty="0">
                <a:latin typeface="Courier"/>
              </a:rPr>
              <a:t>        </a:t>
            </a:r>
            <a:r>
              <a:rPr lang="en-US" sz="1400" dirty="0" err="1">
                <a:latin typeface="Courier"/>
              </a:rPr>
              <a:t>System.out.println</a:t>
            </a:r>
            <a:r>
              <a:rPr lang="en-US" sz="1400" dirty="0">
                <a:latin typeface="Courier"/>
              </a:rPr>
              <a:t>(</a:t>
            </a:r>
            <a:r>
              <a:rPr lang="en-US" sz="1400" dirty="0" err="1">
                <a:latin typeface="Courier"/>
              </a:rPr>
              <a:t>Thread.currentThread</a:t>
            </a:r>
            <a:r>
              <a:rPr lang="en-US" sz="1400" dirty="0">
                <a:latin typeface="Courier"/>
              </a:rPr>
              <a:t>().</a:t>
            </a:r>
            <a:r>
              <a:rPr lang="en-US" sz="1400" dirty="0" err="1">
                <a:latin typeface="Courier"/>
              </a:rPr>
              <a:t>getName</a:t>
            </a:r>
            <a:r>
              <a:rPr lang="en-US" sz="1400" dirty="0">
                <a:latin typeface="Courier"/>
              </a:rPr>
              <a:t>()+" (Start) message = "+message);  </a:t>
            </a:r>
          </a:p>
          <a:p>
            <a:pPr marL="109728" indent="0">
              <a:buNone/>
            </a:pPr>
            <a:r>
              <a:rPr lang="en-US" sz="1400" dirty="0">
                <a:latin typeface="Courier"/>
              </a:rPr>
              <a:t>        </a:t>
            </a:r>
            <a:r>
              <a:rPr lang="en-US" sz="1400" dirty="0" err="1">
                <a:latin typeface="Courier"/>
              </a:rPr>
              <a:t>processmessage</a:t>
            </a:r>
            <a:r>
              <a:rPr lang="en-US" sz="1400" dirty="0">
                <a:latin typeface="Courier"/>
              </a:rPr>
              <a:t>();//call </a:t>
            </a:r>
            <a:r>
              <a:rPr lang="en-US" sz="1400" dirty="0" err="1">
                <a:latin typeface="Courier"/>
              </a:rPr>
              <a:t>processmessage</a:t>
            </a:r>
            <a:r>
              <a:rPr lang="en-US" sz="1400" dirty="0">
                <a:latin typeface="Courier"/>
              </a:rPr>
              <a:t> method that sleeps the thread for 2 seconds  </a:t>
            </a:r>
          </a:p>
          <a:p>
            <a:pPr marL="109728" indent="0">
              <a:buNone/>
            </a:pPr>
            <a:r>
              <a:rPr lang="en-US" sz="1400" dirty="0">
                <a:latin typeface="Courier"/>
              </a:rPr>
              <a:t>        </a:t>
            </a:r>
            <a:r>
              <a:rPr lang="en-US" sz="1400" dirty="0" err="1">
                <a:latin typeface="Courier"/>
              </a:rPr>
              <a:t>System.out.println</a:t>
            </a:r>
            <a:r>
              <a:rPr lang="en-US" sz="1400" dirty="0">
                <a:latin typeface="Courier"/>
              </a:rPr>
              <a:t>(</a:t>
            </a:r>
            <a:r>
              <a:rPr lang="en-US" sz="1400" dirty="0" err="1">
                <a:latin typeface="Courier"/>
              </a:rPr>
              <a:t>Thread.currentThread</a:t>
            </a:r>
            <a:r>
              <a:rPr lang="en-US" sz="1400" dirty="0">
                <a:latin typeface="Courier"/>
              </a:rPr>
              <a:t>().</a:t>
            </a:r>
            <a:r>
              <a:rPr lang="en-US" sz="1400" dirty="0" err="1">
                <a:latin typeface="Courier"/>
              </a:rPr>
              <a:t>getName</a:t>
            </a:r>
            <a:r>
              <a:rPr lang="en-US" sz="1400" dirty="0">
                <a:latin typeface="Courier"/>
              </a:rPr>
              <a:t>()+" (End)");//prints thread name  </a:t>
            </a:r>
          </a:p>
          <a:p>
            <a:pPr marL="109728" indent="0">
              <a:buNone/>
            </a:pPr>
            <a:r>
              <a:rPr lang="en-US" sz="1400" dirty="0">
                <a:latin typeface="Courier"/>
              </a:rPr>
              <a:t>    }  </a:t>
            </a:r>
          </a:p>
          <a:p>
            <a:pPr marL="109728" indent="0">
              <a:buNone/>
            </a:pPr>
            <a:r>
              <a:rPr lang="en-US" sz="1400" dirty="0">
                <a:latin typeface="Courier"/>
              </a:rPr>
              <a:t>    </a:t>
            </a:r>
            <a:r>
              <a:rPr lang="en-US" sz="1400" b="1" dirty="0">
                <a:latin typeface="Courier"/>
              </a:rPr>
              <a:t>private</a:t>
            </a:r>
            <a:r>
              <a:rPr lang="en-US" sz="1400" dirty="0">
                <a:latin typeface="Courier"/>
              </a:rPr>
              <a:t> </a:t>
            </a:r>
            <a:r>
              <a:rPr lang="en-US" sz="1400" b="1" dirty="0">
                <a:latin typeface="Courier"/>
              </a:rPr>
              <a:t>void</a:t>
            </a:r>
            <a:r>
              <a:rPr lang="en-US" sz="1400" dirty="0">
                <a:latin typeface="Courier"/>
              </a:rPr>
              <a:t> </a:t>
            </a:r>
            <a:r>
              <a:rPr lang="en-US" sz="1400" dirty="0" err="1">
                <a:latin typeface="Courier"/>
              </a:rPr>
              <a:t>processmessage</a:t>
            </a:r>
            <a:r>
              <a:rPr lang="en-US" sz="1400" dirty="0">
                <a:latin typeface="Courier"/>
              </a:rPr>
              <a:t>() {  </a:t>
            </a:r>
          </a:p>
          <a:p>
            <a:pPr marL="109728" indent="0">
              <a:buNone/>
            </a:pPr>
            <a:r>
              <a:rPr lang="en-US" sz="1400" dirty="0">
                <a:latin typeface="Courier"/>
              </a:rPr>
              <a:t>        </a:t>
            </a:r>
            <a:r>
              <a:rPr lang="en-US" sz="1400" b="1" dirty="0">
                <a:latin typeface="Courier"/>
              </a:rPr>
              <a:t>try</a:t>
            </a:r>
            <a:r>
              <a:rPr lang="en-US" sz="1400" dirty="0">
                <a:latin typeface="Courier"/>
              </a:rPr>
              <a:t> {  </a:t>
            </a:r>
            <a:r>
              <a:rPr lang="en-US" sz="1400" dirty="0" err="1">
                <a:latin typeface="Courier"/>
              </a:rPr>
              <a:t>Thread.sleep</a:t>
            </a:r>
            <a:r>
              <a:rPr lang="en-US" sz="1400" dirty="0">
                <a:latin typeface="Courier"/>
              </a:rPr>
              <a:t>(2000);  } </a:t>
            </a:r>
            <a:r>
              <a:rPr lang="en-US" sz="1400" b="1" dirty="0">
                <a:latin typeface="Courier"/>
              </a:rPr>
              <a:t>catch</a:t>
            </a:r>
            <a:r>
              <a:rPr lang="en-US" sz="1400" dirty="0">
                <a:latin typeface="Courier"/>
              </a:rPr>
              <a:t> (</a:t>
            </a:r>
            <a:r>
              <a:rPr lang="en-US" sz="1400" dirty="0" err="1">
                <a:latin typeface="Courier"/>
              </a:rPr>
              <a:t>InterruptedException</a:t>
            </a:r>
            <a:r>
              <a:rPr lang="en-US" sz="1400" dirty="0">
                <a:latin typeface="Courier"/>
              </a:rPr>
              <a:t> e) { </a:t>
            </a:r>
            <a:r>
              <a:rPr lang="en-US" sz="1400" dirty="0" err="1">
                <a:latin typeface="Courier"/>
              </a:rPr>
              <a:t>e.printStackTrace</a:t>
            </a:r>
            <a:r>
              <a:rPr lang="en-US" sz="1400" dirty="0">
                <a:latin typeface="Courier"/>
              </a:rPr>
              <a:t>(); }  </a:t>
            </a:r>
          </a:p>
          <a:p>
            <a:pPr marL="109728" indent="0">
              <a:buNone/>
            </a:pPr>
            <a:r>
              <a:rPr lang="en-US" sz="1400" dirty="0">
                <a:latin typeface="Courier"/>
              </a:rPr>
              <a:t>    }  </a:t>
            </a:r>
          </a:p>
          <a:p>
            <a:pPr marL="109728" indent="0">
              <a:buNone/>
            </a:pPr>
            <a:r>
              <a:rPr lang="en-US" sz="1400" dirty="0">
                <a:latin typeface="Courier"/>
              </a:rPr>
              <a:t>}  </a:t>
            </a:r>
          </a:p>
        </p:txBody>
      </p:sp>
    </p:spTree>
    <p:extLst>
      <p:ext uri="{BB962C8B-B14F-4D97-AF65-F5344CB8AC3E}">
        <p14:creationId xmlns:p14="http://schemas.microsoft.com/office/powerpoint/2010/main" val="322603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US" dirty="0"/>
              <a:t>Example of </a:t>
            </a:r>
            <a:r>
              <a:rPr lang="en-US" dirty="0" smtClean="0"/>
              <a:t>Thread </a:t>
            </a:r>
            <a:r>
              <a:rPr lang="en-US" dirty="0"/>
              <a:t>Pool</a:t>
            </a:r>
          </a:p>
        </p:txBody>
      </p:sp>
      <p:sp>
        <p:nvSpPr>
          <p:cNvPr id="3" name="Content Placeholder 2"/>
          <p:cNvSpPr>
            <a:spLocks noGrp="1"/>
          </p:cNvSpPr>
          <p:nvPr>
            <p:ph idx="1"/>
          </p:nvPr>
        </p:nvSpPr>
        <p:spPr>
          <a:xfrm>
            <a:off x="609600" y="1789043"/>
            <a:ext cx="10972800" cy="4823792"/>
          </a:xfrm>
        </p:spPr>
        <p:txBody>
          <a:bodyPr>
            <a:noAutofit/>
          </a:bodyPr>
          <a:lstStyle/>
          <a:p>
            <a:pPr marL="109728" indent="0">
              <a:buNone/>
            </a:pPr>
            <a:r>
              <a:rPr lang="en-US" sz="1600" b="1" dirty="0">
                <a:latin typeface="Courier"/>
              </a:rPr>
              <a:t>public</a:t>
            </a:r>
            <a:r>
              <a:rPr lang="en-US" sz="1600" dirty="0">
                <a:latin typeface="Courier"/>
              </a:rPr>
              <a:t> </a:t>
            </a:r>
            <a:r>
              <a:rPr lang="en-US" sz="1600" b="1" dirty="0">
                <a:latin typeface="Courier"/>
              </a:rPr>
              <a:t>class</a:t>
            </a:r>
            <a:r>
              <a:rPr lang="en-US" sz="1600" dirty="0">
                <a:latin typeface="Courier"/>
              </a:rPr>
              <a:t> </a:t>
            </a:r>
            <a:r>
              <a:rPr lang="en-US" sz="1600" dirty="0" err="1">
                <a:latin typeface="Courier"/>
              </a:rPr>
              <a:t>TestThreadPool</a:t>
            </a:r>
            <a:r>
              <a:rPr lang="en-US" sz="1600" dirty="0">
                <a:latin typeface="Courier"/>
              </a:rPr>
              <a:t> {  </a:t>
            </a:r>
          </a:p>
          <a:p>
            <a:pPr marL="109728" indent="0">
              <a:buNone/>
            </a:pPr>
            <a:r>
              <a:rPr lang="en-US" sz="1600" dirty="0">
                <a:latin typeface="Courier"/>
              </a:rPr>
              <a:t>     </a:t>
            </a:r>
            <a:r>
              <a:rPr lang="en-US" sz="1600" b="1" dirty="0">
                <a:latin typeface="Courier"/>
              </a:rPr>
              <a:t>public</a:t>
            </a:r>
            <a:r>
              <a:rPr lang="en-US" sz="1600" dirty="0">
                <a:latin typeface="Courier"/>
              </a:rPr>
              <a:t> </a:t>
            </a:r>
            <a:r>
              <a:rPr lang="en-US" sz="1600" b="1" dirty="0">
                <a:latin typeface="Courier"/>
              </a:rPr>
              <a:t>static</a:t>
            </a:r>
            <a:r>
              <a:rPr lang="en-US" sz="1600" dirty="0">
                <a:latin typeface="Courier"/>
              </a:rPr>
              <a:t> </a:t>
            </a:r>
            <a:r>
              <a:rPr lang="en-US" sz="1600" b="1" dirty="0">
                <a:latin typeface="Courier"/>
              </a:rPr>
              <a:t>void</a:t>
            </a:r>
            <a:r>
              <a:rPr lang="en-US" sz="1600" dirty="0">
                <a:latin typeface="Courier"/>
              </a:rPr>
              <a:t> main(String[] </a:t>
            </a:r>
            <a:r>
              <a:rPr lang="en-US" sz="1600" dirty="0" err="1">
                <a:latin typeface="Courier"/>
              </a:rPr>
              <a:t>args</a:t>
            </a:r>
            <a:r>
              <a:rPr lang="en-US" sz="1600" dirty="0">
                <a:latin typeface="Courier"/>
              </a:rPr>
              <a:t>) {  </a:t>
            </a:r>
          </a:p>
          <a:p>
            <a:pPr marL="109728" indent="0">
              <a:buNone/>
            </a:pPr>
            <a:r>
              <a:rPr lang="en-US" sz="1600" dirty="0">
                <a:latin typeface="Courier"/>
              </a:rPr>
              <a:t>        </a:t>
            </a:r>
            <a:r>
              <a:rPr lang="en-US" sz="1600" dirty="0" err="1">
                <a:latin typeface="Courier"/>
              </a:rPr>
              <a:t>ExecutorService</a:t>
            </a:r>
            <a:r>
              <a:rPr lang="en-US" sz="1600" dirty="0">
                <a:latin typeface="Courier"/>
              </a:rPr>
              <a:t> executor = </a:t>
            </a:r>
            <a:r>
              <a:rPr lang="en-US" sz="1600" dirty="0" err="1">
                <a:latin typeface="Courier"/>
              </a:rPr>
              <a:t>Executors.newFixedThreadPool</a:t>
            </a:r>
            <a:r>
              <a:rPr lang="en-US" sz="1600" dirty="0">
                <a:latin typeface="Courier"/>
              </a:rPr>
              <a:t>(5</a:t>
            </a:r>
            <a:r>
              <a:rPr lang="en-US" sz="1600" dirty="0" smtClean="0">
                <a:latin typeface="Courier"/>
              </a:rPr>
              <a:t>);</a:t>
            </a:r>
          </a:p>
          <a:p>
            <a:pPr marL="109728" indent="0">
              <a:buNone/>
            </a:pPr>
            <a:r>
              <a:rPr lang="en-US" sz="1600" dirty="0">
                <a:latin typeface="Courier"/>
              </a:rPr>
              <a:t>	</a:t>
            </a:r>
            <a:r>
              <a:rPr lang="en-US" sz="1600" dirty="0" smtClean="0">
                <a:latin typeface="Courier"/>
              </a:rPr>
              <a:t>					//</a:t>
            </a:r>
            <a:r>
              <a:rPr lang="en-US" sz="1600" dirty="0">
                <a:latin typeface="Courier"/>
              </a:rPr>
              <a:t>creating a pool of 5 threads  </a:t>
            </a:r>
          </a:p>
          <a:p>
            <a:pPr marL="109728" indent="0">
              <a:buNone/>
            </a:pPr>
            <a:r>
              <a:rPr lang="en-US" sz="1600" dirty="0">
                <a:latin typeface="Courier"/>
              </a:rPr>
              <a:t>        </a:t>
            </a:r>
            <a:r>
              <a:rPr lang="en-US" sz="1600" b="1" dirty="0">
                <a:latin typeface="Courier"/>
              </a:rPr>
              <a:t>for</a:t>
            </a:r>
            <a:r>
              <a:rPr lang="en-US" sz="1600" dirty="0">
                <a:latin typeface="Courier"/>
              </a:rPr>
              <a:t> (</a:t>
            </a:r>
            <a:r>
              <a:rPr lang="en-US" sz="1600" b="1" dirty="0" err="1">
                <a:latin typeface="Courier"/>
              </a:rPr>
              <a:t>int</a:t>
            </a:r>
            <a:r>
              <a:rPr lang="en-US" sz="1600" dirty="0">
                <a:latin typeface="Courier"/>
              </a:rPr>
              <a:t> </a:t>
            </a:r>
            <a:r>
              <a:rPr lang="en-US" sz="1600" dirty="0" err="1">
                <a:latin typeface="Courier"/>
              </a:rPr>
              <a:t>i</a:t>
            </a:r>
            <a:r>
              <a:rPr lang="en-US" sz="1600" dirty="0">
                <a:latin typeface="Courier"/>
              </a:rPr>
              <a:t> = 0; </a:t>
            </a:r>
            <a:r>
              <a:rPr lang="en-US" sz="1600" dirty="0" err="1">
                <a:latin typeface="Courier"/>
              </a:rPr>
              <a:t>i</a:t>
            </a:r>
            <a:r>
              <a:rPr lang="en-US" sz="1600" dirty="0">
                <a:latin typeface="Courier"/>
              </a:rPr>
              <a:t> &lt; 10; </a:t>
            </a:r>
            <a:r>
              <a:rPr lang="en-US" sz="1600" dirty="0" err="1">
                <a:latin typeface="Courier"/>
              </a:rPr>
              <a:t>i</a:t>
            </a:r>
            <a:r>
              <a:rPr lang="en-US" sz="1600" dirty="0">
                <a:latin typeface="Courier"/>
              </a:rPr>
              <a:t>++) {  </a:t>
            </a:r>
          </a:p>
          <a:p>
            <a:pPr marL="109728" indent="0">
              <a:buNone/>
            </a:pPr>
            <a:r>
              <a:rPr lang="en-US" sz="1600" dirty="0">
                <a:latin typeface="Courier"/>
              </a:rPr>
              <a:t>            Runnable worker = </a:t>
            </a:r>
            <a:r>
              <a:rPr lang="en-US" sz="1600" b="1" dirty="0">
                <a:latin typeface="Courier"/>
              </a:rPr>
              <a:t>new</a:t>
            </a:r>
            <a:r>
              <a:rPr lang="en-US" sz="1600" dirty="0">
                <a:latin typeface="Courier"/>
              </a:rPr>
              <a:t> </a:t>
            </a:r>
            <a:r>
              <a:rPr lang="en-US" sz="1600" dirty="0" err="1">
                <a:latin typeface="Courier"/>
              </a:rPr>
              <a:t>WorkerThread</a:t>
            </a:r>
            <a:r>
              <a:rPr lang="en-US" sz="1600" dirty="0">
                <a:latin typeface="Courier"/>
              </a:rPr>
              <a:t>("" + </a:t>
            </a:r>
            <a:r>
              <a:rPr lang="en-US" sz="1600" dirty="0" err="1">
                <a:latin typeface="Courier"/>
              </a:rPr>
              <a:t>i</a:t>
            </a:r>
            <a:r>
              <a:rPr lang="en-US" sz="1600" dirty="0">
                <a:latin typeface="Courier"/>
              </a:rPr>
              <a:t>);  </a:t>
            </a:r>
          </a:p>
          <a:p>
            <a:pPr marL="109728" indent="0">
              <a:buNone/>
            </a:pPr>
            <a:r>
              <a:rPr lang="en-US" sz="1600" dirty="0">
                <a:latin typeface="Courier"/>
              </a:rPr>
              <a:t>            </a:t>
            </a:r>
            <a:r>
              <a:rPr lang="en-US" sz="1600" dirty="0" err="1">
                <a:latin typeface="Courier"/>
              </a:rPr>
              <a:t>executor.execute</a:t>
            </a:r>
            <a:r>
              <a:rPr lang="en-US" sz="1600" dirty="0">
                <a:latin typeface="Courier"/>
              </a:rPr>
              <a:t>(worker);//calling execute method of </a:t>
            </a:r>
            <a:r>
              <a:rPr lang="en-US" sz="1600" dirty="0" err="1">
                <a:latin typeface="Courier"/>
              </a:rPr>
              <a:t>ExecutorService</a:t>
            </a:r>
            <a:r>
              <a:rPr lang="en-US" sz="1600" dirty="0">
                <a:latin typeface="Courier"/>
              </a:rPr>
              <a:t>  </a:t>
            </a:r>
          </a:p>
          <a:p>
            <a:pPr marL="109728" indent="0">
              <a:buNone/>
            </a:pPr>
            <a:r>
              <a:rPr lang="en-US" sz="1600" dirty="0">
                <a:latin typeface="Courier"/>
              </a:rPr>
              <a:t>          }  </a:t>
            </a:r>
          </a:p>
          <a:p>
            <a:pPr marL="109728" indent="0">
              <a:buNone/>
            </a:pPr>
            <a:r>
              <a:rPr lang="en-US" sz="1600" dirty="0">
                <a:latin typeface="Courier"/>
              </a:rPr>
              <a:t>        </a:t>
            </a:r>
            <a:r>
              <a:rPr lang="en-US" sz="1600" dirty="0" err="1">
                <a:latin typeface="Courier"/>
              </a:rPr>
              <a:t>executor.shutdown</a:t>
            </a:r>
            <a:r>
              <a:rPr lang="en-US" sz="1600" dirty="0">
                <a:latin typeface="Courier"/>
              </a:rPr>
              <a:t>();  </a:t>
            </a:r>
          </a:p>
          <a:p>
            <a:pPr marL="109728" indent="0">
              <a:buNone/>
            </a:pPr>
            <a:r>
              <a:rPr lang="en-US" sz="1600" dirty="0">
                <a:latin typeface="Courier"/>
              </a:rPr>
              <a:t>        </a:t>
            </a:r>
            <a:r>
              <a:rPr lang="en-US" sz="1600" b="1" dirty="0">
                <a:latin typeface="Courier"/>
              </a:rPr>
              <a:t>while</a:t>
            </a:r>
            <a:r>
              <a:rPr lang="en-US" sz="1600" dirty="0">
                <a:latin typeface="Courier"/>
              </a:rPr>
              <a:t> (!</a:t>
            </a:r>
            <a:r>
              <a:rPr lang="en-US" sz="1600" dirty="0" err="1">
                <a:latin typeface="Courier"/>
              </a:rPr>
              <a:t>executor.isTerminated</a:t>
            </a:r>
            <a:r>
              <a:rPr lang="en-US" sz="1600" dirty="0">
                <a:latin typeface="Courier"/>
              </a:rPr>
              <a:t>()) {   }  </a:t>
            </a:r>
          </a:p>
          <a:p>
            <a:pPr marL="109728" indent="0">
              <a:buNone/>
            </a:pPr>
            <a:r>
              <a:rPr lang="en-US" sz="1600" dirty="0">
                <a:latin typeface="Courier"/>
              </a:rPr>
              <a:t>  </a:t>
            </a:r>
          </a:p>
          <a:p>
            <a:pPr marL="109728" indent="0">
              <a:buNone/>
            </a:pPr>
            <a:r>
              <a:rPr lang="en-US" sz="1600" dirty="0">
                <a:latin typeface="Courier"/>
              </a:rPr>
              <a:t>        </a:t>
            </a:r>
            <a:r>
              <a:rPr lang="en-US" sz="1600" dirty="0" err="1">
                <a:latin typeface="Courier"/>
              </a:rPr>
              <a:t>System.out.println</a:t>
            </a:r>
            <a:r>
              <a:rPr lang="en-US" sz="1600" dirty="0">
                <a:latin typeface="Courier"/>
              </a:rPr>
              <a:t>("Finished all threads");  </a:t>
            </a:r>
          </a:p>
          <a:p>
            <a:pPr marL="109728" indent="0">
              <a:buNone/>
            </a:pPr>
            <a:r>
              <a:rPr lang="en-US" sz="1600" dirty="0">
                <a:latin typeface="Courier"/>
              </a:rPr>
              <a:t>    }  </a:t>
            </a:r>
          </a:p>
          <a:p>
            <a:pPr marL="109728" indent="0">
              <a:buNone/>
            </a:pPr>
            <a:r>
              <a:rPr lang="en-US" sz="1600" dirty="0">
                <a:latin typeface="Courier"/>
              </a:rPr>
              <a:t> }  </a:t>
            </a:r>
          </a:p>
        </p:txBody>
      </p:sp>
    </p:spTree>
    <p:extLst>
      <p:ext uri="{BB962C8B-B14F-4D97-AF65-F5344CB8AC3E}">
        <p14:creationId xmlns:p14="http://schemas.microsoft.com/office/powerpoint/2010/main" val="939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US" dirty="0"/>
              <a:t>Example of </a:t>
            </a:r>
            <a:r>
              <a:rPr lang="en-US" dirty="0" smtClean="0"/>
              <a:t>Thread </a:t>
            </a:r>
            <a:r>
              <a:rPr lang="en-US" dirty="0"/>
              <a:t>Pool</a:t>
            </a:r>
          </a:p>
        </p:txBody>
      </p:sp>
      <p:sp>
        <p:nvSpPr>
          <p:cNvPr id="3" name="Content Placeholder 2"/>
          <p:cNvSpPr>
            <a:spLocks noGrp="1"/>
          </p:cNvSpPr>
          <p:nvPr>
            <p:ph idx="1"/>
          </p:nvPr>
        </p:nvSpPr>
        <p:spPr>
          <a:xfrm>
            <a:off x="609600" y="1789043"/>
            <a:ext cx="10972800" cy="4823792"/>
          </a:xfrm>
        </p:spPr>
        <p:txBody>
          <a:bodyPr>
            <a:noAutofit/>
          </a:bodyPr>
          <a:lstStyle/>
          <a:p>
            <a:pPr marL="109728" indent="0">
              <a:buNone/>
            </a:pPr>
            <a:r>
              <a:rPr lang="en-US" sz="1050" dirty="0"/>
              <a:t>Output</a:t>
            </a:r>
            <a:r>
              <a:rPr lang="en-US" sz="1050" dirty="0" smtClean="0"/>
              <a:t>:</a:t>
            </a:r>
          </a:p>
          <a:p>
            <a:pPr marL="109728" indent="0">
              <a:buNone/>
            </a:pPr>
            <a:r>
              <a:rPr lang="en-US" sz="600" dirty="0">
                <a:latin typeface="Courier"/>
              </a:rPr>
              <a:t>pool-1-thread-1 (Start) message = 0</a:t>
            </a:r>
          </a:p>
          <a:p>
            <a:pPr marL="109728" indent="0">
              <a:buNone/>
            </a:pPr>
            <a:r>
              <a:rPr lang="en-US" sz="600" dirty="0">
                <a:latin typeface="Courier"/>
              </a:rPr>
              <a:t>pool-1-thread-2 (Start) message = 1</a:t>
            </a:r>
          </a:p>
          <a:p>
            <a:pPr marL="109728" indent="0">
              <a:buNone/>
            </a:pPr>
            <a:r>
              <a:rPr lang="en-US" sz="600" dirty="0">
                <a:latin typeface="Courier"/>
              </a:rPr>
              <a:t>pool-1-thread-3 (Start) message = 2</a:t>
            </a:r>
          </a:p>
          <a:p>
            <a:pPr marL="109728" indent="0">
              <a:buNone/>
            </a:pPr>
            <a:r>
              <a:rPr lang="en-US" sz="600" dirty="0">
                <a:latin typeface="Courier"/>
              </a:rPr>
              <a:t>pool-1-thread-5 (Start) message = 4</a:t>
            </a:r>
          </a:p>
          <a:p>
            <a:pPr marL="109728" indent="0">
              <a:buNone/>
            </a:pPr>
            <a:r>
              <a:rPr lang="en-US" sz="600" dirty="0">
                <a:latin typeface="Courier"/>
              </a:rPr>
              <a:t>pool-1-thread-4 (Start) message = 3</a:t>
            </a:r>
          </a:p>
          <a:p>
            <a:pPr marL="109728" indent="0">
              <a:buNone/>
            </a:pPr>
            <a:r>
              <a:rPr lang="en-US" sz="600" dirty="0">
                <a:latin typeface="Courier"/>
              </a:rPr>
              <a:t>pool-1-thread-2 (End)</a:t>
            </a:r>
          </a:p>
          <a:p>
            <a:pPr marL="109728" indent="0">
              <a:buNone/>
            </a:pPr>
            <a:r>
              <a:rPr lang="en-US" sz="600" dirty="0">
                <a:latin typeface="Courier"/>
              </a:rPr>
              <a:t>pool-1-thread-2 (Start) message = 5</a:t>
            </a:r>
          </a:p>
          <a:p>
            <a:pPr marL="109728" indent="0">
              <a:buNone/>
            </a:pPr>
            <a:r>
              <a:rPr lang="en-US" sz="600" dirty="0">
                <a:latin typeface="Courier"/>
              </a:rPr>
              <a:t>pool-1-thread-1 (End)</a:t>
            </a:r>
          </a:p>
          <a:p>
            <a:pPr marL="109728" indent="0">
              <a:buNone/>
            </a:pPr>
            <a:r>
              <a:rPr lang="en-US" sz="600" dirty="0">
                <a:latin typeface="Courier"/>
              </a:rPr>
              <a:t>pool-1-thread-1 (Start) message = 6</a:t>
            </a:r>
          </a:p>
          <a:p>
            <a:pPr marL="109728" indent="0">
              <a:buNone/>
            </a:pPr>
            <a:r>
              <a:rPr lang="en-US" sz="600" dirty="0">
                <a:latin typeface="Courier"/>
              </a:rPr>
              <a:t>pool-1-thread-3 (End)</a:t>
            </a:r>
          </a:p>
          <a:p>
            <a:pPr marL="109728" indent="0">
              <a:buNone/>
            </a:pPr>
            <a:r>
              <a:rPr lang="en-US" sz="600" dirty="0">
                <a:latin typeface="Courier"/>
              </a:rPr>
              <a:t>pool-1-thread-3 (Start) message = 7</a:t>
            </a:r>
          </a:p>
          <a:p>
            <a:pPr marL="109728" indent="0">
              <a:buNone/>
            </a:pPr>
            <a:r>
              <a:rPr lang="en-US" sz="600" dirty="0">
                <a:latin typeface="Courier"/>
              </a:rPr>
              <a:t>pool-1-thread-4 (End)</a:t>
            </a:r>
          </a:p>
          <a:p>
            <a:pPr marL="109728" indent="0">
              <a:buNone/>
            </a:pPr>
            <a:r>
              <a:rPr lang="en-US" sz="600" dirty="0">
                <a:latin typeface="Courier"/>
              </a:rPr>
              <a:t>pool-1-thread-4 (Start) message = 8</a:t>
            </a:r>
          </a:p>
          <a:p>
            <a:pPr marL="109728" indent="0">
              <a:buNone/>
            </a:pPr>
            <a:r>
              <a:rPr lang="en-US" sz="600" dirty="0">
                <a:latin typeface="Courier"/>
              </a:rPr>
              <a:t>pool-1-thread-5 (End)</a:t>
            </a:r>
          </a:p>
          <a:p>
            <a:pPr marL="109728" indent="0">
              <a:buNone/>
            </a:pPr>
            <a:r>
              <a:rPr lang="en-US" sz="600" dirty="0">
                <a:latin typeface="Courier"/>
              </a:rPr>
              <a:t>pool-1-thread-5 (Start) message = 9</a:t>
            </a:r>
          </a:p>
          <a:p>
            <a:pPr marL="109728" indent="0">
              <a:buNone/>
            </a:pPr>
            <a:r>
              <a:rPr lang="en-US" sz="600" dirty="0">
                <a:latin typeface="Courier"/>
              </a:rPr>
              <a:t>pool-1-thread-2 (End)</a:t>
            </a:r>
          </a:p>
          <a:p>
            <a:pPr marL="109728" indent="0">
              <a:buNone/>
            </a:pPr>
            <a:r>
              <a:rPr lang="en-US" sz="600" dirty="0">
                <a:latin typeface="Courier"/>
              </a:rPr>
              <a:t>pool-1-thread-1 (End)</a:t>
            </a:r>
          </a:p>
          <a:p>
            <a:pPr marL="109728" indent="0">
              <a:buNone/>
            </a:pPr>
            <a:r>
              <a:rPr lang="en-US" sz="600" dirty="0">
                <a:latin typeface="Courier"/>
              </a:rPr>
              <a:t>pool-1-thread-4 (End)</a:t>
            </a:r>
          </a:p>
          <a:p>
            <a:pPr marL="109728" indent="0">
              <a:buNone/>
            </a:pPr>
            <a:r>
              <a:rPr lang="en-US" sz="600" dirty="0">
                <a:latin typeface="Courier"/>
              </a:rPr>
              <a:t>pool-1-thread-3 (End)</a:t>
            </a:r>
          </a:p>
          <a:p>
            <a:pPr marL="109728" indent="0">
              <a:buNone/>
            </a:pPr>
            <a:r>
              <a:rPr lang="en-US" sz="600" dirty="0">
                <a:latin typeface="Courier"/>
              </a:rPr>
              <a:t>pool-1-thread-5 (End)</a:t>
            </a:r>
          </a:p>
          <a:p>
            <a:pPr marL="109728" indent="0">
              <a:buNone/>
            </a:pPr>
            <a:r>
              <a:rPr lang="en-US" sz="600" dirty="0">
                <a:latin typeface="Courier"/>
              </a:rPr>
              <a:t>Finished all threads</a:t>
            </a:r>
            <a:endParaRPr lang="en-US" sz="900" dirty="0">
              <a:latin typeface="Courier"/>
            </a:endParaRPr>
          </a:p>
        </p:txBody>
      </p:sp>
    </p:spTree>
    <p:extLst>
      <p:ext uri="{BB962C8B-B14F-4D97-AF65-F5344CB8AC3E}">
        <p14:creationId xmlns:p14="http://schemas.microsoft.com/office/powerpoint/2010/main" val="391277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smtClean="0"/>
              <a:t>More on </a:t>
            </a:r>
            <a:r>
              <a:rPr lang="en-US" b="1" dirty="0" err="1" smtClean="0"/>
              <a:t>Threadpool</a:t>
            </a:r>
            <a:endParaRPr lang="en-US" b="1" dirty="0"/>
          </a:p>
        </p:txBody>
      </p:sp>
    </p:spTree>
    <p:extLst>
      <p:ext uri="{BB962C8B-B14F-4D97-AF65-F5344CB8AC3E}">
        <p14:creationId xmlns:p14="http://schemas.microsoft.com/office/powerpoint/2010/main" val="236525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pPr fontAlgn="base"/>
            <a:r>
              <a:rPr lang="en-ID" b="1" dirty="0"/>
              <a:t>Background</a:t>
            </a:r>
            <a:endParaRPr lang="en-ID" dirty="0"/>
          </a:p>
        </p:txBody>
      </p:sp>
      <p:sp>
        <p:nvSpPr>
          <p:cNvPr id="3" name="Content Placeholder 2"/>
          <p:cNvSpPr>
            <a:spLocks noGrp="1"/>
          </p:cNvSpPr>
          <p:nvPr>
            <p:ph idx="1"/>
          </p:nvPr>
        </p:nvSpPr>
        <p:spPr>
          <a:xfrm>
            <a:off x="609600" y="1789043"/>
            <a:ext cx="10972800" cy="4823792"/>
          </a:xfrm>
        </p:spPr>
        <p:txBody>
          <a:bodyPr>
            <a:normAutofit fontScale="92500" lnSpcReduction="10000"/>
          </a:bodyPr>
          <a:lstStyle/>
          <a:p>
            <a:pPr algn="just" fontAlgn="base"/>
            <a:r>
              <a:rPr lang="en-US" dirty="0"/>
              <a:t>Server Programs such as database and web servers repeatedly execute requests from multiple clients and these are oriented around processing a large number of short tasks. </a:t>
            </a:r>
            <a:endParaRPr lang="en-US" dirty="0" smtClean="0"/>
          </a:p>
          <a:p>
            <a:pPr algn="just" fontAlgn="base"/>
            <a:r>
              <a:rPr lang="en-US" dirty="0" smtClean="0"/>
              <a:t>An </a:t>
            </a:r>
            <a:r>
              <a:rPr lang="en-US" dirty="0"/>
              <a:t>approach for building a server application would be to create a new thread each time a request arrives and service this new request in the newly created thread. </a:t>
            </a:r>
            <a:endParaRPr lang="en-US" dirty="0" smtClean="0"/>
          </a:p>
          <a:p>
            <a:pPr algn="just" fontAlgn="base"/>
            <a:r>
              <a:rPr lang="en-US" dirty="0" smtClean="0"/>
              <a:t>While </a:t>
            </a:r>
            <a:r>
              <a:rPr lang="en-US" dirty="0"/>
              <a:t>this approach seems simple to implement, it has significant disadvantages. A server that creates a new thread for every request would spend more time and consume more system resources in creating and destroying threads than processing actual requests.</a:t>
            </a:r>
          </a:p>
          <a:p>
            <a:pPr algn="just" fontAlgn="base"/>
            <a:r>
              <a:rPr lang="en-US" dirty="0"/>
              <a:t>Since active threads consume system resources, a </a:t>
            </a:r>
            <a:r>
              <a:rPr lang="en-US" dirty="0">
                <a:hlinkClick r:id="rId3"/>
              </a:rPr>
              <a:t>JVM </a:t>
            </a:r>
            <a:r>
              <a:rPr lang="en-US" dirty="0"/>
              <a:t>creating too many threads at the same time can cause the system to run out of memory. This necessitates the need to limit the number of threads being created.</a:t>
            </a:r>
          </a:p>
        </p:txBody>
      </p:sp>
    </p:spTree>
    <p:extLst>
      <p:ext uri="{BB962C8B-B14F-4D97-AF65-F5344CB8AC3E}">
        <p14:creationId xmlns:p14="http://schemas.microsoft.com/office/powerpoint/2010/main" val="417782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b="1" dirty="0"/>
              <a:t>What is </a:t>
            </a:r>
            <a:r>
              <a:rPr lang="en-US" b="1" dirty="0" err="1"/>
              <a:t>ThreadPool</a:t>
            </a:r>
            <a:r>
              <a:rPr lang="en-US" b="1" dirty="0"/>
              <a:t> in Java?</a:t>
            </a:r>
            <a:endParaRPr lang="en-US" dirty="0"/>
          </a:p>
        </p:txBody>
      </p:sp>
      <p:sp>
        <p:nvSpPr>
          <p:cNvPr id="3" name="Content Placeholder 2"/>
          <p:cNvSpPr>
            <a:spLocks noGrp="1"/>
          </p:cNvSpPr>
          <p:nvPr>
            <p:ph idx="1"/>
          </p:nvPr>
        </p:nvSpPr>
        <p:spPr>
          <a:xfrm>
            <a:off x="609600" y="1789043"/>
            <a:ext cx="10972800" cy="4823792"/>
          </a:xfrm>
        </p:spPr>
        <p:txBody>
          <a:bodyPr>
            <a:normAutofit/>
          </a:bodyPr>
          <a:lstStyle/>
          <a:p>
            <a:pPr marL="624078" indent="-514350">
              <a:lnSpc>
                <a:spcPct val="150000"/>
              </a:lnSpc>
            </a:pPr>
            <a:r>
              <a:rPr lang="en-US" b="1" dirty="0"/>
              <a:t>A thread pool reuses previously created threads to execute current tasks and offers a solution to the problem of thread cycle overhead and resource thrashing.</a:t>
            </a:r>
            <a:r>
              <a:rPr lang="en-US" dirty="0"/>
              <a:t> Since the thread is already existing when the request arrives, the delay introduced by thread creation is eliminated, making the application more responsive.</a:t>
            </a:r>
          </a:p>
        </p:txBody>
      </p:sp>
    </p:spTree>
    <p:extLst>
      <p:ext uri="{BB962C8B-B14F-4D97-AF65-F5344CB8AC3E}">
        <p14:creationId xmlns:p14="http://schemas.microsoft.com/office/powerpoint/2010/main" val="314978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Multithreading</a:t>
            </a:r>
          </a:p>
        </p:txBody>
      </p:sp>
      <p:sp>
        <p:nvSpPr>
          <p:cNvPr id="3" name="Content Placeholder 2"/>
          <p:cNvSpPr>
            <a:spLocks noGrp="1"/>
          </p:cNvSpPr>
          <p:nvPr>
            <p:ph idx="1"/>
          </p:nvPr>
        </p:nvSpPr>
        <p:spPr>
          <a:xfrm>
            <a:off x="609600" y="1789043"/>
            <a:ext cx="10972800" cy="4823792"/>
          </a:xfrm>
        </p:spPr>
        <p:txBody>
          <a:bodyPr>
            <a:normAutofit/>
          </a:bodyPr>
          <a:lstStyle/>
          <a:p>
            <a:r>
              <a:rPr lang="en-US" b="1" dirty="0"/>
              <a:t>Multithreading in java</a:t>
            </a:r>
            <a:r>
              <a:rPr lang="en-US" dirty="0"/>
              <a:t> is a process of executing multiple threads simultaneously.</a:t>
            </a:r>
          </a:p>
          <a:p>
            <a:r>
              <a:rPr lang="en-US" dirty="0"/>
              <a:t>Thread is basically a lightweight sub-process, a smallest unit of processing. Multiprocessing and multithreading, both are used to achieve multitasking.</a:t>
            </a:r>
          </a:p>
          <a:p>
            <a:r>
              <a:rPr lang="en-US" dirty="0"/>
              <a:t>But we use multithreading than multiprocessing because threads share a common memory area. They don't allocate separate memory area so saves memory, and context-switching between the threads takes less time than process.</a:t>
            </a:r>
          </a:p>
        </p:txBody>
      </p:sp>
    </p:spTree>
    <p:extLst>
      <p:ext uri="{BB962C8B-B14F-4D97-AF65-F5344CB8AC3E}">
        <p14:creationId xmlns:p14="http://schemas.microsoft.com/office/powerpoint/2010/main" val="212910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b="1" dirty="0"/>
              <a:t>What is </a:t>
            </a:r>
            <a:r>
              <a:rPr lang="en-US" b="1" dirty="0" err="1"/>
              <a:t>ThreadPool</a:t>
            </a:r>
            <a:r>
              <a:rPr lang="en-US" b="1" dirty="0"/>
              <a:t> in Java?</a:t>
            </a:r>
            <a:endParaRPr lang="en-US" dirty="0"/>
          </a:p>
        </p:txBody>
      </p:sp>
      <p:sp>
        <p:nvSpPr>
          <p:cNvPr id="3" name="Content Placeholder 2"/>
          <p:cNvSpPr>
            <a:spLocks noGrp="1"/>
          </p:cNvSpPr>
          <p:nvPr>
            <p:ph idx="1"/>
          </p:nvPr>
        </p:nvSpPr>
        <p:spPr>
          <a:xfrm>
            <a:off x="609600" y="1789043"/>
            <a:ext cx="10972800" cy="4823792"/>
          </a:xfrm>
        </p:spPr>
        <p:txBody>
          <a:bodyPr>
            <a:normAutofit/>
          </a:bodyPr>
          <a:lstStyle/>
          <a:p>
            <a:pPr algn="just" fontAlgn="base"/>
            <a:r>
              <a:rPr lang="en-US" dirty="0"/>
              <a:t>Java provides the Executor framework which is centered around the Executor interface, its sub-interface –</a:t>
            </a:r>
            <a:r>
              <a:rPr lang="en-US" b="1" dirty="0" err="1"/>
              <a:t>ExecutorService</a:t>
            </a:r>
            <a:r>
              <a:rPr lang="en-US" dirty="0"/>
              <a:t> and the class-</a:t>
            </a:r>
            <a:r>
              <a:rPr lang="en-US" b="1" dirty="0" err="1"/>
              <a:t>ThreadPoolExecutor</a:t>
            </a:r>
            <a:r>
              <a:rPr lang="en-US" dirty="0"/>
              <a:t>, which implements both of these interfaces. By using the executor, one only has to implement the Runnable objects and send them to the executor to execute.</a:t>
            </a:r>
          </a:p>
          <a:p>
            <a:pPr algn="just" fontAlgn="base"/>
            <a:r>
              <a:rPr lang="en-US" dirty="0"/>
              <a:t>They allow you to take advantage of threading, but focus on the tasks that you want the thread to perform, instead of thread mechanics.</a:t>
            </a:r>
          </a:p>
          <a:p>
            <a:pPr algn="just" fontAlgn="base"/>
            <a:r>
              <a:rPr lang="en-US" dirty="0"/>
              <a:t>To use thread pools, we first create a object of </a:t>
            </a:r>
            <a:r>
              <a:rPr lang="en-US" dirty="0" err="1"/>
              <a:t>ExecutorService</a:t>
            </a:r>
            <a:r>
              <a:rPr lang="en-US" dirty="0"/>
              <a:t> and pass a set of tasks to it. </a:t>
            </a:r>
            <a:r>
              <a:rPr lang="en-US" dirty="0" err="1"/>
              <a:t>ThreadPoolExecutor</a:t>
            </a:r>
            <a:r>
              <a:rPr lang="en-US" dirty="0"/>
              <a:t> class allows to set the core and maximum pool </a:t>
            </a:r>
            <a:r>
              <a:rPr lang="en-US" dirty="0" err="1"/>
              <a:t>size.The</a:t>
            </a:r>
            <a:r>
              <a:rPr lang="en-US" dirty="0"/>
              <a:t> </a:t>
            </a:r>
            <a:r>
              <a:rPr lang="en-US" dirty="0" err="1"/>
              <a:t>runnables</a:t>
            </a:r>
            <a:r>
              <a:rPr lang="en-US" dirty="0"/>
              <a:t> that are run by a particular thread are executed sequentially.</a:t>
            </a:r>
          </a:p>
        </p:txBody>
      </p:sp>
    </p:spTree>
    <p:extLst>
      <p:ext uri="{BB962C8B-B14F-4D97-AF65-F5344CB8AC3E}">
        <p14:creationId xmlns:p14="http://schemas.microsoft.com/office/powerpoint/2010/main" val="154324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b="1" dirty="0"/>
              <a:t>What is </a:t>
            </a:r>
            <a:r>
              <a:rPr lang="en-US" b="1" dirty="0" err="1"/>
              <a:t>ThreadPool</a:t>
            </a:r>
            <a:r>
              <a:rPr lang="en-US" b="1" dirty="0"/>
              <a:t> in Java?</a:t>
            </a:r>
            <a:endParaRPr lang="en-US" dirty="0"/>
          </a:p>
        </p:txBody>
      </p:sp>
      <p:pic>
        <p:nvPicPr>
          <p:cNvPr id="1026" name="Picture 2" descr="TP In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637" y="1806485"/>
            <a:ext cx="7324725"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30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609600" y="1789043"/>
            <a:ext cx="10972800" cy="4823792"/>
          </a:xfrm>
        </p:spPr>
        <p:txBody>
          <a:bodyPr>
            <a:normAutofit/>
          </a:bodyPr>
          <a:lstStyle/>
          <a:p>
            <a:pPr algn="just">
              <a:lnSpc>
                <a:spcPct val="150000"/>
              </a:lnSpc>
            </a:pPr>
            <a:endParaRPr lang="en-US" sz="2400" dirty="0" smtClean="0"/>
          </a:p>
          <a:p>
            <a:pPr algn="just">
              <a:lnSpc>
                <a:spcPct val="150000"/>
              </a:lnSpc>
            </a:pPr>
            <a:endParaRPr lang="en-US" sz="2400" dirty="0"/>
          </a:p>
          <a:p>
            <a:pPr algn="just">
              <a:lnSpc>
                <a:spcPct val="150000"/>
              </a:lnSpc>
            </a:pPr>
            <a:endParaRPr lang="en-US" sz="2400" dirty="0" smtClean="0"/>
          </a:p>
          <a:p>
            <a:pPr algn="just">
              <a:lnSpc>
                <a:spcPct val="150000"/>
              </a:lnSpc>
            </a:pPr>
            <a:endParaRPr lang="en-US" sz="2400" dirty="0" smtClean="0"/>
          </a:p>
          <a:p>
            <a:pPr algn="just">
              <a:lnSpc>
                <a:spcPct val="150000"/>
              </a:lnSpc>
            </a:pPr>
            <a:r>
              <a:rPr lang="en-US" sz="2400" dirty="0" smtClean="0"/>
              <a:t>In </a:t>
            </a:r>
            <a:r>
              <a:rPr lang="en-US" sz="2400" dirty="0"/>
              <a:t>case of a fixed thread pool, if all threads are being currently run by the executor then the pending tasks are placed in a queue and are executed when a thread becomes idle.</a:t>
            </a:r>
          </a:p>
        </p:txBody>
      </p:sp>
      <p:sp>
        <p:nvSpPr>
          <p:cNvPr id="2" name="Title 1"/>
          <p:cNvSpPr>
            <a:spLocks noGrp="1"/>
          </p:cNvSpPr>
          <p:nvPr>
            <p:ph type="title"/>
          </p:nvPr>
        </p:nvSpPr>
        <p:spPr>
          <a:xfrm>
            <a:off x="609600" y="758687"/>
            <a:ext cx="10972800" cy="738809"/>
          </a:xfrm>
        </p:spPr>
        <p:txBody>
          <a:bodyPr/>
          <a:lstStyle/>
          <a:p>
            <a:r>
              <a:rPr lang="en-ID" b="1" dirty="0"/>
              <a:t>Executor Thread Pool Methods</a:t>
            </a:r>
            <a:endParaRPr lang="en-US" dirty="0"/>
          </a:p>
        </p:txBody>
      </p:sp>
      <p:pic>
        <p:nvPicPr>
          <p:cNvPr id="7" name="Picture 6"/>
          <p:cNvPicPr>
            <a:picLocks noChangeAspect="1"/>
          </p:cNvPicPr>
          <p:nvPr/>
        </p:nvPicPr>
        <p:blipFill>
          <a:blip r:embed="rId3"/>
          <a:stretch>
            <a:fillRect/>
          </a:stretch>
        </p:blipFill>
        <p:spPr>
          <a:xfrm>
            <a:off x="1465479" y="1978699"/>
            <a:ext cx="9261042" cy="2041085"/>
          </a:xfrm>
          <a:prstGeom prst="rect">
            <a:avLst/>
          </a:prstGeom>
        </p:spPr>
      </p:pic>
    </p:spTree>
    <p:extLst>
      <p:ext uri="{BB962C8B-B14F-4D97-AF65-F5344CB8AC3E}">
        <p14:creationId xmlns:p14="http://schemas.microsoft.com/office/powerpoint/2010/main" val="417550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a:t>Thread Pool Example</a:t>
            </a:r>
            <a:endParaRPr lang="en-US" dirty="0"/>
          </a:p>
        </p:txBody>
      </p:sp>
      <p:sp>
        <p:nvSpPr>
          <p:cNvPr id="3" name="Content Placeholder 2"/>
          <p:cNvSpPr>
            <a:spLocks noGrp="1"/>
          </p:cNvSpPr>
          <p:nvPr>
            <p:ph idx="1"/>
          </p:nvPr>
        </p:nvSpPr>
        <p:spPr>
          <a:xfrm>
            <a:off x="609600" y="1789043"/>
            <a:ext cx="10972800" cy="4823792"/>
          </a:xfrm>
        </p:spPr>
        <p:txBody>
          <a:bodyPr>
            <a:normAutofit/>
          </a:bodyPr>
          <a:lstStyle/>
          <a:p>
            <a:pPr fontAlgn="base"/>
            <a:r>
              <a:rPr lang="en-US" dirty="0"/>
              <a:t>In the following tutorial, we will look at a basic example of thread pool executor- </a:t>
            </a:r>
            <a:r>
              <a:rPr lang="en-US" dirty="0" err="1"/>
              <a:t>FixedThreadPool</a:t>
            </a:r>
            <a:r>
              <a:rPr lang="en-US" dirty="0"/>
              <a:t>.</a:t>
            </a:r>
          </a:p>
          <a:p>
            <a:pPr fontAlgn="base"/>
            <a:r>
              <a:rPr lang="en-US" b="1" dirty="0"/>
              <a:t>Steps to be followed</a:t>
            </a:r>
            <a:endParaRPr lang="en-US" dirty="0"/>
          </a:p>
        </p:txBody>
      </p:sp>
      <p:pic>
        <p:nvPicPr>
          <p:cNvPr id="4" name="Picture 3"/>
          <p:cNvPicPr>
            <a:picLocks noChangeAspect="1"/>
          </p:cNvPicPr>
          <p:nvPr/>
        </p:nvPicPr>
        <p:blipFill>
          <a:blip r:embed="rId3"/>
          <a:stretch>
            <a:fillRect/>
          </a:stretch>
        </p:blipFill>
        <p:spPr>
          <a:xfrm>
            <a:off x="859967" y="3448649"/>
            <a:ext cx="10472065" cy="1632309"/>
          </a:xfrm>
          <a:prstGeom prst="rect">
            <a:avLst/>
          </a:prstGeom>
        </p:spPr>
      </p:pic>
    </p:spTree>
    <p:extLst>
      <p:ext uri="{BB962C8B-B14F-4D97-AF65-F5344CB8AC3E}">
        <p14:creationId xmlns:p14="http://schemas.microsoft.com/office/powerpoint/2010/main" val="21578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a:t>Thread Pool Example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202912525"/>
              </p:ext>
            </p:extLst>
          </p:nvPr>
        </p:nvGraphicFramePr>
        <p:xfrm>
          <a:off x="2156485" y="3114766"/>
          <a:ext cx="1196315" cy="1139592"/>
        </p:xfrm>
        <a:graphic>
          <a:graphicData uri="http://schemas.openxmlformats.org/presentationml/2006/ole">
            <mc:AlternateContent xmlns:mc="http://schemas.openxmlformats.org/markup-compatibility/2006">
              <mc:Choice xmlns:v="urn:schemas-microsoft-com:vml" Requires="v">
                <p:oleObj spid="_x0000_s1070" name="Packager Shell Object" showAsIcon="1" r:id="rId4" imgW="367560" imgH="351360" progId="Package">
                  <p:embed/>
                </p:oleObj>
              </mc:Choice>
              <mc:Fallback>
                <p:oleObj name="Packager Shell Object" showAsIcon="1" r:id="rId4" imgW="367560" imgH="351360" progId="Package">
                  <p:embed/>
                  <p:pic>
                    <p:nvPicPr>
                      <p:cNvPr id="0" name=""/>
                      <p:cNvPicPr/>
                      <p:nvPr/>
                    </p:nvPicPr>
                    <p:blipFill>
                      <a:blip r:embed="rId5"/>
                      <a:stretch>
                        <a:fillRect/>
                      </a:stretch>
                    </p:blipFill>
                    <p:spPr>
                      <a:xfrm>
                        <a:off x="2156485" y="3114766"/>
                        <a:ext cx="1196315" cy="1139592"/>
                      </a:xfrm>
                      <a:prstGeom prst="rect">
                        <a:avLst/>
                      </a:prstGeom>
                    </p:spPr>
                  </p:pic>
                </p:oleObj>
              </mc:Fallback>
            </mc:AlternateContent>
          </a:graphicData>
        </a:graphic>
      </p:graphicFrame>
      <p:pic>
        <p:nvPicPr>
          <p:cNvPr id="7" name="Picture 6"/>
          <p:cNvPicPr>
            <a:picLocks noChangeAspect="1"/>
          </p:cNvPicPr>
          <p:nvPr/>
        </p:nvPicPr>
        <p:blipFill>
          <a:blip r:embed="rId6"/>
          <a:stretch>
            <a:fillRect/>
          </a:stretch>
        </p:blipFill>
        <p:spPr>
          <a:xfrm>
            <a:off x="6096000" y="758687"/>
            <a:ext cx="4579703" cy="5360504"/>
          </a:xfrm>
          <a:prstGeom prst="rect">
            <a:avLst/>
          </a:prstGeom>
        </p:spPr>
      </p:pic>
    </p:spTree>
    <p:extLst>
      <p:ext uri="{BB962C8B-B14F-4D97-AF65-F5344CB8AC3E}">
        <p14:creationId xmlns:p14="http://schemas.microsoft.com/office/powerpoint/2010/main" val="128396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a:t>Thread Pool Example</a:t>
            </a:r>
            <a:endParaRPr lang="en-US" dirty="0"/>
          </a:p>
        </p:txBody>
      </p:sp>
      <p:sp>
        <p:nvSpPr>
          <p:cNvPr id="3" name="Content Placeholder 2"/>
          <p:cNvSpPr>
            <a:spLocks noGrp="1"/>
          </p:cNvSpPr>
          <p:nvPr>
            <p:ph idx="1"/>
          </p:nvPr>
        </p:nvSpPr>
        <p:spPr>
          <a:xfrm>
            <a:off x="609600" y="1789043"/>
            <a:ext cx="10972800" cy="4823792"/>
          </a:xfrm>
        </p:spPr>
        <p:txBody>
          <a:bodyPr>
            <a:normAutofit/>
          </a:bodyPr>
          <a:lstStyle/>
          <a:p>
            <a:pPr fontAlgn="base"/>
            <a:r>
              <a:rPr lang="en-US" sz="2400" dirty="0"/>
              <a:t>As seen in the execution of the program, the task 4 or task 5 are executed only when a thread in the pool becomes idle. Until then, the extra tasks are placed in a queue.</a:t>
            </a:r>
          </a:p>
        </p:txBody>
      </p:sp>
      <p:pic>
        <p:nvPicPr>
          <p:cNvPr id="4098" name="Picture 2" descr="TP Exec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59" y="3002081"/>
            <a:ext cx="4614833" cy="299843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P Exec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379" y="3002081"/>
            <a:ext cx="4614833" cy="2998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13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b="1" dirty="0"/>
              <a:t>Risks in using Thread Pools</a:t>
            </a:r>
            <a:endParaRPr lang="en-US" dirty="0"/>
          </a:p>
        </p:txBody>
      </p:sp>
      <p:sp>
        <p:nvSpPr>
          <p:cNvPr id="3" name="Content Placeholder 2"/>
          <p:cNvSpPr>
            <a:spLocks noGrp="1"/>
          </p:cNvSpPr>
          <p:nvPr>
            <p:ph idx="1"/>
          </p:nvPr>
        </p:nvSpPr>
        <p:spPr>
          <a:xfrm>
            <a:off x="609600" y="1789043"/>
            <a:ext cx="10972800" cy="4823792"/>
          </a:xfrm>
        </p:spPr>
        <p:txBody>
          <a:bodyPr>
            <a:normAutofit/>
          </a:bodyPr>
          <a:lstStyle/>
          <a:p>
            <a:pPr algn="just" fontAlgn="base"/>
            <a:r>
              <a:rPr lang="en-US" sz="2400" b="1" dirty="0">
                <a:hlinkClick r:id="rId3"/>
              </a:rPr>
              <a:t>Deadlock</a:t>
            </a:r>
            <a:r>
              <a:rPr lang="en-US" sz="2400" b="1" dirty="0"/>
              <a:t> : </a:t>
            </a:r>
            <a:r>
              <a:rPr lang="en-US" sz="2400" dirty="0"/>
              <a:t>While deadlock can occur in any multi-threaded program, thread pools introduce another case of deadlock, one in which all the executing threads are waiting for the results from the blocked threads waiting in the queue due to the unavailability of threads for execution.</a:t>
            </a:r>
          </a:p>
          <a:p>
            <a:pPr algn="just" fontAlgn="base"/>
            <a:r>
              <a:rPr lang="en-US" sz="2400" b="1" dirty="0"/>
              <a:t>Thread Leakage :</a:t>
            </a:r>
            <a:r>
              <a:rPr lang="en-US" sz="2400" dirty="0"/>
              <a:t>Thread Leakage occurs if a thread is removed from the pool to execute a task but not returned to it when the task completed. As an example, if the thread throws an exception and pool class does not catch this exception, then the thread will simply exit, reducing the size of the thread pool by one. If this repeats many times, then the pool would eventually become empty and no threads would be available to execute other requests.</a:t>
            </a:r>
          </a:p>
          <a:p>
            <a:pPr algn="just" fontAlgn="base"/>
            <a:r>
              <a:rPr lang="en-US" sz="2400" b="1" dirty="0"/>
              <a:t>Resource Thrashing :</a:t>
            </a:r>
            <a:r>
              <a:rPr lang="en-US" sz="2400" dirty="0"/>
              <a:t>If the thread pool size is very large then time is wasted in context switching between threads. Having more threads than the optimal number may cause starvation problem leading to resource thrashing as explained.</a:t>
            </a:r>
          </a:p>
        </p:txBody>
      </p:sp>
    </p:spTree>
    <p:extLst>
      <p:ext uri="{BB962C8B-B14F-4D97-AF65-F5344CB8AC3E}">
        <p14:creationId xmlns:p14="http://schemas.microsoft.com/office/powerpoint/2010/main" val="391846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a:t>Important Points</a:t>
            </a:r>
            <a:endParaRPr lang="en-US" dirty="0"/>
          </a:p>
        </p:txBody>
      </p:sp>
      <p:sp>
        <p:nvSpPr>
          <p:cNvPr id="3" name="Content Placeholder 2"/>
          <p:cNvSpPr>
            <a:spLocks noGrp="1"/>
          </p:cNvSpPr>
          <p:nvPr>
            <p:ph idx="1"/>
          </p:nvPr>
        </p:nvSpPr>
        <p:spPr>
          <a:xfrm>
            <a:off x="609600" y="1789043"/>
            <a:ext cx="10972800" cy="4823792"/>
          </a:xfrm>
        </p:spPr>
        <p:txBody>
          <a:bodyPr>
            <a:normAutofit/>
          </a:bodyPr>
          <a:lstStyle/>
          <a:p>
            <a:pPr algn="just" fontAlgn="base"/>
            <a:r>
              <a:rPr lang="en-US" sz="2400" dirty="0"/>
              <a:t>Don’t queue tasks that concurrently wait for results from other tasks. This can lead to a situation of deadlock as described above.</a:t>
            </a:r>
          </a:p>
          <a:p>
            <a:pPr algn="just" fontAlgn="base"/>
            <a:r>
              <a:rPr lang="en-US" sz="2400" dirty="0"/>
              <a:t>Be careful while using threads for a long lived operation. It might result in the thread waiting forever and would eventually lead to resource leakage.</a:t>
            </a:r>
          </a:p>
          <a:p>
            <a:pPr algn="just" fontAlgn="base"/>
            <a:r>
              <a:rPr lang="en-US" sz="2400" dirty="0"/>
              <a:t>The Thread Pool has to be ended explicitly at the end. If this is not done, then the program goes on executing and never ends. Call shutdown() on the pool to end the executor. If you try to send another task to the executor after shutdown, it will throw a </a:t>
            </a:r>
            <a:r>
              <a:rPr lang="en-US" sz="2400" dirty="0" err="1"/>
              <a:t>RejectedExecutionException</a:t>
            </a:r>
            <a:r>
              <a:rPr lang="en-US" sz="2400" dirty="0"/>
              <a:t>.</a:t>
            </a:r>
          </a:p>
          <a:p>
            <a:pPr algn="just" fontAlgn="base"/>
            <a:r>
              <a:rPr lang="en-US" sz="2400" dirty="0"/>
              <a:t>One needs to understand the tasks to effectively tune the thread pool. If the tasks are very contrasting then it makes sense to use different thread pools for different types of tasks so as to tune them properly.</a:t>
            </a:r>
          </a:p>
        </p:txBody>
      </p:sp>
    </p:spTree>
    <p:extLst>
      <p:ext uri="{BB962C8B-B14F-4D97-AF65-F5344CB8AC3E}">
        <p14:creationId xmlns:p14="http://schemas.microsoft.com/office/powerpoint/2010/main" val="152520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a:t>Tuning Thread Pool</a:t>
            </a:r>
            <a:endParaRPr lang="en-US" dirty="0"/>
          </a:p>
        </p:txBody>
      </p:sp>
      <p:sp>
        <p:nvSpPr>
          <p:cNvPr id="3" name="Content Placeholder 2"/>
          <p:cNvSpPr>
            <a:spLocks noGrp="1"/>
          </p:cNvSpPr>
          <p:nvPr>
            <p:ph idx="1"/>
          </p:nvPr>
        </p:nvSpPr>
        <p:spPr>
          <a:xfrm>
            <a:off x="609600" y="1789043"/>
            <a:ext cx="10972800" cy="4823792"/>
          </a:xfrm>
        </p:spPr>
        <p:txBody>
          <a:bodyPr>
            <a:normAutofit/>
          </a:bodyPr>
          <a:lstStyle/>
          <a:p>
            <a:pPr algn="just" fontAlgn="base"/>
            <a:r>
              <a:rPr lang="en-US" sz="2400" dirty="0"/>
              <a:t>The optimum size of the thread pool depends on the number of processors available and the nature of the tasks. </a:t>
            </a:r>
            <a:endParaRPr lang="en-US" sz="2400" dirty="0" smtClean="0"/>
          </a:p>
          <a:p>
            <a:pPr algn="just" fontAlgn="base"/>
            <a:r>
              <a:rPr lang="en-US" sz="2400" dirty="0" smtClean="0"/>
              <a:t>On </a:t>
            </a:r>
            <a:r>
              <a:rPr lang="en-US" sz="2400" dirty="0"/>
              <a:t>a N processor system for a queue of only computation type processes, a maximum thread pool size of N or N+1 will achieve the maximum </a:t>
            </a:r>
            <a:r>
              <a:rPr lang="en-US" sz="2400" dirty="0" err="1"/>
              <a:t>efficiency.But</a:t>
            </a:r>
            <a:r>
              <a:rPr lang="en-US" sz="2400" dirty="0"/>
              <a:t> tasks may wait for I/O and in such a case we take into account the ratio of waiting time(W) and service time(S) for a request; resulting in a maximum pool size of N*(1+ W/S) for maximum efficiency</a:t>
            </a:r>
            <a:r>
              <a:rPr lang="en-US" sz="2400" dirty="0" smtClean="0"/>
              <a:t>.</a:t>
            </a:r>
          </a:p>
          <a:p>
            <a:pPr algn="just" fontAlgn="base"/>
            <a:r>
              <a:rPr lang="en-US" sz="2400" dirty="0"/>
              <a:t>The thread pool is a useful tool for organizing server applications. It is quite straightforward in concept, but there are several issues to watch for when implementing and using one, such as deadlock, resource thrashing. Use of executor service makes it easier to implement.</a:t>
            </a:r>
          </a:p>
        </p:txBody>
      </p:sp>
    </p:spTree>
    <p:extLst>
      <p:ext uri="{BB962C8B-B14F-4D97-AF65-F5344CB8AC3E}">
        <p14:creationId xmlns:p14="http://schemas.microsoft.com/office/powerpoint/2010/main" val="7895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err="1"/>
              <a:t>ThreadPoolExecutor</a:t>
            </a:r>
            <a:endParaRPr lang="en-ID" b="1" dirty="0"/>
          </a:p>
        </p:txBody>
      </p:sp>
      <p:sp>
        <p:nvSpPr>
          <p:cNvPr id="3" name="Content Placeholder 2"/>
          <p:cNvSpPr>
            <a:spLocks noGrp="1"/>
          </p:cNvSpPr>
          <p:nvPr>
            <p:ph idx="1"/>
          </p:nvPr>
        </p:nvSpPr>
        <p:spPr>
          <a:xfrm>
            <a:off x="609600" y="1789043"/>
            <a:ext cx="10972800" cy="4823792"/>
          </a:xfrm>
        </p:spPr>
        <p:txBody>
          <a:bodyPr>
            <a:normAutofit/>
          </a:bodyPr>
          <a:lstStyle/>
          <a:p>
            <a:pPr algn="just" fontAlgn="base"/>
            <a:r>
              <a:rPr lang="en-US" sz="2400" dirty="0"/>
              <a:t>Java thread pool manages the pool of worker threads. It contains a queue that keeps tasks waiting to get executed. We can use </a:t>
            </a:r>
            <a:r>
              <a:rPr lang="en-US" sz="2400" dirty="0" err="1"/>
              <a:t>ThreadPoolExecutor</a:t>
            </a:r>
            <a:r>
              <a:rPr lang="en-US" sz="2400" dirty="0"/>
              <a:t> to create thread pool in Java.</a:t>
            </a:r>
          </a:p>
          <a:p>
            <a:pPr algn="just" fontAlgn="base"/>
            <a:r>
              <a:rPr lang="en-US" sz="2400" dirty="0" smtClean="0"/>
              <a:t>Java </a:t>
            </a:r>
            <a:r>
              <a:rPr lang="en-US" sz="2400" dirty="0"/>
              <a:t>thread pool manages the collection of Runnable threads. The worker threads execute Runnable threads from the queue. </a:t>
            </a:r>
            <a:r>
              <a:rPr lang="en-US" sz="2400" dirty="0" err="1"/>
              <a:t>java.util.concurrent.Executors</a:t>
            </a:r>
            <a:r>
              <a:rPr lang="en-US" sz="2400" dirty="0"/>
              <a:t> provide factory and support methods for </a:t>
            </a:r>
            <a:r>
              <a:rPr lang="en-US" sz="2400" dirty="0" err="1"/>
              <a:t>java.util.concurrent.Executor</a:t>
            </a:r>
            <a:r>
              <a:rPr lang="en-US" sz="2400" dirty="0"/>
              <a:t> interface to create the thread pool in java.</a:t>
            </a:r>
          </a:p>
          <a:p>
            <a:pPr algn="just" fontAlgn="base"/>
            <a:r>
              <a:rPr lang="en-US" sz="2400" dirty="0" smtClean="0"/>
              <a:t>Executors </a:t>
            </a:r>
            <a:r>
              <a:rPr lang="en-US" sz="2400" dirty="0"/>
              <a:t>is a utility class that also provides useful methods to work with </a:t>
            </a:r>
            <a:r>
              <a:rPr lang="en-US" sz="2400" dirty="0" err="1"/>
              <a:t>ExecutorService</a:t>
            </a:r>
            <a:r>
              <a:rPr lang="en-US" sz="2400" dirty="0"/>
              <a:t>, </a:t>
            </a:r>
            <a:r>
              <a:rPr lang="en-US" sz="2400" dirty="0" err="1"/>
              <a:t>ScheduledExecutorService</a:t>
            </a:r>
            <a:r>
              <a:rPr lang="en-US" sz="2400" dirty="0"/>
              <a:t>, </a:t>
            </a:r>
            <a:r>
              <a:rPr lang="en-US" sz="2400" dirty="0" err="1"/>
              <a:t>ThreadFactory</a:t>
            </a:r>
            <a:r>
              <a:rPr lang="en-US" sz="2400" dirty="0"/>
              <a:t>, and Callable classes through various factory methods.</a:t>
            </a:r>
          </a:p>
        </p:txBody>
      </p:sp>
    </p:spTree>
    <p:extLst>
      <p:ext uri="{BB962C8B-B14F-4D97-AF65-F5344CB8AC3E}">
        <p14:creationId xmlns:p14="http://schemas.microsoft.com/office/powerpoint/2010/main" val="4068856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Advantages of </a:t>
            </a:r>
            <a:r>
              <a:rPr lang="en-US" dirty="0" smtClean="0"/>
              <a:t>Multithreading</a:t>
            </a:r>
            <a:endParaRPr lang="en-US" dirty="0"/>
          </a:p>
        </p:txBody>
      </p:sp>
      <p:sp>
        <p:nvSpPr>
          <p:cNvPr id="3" name="Content Placeholder 2"/>
          <p:cNvSpPr>
            <a:spLocks noGrp="1"/>
          </p:cNvSpPr>
          <p:nvPr>
            <p:ph idx="1"/>
          </p:nvPr>
        </p:nvSpPr>
        <p:spPr>
          <a:xfrm>
            <a:off x="609600" y="1789043"/>
            <a:ext cx="10972800" cy="4823792"/>
          </a:xfrm>
        </p:spPr>
        <p:txBody>
          <a:bodyPr>
            <a:normAutofit/>
          </a:bodyPr>
          <a:lstStyle/>
          <a:p>
            <a:pPr marL="624078" indent="-514350">
              <a:lnSpc>
                <a:spcPct val="150000"/>
              </a:lnSpc>
              <a:buFont typeface="+mj-lt"/>
              <a:buAutoNum type="arabicPeriod"/>
            </a:pPr>
            <a:r>
              <a:rPr lang="en-US" dirty="0" smtClean="0"/>
              <a:t>It</a:t>
            </a:r>
            <a:r>
              <a:rPr lang="en-US" dirty="0"/>
              <a:t> </a:t>
            </a:r>
            <a:r>
              <a:rPr lang="en-US" b="1" dirty="0"/>
              <a:t>doesn't block the user</a:t>
            </a:r>
            <a:r>
              <a:rPr lang="en-US" dirty="0"/>
              <a:t> because threads are independent and you can perform multiple operations at same time.</a:t>
            </a:r>
          </a:p>
          <a:p>
            <a:pPr marL="624078" indent="-514350">
              <a:lnSpc>
                <a:spcPct val="150000"/>
              </a:lnSpc>
              <a:buFont typeface="+mj-lt"/>
              <a:buAutoNum type="arabicPeriod"/>
            </a:pPr>
            <a:r>
              <a:rPr lang="en-US" dirty="0" smtClean="0"/>
              <a:t>You</a:t>
            </a:r>
            <a:r>
              <a:rPr lang="en-US" dirty="0"/>
              <a:t> </a:t>
            </a:r>
            <a:r>
              <a:rPr lang="en-US" b="1" dirty="0"/>
              <a:t>can perform many operations together so it saves time</a:t>
            </a:r>
            <a:r>
              <a:rPr lang="en-US" dirty="0"/>
              <a:t>.</a:t>
            </a:r>
          </a:p>
          <a:p>
            <a:pPr marL="624078" indent="-514350">
              <a:lnSpc>
                <a:spcPct val="150000"/>
              </a:lnSpc>
              <a:buFont typeface="+mj-lt"/>
              <a:buAutoNum type="arabicPeriod"/>
            </a:pPr>
            <a:r>
              <a:rPr lang="en-US" dirty="0" smtClean="0"/>
              <a:t>Threads </a:t>
            </a:r>
            <a:r>
              <a:rPr lang="en-US" dirty="0"/>
              <a:t>are </a:t>
            </a:r>
            <a:r>
              <a:rPr lang="en-US" b="1" dirty="0"/>
              <a:t>independent</a:t>
            </a:r>
            <a:r>
              <a:rPr lang="en-US" dirty="0"/>
              <a:t> so it doesn't affect other threads if exception occur in a single thread.</a:t>
            </a:r>
          </a:p>
        </p:txBody>
      </p:sp>
    </p:spTree>
    <p:extLst>
      <p:ext uri="{BB962C8B-B14F-4D97-AF65-F5344CB8AC3E}">
        <p14:creationId xmlns:p14="http://schemas.microsoft.com/office/powerpoint/2010/main" val="19091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err="1"/>
              <a:t>ThreadPoolExecutor</a:t>
            </a:r>
            <a:endParaRPr lang="en-ID" b="1" dirty="0"/>
          </a:p>
        </p:txBody>
      </p:sp>
      <p:sp>
        <p:nvSpPr>
          <p:cNvPr id="3" name="Content Placeholder 2"/>
          <p:cNvSpPr>
            <a:spLocks noGrp="1"/>
          </p:cNvSpPr>
          <p:nvPr>
            <p:ph idx="1"/>
          </p:nvPr>
        </p:nvSpPr>
        <p:spPr>
          <a:xfrm>
            <a:off x="609600" y="1789043"/>
            <a:ext cx="5472023" cy="4823792"/>
          </a:xfrm>
        </p:spPr>
        <p:txBody>
          <a:bodyPr>
            <a:normAutofit fontScale="92500" lnSpcReduction="20000"/>
          </a:bodyPr>
          <a:lstStyle/>
          <a:p>
            <a:pPr algn="just" fontAlgn="base"/>
            <a:r>
              <a:rPr lang="en-US" sz="1800" dirty="0" smtClean="0"/>
              <a:t>First</a:t>
            </a:r>
            <a:r>
              <a:rPr lang="en-US" sz="1800" dirty="0"/>
              <a:t>, we need to have a Runnable class, named </a:t>
            </a:r>
            <a:r>
              <a:rPr lang="en-US" sz="1800" dirty="0" smtClean="0"/>
              <a:t>WorkerThread.java</a:t>
            </a:r>
          </a:p>
          <a:p>
            <a:pPr algn="just" fontAlgn="base"/>
            <a:endParaRPr lang="en-US" sz="1800" dirty="0"/>
          </a:p>
          <a:p>
            <a:pPr marL="457200" lvl="1" indent="0" algn="just" fontAlgn="base">
              <a:buNone/>
            </a:pPr>
            <a:r>
              <a:rPr lang="en-US" sz="1400" dirty="0">
                <a:latin typeface="Courier New" panose="02070309020205020404" pitchFamily="49" charset="0"/>
                <a:cs typeface="Courier New" panose="02070309020205020404" pitchFamily="49" charset="0"/>
              </a:rPr>
              <a:t>package </a:t>
            </a:r>
            <a:r>
              <a:rPr lang="en-US" sz="1400" dirty="0" err="1">
                <a:latin typeface="Courier New" panose="02070309020205020404" pitchFamily="49" charset="0"/>
                <a:cs typeface="Courier New" panose="02070309020205020404" pitchFamily="49" charset="0"/>
              </a:rPr>
              <a:t>com.journaldev.threadpool</a:t>
            </a:r>
            <a:r>
              <a:rPr lang="en-US" sz="1400" dirty="0">
                <a:latin typeface="Courier New" panose="02070309020205020404" pitchFamily="49" charset="0"/>
                <a:cs typeface="Courier New" panose="02070309020205020404" pitchFamily="49" charset="0"/>
              </a:rPr>
              <a:t>;</a:t>
            </a:r>
          </a:p>
          <a:p>
            <a:pPr marL="457200" lvl="1" indent="0" algn="just" fontAlgn="base">
              <a:buNone/>
            </a:pPr>
            <a:endParaRPr lang="en-US" sz="1400" dirty="0">
              <a:latin typeface="Courier New" panose="02070309020205020404" pitchFamily="49" charset="0"/>
              <a:cs typeface="Courier New" panose="02070309020205020404" pitchFamily="49" charset="0"/>
            </a:endParaRPr>
          </a:p>
          <a:p>
            <a:pPr marL="457200" lvl="1" indent="0" algn="just" fontAlgn="base">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 implements Runnable {</a:t>
            </a:r>
          </a:p>
          <a:p>
            <a:pPr marL="457200" lvl="1" indent="0" algn="just" fontAlgn="base">
              <a:buNone/>
            </a:pPr>
            <a:r>
              <a:rPr lang="en-US" sz="1400" dirty="0">
                <a:latin typeface="Courier New" panose="02070309020205020404" pitchFamily="49" charset="0"/>
                <a:cs typeface="Courier New" panose="02070309020205020404" pitchFamily="49" charset="0"/>
              </a:rPr>
              <a:t>  </a:t>
            </a:r>
          </a:p>
          <a:p>
            <a:pPr marL="457200" lvl="1" indent="0" algn="just" fontAlgn="base">
              <a:buNone/>
            </a:pPr>
            <a:r>
              <a:rPr lang="en-US" sz="1400" dirty="0">
                <a:latin typeface="Courier New" panose="02070309020205020404" pitchFamily="49" charset="0"/>
                <a:cs typeface="Courier New" panose="02070309020205020404" pitchFamily="49" charset="0"/>
              </a:rPr>
              <a:t>    private String command;</a:t>
            </a:r>
          </a:p>
          <a:p>
            <a:pPr marL="457200" lvl="1" indent="0" algn="just" fontAlgn="base">
              <a:buNone/>
            </a:pPr>
            <a:r>
              <a:rPr lang="en-US" sz="1400" dirty="0">
                <a:latin typeface="Courier New" panose="02070309020205020404" pitchFamily="49" charset="0"/>
                <a:cs typeface="Courier New" panose="02070309020205020404" pitchFamily="49" charset="0"/>
              </a:rPr>
              <a:t>    </a:t>
            </a:r>
          </a:p>
          <a:p>
            <a:pPr marL="457200" lvl="1" indent="0" algn="just" fontAlgn="base">
              <a:buNone/>
            </a:pPr>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(String s){</a:t>
            </a:r>
          </a:p>
          <a:p>
            <a:pPr marL="457200" lvl="1" indent="0" algn="just" fontAlgn="base">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this.command</a:t>
            </a:r>
            <a:r>
              <a:rPr lang="en-US" sz="1400" dirty="0">
                <a:latin typeface="Courier New" panose="02070309020205020404" pitchFamily="49" charset="0"/>
                <a:cs typeface="Courier New" panose="02070309020205020404" pitchFamily="49" charset="0"/>
              </a:rPr>
              <a:t>=s;</a:t>
            </a:r>
          </a:p>
          <a:p>
            <a:pPr marL="457200" lvl="1" indent="0" algn="just" fontAlgn="base">
              <a:buNone/>
            </a:pPr>
            <a:r>
              <a:rPr lang="en-US" sz="1400" dirty="0">
                <a:latin typeface="Courier New" panose="02070309020205020404" pitchFamily="49" charset="0"/>
                <a:cs typeface="Courier New" panose="02070309020205020404" pitchFamily="49" charset="0"/>
              </a:rPr>
              <a:t>    }</a:t>
            </a:r>
          </a:p>
          <a:p>
            <a:pPr marL="457200" lvl="1" indent="0" algn="just" fontAlgn="base">
              <a:buNone/>
            </a:pPr>
            <a:endParaRPr lang="en-US" sz="1400" dirty="0">
              <a:latin typeface="Courier New" panose="02070309020205020404" pitchFamily="49" charset="0"/>
              <a:cs typeface="Courier New" panose="02070309020205020404" pitchFamily="49" charset="0"/>
            </a:endParaRPr>
          </a:p>
          <a:p>
            <a:pPr marL="457200" lvl="1" indent="0" algn="just" fontAlgn="base">
              <a:buNone/>
            </a:pPr>
            <a:r>
              <a:rPr lang="en-US" sz="1400" dirty="0">
                <a:latin typeface="Courier New" panose="02070309020205020404" pitchFamily="49" charset="0"/>
                <a:cs typeface="Courier New" panose="02070309020205020404" pitchFamily="49" charset="0"/>
              </a:rPr>
              <a:t>    @Override</a:t>
            </a:r>
          </a:p>
          <a:p>
            <a:pPr marL="457200" lvl="1" indent="0" algn="just" fontAlgn="base">
              <a:buNone/>
            </a:pPr>
            <a:r>
              <a:rPr lang="en-US" sz="1400" dirty="0">
                <a:latin typeface="Courier New" panose="02070309020205020404" pitchFamily="49" charset="0"/>
                <a:cs typeface="Courier New" panose="02070309020205020404" pitchFamily="49" charset="0"/>
              </a:rPr>
              <a:t>    public void run() {</a:t>
            </a:r>
          </a:p>
          <a:p>
            <a:pPr marL="457200" lvl="1" indent="0" algn="just" fontAlgn="base">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Thread.currentThread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getName</a:t>
            </a:r>
            <a:r>
              <a:rPr lang="en-US" sz="1400" dirty="0">
                <a:latin typeface="Courier New" panose="02070309020205020404" pitchFamily="49" charset="0"/>
                <a:cs typeface="Courier New" panose="02070309020205020404" pitchFamily="49" charset="0"/>
              </a:rPr>
              <a:t>()+" Start. Command = "+command);</a:t>
            </a:r>
          </a:p>
          <a:p>
            <a:pPr marL="457200" lvl="1" indent="0" algn="just" fontAlgn="base">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processCommand</a:t>
            </a:r>
            <a:r>
              <a:rPr lang="en-US" sz="1400" dirty="0">
                <a:latin typeface="Courier New" panose="02070309020205020404" pitchFamily="49" charset="0"/>
                <a:cs typeface="Courier New" panose="02070309020205020404" pitchFamily="49" charset="0"/>
              </a:rPr>
              <a:t>();</a:t>
            </a:r>
          </a:p>
          <a:p>
            <a:pPr marL="457200" lvl="1" indent="0" algn="just" fontAlgn="base">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Thread.currentThread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getName</a:t>
            </a:r>
            <a:r>
              <a:rPr lang="en-US" sz="1400" dirty="0">
                <a:latin typeface="Courier New" panose="02070309020205020404" pitchFamily="49" charset="0"/>
                <a:cs typeface="Courier New" panose="02070309020205020404" pitchFamily="49" charset="0"/>
              </a:rPr>
              <a:t>()+" End.");</a:t>
            </a:r>
          </a:p>
          <a:p>
            <a:pPr marL="457200" lvl="1" indent="0" algn="just" fontAlgn="base">
              <a:buNone/>
            </a:pPr>
            <a:r>
              <a:rPr lang="en-US" sz="1400" dirty="0">
                <a:latin typeface="Courier New" panose="02070309020205020404" pitchFamily="49" charset="0"/>
                <a:cs typeface="Courier New" panose="02070309020205020404" pitchFamily="49" charset="0"/>
              </a:rPr>
              <a:t>    }</a:t>
            </a:r>
          </a:p>
          <a:p>
            <a:pPr algn="just" fontAlgn="base"/>
            <a:endParaRPr lang="en-US" sz="1800" dirty="0"/>
          </a:p>
          <a:p>
            <a:pPr algn="just" fontAlgn="base"/>
            <a:endParaRPr lang="en-US" sz="1800" dirty="0"/>
          </a:p>
        </p:txBody>
      </p:sp>
      <p:sp>
        <p:nvSpPr>
          <p:cNvPr id="4" name="Content Placeholder 2"/>
          <p:cNvSpPr txBox="1">
            <a:spLocks/>
          </p:cNvSpPr>
          <p:nvPr/>
        </p:nvSpPr>
        <p:spPr>
          <a:xfrm>
            <a:off x="6110377" y="1789043"/>
            <a:ext cx="5472023" cy="4823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gn="just" fontAlgn="base">
              <a:buNone/>
            </a:pPr>
            <a:r>
              <a:rPr lang="en-US" sz="1400" dirty="0" smtClean="0">
                <a:latin typeface="Courier New" panose="02070309020205020404" pitchFamily="49" charset="0"/>
                <a:cs typeface="Courier New" panose="02070309020205020404" pitchFamily="49" charset="0"/>
              </a:rPr>
              <a:t>    private void </a:t>
            </a:r>
            <a:r>
              <a:rPr lang="en-US" sz="1400" dirty="0" err="1" smtClean="0">
                <a:latin typeface="Courier New" panose="02070309020205020404" pitchFamily="49" charset="0"/>
                <a:cs typeface="Courier New" panose="02070309020205020404" pitchFamily="49" charset="0"/>
              </a:rPr>
              <a:t>processCommand</a:t>
            </a:r>
            <a:r>
              <a:rPr lang="en-US" sz="1400" dirty="0" smtClean="0">
                <a:latin typeface="Courier New" panose="02070309020205020404" pitchFamily="49" charset="0"/>
                <a:cs typeface="Courier New" panose="02070309020205020404" pitchFamily="49" charset="0"/>
              </a:rPr>
              <a:t>() {</a:t>
            </a:r>
          </a:p>
          <a:p>
            <a:pPr marL="457200" lvl="1" indent="0" algn="just" fontAlgn="base">
              <a:buNone/>
            </a:pPr>
            <a:r>
              <a:rPr lang="en-US" sz="1400" dirty="0" smtClean="0">
                <a:latin typeface="Courier New" panose="02070309020205020404" pitchFamily="49" charset="0"/>
                <a:cs typeface="Courier New" panose="02070309020205020404" pitchFamily="49" charset="0"/>
              </a:rPr>
              <a:t>        try {</a:t>
            </a:r>
          </a:p>
          <a:p>
            <a:pPr marL="457200" lvl="1" indent="0" algn="just" fontAlgn="base">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Thread.sleep</a:t>
            </a:r>
            <a:r>
              <a:rPr lang="en-US" sz="1400" dirty="0" smtClean="0">
                <a:latin typeface="Courier New" panose="02070309020205020404" pitchFamily="49" charset="0"/>
                <a:cs typeface="Courier New" panose="02070309020205020404" pitchFamily="49" charset="0"/>
              </a:rPr>
              <a:t>(5000);</a:t>
            </a:r>
          </a:p>
          <a:p>
            <a:pPr marL="457200" lvl="1" indent="0" algn="just" fontAlgn="base">
              <a:buNone/>
            </a:pPr>
            <a:r>
              <a:rPr lang="en-US" sz="1400" dirty="0" smtClean="0">
                <a:latin typeface="Courier New" panose="02070309020205020404" pitchFamily="49" charset="0"/>
                <a:cs typeface="Courier New" panose="02070309020205020404" pitchFamily="49" charset="0"/>
              </a:rPr>
              <a:t>        } catch (</a:t>
            </a:r>
            <a:r>
              <a:rPr lang="en-US" sz="1400" dirty="0" err="1" smtClean="0">
                <a:latin typeface="Courier New" panose="02070309020205020404" pitchFamily="49" charset="0"/>
                <a:cs typeface="Courier New" panose="02070309020205020404" pitchFamily="49" charset="0"/>
              </a:rPr>
              <a:t>InterruptedException</a:t>
            </a:r>
            <a:r>
              <a:rPr lang="en-US" sz="1400" dirty="0" smtClean="0">
                <a:latin typeface="Courier New" panose="02070309020205020404" pitchFamily="49" charset="0"/>
                <a:cs typeface="Courier New" panose="02070309020205020404" pitchFamily="49" charset="0"/>
              </a:rPr>
              <a:t> e) {</a:t>
            </a:r>
          </a:p>
          <a:p>
            <a:pPr marL="457200" lvl="1" indent="0" algn="just" fontAlgn="base">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e.printStackTrace</a:t>
            </a:r>
            <a:r>
              <a:rPr lang="en-US" sz="1400" dirty="0" smtClean="0">
                <a:latin typeface="Courier New" panose="02070309020205020404" pitchFamily="49" charset="0"/>
                <a:cs typeface="Courier New" panose="02070309020205020404" pitchFamily="49" charset="0"/>
              </a:rPr>
              <a:t>();</a:t>
            </a:r>
          </a:p>
          <a:p>
            <a:pPr marL="457200" lvl="1" indent="0" algn="just" fontAlgn="base">
              <a:buNone/>
            </a:pPr>
            <a:r>
              <a:rPr lang="en-US" sz="1400" dirty="0" smtClean="0">
                <a:latin typeface="Courier New" panose="02070309020205020404" pitchFamily="49" charset="0"/>
                <a:cs typeface="Courier New" panose="02070309020205020404" pitchFamily="49" charset="0"/>
              </a:rPr>
              <a:t>        }</a:t>
            </a:r>
          </a:p>
          <a:p>
            <a:pPr marL="457200" lvl="1" indent="0" algn="just" fontAlgn="base">
              <a:buNone/>
            </a:pPr>
            <a:r>
              <a:rPr lang="en-US" sz="1400" dirty="0" smtClean="0">
                <a:latin typeface="Courier New" panose="02070309020205020404" pitchFamily="49" charset="0"/>
                <a:cs typeface="Courier New" panose="02070309020205020404" pitchFamily="49" charset="0"/>
              </a:rPr>
              <a:t>    }</a:t>
            </a:r>
          </a:p>
          <a:p>
            <a:pPr marL="457200" lvl="1" indent="0" algn="just" fontAlgn="base">
              <a:buNone/>
            </a:pPr>
            <a:endParaRPr lang="en-US" sz="1400" dirty="0" smtClean="0">
              <a:latin typeface="Courier New" panose="02070309020205020404" pitchFamily="49" charset="0"/>
              <a:cs typeface="Courier New" panose="02070309020205020404" pitchFamily="49" charset="0"/>
            </a:endParaRPr>
          </a:p>
          <a:p>
            <a:pPr marL="457200" lvl="1" indent="0" algn="just" fontAlgn="base">
              <a:buNone/>
            </a:pPr>
            <a:r>
              <a:rPr lang="en-US" sz="1400" dirty="0" smtClean="0">
                <a:latin typeface="Courier New" panose="02070309020205020404" pitchFamily="49" charset="0"/>
                <a:cs typeface="Courier New" panose="02070309020205020404" pitchFamily="49" charset="0"/>
              </a:rPr>
              <a:t>    @Override</a:t>
            </a:r>
          </a:p>
          <a:p>
            <a:pPr marL="457200" lvl="1" indent="0" algn="just" fontAlgn="base">
              <a:buNone/>
            </a:pPr>
            <a:r>
              <a:rPr lang="en-US" sz="1400" dirty="0" smtClean="0">
                <a:latin typeface="Courier New" panose="02070309020205020404" pitchFamily="49" charset="0"/>
                <a:cs typeface="Courier New" panose="02070309020205020404" pitchFamily="49" charset="0"/>
              </a:rPr>
              <a:t>    public String </a:t>
            </a:r>
            <a:r>
              <a:rPr lang="en-US" sz="1400" dirty="0" err="1" smtClean="0">
                <a:latin typeface="Courier New" panose="02070309020205020404" pitchFamily="49" charset="0"/>
                <a:cs typeface="Courier New" panose="02070309020205020404" pitchFamily="49" charset="0"/>
              </a:rPr>
              <a:t>toString</a:t>
            </a:r>
            <a:r>
              <a:rPr lang="en-US" sz="1400" dirty="0" smtClean="0">
                <a:latin typeface="Courier New" panose="02070309020205020404" pitchFamily="49" charset="0"/>
                <a:cs typeface="Courier New" panose="02070309020205020404" pitchFamily="49" charset="0"/>
              </a:rPr>
              <a:t>(){</a:t>
            </a:r>
          </a:p>
          <a:p>
            <a:pPr marL="457200" lvl="1" indent="0" algn="just" fontAlgn="base">
              <a:buNone/>
            </a:pPr>
            <a:r>
              <a:rPr lang="en-US" sz="1400" dirty="0" smtClean="0">
                <a:latin typeface="Courier New" panose="02070309020205020404" pitchFamily="49" charset="0"/>
                <a:cs typeface="Courier New" panose="02070309020205020404" pitchFamily="49" charset="0"/>
              </a:rPr>
              <a:t>        return </a:t>
            </a:r>
            <a:r>
              <a:rPr lang="en-US" sz="1400" dirty="0" err="1" smtClean="0">
                <a:latin typeface="Courier New" panose="02070309020205020404" pitchFamily="49" charset="0"/>
                <a:cs typeface="Courier New" panose="02070309020205020404" pitchFamily="49" charset="0"/>
              </a:rPr>
              <a:t>this.command</a:t>
            </a:r>
            <a:r>
              <a:rPr lang="en-US" sz="1400" dirty="0" smtClean="0">
                <a:latin typeface="Courier New" panose="02070309020205020404" pitchFamily="49" charset="0"/>
                <a:cs typeface="Courier New" panose="02070309020205020404" pitchFamily="49" charset="0"/>
              </a:rPr>
              <a:t>;</a:t>
            </a:r>
          </a:p>
          <a:p>
            <a:pPr marL="457200" lvl="1" indent="0" algn="just" fontAlgn="base">
              <a:buNone/>
            </a:pPr>
            <a:r>
              <a:rPr lang="en-US" sz="1400" dirty="0" smtClean="0">
                <a:latin typeface="Courier New" panose="02070309020205020404" pitchFamily="49" charset="0"/>
                <a:cs typeface="Courier New" panose="02070309020205020404" pitchFamily="49" charset="0"/>
              </a:rPr>
              <a:t>    }</a:t>
            </a:r>
          </a:p>
          <a:p>
            <a:pPr marL="457200" lvl="1" indent="0" algn="just" fontAlgn="base">
              <a:buNone/>
            </a:pPr>
            <a:r>
              <a:rPr lang="en-US" sz="1400" dirty="0" smtClean="0">
                <a:latin typeface="Courier New" panose="02070309020205020404" pitchFamily="49" charset="0"/>
                <a:cs typeface="Courier New" panose="02070309020205020404" pitchFamily="49" charset="0"/>
              </a:rPr>
              <a:t>}</a:t>
            </a:r>
          </a:p>
          <a:p>
            <a:pPr algn="just" fontAlgn="base"/>
            <a:endParaRPr lang="en-US" sz="1800" dirty="0"/>
          </a:p>
        </p:txBody>
      </p:sp>
    </p:spTree>
    <p:extLst>
      <p:ext uri="{BB962C8B-B14F-4D97-AF65-F5344CB8AC3E}">
        <p14:creationId xmlns:p14="http://schemas.microsoft.com/office/powerpoint/2010/main" val="365484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err="1"/>
              <a:t>ExecutorService</a:t>
            </a:r>
            <a:r>
              <a:rPr lang="en-ID" b="1" dirty="0"/>
              <a:t> Example</a:t>
            </a:r>
          </a:p>
        </p:txBody>
      </p:sp>
      <p:sp>
        <p:nvSpPr>
          <p:cNvPr id="3" name="Content Placeholder 2"/>
          <p:cNvSpPr>
            <a:spLocks noGrp="1"/>
          </p:cNvSpPr>
          <p:nvPr>
            <p:ph idx="1"/>
          </p:nvPr>
        </p:nvSpPr>
        <p:spPr>
          <a:xfrm>
            <a:off x="609600" y="1789043"/>
            <a:ext cx="10972800" cy="4823792"/>
          </a:xfrm>
        </p:spPr>
        <p:txBody>
          <a:bodyPr>
            <a:normAutofit fontScale="77500" lnSpcReduction="20000"/>
          </a:bodyPr>
          <a:lstStyle/>
          <a:p>
            <a:pPr algn="just" fontAlgn="base"/>
            <a:r>
              <a:rPr lang="en-US" sz="2400" dirty="0"/>
              <a:t>Here is the test program class SimpleThreadPool.java, where we are creating fixed thread pool from Executors framework</a:t>
            </a:r>
            <a:r>
              <a:rPr lang="en-US" sz="2400" dirty="0" smtClean="0"/>
              <a:t>.</a:t>
            </a:r>
          </a:p>
          <a:p>
            <a:pPr algn="just" fontAlgn="base"/>
            <a:endParaRPr lang="en-US" sz="2400" dirty="0" smtClean="0"/>
          </a:p>
          <a:p>
            <a:pPr marL="457200" lvl="1" indent="0" algn="just" fontAlgn="base">
              <a:buNone/>
            </a:pPr>
            <a:r>
              <a:rPr lang="en-US" sz="2000" dirty="0" smtClean="0">
                <a:latin typeface="Courier New" panose="02070309020205020404" pitchFamily="49" charset="0"/>
                <a:cs typeface="Courier New" panose="02070309020205020404" pitchFamily="49" charset="0"/>
              </a:rPr>
              <a:t>package </a:t>
            </a:r>
            <a:r>
              <a:rPr lang="en-US" sz="2000" dirty="0" err="1">
                <a:latin typeface="Courier New" panose="02070309020205020404" pitchFamily="49" charset="0"/>
                <a:cs typeface="Courier New" panose="02070309020205020404" pitchFamily="49" charset="0"/>
              </a:rPr>
              <a:t>com.journaldev.threadpool</a:t>
            </a:r>
            <a:r>
              <a:rPr lang="en-US" sz="2000" dirty="0">
                <a:latin typeface="Courier New" panose="02070309020205020404" pitchFamily="49" charset="0"/>
                <a:cs typeface="Courier New" panose="02070309020205020404" pitchFamily="49" charset="0"/>
              </a:rPr>
              <a:t>;</a:t>
            </a:r>
          </a:p>
          <a:p>
            <a:pPr marL="457200" lvl="1" indent="0" algn="just" fontAlgn="base">
              <a:buNone/>
            </a:pPr>
            <a:r>
              <a:rPr lang="en-US" sz="2000" dirty="0" smtClean="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java.util.concurrent.ExecutorService</a:t>
            </a:r>
            <a:r>
              <a:rPr lang="en-US" sz="2000" dirty="0">
                <a:latin typeface="Courier New" panose="02070309020205020404" pitchFamily="49" charset="0"/>
                <a:cs typeface="Courier New" panose="02070309020205020404" pitchFamily="49" charset="0"/>
              </a:rPr>
              <a:t>;</a:t>
            </a:r>
          </a:p>
          <a:p>
            <a:pPr marL="457200" lvl="1" indent="0" algn="just" fontAlgn="base">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java.util.concurrent.Executors</a:t>
            </a:r>
            <a:r>
              <a:rPr lang="en-US" sz="2000" dirty="0">
                <a:latin typeface="Courier New" panose="02070309020205020404" pitchFamily="49" charset="0"/>
                <a:cs typeface="Courier New" panose="02070309020205020404" pitchFamily="49" charset="0"/>
              </a:rPr>
              <a:t>;</a:t>
            </a:r>
          </a:p>
          <a:p>
            <a:pPr marL="457200" lvl="1" indent="0" algn="just" fontAlgn="base">
              <a:buNone/>
            </a:pPr>
            <a:r>
              <a:rPr lang="en-US" sz="2000" dirty="0" smtClean="0">
                <a:latin typeface="Courier New" panose="02070309020205020404" pitchFamily="49" charset="0"/>
                <a:cs typeface="Courier New" panose="02070309020205020404" pitchFamily="49" charset="0"/>
              </a:rPr>
              <a:t>public </a:t>
            </a:r>
            <a:r>
              <a:rPr lang="en-US" sz="2000" dirty="0">
                <a:latin typeface="Courier New" panose="02070309020205020404" pitchFamily="49" charset="0"/>
                <a:cs typeface="Courier New" panose="02070309020205020404" pitchFamily="49" charset="0"/>
              </a:rPr>
              <a:t>class </a:t>
            </a:r>
            <a:r>
              <a:rPr lang="en-US" sz="2000" dirty="0" err="1">
                <a:latin typeface="Courier New" panose="02070309020205020404" pitchFamily="49" charset="0"/>
                <a:cs typeface="Courier New" panose="02070309020205020404" pitchFamily="49" charset="0"/>
              </a:rPr>
              <a:t>SimpleThreadPool</a:t>
            </a:r>
            <a:r>
              <a:rPr lang="en-US" sz="2000" dirty="0">
                <a:latin typeface="Courier New" panose="02070309020205020404" pitchFamily="49" charset="0"/>
                <a:cs typeface="Courier New" panose="02070309020205020404" pitchFamily="49" charset="0"/>
              </a:rPr>
              <a:t> {</a:t>
            </a:r>
          </a:p>
          <a:p>
            <a:pPr marL="457200" lvl="1" indent="0" algn="just" fontAlgn="base">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public static void main(String[]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 {</a:t>
            </a:r>
          </a:p>
          <a:p>
            <a:pPr marL="457200" lvl="1" indent="0" algn="just" fontAlgn="base">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ExecutorService</a:t>
            </a:r>
            <a:r>
              <a:rPr lang="en-US" sz="2000" dirty="0">
                <a:latin typeface="Courier New" panose="02070309020205020404" pitchFamily="49" charset="0"/>
                <a:cs typeface="Courier New" panose="02070309020205020404" pitchFamily="49" charset="0"/>
              </a:rPr>
              <a:t> executor = </a:t>
            </a:r>
            <a:r>
              <a:rPr lang="en-US" sz="2000" dirty="0" err="1">
                <a:latin typeface="Courier New" panose="02070309020205020404" pitchFamily="49" charset="0"/>
                <a:cs typeface="Courier New" panose="02070309020205020404" pitchFamily="49" charset="0"/>
              </a:rPr>
              <a:t>Executors.newFixedThreadPool</a:t>
            </a:r>
            <a:r>
              <a:rPr lang="en-US" sz="2000" dirty="0">
                <a:latin typeface="Courier New" panose="02070309020205020404" pitchFamily="49" charset="0"/>
                <a:cs typeface="Courier New" panose="02070309020205020404" pitchFamily="49" charset="0"/>
              </a:rPr>
              <a:t>(5);</a:t>
            </a:r>
          </a:p>
          <a:p>
            <a:pPr marL="457200" lvl="1" indent="0" algn="just" fontAlgn="base">
              <a:buNone/>
            </a:pPr>
            <a:r>
              <a:rPr lang="en-US" sz="2000" dirty="0">
                <a:latin typeface="Courier New" panose="02070309020205020404" pitchFamily="49" charset="0"/>
                <a:cs typeface="Courier New" panose="02070309020205020404" pitchFamily="49" charset="0"/>
              </a:rPr>
              <a:t>        for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10;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p>
          <a:p>
            <a:pPr marL="457200" lvl="1" indent="0" algn="just" fontAlgn="base">
              <a:buNone/>
            </a:pPr>
            <a:r>
              <a:rPr lang="en-US" sz="2000" dirty="0">
                <a:latin typeface="Courier New" panose="02070309020205020404" pitchFamily="49" charset="0"/>
                <a:cs typeface="Courier New" panose="02070309020205020404" pitchFamily="49" charset="0"/>
              </a:rPr>
              <a:t>            Runnable worker = new </a:t>
            </a:r>
            <a:r>
              <a:rPr lang="en-US" sz="2000" dirty="0" err="1">
                <a:latin typeface="Courier New" panose="02070309020205020404" pitchFamily="49" charset="0"/>
                <a:cs typeface="Courier New" panose="02070309020205020404" pitchFamily="49" charset="0"/>
              </a:rPr>
              <a:t>WorkerThread</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457200" lvl="1" indent="0" algn="just" fontAlgn="base">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executor.execute</a:t>
            </a:r>
            <a:r>
              <a:rPr lang="en-US" sz="2000" dirty="0">
                <a:latin typeface="Courier New" panose="02070309020205020404" pitchFamily="49" charset="0"/>
                <a:cs typeface="Courier New" panose="02070309020205020404" pitchFamily="49" charset="0"/>
              </a:rPr>
              <a:t>(worker);</a:t>
            </a:r>
          </a:p>
          <a:p>
            <a:pPr marL="457200" lvl="1" indent="0" algn="just" fontAlgn="base">
              <a:buNone/>
            </a:pPr>
            <a:r>
              <a:rPr lang="en-US" sz="2000" dirty="0">
                <a:latin typeface="Courier New" panose="02070309020205020404" pitchFamily="49" charset="0"/>
                <a:cs typeface="Courier New" panose="02070309020205020404" pitchFamily="49" charset="0"/>
              </a:rPr>
              <a:t>          }</a:t>
            </a:r>
          </a:p>
          <a:p>
            <a:pPr marL="457200" lvl="1" indent="0" algn="just" fontAlgn="base">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executor.shutdown</a:t>
            </a:r>
            <a:r>
              <a:rPr lang="en-US" sz="2000" dirty="0">
                <a:latin typeface="Courier New" panose="02070309020205020404" pitchFamily="49" charset="0"/>
                <a:cs typeface="Courier New" panose="02070309020205020404" pitchFamily="49" charset="0"/>
              </a:rPr>
              <a:t>();</a:t>
            </a:r>
          </a:p>
          <a:p>
            <a:pPr marL="457200" lvl="1" indent="0" algn="just" fontAlgn="base">
              <a:buNone/>
            </a:pPr>
            <a:r>
              <a:rPr lang="en-US" sz="2000" dirty="0">
                <a:latin typeface="Courier New" panose="02070309020205020404" pitchFamily="49" charset="0"/>
                <a:cs typeface="Courier New" panose="02070309020205020404" pitchFamily="49" charset="0"/>
              </a:rPr>
              <a:t>        while (!</a:t>
            </a:r>
            <a:r>
              <a:rPr lang="en-US" sz="2000" dirty="0" err="1">
                <a:latin typeface="Courier New" panose="02070309020205020404" pitchFamily="49" charset="0"/>
                <a:cs typeface="Courier New" panose="02070309020205020404" pitchFamily="49" charset="0"/>
              </a:rPr>
              <a:t>executor.isTerminated</a:t>
            </a:r>
            <a:r>
              <a:rPr lang="en-US" sz="2000" dirty="0">
                <a:latin typeface="Courier New" panose="02070309020205020404" pitchFamily="49" charset="0"/>
                <a:cs typeface="Courier New" panose="02070309020205020404" pitchFamily="49" charset="0"/>
              </a:rPr>
              <a:t>()) {</a:t>
            </a:r>
          </a:p>
          <a:p>
            <a:pPr marL="457200" lvl="1" indent="0" algn="just" fontAlgn="base">
              <a:buNone/>
            </a:pPr>
            <a:r>
              <a:rPr lang="en-US" sz="2000" dirty="0">
                <a:latin typeface="Courier New" panose="02070309020205020404" pitchFamily="49" charset="0"/>
                <a:cs typeface="Courier New" panose="02070309020205020404" pitchFamily="49" charset="0"/>
              </a:rPr>
              <a:t>        </a:t>
            </a:r>
          </a:p>
          <a:p>
            <a:pPr marL="457200" lvl="1" indent="0" algn="just" fontAlgn="base">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("Finished all threads</a:t>
            </a:r>
            <a:r>
              <a:rPr lang="en-US" sz="2000" dirty="0" smtClean="0">
                <a:latin typeface="Courier New" panose="02070309020205020404" pitchFamily="49" charset="0"/>
                <a:cs typeface="Courier New" panose="02070309020205020404" pitchFamily="49" charset="0"/>
              </a:rPr>
              <a:t>");</a:t>
            </a:r>
          </a:p>
          <a:p>
            <a:pPr marL="457200" lvl="1" indent="0" algn="just" fontAlgn="base">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457200" lvl="1" indent="0" algn="just" fontAlgn="base">
              <a:buNone/>
            </a:pPr>
            <a:r>
              <a:rPr lang="en-US" sz="2000" dirty="0">
                <a:latin typeface="Courier New" panose="02070309020205020404" pitchFamily="49" charset="0"/>
                <a:cs typeface="Courier New" panose="02070309020205020404" pitchFamily="49" charset="0"/>
              </a:rPr>
              <a:t>    }</a:t>
            </a:r>
          </a:p>
          <a:p>
            <a:pPr marL="457200" lvl="1" indent="0" algn="just" fontAlgn="base">
              <a:buNone/>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3682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err="1"/>
              <a:t>ExecutorService</a:t>
            </a:r>
            <a:r>
              <a:rPr lang="en-ID" b="1" dirty="0"/>
              <a:t> Example</a:t>
            </a:r>
          </a:p>
        </p:txBody>
      </p:sp>
      <p:sp>
        <p:nvSpPr>
          <p:cNvPr id="3" name="Content Placeholder 2"/>
          <p:cNvSpPr>
            <a:spLocks noGrp="1"/>
          </p:cNvSpPr>
          <p:nvPr>
            <p:ph idx="1"/>
          </p:nvPr>
        </p:nvSpPr>
        <p:spPr>
          <a:xfrm>
            <a:off x="609600" y="1789043"/>
            <a:ext cx="10972800" cy="4823792"/>
          </a:xfrm>
        </p:spPr>
        <p:txBody>
          <a:bodyPr>
            <a:normAutofit/>
          </a:bodyPr>
          <a:lstStyle/>
          <a:p>
            <a:pPr algn="just" fontAlgn="base"/>
            <a:r>
              <a:rPr lang="en-US" dirty="0"/>
              <a:t>In the above program, we are creating a fixed-size thread pool of 5 worker threads. </a:t>
            </a:r>
            <a:endParaRPr lang="en-US" dirty="0" smtClean="0"/>
          </a:p>
          <a:p>
            <a:pPr algn="just" fontAlgn="base"/>
            <a:r>
              <a:rPr lang="en-US" dirty="0" smtClean="0"/>
              <a:t>Then </a:t>
            </a:r>
            <a:r>
              <a:rPr lang="en-US" dirty="0"/>
              <a:t>we are submitting 10 jobs to this pool, since the pool size is 5, it will start working on 5 jobs and other jobs will be in wait state, as soon as one of the job is finished, another job from the wait queue will be picked up by worker thread and get’s executed.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718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err="1"/>
              <a:t>ExecutorService</a:t>
            </a:r>
            <a:r>
              <a:rPr lang="en-ID" b="1" dirty="0"/>
              <a:t> Example</a:t>
            </a:r>
          </a:p>
        </p:txBody>
      </p:sp>
      <p:sp>
        <p:nvSpPr>
          <p:cNvPr id="3" name="Content Placeholder 2"/>
          <p:cNvSpPr>
            <a:spLocks noGrp="1"/>
          </p:cNvSpPr>
          <p:nvPr>
            <p:ph idx="1"/>
          </p:nvPr>
        </p:nvSpPr>
        <p:spPr>
          <a:xfrm>
            <a:off x="609600" y="1789043"/>
            <a:ext cx="10972800" cy="4823792"/>
          </a:xfrm>
        </p:spPr>
        <p:txBody>
          <a:bodyPr>
            <a:normAutofit fontScale="47500" lnSpcReduction="20000"/>
          </a:bodyPr>
          <a:lstStyle/>
          <a:p>
            <a:pPr marL="457200" lvl="1" indent="0" algn="just" fontAlgn="base">
              <a:buNone/>
            </a:pPr>
            <a:r>
              <a:rPr lang="en-US" dirty="0">
                <a:latin typeface="Courier New" panose="02070309020205020404" pitchFamily="49" charset="0"/>
                <a:cs typeface="Courier New" panose="02070309020205020404" pitchFamily="49" charset="0"/>
              </a:rPr>
              <a:t>pool-1-thread-2 Start. Command = 1</a:t>
            </a:r>
          </a:p>
          <a:p>
            <a:pPr marL="457200" lvl="1" indent="0" algn="just" fontAlgn="base">
              <a:buNone/>
            </a:pPr>
            <a:r>
              <a:rPr lang="en-US" dirty="0">
                <a:latin typeface="Courier New" panose="02070309020205020404" pitchFamily="49" charset="0"/>
                <a:cs typeface="Courier New" panose="02070309020205020404" pitchFamily="49" charset="0"/>
              </a:rPr>
              <a:t>pool-1-thread-4 Start. Command = 3</a:t>
            </a:r>
          </a:p>
          <a:p>
            <a:pPr marL="457200" lvl="1" indent="0" algn="just" fontAlgn="base">
              <a:buNone/>
            </a:pPr>
            <a:r>
              <a:rPr lang="en-US" dirty="0">
                <a:latin typeface="Courier New" panose="02070309020205020404" pitchFamily="49" charset="0"/>
                <a:cs typeface="Courier New" panose="02070309020205020404" pitchFamily="49" charset="0"/>
              </a:rPr>
              <a:t>pool-1-thread-1 Start. Command = 0</a:t>
            </a:r>
          </a:p>
          <a:p>
            <a:pPr marL="457200" lvl="1" indent="0" algn="just" fontAlgn="base">
              <a:buNone/>
            </a:pPr>
            <a:r>
              <a:rPr lang="en-US" dirty="0">
                <a:latin typeface="Courier New" panose="02070309020205020404" pitchFamily="49" charset="0"/>
                <a:cs typeface="Courier New" panose="02070309020205020404" pitchFamily="49" charset="0"/>
              </a:rPr>
              <a:t>pool-1-thread-3 Start. Command = 2</a:t>
            </a:r>
          </a:p>
          <a:p>
            <a:pPr marL="457200" lvl="1" indent="0" algn="just" fontAlgn="base">
              <a:buNone/>
            </a:pPr>
            <a:r>
              <a:rPr lang="en-US" dirty="0">
                <a:latin typeface="Courier New" panose="02070309020205020404" pitchFamily="49" charset="0"/>
                <a:cs typeface="Courier New" panose="02070309020205020404" pitchFamily="49" charset="0"/>
              </a:rPr>
              <a:t>pool-1-thread-5 Start. Command = 4</a:t>
            </a:r>
          </a:p>
          <a:p>
            <a:pPr marL="457200" lvl="1" indent="0" algn="just" fontAlgn="base">
              <a:buNone/>
            </a:pPr>
            <a:r>
              <a:rPr lang="en-US" dirty="0">
                <a:latin typeface="Courier New" panose="02070309020205020404" pitchFamily="49" charset="0"/>
                <a:cs typeface="Courier New" panose="02070309020205020404" pitchFamily="49" charset="0"/>
              </a:rPr>
              <a:t>pool-1-thread-4 End.</a:t>
            </a:r>
          </a:p>
          <a:p>
            <a:pPr marL="457200" lvl="1" indent="0" algn="just" fontAlgn="base">
              <a:buNone/>
            </a:pPr>
            <a:r>
              <a:rPr lang="en-US" dirty="0">
                <a:latin typeface="Courier New" panose="02070309020205020404" pitchFamily="49" charset="0"/>
                <a:cs typeface="Courier New" panose="02070309020205020404" pitchFamily="49" charset="0"/>
              </a:rPr>
              <a:t>pool-1-thread-5 End.</a:t>
            </a:r>
          </a:p>
          <a:p>
            <a:pPr marL="457200" lvl="1" indent="0" algn="just" fontAlgn="base">
              <a:buNone/>
            </a:pPr>
            <a:r>
              <a:rPr lang="en-US" dirty="0">
                <a:latin typeface="Courier New" panose="02070309020205020404" pitchFamily="49" charset="0"/>
                <a:cs typeface="Courier New" panose="02070309020205020404" pitchFamily="49" charset="0"/>
              </a:rPr>
              <a:t>pool-1-thread-1 End.</a:t>
            </a:r>
          </a:p>
          <a:p>
            <a:pPr marL="457200" lvl="1" indent="0" algn="just" fontAlgn="base">
              <a:buNone/>
            </a:pPr>
            <a:r>
              <a:rPr lang="en-US" dirty="0">
                <a:latin typeface="Courier New" panose="02070309020205020404" pitchFamily="49" charset="0"/>
                <a:cs typeface="Courier New" panose="02070309020205020404" pitchFamily="49" charset="0"/>
              </a:rPr>
              <a:t>pool-1-thread-3 End.</a:t>
            </a:r>
          </a:p>
          <a:p>
            <a:pPr marL="457200" lvl="1" indent="0" algn="just" fontAlgn="base">
              <a:buNone/>
            </a:pPr>
            <a:r>
              <a:rPr lang="en-US" dirty="0">
                <a:latin typeface="Courier New" panose="02070309020205020404" pitchFamily="49" charset="0"/>
                <a:cs typeface="Courier New" panose="02070309020205020404" pitchFamily="49" charset="0"/>
              </a:rPr>
              <a:t>pool-1-thread-3 Start. Command = 8</a:t>
            </a:r>
          </a:p>
          <a:p>
            <a:pPr marL="457200" lvl="1" indent="0" algn="just" fontAlgn="base">
              <a:buNone/>
            </a:pPr>
            <a:r>
              <a:rPr lang="en-US" dirty="0">
                <a:latin typeface="Courier New" panose="02070309020205020404" pitchFamily="49" charset="0"/>
                <a:cs typeface="Courier New" panose="02070309020205020404" pitchFamily="49" charset="0"/>
              </a:rPr>
              <a:t>pool-1-thread-2 End.</a:t>
            </a:r>
          </a:p>
          <a:p>
            <a:pPr marL="457200" lvl="1" indent="0" algn="just" fontAlgn="base">
              <a:buNone/>
            </a:pPr>
            <a:r>
              <a:rPr lang="en-US" dirty="0">
                <a:latin typeface="Courier New" panose="02070309020205020404" pitchFamily="49" charset="0"/>
                <a:cs typeface="Courier New" panose="02070309020205020404" pitchFamily="49" charset="0"/>
              </a:rPr>
              <a:t>pool-1-thread-2 Start. Command = 9</a:t>
            </a:r>
          </a:p>
          <a:p>
            <a:pPr marL="457200" lvl="1" indent="0" algn="just" fontAlgn="base">
              <a:buNone/>
            </a:pPr>
            <a:r>
              <a:rPr lang="en-US" dirty="0">
                <a:latin typeface="Courier New" panose="02070309020205020404" pitchFamily="49" charset="0"/>
                <a:cs typeface="Courier New" panose="02070309020205020404" pitchFamily="49" charset="0"/>
              </a:rPr>
              <a:t>pool-1-thread-1 Start. Command = 7</a:t>
            </a:r>
          </a:p>
          <a:p>
            <a:pPr marL="457200" lvl="1" indent="0" algn="just" fontAlgn="base">
              <a:buNone/>
            </a:pPr>
            <a:r>
              <a:rPr lang="en-US" dirty="0">
                <a:latin typeface="Courier New" panose="02070309020205020404" pitchFamily="49" charset="0"/>
                <a:cs typeface="Courier New" panose="02070309020205020404" pitchFamily="49" charset="0"/>
              </a:rPr>
              <a:t>pool-1-thread-5 Start. Command = 6</a:t>
            </a:r>
          </a:p>
          <a:p>
            <a:pPr marL="457200" lvl="1" indent="0" algn="just" fontAlgn="base">
              <a:buNone/>
            </a:pPr>
            <a:r>
              <a:rPr lang="en-US" dirty="0">
                <a:latin typeface="Courier New" panose="02070309020205020404" pitchFamily="49" charset="0"/>
                <a:cs typeface="Courier New" panose="02070309020205020404" pitchFamily="49" charset="0"/>
              </a:rPr>
              <a:t>pool-1-thread-4 Start. Command = 5</a:t>
            </a:r>
          </a:p>
          <a:p>
            <a:pPr marL="457200" lvl="1" indent="0" algn="just" fontAlgn="base">
              <a:buNone/>
            </a:pPr>
            <a:r>
              <a:rPr lang="en-US" dirty="0">
                <a:latin typeface="Courier New" panose="02070309020205020404" pitchFamily="49" charset="0"/>
                <a:cs typeface="Courier New" panose="02070309020205020404" pitchFamily="49" charset="0"/>
              </a:rPr>
              <a:t>pool-1-thread-2 End.</a:t>
            </a:r>
          </a:p>
          <a:p>
            <a:pPr marL="457200" lvl="1" indent="0" algn="just" fontAlgn="base">
              <a:buNone/>
            </a:pPr>
            <a:r>
              <a:rPr lang="en-US" dirty="0">
                <a:latin typeface="Courier New" panose="02070309020205020404" pitchFamily="49" charset="0"/>
                <a:cs typeface="Courier New" panose="02070309020205020404" pitchFamily="49" charset="0"/>
              </a:rPr>
              <a:t>pool-1-thread-4 End.</a:t>
            </a:r>
          </a:p>
          <a:p>
            <a:pPr marL="457200" lvl="1" indent="0" algn="just" fontAlgn="base">
              <a:buNone/>
            </a:pPr>
            <a:r>
              <a:rPr lang="en-US" dirty="0">
                <a:latin typeface="Courier New" panose="02070309020205020404" pitchFamily="49" charset="0"/>
                <a:cs typeface="Courier New" panose="02070309020205020404" pitchFamily="49" charset="0"/>
              </a:rPr>
              <a:t>pool-1-thread-3 End.</a:t>
            </a:r>
          </a:p>
          <a:p>
            <a:pPr marL="457200" lvl="1" indent="0" algn="just" fontAlgn="base">
              <a:buNone/>
            </a:pPr>
            <a:r>
              <a:rPr lang="en-US" dirty="0">
                <a:latin typeface="Courier New" panose="02070309020205020404" pitchFamily="49" charset="0"/>
                <a:cs typeface="Courier New" panose="02070309020205020404" pitchFamily="49" charset="0"/>
              </a:rPr>
              <a:t>pool-1-thread-5 End.</a:t>
            </a:r>
          </a:p>
          <a:p>
            <a:pPr marL="457200" lvl="1" indent="0" algn="just" fontAlgn="base">
              <a:buNone/>
            </a:pPr>
            <a:r>
              <a:rPr lang="en-US" dirty="0">
                <a:latin typeface="Courier New" panose="02070309020205020404" pitchFamily="49" charset="0"/>
                <a:cs typeface="Courier New" panose="02070309020205020404" pitchFamily="49" charset="0"/>
              </a:rPr>
              <a:t>pool-1-thread-1 End.</a:t>
            </a:r>
          </a:p>
          <a:p>
            <a:pPr marL="457200" lvl="1" indent="0" algn="just" fontAlgn="base">
              <a:buNone/>
            </a:pPr>
            <a:r>
              <a:rPr lang="en-US" dirty="0">
                <a:latin typeface="Courier New" panose="02070309020205020404" pitchFamily="49" charset="0"/>
                <a:cs typeface="Courier New" panose="02070309020205020404" pitchFamily="49" charset="0"/>
              </a:rPr>
              <a:t>Finished all </a:t>
            </a:r>
            <a:r>
              <a:rPr lang="en-US" dirty="0" smtClean="0">
                <a:latin typeface="Courier New" panose="02070309020205020404" pitchFamily="49" charset="0"/>
                <a:cs typeface="Courier New" panose="02070309020205020404" pitchFamily="49" charset="0"/>
              </a:rPr>
              <a:t>threads</a:t>
            </a:r>
          </a:p>
          <a:p>
            <a:pPr algn="just" fontAlgn="base"/>
            <a:endParaRPr lang="en-US" dirty="0" smtClean="0"/>
          </a:p>
          <a:p>
            <a:pPr algn="just" fontAlgn="base"/>
            <a:r>
              <a:rPr lang="en-US" sz="3800" dirty="0"/>
              <a:t>The output confirms that there are five threads in the pool named from “pool-1-thread-1” to “pool-1-thread-5” and they are responsible to execute the submitted tasks to the pool.</a:t>
            </a:r>
            <a:endParaRPr lang="en-US" sz="3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283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err="1"/>
              <a:t>ThreadPoolExecutor</a:t>
            </a:r>
            <a:r>
              <a:rPr lang="en-ID" b="1" dirty="0"/>
              <a:t> Example</a:t>
            </a:r>
          </a:p>
        </p:txBody>
      </p:sp>
      <p:sp>
        <p:nvSpPr>
          <p:cNvPr id="3" name="Content Placeholder 2"/>
          <p:cNvSpPr>
            <a:spLocks noGrp="1"/>
          </p:cNvSpPr>
          <p:nvPr>
            <p:ph idx="1"/>
          </p:nvPr>
        </p:nvSpPr>
        <p:spPr>
          <a:xfrm>
            <a:off x="609600" y="1789043"/>
            <a:ext cx="10972800" cy="4823792"/>
          </a:xfrm>
        </p:spPr>
        <p:txBody>
          <a:bodyPr>
            <a:normAutofit fontScale="92500" lnSpcReduction="20000"/>
          </a:bodyPr>
          <a:lstStyle/>
          <a:p>
            <a:pPr algn="just"/>
            <a:r>
              <a:rPr lang="en-US" sz="2000" b="1" dirty="0"/>
              <a:t>Executors</a:t>
            </a:r>
            <a:r>
              <a:rPr lang="en-US" sz="2000" dirty="0"/>
              <a:t> class provide simple implementation of </a:t>
            </a:r>
            <a:r>
              <a:rPr lang="en-US" sz="2000" b="1" dirty="0" err="1"/>
              <a:t>ExecutorService</a:t>
            </a:r>
            <a:r>
              <a:rPr lang="en-US" sz="2000" dirty="0"/>
              <a:t> using </a:t>
            </a:r>
            <a:r>
              <a:rPr lang="en-US" sz="2000" b="1" dirty="0" err="1"/>
              <a:t>ThreadPoolExecutor</a:t>
            </a:r>
            <a:r>
              <a:rPr lang="en-US" sz="2000" dirty="0"/>
              <a:t> but </a:t>
            </a:r>
            <a:r>
              <a:rPr lang="en-US" sz="2000" dirty="0" err="1"/>
              <a:t>ThreadPoolExecutor</a:t>
            </a:r>
            <a:r>
              <a:rPr lang="en-US" sz="2000" dirty="0"/>
              <a:t> provides much more feature than that. </a:t>
            </a:r>
            <a:endParaRPr lang="en-US" sz="2000" dirty="0" smtClean="0"/>
          </a:p>
          <a:p>
            <a:pPr algn="just"/>
            <a:r>
              <a:rPr lang="en-US" sz="2000" dirty="0" smtClean="0"/>
              <a:t>We </a:t>
            </a:r>
            <a:r>
              <a:rPr lang="en-US" sz="2000" dirty="0"/>
              <a:t>can specify the number of threads that will be alive when we create </a:t>
            </a:r>
            <a:r>
              <a:rPr lang="en-US" sz="2000" dirty="0" err="1"/>
              <a:t>ThreadPoolExecutor</a:t>
            </a:r>
            <a:r>
              <a:rPr lang="en-US" sz="2000" dirty="0"/>
              <a:t> instance and we can limit the size of thread pool and create our own </a:t>
            </a:r>
            <a:r>
              <a:rPr lang="en-US" sz="2000" b="1" dirty="0" err="1"/>
              <a:t>RejectedExecutionHandler</a:t>
            </a:r>
            <a:r>
              <a:rPr lang="en-US" sz="2000" dirty="0"/>
              <a:t> implementation to handle the jobs that can’t fit in the worker queue.</a:t>
            </a:r>
          </a:p>
          <a:p>
            <a:pPr algn="just"/>
            <a:r>
              <a:rPr lang="en-US" sz="2000" dirty="0"/>
              <a:t>Here is our custom </a:t>
            </a:r>
            <a:r>
              <a:rPr lang="en-US" sz="2000" dirty="0" smtClean="0"/>
              <a:t>implementation </a:t>
            </a:r>
            <a:r>
              <a:rPr lang="en-US" sz="2000" dirty="0"/>
              <a:t>of </a:t>
            </a:r>
            <a:r>
              <a:rPr lang="en-US" sz="2000" dirty="0" err="1"/>
              <a:t>RejectedExecutionHandler</a:t>
            </a:r>
            <a:r>
              <a:rPr lang="en-US" sz="2000" dirty="0"/>
              <a:t> interface</a:t>
            </a:r>
            <a:r>
              <a:rPr lang="en-US" sz="2000" dirty="0" smtClean="0"/>
              <a:t>.</a:t>
            </a:r>
          </a:p>
          <a:p>
            <a:pPr algn="just"/>
            <a:endParaRPr lang="en-US" sz="2000" dirty="0"/>
          </a:p>
          <a:p>
            <a:pPr marL="457200" lvl="1" indent="0" algn="just">
              <a:buNone/>
            </a:pPr>
            <a:r>
              <a:rPr lang="en-US" sz="1600" dirty="0">
                <a:latin typeface="Courier New" panose="02070309020205020404" pitchFamily="49" charset="0"/>
                <a:cs typeface="Courier New" panose="02070309020205020404" pitchFamily="49" charset="0"/>
              </a:rPr>
              <a:t>package </a:t>
            </a:r>
            <a:r>
              <a:rPr lang="en-US" sz="1600" dirty="0" err="1">
                <a:latin typeface="Courier New" panose="02070309020205020404" pitchFamily="49" charset="0"/>
                <a:cs typeface="Courier New" panose="02070309020205020404" pitchFamily="49" charset="0"/>
              </a:rPr>
              <a:t>com.journaldev.threadpool</a:t>
            </a:r>
            <a:r>
              <a:rPr lang="en-US" sz="1600" dirty="0">
                <a:latin typeface="Courier New" panose="02070309020205020404" pitchFamily="49" charset="0"/>
                <a:cs typeface="Courier New" panose="02070309020205020404" pitchFamily="49" charset="0"/>
              </a:rPr>
              <a:t>;</a:t>
            </a:r>
          </a:p>
          <a:p>
            <a:pPr marL="457200" lvl="1" indent="0" algn="just">
              <a:buNone/>
            </a:pPr>
            <a:endParaRPr lang="en-US" sz="1600" dirty="0">
              <a:latin typeface="Courier New" panose="02070309020205020404" pitchFamily="49" charset="0"/>
              <a:cs typeface="Courier New" panose="02070309020205020404" pitchFamily="49" charset="0"/>
            </a:endParaRPr>
          </a:p>
          <a:p>
            <a:pPr marL="457200" lvl="1" indent="0" algn="just">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java.util.concurrent.RejectedExecutionHandler</a:t>
            </a:r>
            <a:r>
              <a:rPr lang="en-US" sz="1600" dirty="0">
                <a:latin typeface="Courier New" panose="02070309020205020404" pitchFamily="49" charset="0"/>
                <a:cs typeface="Courier New" panose="02070309020205020404" pitchFamily="49" charset="0"/>
              </a:rPr>
              <a:t>;</a:t>
            </a:r>
          </a:p>
          <a:p>
            <a:pPr marL="457200" lvl="1" indent="0" algn="just">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java.util.concurrent.ThreadPoolExecutor</a:t>
            </a:r>
            <a:r>
              <a:rPr lang="en-US" sz="1600" dirty="0">
                <a:latin typeface="Courier New" panose="02070309020205020404" pitchFamily="49" charset="0"/>
                <a:cs typeface="Courier New" panose="02070309020205020404" pitchFamily="49" charset="0"/>
              </a:rPr>
              <a:t>;</a:t>
            </a:r>
          </a:p>
          <a:p>
            <a:pPr marL="457200" lvl="1" indent="0" algn="just">
              <a:buNone/>
            </a:pPr>
            <a:endParaRPr lang="en-US" sz="1600" dirty="0">
              <a:latin typeface="Courier New" panose="02070309020205020404" pitchFamily="49" charset="0"/>
              <a:cs typeface="Courier New" panose="02070309020205020404" pitchFamily="49" charset="0"/>
            </a:endParaRPr>
          </a:p>
          <a:p>
            <a:pPr marL="457200" lvl="1" indent="0" algn="just">
              <a:buNone/>
            </a:pPr>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RejectedExecutionHandlerImpl</a:t>
            </a:r>
            <a:r>
              <a:rPr lang="en-US" sz="1600" dirty="0">
                <a:latin typeface="Courier New" panose="02070309020205020404" pitchFamily="49" charset="0"/>
                <a:cs typeface="Courier New" panose="02070309020205020404" pitchFamily="49" charset="0"/>
              </a:rPr>
              <a:t> implements </a:t>
            </a:r>
            <a:r>
              <a:rPr lang="en-US" sz="1600" dirty="0" err="1">
                <a:latin typeface="Courier New" panose="02070309020205020404" pitchFamily="49" charset="0"/>
                <a:cs typeface="Courier New" panose="02070309020205020404" pitchFamily="49" charset="0"/>
              </a:rPr>
              <a:t>RejectedExecutionHandler</a:t>
            </a:r>
            <a:r>
              <a:rPr lang="en-US" sz="1600" dirty="0">
                <a:latin typeface="Courier New" panose="02070309020205020404" pitchFamily="49" charset="0"/>
                <a:cs typeface="Courier New" panose="02070309020205020404" pitchFamily="49" charset="0"/>
              </a:rPr>
              <a:t> {</a:t>
            </a:r>
          </a:p>
          <a:p>
            <a:pPr marL="457200" lvl="1" indent="0" algn="just">
              <a:buNone/>
            </a:pPr>
            <a:endParaRPr lang="en-US" sz="1600" dirty="0">
              <a:latin typeface="Courier New" panose="02070309020205020404" pitchFamily="49" charset="0"/>
              <a:cs typeface="Courier New" panose="02070309020205020404" pitchFamily="49" charset="0"/>
            </a:endParaRPr>
          </a:p>
          <a:p>
            <a:pPr marL="457200" lvl="1" indent="0" algn="just">
              <a:buNone/>
            </a:pPr>
            <a:r>
              <a:rPr lang="en-US" sz="1600" dirty="0">
                <a:latin typeface="Courier New" panose="02070309020205020404" pitchFamily="49" charset="0"/>
                <a:cs typeface="Courier New" panose="02070309020205020404" pitchFamily="49" charset="0"/>
              </a:rPr>
              <a:t>    @Override</a:t>
            </a:r>
          </a:p>
          <a:p>
            <a:pPr marL="457200" lvl="1" indent="0" algn="just">
              <a:buNone/>
            </a:pPr>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rejectedExecution</a:t>
            </a:r>
            <a:r>
              <a:rPr lang="en-US" sz="1600" dirty="0">
                <a:latin typeface="Courier New" panose="02070309020205020404" pitchFamily="49" charset="0"/>
                <a:cs typeface="Courier New" panose="02070309020205020404" pitchFamily="49" charset="0"/>
              </a:rPr>
              <a:t>(Runnable r, </a:t>
            </a:r>
            <a:r>
              <a:rPr lang="en-US" sz="1600" dirty="0" err="1">
                <a:latin typeface="Courier New" panose="02070309020205020404" pitchFamily="49" charset="0"/>
                <a:cs typeface="Courier New" panose="02070309020205020404" pitchFamily="49" charset="0"/>
              </a:rPr>
              <a:t>ThreadPoolExecutor</a:t>
            </a:r>
            <a:r>
              <a:rPr lang="en-US" sz="1600" dirty="0">
                <a:latin typeface="Courier New" panose="02070309020205020404" pitchFamily="49" charset="0"/>
                <a:cs typeface="Courier New" panose="02070309020205020404" pitchFamily="49" charset="0"/>
              </a:rPr>
              <a:t> executor) {</a:t>
            </a:r>
          </a:p>
          <a:p>
            <a:pPr marL="457200" lvl="1" indent="0" algn="jus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r.toString</a:t>
            </a:r>
            <a:r>
              <a:rPr lang="en-US" sz="1600" dirty="0">
                <a:latin typeface="Courier New" panose="02070309020205020404" pitchFamily="49" charset="0"/>
                <a:cs typeface="Courier New" panose="02070309020205020404" pitchFamily="49" charset="0"/>
              </a:rPr>
              <a:t>() + " is rejected");</a:t>
            </a:r>
          </a:p>
          <a:p>
            <a:pPr marL="457200" lvl="1" indent="0" algn="just">
              <a:buNone/>
            </a:pPr>
            <a:r>
              <a:rPr lang="en-US" sz="1600" dirty="0">
                <a:latin typeface="Courier New" panose="02070309020205020404" pitchFamily="49" charset="0"/>
                <a:cs typeface="Courier New" panose="02070309020205020404" pitchFamily="49" charset="0"/>
              </a:rPr>
              <a:t>    }</a:t>
            </a:r>
          </a:p>
          <a:p>
            <a:pPr marL="457200" lvl="1" indent="0" algn="just">
              <a:buNone/>
            </a:pPr>
            <a:endParaRPr lang="en-US" sz="1600" dirty="0">
              <a:latin typeface="Courier New" panose="02070309020205020404" pitchFamily="49" charset="0"/>
              <a:cs typeface="Courier New" panose="02070309020205020404" pitchFamily="49" charset="0"/>
            </a:endParaRPr>
          </a:p>
          <a:p>
            <a:pPr marL="457200" lvl="1" indent="0" algn="just">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96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err="1"/>
              <a:t>ThreadPoolExecutor</a:t>
            </a:r>
            <a:r>
              <a:rPr lang="en-ID" b="1" dirty="0"/>
              <a:t> Example</a:t>
            </a:r>
          </a:p>
        </p:txBody>
      </p:sp>
      <p:sp>
        <p:nvSpPr>
          <p:cNvPr id="3" name="Content Placeholder 2"/>
          <p:cNvSpPr>
            <a:spLocks noGrp="1"/>
          </p:cNvSpPr>
          <p:nvPr>
            <p:ph idx="1"/>
          </p:nvPr>
        </p:nvSpPr>
        <p:spPr>
          <a:xfrm>
            <a:off x="609600" y="1789043"/>
            <a:ext cx="5506528" cy="4823792"/>
          </a:xfrm>
        </p:spPr>
        <p:txBody>
          <a:bodyPr>
            <a:normAutofit fontScale="92500" lnSpcReduction="10000"/>
          </a:bodyPr>
          <a:lstStyle/>
          <a:p>
            <a:pPr algn="just"/>
            <a:r>
              <a:rPr lang="en-US" sz="2000" dirty="0" err="1"/>
              <a:t>ThreadPoolExecutor</a:t>
            </a:r>
            <a:r>
              <a:rPr lang="en-US" sz="2000" dirty="0"/>
              <a:t> provides several methods using which we can find out the current state of the executor, pool size, active thread count and task count. So I have a monitor thread that will print the executor information at a certain time </a:t>
            </a:r>
            <a:r>
              <a:rPr lang="en-US" sz="2000" dirty="0" smtClean="0"/>
              <a:t>interval.</a:t>
            </a:r>
          </a:p>
          <a:p>
            <a:pPr marL="457200" lvl="1" indent="0" algn="just">
              <a:buNone/>
            </a:pPr>
            <a:endParaRPr lang="en-US" sz="1200" dirty="0">
              <a:latin typeface="Courier New" panose="02070309020205020404" pitchFamily="49" charset="0"/>
              <a:cs typeface="Courier New" panose="02070309020205020404" pitchFamily="49" charset="0"/>
            </a:endParaRPr>
          </a:p>
          <a:p>
            <a:pPr marL="457200" lvl="1" indent="0" algn="just">
              <a:buNone/>
            </a:pPr>
            <a:r>
              <a:rPr lang="en-US" sz="1200" dirty="0">
                <a:latin typeface="Courier New" panose="02070309020205020404" pitchFamily="49" charset="0"/>
                <a:cs typeface="Courier New" panose="02070309020205020404" pitchFamily="49" charset="0"/>
              </a:rPr>
              <a:t>package </a:t>
            </a:r>
            <a:r>
              <a:rPr lang="en-US" sz="1200" dirty="0" err="1">
                <a:latin typeface="Courier New" panose="02070309020205020404" pitchFamily="49" charset="0"/>
                <a:cs typeface="Courier New" panose="02070309020205020404" pitchFamily="49" charset="0"/>
              </a:rPr>
              <a:t>com.journaldev.threadpool</a:t>
            </a:r>
            <a:r>
              <a:rPr lang="en-US" sz="1200" dirty="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import </a:t>
            </a:r>
            <a:r>
              <a:rPr lang="en-US" sz="1200" dirty="0" err="1">
                <a:latin typeface="Courier New" panose="02070309020205020404" pitchFamily="49" charset="0"/>
                <a:cs typeface="Courier New" panose="02070309020205020404" pitchFamily="49" charset="0"/>
              </a:rPr>
              <a:t>java.util.concurrent.ThreadPoolExecutor</a:t>
            </a:r>
            <a:r>
              <a:rPr lang="en-US" sz="1200" dirty="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public </a:t>
            </a:r>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MyMonitorThread</a:t>
            </a:r>
            <a:r>
              <a:rPr lang="en-US" sz="1200" dirty="0">
                <a:latin typeface="Courier New" panose="02070309020205020404" pitchFamily="49" charset="0"/>
                <a:cs typeface="Courier New" panose="02070309020205020404" pitchFamily="49" charset="0"/>
              </a:rPr>
              <a:t> implements Runnable</a:t>
            </a:r>
          </a:p>
          <a:p>
            <a:pPr marL="457200" lvl="1" indent="0" algn="just">
              <a:buNone/>
            </a:pPr>
            <a:r>
              <a:rPr lang="en-US" sz="1200" dirty="0">
                <a:latin typeface="Courier New" panose="02070309020205020404" pitchFamily="49" charset="0"/>
                <a:cs typeface="Courier New" panose="02070309020205020404" pitchFamily="49" charset="0"/>
              </a:rPr>
              <a:t>{</a:t>
            </a:r>
          </a:p>
          <a:p>
            <a:pPr marL="457200" lvl="1" indent="0" algn="just">
              <a:buNone/>
            </a:pPr>
            <a:r>
              <a:rPr lang="en-US" sz="1200" dirty="0">
                <a:latin typeface="Courier New" panose="02070309020205020404" pitchFamily="49" charset="0"/>
                <a:cs typeface="Courier New" panose="02070309020205020404" pitchFamily="49" charset="0"/>
              </a:rPr>
              <a:t>    private </a:t>
            </a:r>
            <a:r>
              <a:rPr lang="en-US" sz="1200" dirty="0" err="1">
                <a:latin typeface="Courier New" panose="02070309020205020404" pitchFamily="49" charset="0"/>
                <a:cs typeface="Courier New" panose="02070309020205020404" pitchFamily="49" charset="0"/>
              </a:rPr>
              <a:t>ThreadPoolExecutor</a:t>
            </a:r>
            <a:r>
              <a:rPr lang="en-US" sz="1200" dirty="0">
                <a:latin typeface="Courier New" panose="02070309020205020404" pitchFamily="49" charset="0"/>
                <a:cs typeface="Courier New" panose="02070309020205020404" pitchFamily="49" charset="0"/>
              </a:rPr>
              <a:t> executor;</a:t>
            </a:r>
          </a:p>
          <a:p>
            <a:pPr marL="457200" lvl="1" indent="0" algn="just">
              <a:buNone/>
            </a:pPr>
            <a:r>
              <a:rPr lang="en-US" sz="1200" dirty="0">
                <a:latin typeface="Courier New" panose="02070309020205020404" pitchFamily="49" charset="0"/>
                <a:cs typeface="Courier New" panose="02070309020205020404" pitchFamily="49" charset="0"/>
              </a:rPr>
              <a:t>    private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seconds;</a:t>
            </a:r>
          </a:p>
          <a:p>
            <a:pPr marL="457200" lvl="1" indent="0" algn="just">
              <a:buNone/>
            </a:pPr>
            <a:r>
              <a:rPr lang="en-US" sz="1200" dirty="0">
                <a:latin typeface="Courier New" panose="02070309020205020404" pitchFamily="49" charset="0"/>
                <a:cs typeface="Courier New" panose="02070309020205020404" pitchFamily="49" charset="0"/>
              </a:rPr>
              <a:t>    private </a:t>
            </a:r>
            <a:r>
              <a:rPr lang="en-US" sz="1200" dirty="0" err="1">
                <a:latin typeface="Courier New" panose="02070309020205020404" pitchFamily="49" charset="0"/>
                <a:cs typeface="Courier New" panose="02070309020205020404" pitchFamily="49" charset="0"/>
              </a:rPr>
              <a:t>boolean</a:t>
            </a:r>
            <a:r>
              <a:rPr lang="en-US" sz="1200" dirty="0">
                <a:latin typeface="Courier New" panose="02070309020205020404" pitchFamily="49" charset="0"/>
                <a:cs typeface="Courier New" panose="02070309020205020404" pitchFamily="49" charset="0"/>
              </a:rPr>
              <a:t> run=true;</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public </a:t>
            </a:r>
            <a:r>
              <a:rPr lang="en-US" sz="1200" dirty="0" err="1">
                <a:latin typeface="Courier New" panose="02070309020205020404" pitchFamily="49" charset="0"/>
                <a:cs typeface="Courier New" panose="02070309020205020404" pitchFamily="49" charset="0"/>
              </a:rPr>
              <a:t>MyMonitorThread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ThreadPoolExecutor</a:t>
            </a:r>
            <a:r>
              <a:rPr lang="en-US" sz="1200" dirty="0">
                <a:latin typeface="Courier New" panose="02070309020205020404" pitchFamily="49" charset="0"/>
                <a:cs typeface="Courier New" panose="02070309020205020404" pitchFamily="49" charset="0"/>
              </a:rPr>
              <a:t> executor,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delay)</a:t>
            </a:r>
          </a:p>
          <a:p>
            <a:pPr marL="457200" lvl="1" indent="0" algn="just">
              <a:buNone/>
            </a:pPr>
            <a:r>
              <a:rPr lang="en-US" sz="1200" dirty="0">
                <a:latin typeface="Courier New" panose="02070309020205020404" pitchFamily="49" charset="0"/>
                <a:cs typeface="Courier New" panose="02070309020205020404" pitchFamily="49" charset="0"/>
              </a:rPr>
              <a:t>    {</a:t>
            </a:r>
          </a:p>
          <a:p>
            <a:pPr marL="457200" lvl="1" indent="0" algn="jus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this.executor</a:t>
            </a:r>
            <a:r>
              <a:rPr lang="en-US" sz="1200" dirty="0">
                <a:latin typeface="Courier New" panose="02070309020205020404" pitchFamily="49" charset="0"/>
                <a:cs typeface="Courier New" panose="02070309020205020404" pitchFamily="49" charset="0"/>
              </a:rPr>
              <a:t> = executor;</a:t>
            </a:r>
          </a:p>
          <a:p>
            <a:pPr marL="457200" lvl="1" indent="0" algn="jus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this.seconds</a:t>
            </a:r>
            <a:r>
              <a:rPr lang="en-US" sz="1200" dirty="0">
                <a:latin typeface="Courier New" panose="02070309020205020404" pitchFamily="49" charset="0"/>
                <a:cs typeface="Courier New" panose="02070309020205020404" pitchFamily="49" charset="0"/>
              </a:rPr>
              <a:t>=delay;</a:t>
            </a:r>
          </a:p>
          <a:p>
            <a:pPr marL="457200" lvl="1" indent="0" algn="just">
              <a:buNone/>
            </a:pPr>
            <a:r>
              <a:rPr lang="en-US" sz="1200" dirty="0">
                <a:latin typeface="Courier New" panose="02070309020205020404" pitchFamily="49" charset="0"/>
                <a:cs typeface="Courier New" panose="02070309020205020404" pitchFamily="49" charset="0"/>
              </a:rPr>
              <a:t>    }</a:t>
            </a:r>
          </a:p>
          <a:p>
            <a:pPr marL="457200" lvl="1" indent="0" algn="just">
              <a:buNone/>
            </a:pPr>
            <a:r>
              <a:rPr lang="en-US" sz="1200" dirty="0">
                <a:latin typeface="Courier New" panose="02070309020205020404" pitchFamily="49" charset="0"/>
                <a:cs typeface="Courier New" panose="02070309020205020404" pitchFamily="49" charset="0"/>
              </a:rPr>
              <a:t>    public void shutdown(){</a:t>
            </a:r>
          </a:p>
          <a:p>
            <a:pPr marL="457200" lvl="1" indent="0" algn="jus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this.run</a:t>
            </a:r>
            <a:r>
              <a:rPr lang="en-US" sz="1200" dirty="0">
                <a:latin typeface="Courier New" panose="02070309020205020404" pitchFamily="49" charset="0"/>
                <a:cs typeface="Courier New" panose="02070309020205020404" pitchFamily="49" charset="0"/>
              </a:rPr>
              <a:t>=false;</a:t>
            </a:r>
          </a:p>
          <a:p>
            <a:pPr marL="457200" lvl="1" indent="0" algn="just">
              <a:buNone/>
            </a:pPr>
            <a:r>
              <a:rPr lang="en-US" sz="1200" dirty="0">
                <a:latin typeface="Courier New" panose="02070309020205020404" pitchFamily="49" charset="0"/>
                <a:cs typeface="Courier New" panose="02070309020205020404" pitchFamily="49" charset="0"/>
              </a:rPr>
              <a:t>    }</a:t>
            </a:r>
          </a:p>
          <a:p>
            <a:pPr marL="457200" lvl="1" indent="0" algn="just">
              <a:buNone/>
            </a:pPr>
            <a:r>
              <a:rPr lang="en-US" sz="1200" dirty="0">
                <a:latin typeface="Courier New" panose="02070309020205020404" pitchFamily="49" charset="0"/>
                <a:cs typeface="Courier New" panose="02070309020205020404" pitchFamily="49" charset="0"/>
              </a:rPr>
              <a:t>  </a:t>
            </a:r>
          </a:p>
        </p:txBody>
      </p:sp>
      <p:sp>
        <p:nvSpPr>
          <p:cNvPr id="5" name="Content Placeholder 2"/>
          <p:cNvSpPr txBox="1">
            <a:spLocks/>
          </p:cNvSpPr>
          <p:nvPr/>
        </p:nvSpPr>
        <p:spPr>
          <a:xfrm>
            <a:off x="6116128" y="1789043"/>
            <a:ext cx="5506528" cy="482379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gn="just">
              <a:buNone/>
            </a:pPr>
            <a:r>
              <a:rPr lang="en-US" sz="1200" dirty="0">
                <a:latin typeface="Courier New" panose="02070309020205020404" pitchFamily="49" charset="0"/>
                <a:cs typeface="Courier New" panose="02070309020205020404" pitchFamily="49" charset="0"/>
              </a:rPr>
              <a:t>@Override</a:t>
            </a:r>
            <a:r>
              <a:rPr lang="en-US" sz="1200" dirty="0" smtClean="0">
                <a:latin typeface="Courier New" panose="02070309020205020404" pitchFamily="49" charset="0"/>
                <a:cs typeface="Courier New" panose="02070309020205020404" pitchFamily="49" charset="0"/>
              </a:rPr>
              <a:t>    </a:t>
            </a:r>
          </a:p>
          <a:p>
            <a:pPr marL="457200" lvl="1" indent="0" algn="just">
              <a:buNone/>
            </a:pPr>
            <a:r>
              <a:rPr lang="en-US" sz="1200" dirty="0" smtClean="0">
                <a:latin typeface="Courier New" panose="02070309020205020404" pitchFamily="49" charset="0"/>
                <a:cs typeface="Courier New" panose="02070309020205020404" pitchFamily="49" charset="0"/>
              </a:rPr>
              <a:t>public void run()</a:t>
            </a:r>
          </a:p>
          <a:p>
            <a:pPr marL="457200" lvl="1" indent="0" algn="just">
              <a:buNone/>
            </a:pPr>
            <a:r>
              <a:rPr lang="en-US" sz="1200" dirty="0" smtClean="0">
                <a:latin typeface="Courier New" panose="02070309020205020404" pitchFamily="49" charset="0"/>
                <a:cs typeface="Courier New" panose="02070309020205020404" pitchFamily="49" charset="0"/>
              </a:rPr>
              <a:t>    {</a:t>
            </a:r>
          </a:p>
          <a:p>
            <a:pPr marL="457200" lvl="1" indent="0" algn="just">
              <a:buNone/>
            </a:pPr>
            <a:r>
              <a:rPr lang="en-US" sz="1200" dirty="0" smtClean="0">
                <a:latin typeface="Courier New" panose="02070309020205020404" pitchFamily="49" charset="0"/>
                <a:cs typeface="Courier New" panose="02070309020205020404" pitchFamily="49" charset="0"/>
              </a:rPr>
              <a:t>        while(run){</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System.out.println</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String.format</a:t>
            </a:r>
            <a:r>
              <a:rPr lang="en-US" sz="1200" dirty="0" smtClean="0">
                <a:latin typeface="Courier New" panose="02070309020205020404" pitchFamily="49" charset="0"/>
                <a:cs typeface="Courier New" panose="02070309020205020404" pitchFamily="49" charset="0"/>
              </a:rPr>
              <a:t>("[monitor] [%d/%d] Active: %d, Completed: %d, Task: %d, </a:t>
            </a:r>
            <a:r>
              <a:rPr lang="en-US" sz="1200" dirty="0" err="1" smtClean="0">
                <a:latin typeface="Courier New" panose="02070309020205020404" pitchFamily="49" charset="0"/>
                <a:cs typeface="Courier New" panose="02070309020205020404" pitchFamily="49" charset="0"/>
              </a:rPr>
              <a:t>isShutdown</a:t>
            </a:r>
            <a:r>
              <a:rPr lang="en-US" sz="1200" dirty="0" smtClean="0">
                <a:latin typeface="Courier New" panose="02070309020205020404" pitchFamily="49" charset="0"/>
                <a:cs typeface="Courier New" panose="02070309020205020404" pitchFamily="49" charset="0"/>
              </a:rPr>
              <a:t>: %s, </a:t>
            </a:r>
            <a:r>
              <a:rPr lang="en-US" sz="1200" dirty="0" err="1" smtClean="0">
                <a:latin typeface="Courier New" panose="02070309020205020404" pitchFamily="49" charset="0"/>
                <a:cs typeface="Courier New" panose="02070309020205020404" pitchFamily="49" charset="0"/>
              </a:rPr>
              <a:t>isTerminated</a:t>
            </a:r>
            <a:r>
              <a:rPr lang="en-US" sz="1200" dirty="0" smtClean="0">
                <a:latin typeface="Courier New" panose="02070309020205020404" pitchFamily="49" charset="0"/>
                <a:cs typeface="Courier New" panose="02070309020205020404" pitchFamily="49" charset="0"/>
              </a:rPr>
              <a:t>: %s",</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this.executor.getPoolSize</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this.executor.getCorePoolSize</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this.executor.getActiveCount</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this.executor.getCompletedTaskCount</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this.executor.getTaskCount</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this.executor.isShutdown</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this.executor.isTerminated</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try {</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Thread.sleep</a:t>
            </a:r>
            <a:r>
              <a:rPr lang="en-US" sz="1200" dirty="0" smtClean="0">
                <a:latin typeface="Courier New" panose="02070309020205020404" pitchFamily="49" charset="0"/>
                <a:cs typeface="Courier New" panose="02070309020205020404" pitchFamily="49" charset="0"/>
              </a:rPr>
              <a:t>(seconds*1000);</a:t>
            </a:r>
          </a:p>
          <a:p>
            <a:pPr marL="457200" lvl="1" indent="0" algn="just">
              <a:buNone/>
            </a:pPr>
            <a:r>
              <a:rPr lang="en-US" sz="1200" dirty="0" smtClean="0">
                <a:latin typeface="Courier New" panose="02070309020205020404" pitchFamily="49" charset="0"/>
                <a:cs typeface="Courier New" panose="02070309020205020404" pitchFamily="49" charset="0"/>
              </a:rPr>
              <a:t>                } catch (</a:t>
            </a:r>
            <a:r>
              <a:rPr lang="en-US" sz="1200" dirty="0" err="1" smtClean="0">
                <a:latin typeface="Courier New" panose="02070309020205020404" pitchFamily="49" charset="0"/>
                <a:cs typeface="Courier New" panose="02070309020205020404" pitchFamily="49" charset="0"/>
              </a:rPr>
              <a:t>InterruptedException</a:t>
            </a:r>
            <a:r>
              <a:rPr lang="en-US" sz="1200" dirty="0" smtClean="0">
                <a:latin typeface="Courier New" panose="02070309020205020404" pitchFamily="49" charset="0"/>
                <a:cs typeface="Courier New" panose="02070309020205020404" pitchFamily="49" charset="0"/>
              </a:rPr>
              <a:t> e) {</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e.printStackTrace</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a:t>
            </a:r>
          </a:p>
          <a:p>
            <a:pPr marL="457200" lvl="1" indent="0" algn="just">
              <a:buNone/>
            </a:pPr>
            <a:r>
              <a:rPr lang="en-US" sz="1200" dirty="0" smtClean="0">
                <a:latin typeface="Courier New" panose="02070309020205020404" pitchFamily="49" charset="0"/>
                <a:cs typeface="Courier New" panose="02070309020205020404" pitchFamily="49" charset="0"/>
              </a:rPr>
              <a:t>        }</a:t>
            </a:r>
          </a:p>
          <a:p>
            <a:pPr marL="457200" lvl="1" indent="0" algn="just">
              <a:buNone/>
            </a:pPr>
            <a:r>
              <a:rPr lang="en-US" sz="1200" dirty="0" smtClean="0">
                <a:latin typeface="Courier New" panose="02070309020205020404" pitchFamily="49" charset="0"/>
                <a:cs typeface="Courier New" panose="02070309020205020404" pitchFamily="49" charset="0"/>
              </a:rPr>
              <a:t>            </a:t>
            </a:r>
          </a:p>
          <a:p>
            <a:pPr marL="457200" lvl="1" indent="0" algn="just">
              <a:buNone/>
            </a:pPr>
            <a:r>
              <a:rPr lang="en-US" sz="1200" dirty="0" smtClean="0">
                <a:latin typeface="Courier New" panose="02070309020205020404" pitchFamily="49" charset="0"/>
                <a:cs typeface="Courier New" panose="02070309020205020404" pitchFamily="49" charset="0"/>
              </a:rPr>
              <a:t>    }</a:t>
            </a:r>
          </a:p>
          <a:p>
            <a:pPr marL="457200" lvl="1" indent="0" algn="just">
              <a:buNone/>
            </a:pPr>
            <a:r>
              <a:rPr lang="en-US" sz="1200" dirty="0" smtClean="0">
                <a:latin typeface="Courier New" panose="02070309020205020404" pitchFamily="49" charset="0"/>
                <a:cs typeface="Courier New" panose="02070309020205020404" pitchFamily="49" charset="0"/>
              </a:rPr>
              <a:t>}</a:t>
            </a:r>
          </a:p>
          <a:p>
            <a:pPr marL="457200" lvl="1" indent="0" algn="just">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431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err="1"/>
              <a:t>ThreadPoolExecutor</a:t>
            </a:r>
            <a:r>
              <a:rPr lang="en-ID" b="1" dirty="0"/>
              <a:t> Example</a:t>
            </a:r>
          </a:p>
        </p:txBody>
      </p:sp>
      <p:sp>
        <p:nvSpPr>
          <p:cNvPr id="3" name="Content Placeholder 2"/>
          <p:cNvSpPr>
            <a:spLocks noGrp="1"/>
          </p:cNvSpPr>
          <p:nvPr>
            <p:ph idx="1"/>
          </p:nvPr>
        </p:nvSpPr>
        <p:spPr>
          <a:xfrm>
            <a:off x="609600" y="1789043"/>
            <a:ext cx="5506528" cy="4823792"/>
          </a:xfrm>
        </p:spPr>
        <p:txBody>
          <a:bodyPr>
            <a:noAutofit/>
          </a:bodyPr>
          <a:lstStyle/>
          <a:p>
            <a:pPr algn="just"/>
            <a:r>
              <a:rPr lang="en-US" sz="2000" dirty="0"/>
              <a:t>Notice that while initializing the </a:t>
            </a:r>
            <a:r>
              <a:rPr lang="en-US" sz="2000" dirty="0" err="1"/>
              <a:t>ThreadPoolExecutor</a:t>
            </a:r>
            <a:r>
              <a:rPr lang="en-US" sz="2000" dirty="0"/>
              <a:t>, we are keeping initial pool size as 2, maximum pool size to 4 and work queue size as 2. So if there are 4 running tasks and more tasks are submitted, the work queue will hold only 2 of them and the rest of them will be handled by </a:t>
            </a:r>
            <a:r>
              <a:rPr lang="en-US" sz="2000" dirty="0" err="1"/>
              <a:t>RejectedExecutionHandlerImpl</a:t>
            </a:r>
            <a:r>
              <a:rPr lang="en-US" sz="2000" dirty="0"/>
              <a:t>.</a:t>
            </a:r>
          </a:p>
          <a:p>
            <a:pPr algn="just"/>
            <a:r>
              <a:rPr lang="en-US" sz="2000" dirty="0" smtClean="0"/>
              <a:t>On the side </a:t>
            </a:r>
            <a:r>
              <a:rPr lang="en-US" sz="2000" dirty="0"/>
              <a:t>is the output of the above program that confirms the above statement</a:t>
            </a:r>
            <a:r>
              <a:rPr lang="en-US" sz="2000" dirty="0" smtClean="0"/>
              <a:t>.</a:t>
            </a:r>
          </a:p>
          <a:p>
            <a:pPr algn="just"/>
            <a:r>
              <a:rPr lang="en-US" sz="2000" dirty="0">
                <a:cs typeface="Courier New" panose="02070309020205020404" pitchFamily="49" charset="0"/>
              </a:rPr>
              <a:t>Notice the change in active, completed and total completed task count of the executor. We can invoke shutdown() method to finish execution of all the submitted tasks and terminate the thread pool.</a:t>
            </a:r>
          </a:p>
        </p:txBody>
      </p:sp>
      <p:sp>
        <p:nvSpPr>
          <p:cNvPr id="5" name="Content Placeholder 2"/>
          <p:cNvSpPr txBox="1">
            <a:spLocks/>
          </p:cNvSpPr>
          <p:nvPr/>
        </p:nvSpPr>
        <p:spPr>
          <a:xfrm>
            <a:off x="6116128" y="1789043"/>
            <a:ext cx="5506528" cy="4823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gn="just">
              <a:buNone/>
            </a:pPr>
            <a:r>
              <a:rPr lang="en-US" sz="800" dirty="0">
                <a:latin typeface="Courier New" panose="02070309020205020404" pitchFamily="49" charset="0"/>
                <a:cs typeface="Courier New" panose="02070309020205020404" pitchFamily="49" charset="0"/>
              </a:rPr>
              <a:t>pool-1-thread-1 Start. Command = cmd0</a:t>
            </a:r>
          </a:p>
          <a:p>
            <a:pPr marL="457200" lvl="1" indent="0" algn="just">
              <a:buNone/>
            </a:pPr>
            <a:r>
              <a:rPr lang="en-US" sz="800" dirty="0">
                <a:latin typeface="Courier New" panose="02070309020205020404" pitchFamily="49" charset="0"/>
                <a:cs typeface="Courier New" panose="02070309020205020404" pitchFamily="49" charset="0"/>
              </a:rPr>
              <a:t>pool-1-thread-4 Start. Command = cmd5</a:t>
            </a:r>
          </a:p>
          <a:p>
            <a:pPr marL="457200" lvl="1" indent="0" algn="just">
              <a:buNone/>
            </a:pPr>
            <a:r>
              <a:rPr lang="en-US" sz="800" dirty="0">
                <a:latin typeface="Courier New" panose="02070309020205020404" pitchFamily="49" charset="0"/>
                <a:cs typeface="Courier New" panose="02070309020205020404" pitchFamily="49" charset="0"/>
              </a:rPr>
              <a:t>cmd6 is rejected</a:t>
            </a:r>
          </a:p>
          <a:p>
            <a:pPr marL="457200" lvl="1" indent="0" algn="just">
              <a:buNone/>
            </a:pPr>
            <a:r>
              <a:rPr lang="en-US" sz="800" dirty="0">
                <a:latin typeface="Courier New" panose="02070309020205020404" pitchFamily="49" charset="0"/>
                <a:cs typeface="Courier New" panose="02070309020205020404" pitchFamily="49" charset="0"/>
              </a:rPr>
              <a:t>pool-1-thread-3 Start. Command = cmd4</a:t>
            </a:r>
          </a:p>
          <a:p>
            <a:pPr marL="457200" lvl="1" indent="0" algn="just">
              <a:buNone/>
            </a:pPr>
            <a:r>
              <a:rPr lang="en-US" sz="800" dirty="0">
                <a:latin typeface="Courier New" panose="02070309020205020404" pitchFamily="49" charset="0"/>
                <a:cs typeface="Courier New" panose="02070309020205020404" pitchFamily="49" charset="0"/>
              </a:rPr>
              <a:t>pool-1-thread-2 Start. Command = cmd1</a:t>
            </a:r>
          </a:p>
          <a:p>
            <a:pPr marL="457200" lvl="1" indent="0" algn="just">
              <a:buNone/>
            </a:pPr>
            <a:r>
              <a:rPr lang="en-US" sz="800" dirty="0">
                <a:latin typeface="Courier New" panose="02070309020205020404" pitchFamily="49" charset="0"/>
                <a:cs typeface="Courier New" panose="02070309020205020404" pitchFamily="49" charset="0"/>
              </a:rPr>
              <a:t>cmd7 is rejected</a:t>
            </a:r>
          </a:p>
          <a:p>
            <a:pPr marL="457200" lvl="1" indent="0" algn="just">
              <a:buNone/>
            </a:pPr>
            <a:r>
              <a:rPr lang="en-US" sz="800" dirty="0">
                <a:latin typeface="Courier New" panose="02070309020205020404" pitchFamily="49" charset="0"/>
                <a:cs typeface="Courier New" panose="02070309020205020404" pitchFamily="49" charset="0"/>
              </a:rPr>
              <a:t>cmd8 is rejected</a:t>
            </a:r>
          </a:p>
          <a:p>
            <a:pPr marL="457200" lvl="1" indent="0" algn="just">
              <a:buNone/>
            </a:pPr>
            <a:r>
              <a:rPr lang="en-US" sz="800" dirty="0">
                <a:latin typeface="Courier New" panose="02070309020205020404" pitchFamily="49" charset="0"/>
                <a:cs typeface="Courier New" panose="02070309020205020404" pitchFamily="49" charset="0"/>
              </a:rPr>
              <a:t>cmd9 is rejected</a:t>
            </a:r>
          </a:p>
          <a:p>
            <a:pPr marL="457200" lvl="1" indent="0" algn="just">
              <a:buNone/>
            </a:pPr>
            <a:r>
              <a:rPr lang="en-US" sz="800" dirty="0">
                <a:latin typeface="Courier New" panose="02070309020205020404" pitchFamily="49" charset="0"/>
                <a:cs typeface="Courier New" panose="02070309020205020404" pitchFamily="49" charset="0"/>
              </a:rPr>
              <a:t>[monitor] [0/2] Active: 4, Completed: 0, Task: 6, </a:t>
            </a:r>
            <a:r>
              <a:rPr lang="en-US" sz="800" dirty="0" err="1">
                <a:latin typeface="Courier New" panose="02070309020205020404" pitchFamily="49" charset="0"/>
                <a:cs typeface="Courier New" panose="02070309020205020404" pitchFamily="49" charset="0"/>
              </a:rPr>
              <a:t>isShutdown</a:t>
            </a:r>
            <a:r>
              <a:rPr lang="en-US" sz="800" dirty="0">
                <a:latin typeface="Courier New" panose="02070309020205020404" pitchFamily="49" charset="0"/>
                <a:cs typeface="Courier New" panose="02070309020205020404" pitchFamily="49" charset="0"/>
              </a:rPr>
              <a:t>: false, </a:t>
            </a:r>
            <a:r>
              <a:rPr lang="en-US" sz="800" dirty="0" err="1">
                <a:latin typeface="Courier New" panose="02070309020205020404" pitchFamily="49" charset="0"/>
                <a:cs typeface="Courier New" panose="02070309020205020404" pitchFamily="49" charset="0"/>
              </a:rPr>
              <a:t>isTerminated</a:t>
            </a:r>
            <a:r>
              <a:rPr lang="en-US" sz="800" dirty="0">
                <a:latin typeface="Courier New" panose="02070309020205020404" pitchFamily="49" charset="0"/>
                <a:cs typeface="Courier New" panose="02070309020205020404" pitchFamily="49" charset="0"/>
              </a:rPr>
              <a:t>: false</a:t>
            </a:r>
          </a:p>
          <a:p>
            <a:pPr marL="457200" lvl="1" indent="0" algn="just">
              <a:buNone/>
            </a:pPr>
            <a:r>
              <a:rPr lang="en-US" sz="800" dirty="0">
                <a:latin typeface="Courier New" panose="02070309020205020404" pitchFamily="49" charset="0"/>
                <a:cs typeface="Courier New" panose="02070309020205020404" pitchFamily="49" charset="0"/>
              </a:rPr>
              <a:t>[monitor] [4/2] Active: 4, Completed: 0, Task: 6, </a:t>
            </a:r>
            <a:r>
              <a:rPr lang="en-US" sz="800" dirty="0" err="1">
                <a:latin typeface="Courier New" panose="02070309020205020404" pitchFamily="49" charset="0"/>
                <a:cs typeface="Courier New" panose="02070309020205020404" pitchFamily="49" charset="0"/>
              </a:rPr>
              <a:t>isShutdown</a:t>
            </a:r>
            <a:r>
              <a:rPr lang="en-US" sz="800" dirty="0">
                <a:latin typeface="Courier New" panose="02070309020205020404" pitchFamily="49" charset="0"/>
                <a:cs typeface="Courier New" panose="02070309020205020404" pitchFamily="49" charset="0"/>
              </a:rPr>
              <a:t>: false, </a:t>
            </a:r>
            <a:r>
              <a:rPr lang="en-US" sz="800" dirty="0" err="1">
                <a:latin typeface="Courier New" panose="02070309020205020404" pitchFamily="49" charset="0"/>
                <a:cs typeface="Courier New" panose="02070309020205020404" pitchFamily="49" charset="0"/>
              </a:rPr>
              <a:t>isTerminated</a:t>
            </a:r>
            <a:r>
              <a:rPr lang="en-US" sz="800" dirty="0">
                <a:latin typeface="Courier New" panose="02070309020205020404" pitchFamily="49" charset="0"/>
                <a:cs typeface="Courier New" panose="02070309020205020404" pitchFamily="49" charset="0"/>
              </a:rPr>
              <a:t>: false</a:t>
            </a:r>
          </a:p>
          <a:p>
            <a:pPr marL="457200" lvl="1" indent="0" algn="just">
              <a:buNone/>
            </a:pPr>
            <a:r>
              <a:rPr lang="en-US" sz="800" dirty="0">
                <a:latin typeface="Courier New" panose="02070309020205020404" pitchFamily="49" charset="0"/>
                <a:cs typeface="Courier New" panose="02070309020205020404" pitchFamily="49" charset="0"/>
              </a:rPr>
              <a:t>pool-1-thread-4 End.</a:t>
            </a:r>
          </a:p>
          <a:p>
            <a:pPr marL="457200" lvl="1" indent="0" algn="just">
              <a:buNone/>
            </a:pPr>
            <a:r>
              <a:rPr lang="en-US" sz="800" dirty="0">
                <a:latin typeface="Courier New" panose="02070309020205020404" pitchFamily="49" charset="0"/>
                <a:cs typeface="Courier New" panose="02070309020205020404" pitchFamily="49" charset="0"/>
              </a:rPr>
              <a:t>pool-1-thread-1 End.</a:t>
            </a:r>
          </a:p>
          <a:p>
            <a:pPr marL="457200" lvl="1" indent="0" algn="just">
              <a:buNone/>
            </a:pPr>
            <a:r>
              <a:rPr lang="en-US" sz="800" dirty="0">
                <a:latin typeface="Courier New" panose="02070309020205020404" pitchFamily="49" charset="0"/>
                <a:cs typeface="Courier New" panose="02070309020205020404" pitchFamily="49" charset="0"/>
              </a:rPr>
              <a:t>pool-1-thread-2 End.</a:t>
            </a:r>
          </a:p>
          <a:p>
            <a:pPr marL="457200" lvl="1" indent="0" algn="just">
              <a:buNone/>
            </a:pPr>
            <a:r>
              <a:rPr lang="en-US" sz="800" dirty="0">
                <a:latin typeface="Courier New" panose="02070309020205020404" pitchFamily="49" charset="0"/>
                <a:cs typeface="Courier New" panose="02070309020205020404" pitchFamily="49" charset="0"/>
              </a:rPr>
              <a:t>pool-1-thread-3 End.</a:t>
            </a:r>
          </a:p>
          <a:p>
            <a:pPr marL="457200" lvl="1" indent="0" algn="just">
              <a:buNone/>
            </a:pPr>
            <a:r>
              <a:rPr lang="en-US" sz="800" dirty="0">
                <a:latin typeface="Courier New" panose="02070309020205020404" pitchFamily="49" charset="0"/>
                <a:cs typeface="Courier New" panose="02070309020205020404" pitchFamily="49" charset="0"/>
              </a:rPr>
              <a:t>pool-1-thread-1 Start. Command = cmd3</a:t>
            </a:r>
          </a:p>
          <a:p>
            <a:pPr marL="457200" lvl="1" indent="0" algn="just">
              <a:buNone/>
            </a:pPr>
            <a:r>
              <a:rPr lang="en-US" sz="800" dirty="0">
                <a:latin typeface="Courier New" panose="02070309020205020404" pitchFamily="49" charset="0"/>
                <a:cs typeface="Courier New" panose="02070309020205020404" pitchFamily="49" charset="0"/>
              </a:rPr>
              <a:t>pool-1-thread-4 Start. Command = cmd2</a:t>
            </a:r>
          </a:p>
          <a:p>
            <a:pPr marL="457200" lvl="1" indent="0" algn="just">
              <a:buNone/>
            </a:pPr>
            <a:r>
              <a:rPr lang="en-US" sz="800" dirty="0" smtClean="0">
                <a:latin typeface="Courier New" panose="02070309020205020404" pitchFamily="49" charset="0"/>
                <a:cs typeface="Courier New" panose="02070309020205020404" pitchFamily="49" charset="0"/>
              </a:rPr>
              <a:t>..</a:t>
            </a:r>
          </a:p>
          <a:p>
            <a:pPr marL="457200" lvl="1" indent="0" algn="just">
              <a:buNone/>
            </a:pPr>
            <a:r>
              <a:rPr lang="en-US" sz="800" dirty="0" smtClean="0">
                <a:latin typeface="Courier New" panose="02070309020205020404" pitchFamily="49" charset="0"/>
                <a:cs typeface="Courier New" panose="02070309020205020404" pitchFamily="49" charset="0"/>
              </a:rPr>
              <a:t>..</a:t>
            </a:r>
          </a:p>
          <a:p>
            <a:pPr marL="457200" lvl="1" indent="0" algn="just">
              <a:buNone/>
            </a:pPr>
            <a:r>
              <a:rPr lang="en-US" sz="800" dirty="0" smtClean="0">
                <a:latin typeface="Courier New" panose="02070309020205020404" pitchFamily="49" charset="0"/>
                <a:cs typeface="Courier New" panose="02070309020205020404" pitchFamily="49" charset="0"/>
              </a:rPr>
              <a:t>..</a:t>
            </a:r>
          </a:p>
          <a:p>
            <a:pPr marL="457200" lvl="1" indent="0" algn="just">
              <a:buNone/>
            </a:pPr>
            <a:r>
              <a:rPr lang="en-US" sz="800" dirty="0" smtClean="0">
                <a:latin typeface="Courier New" panose="02070309020205020404" pitchFamily="49" charset="0"/>
                <a:cs typeface="Courier New" panose="02070309020205020404" pitchFamily="49" charset="0"/>
              </a:rPr>
              <a:t>..</a:t>
            </a:r>
          </a:p>
          <a:p>
            <a:pPr marL="457200" lvl="1" indent="0" algn="just">
              <a:buNone/>
            </a:pPr>
            <a:r>
              <a:rPr lang="en-US" sz="800" dirty="0" smtClean="0">
                <a:latin typeface="Courier New" panose="02070309020205020404" pitchFamily="49" charset="0"/>
                <a:cs typeface="Courier New" panose="02070309020205020404" pitchFamily="49" charset="0"/>
              </a:rPr>
              <a:t>..</a:t>
            </a:r>
          </a:p>
          <a:p>
            <a:pPr marL="457200" lvl="1" indent="0" algn="just">
              <a:buNone/>
            </a:pPr>
            <a:r>
              <a:rPr lang="en-US" sz="800" dirty="0" smtClean="0">
                <a:latin typeface="Courier New" panose="02070309020205020404" pitchFamily="49" charset="0"/>
                <a:cs typeface="Courier New" panose="02070309020205020404" pitchFamily="49" charset="0"/>
              </a:rPr>
              <a:t>..</a:t>
            </a:r>
            <a:endParaRPr lang="en-US" sz="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0186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ID" b="1" dirty="0"/>
              <a:t>Parallel Stream</a:t>
            </a:r>
            <a:endParaRPr lang="en-US" b="1" dirty="0"/>
          </a:p>
        </p:txBody>
      </p:sp>
    </p:spTree>
    <p:extLst>
      <p:ext uri="{BB962C8B-B14F-4D97-AF65-F5344CB8AC3E}">
        <p14:creationId xmlns:p14="http://schemas.microsoft.com/office/powerpoint/2010/main" val="374818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a:t>Java 8 Parallel Stream</a:t>
            </a:r>
          </a:p>
        </p:txBody>
      </p:sp>
      <p:sp>
        <p:nvSpPr>
          <p:cNvPr id="3" name="Content Placeholder 2"/>
          <p:cNvSpPr>
            <a:spLocks noGrp="1"/>
          </p:cNvSpPr>
          <p:nvPr>
            <p:ph idx="1"/>
          </p:nvPr>
        </p:nvSpPr>
        <p:spPr>
          <a:xfrm>
            <a:off x="609600" y="2967487"/>
            <a:ext cx="5506528" cy="3645348"/>
          </a:xfrm>
        </p:spPr>
        <p:txBody>
          <a:bodyPr>
            <a:noAutofit/>
          </a:bodyPr>
          <a:lstStyle/>
          <a:p>
            <a:pPr algn="just" fontAlgn="base"/>
            <a:r>
              <a:rPr lang="en-US" sz="2000" b="1" dirty="0">
                <a:hlinkClick r:id="rId3"/>
              </a:rPr>
              <a:t>Java 8</a:t>
            </a:r>
            <a:r>
              <a:rPr lang="en-US" sz="2000" dirty="0"/>
              <a:t> introduces the concept of parallel stream to do parallel processing. </a:t>
            </a:r>
            <a:endParaRPr lang="en-US" sz="2000" dirty="0" smtClean="0"/>
          </a:p>
          <a:p>
            <a:pPr algn="just" fontAlgn="base"/>
            <a:r>
              <a:rPr lang="en-US" sz="2000" dirty="0" smtClean="0"/>
              <a:t>As </a:t>
            </a:r>
            <a:r>
              <a:rPr lang="en-US" sz="2000" dirty="0"/>
              <a:t>we have more number of </a:t>
            </a:r>
            <a:r>
              <a:rPr lang="en-US" sz="2000" dirty="0" err="1"/>
              <a:t>cpu</a:t>
            </a:r>
            <a:r>
              <a:rPr lang="en-US" sz="2000" dirty="0"/>
              <a:t> cores nowadays due to cheap hardware costs, parallel processing can be used to perform operation faster.</a:t>
            </a:r>
          </a:p>
          <a:p>
            <a:pPr algn="just" fontAlgn="base"/>
            <a:r>
              <a:rPr lang="en-US" sz="2000" dirty="0" smtClean="0"/>
              <a:t>Let’s understand with help of simple example</a:t>
            </a:r>
            <a:endParaRPr lang="en-US" sz="2000" dirty="0"/>
          </a:p>
        </p:txBody>
      </p:sp>
      <p:sp>
        <p:nvSpPr>
          <p:cNvPr id="5" name="Content Placeholder 2"/>
          <p:cNvSpPr txBox="1">
            <a:spLocks/>
          </p:cNvSpPr>
          <p:nvPr/>
        </p:nvSpPr>
        <p:spPr>
          <a:xfrm>
            <a:off x="6116128" y="1497496"/>
            <a:ext cx="5506528" cy="51153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base">
              <a:buNone/>
            </a:pPr>
            <a:r>
              <a:rPr lang="en-ID" sz="600" dirty="0" smtClean="0">
                <a:latin typeface="Courier New" panose="02070309020205020404" pitchFamily="49" charset="0"/>
                <a:cs typeface="Courier New" panose="02070309020205020404" pitchFamily="49" charset="0"/>
              </a:rPr>
              <a:t>import </a:t>
            </a:r>
            <a:r>
              <a:rPr lang="en-ID" sz="600" dirty="0" err="1" smtClean="0">
                <a:latin typeface="Courier New" panose="02070309020205020404" pitchFamily="49" charset="0"/>
                <a:cs typeface="Courier New" panose="02070309020205020404" pitchFamily="49" charset="0"/>
              </a:rPr>
              <a:t>java.util.Arrays</a:t>
            </a:r>
            <a:r>
              <a:rPr lang="en-ID" sz="600" dirty="0" smtClean="0">
                <a:latin typeface="Courier New" panose="02070309020205020404" pitchFamily="49" charset="0"/>
                <a:cs typeface="Courier New" panose="02070309020205020404" pitchFamily="49" charset="0"/>
              </a:rPr>
              <a:t>;</a:t>
            </a:r>
          </a:p>
          <a:p>
            <a:pPr marL="0" indent="0" fontAlgn="base">
              <a:buNone/>
            </a:pPr>
            <a:r>
              <a:rPr lang="en-ID" sz="600" dirty="0" smtClean="0">
                <a:latin typeface="Courier New" panose="02070309020205020404" pitchFamily="49" charset="0"/>
                <a:cs typeface="Courier New" panose="02070309020205020404" pitchFamily="49" charset="0"/>
              </a:rPr>
              <a:t>import </a:t>
            </a:r>
            <a:r>
              <a:rPr lang="en-ID" sz="600" dirty="0" err="1" smtClean="0">
                <a:latin typeface="Courier New" panose="02070309020205020404" pitchFamily="49" charset="0"/>
                <a:cs typeface="Courier New" panose="02070309020205020404" pitchFamily="49" charset="0"/>
              </a:rPr>
              <a:t>java.util.stream.IntStream</a:t>
            </a:r>
            <a:r>
              <a:rPr lang="en-ID" sz="600" dirty="0" smtClean="0">
                <a:latin typeface="Courier New" panose="02070309020205020404" pitchFamily="49" charset="0"/>
                <a:cs typeface="Courier New" panose="02070309020205020404" pitchFamily="49" charset="0"/>
              </a:rPr>
              <a:t>;</a:t>
            </a:r>
          </a:p>
          <a:p>
            <a:pPr marL="0" indent="0" fontAlgn="base">
              <a:buNone/>
            </a:pPr>
            <a:r>
              <a:rPr lang="en-ID" sz="600" dirty="0" smtClean="0">
                <a:latin typeface="Courier New" panose="02070309020205020404" pitchFamily="49" charset="0"/>
                <a:cs typeface="Courier New" panose="02070309020205020404" pitchFamily="49" charset="0"/>
              </a:rPr>
              <a:t> public class Java8ParallelStreamMain {</a:t>
            </a:r>
          </a:p>
          <a:p>
            <a:pPr marL="0" indent="0" fontAlgn="base">
              <a:buNone/>
            </a:pPr>
            <a:r>
              <a:rPr lang="en-ID" sz="600" dirty="0" smtClean="0">
                <a:latin typeface="Courier New" panose="02070309020205020404" pitchFamily="49" charset="0"/>
                <a:cs typeface="Courier New" panose="02070309020205020404" pitchFamily="49" charset="0"/>
              </a:rPr>
              <a:t>public static void main(String[] </a:t>
            </a:r>
            <a:r>
              <a:rPr lang="en-ID" sz="600" dirty="0" err="1" smtClean="0">
                <a:latin typeface="Courier New" panose="02070309020205020404" pitchFamily="49" charset="0"/>
                <a:cs typeface="Courier New" panose="02070309020205020404" pitchFamily="49" charset="0"/>
              </a:rPr>
              <a:t>args</a:t>
            </a:r>
            <a:r>
              <a:rPr lang="en-ID" sz="600" dirty="0" smtClean="0">
                <a:latin typeface="Courier New" panose="02070309020205020404" pitchFamily="49" charset="0"/>
                <a:cs typeface="Courier New" panose="02070309020205020404" pitchFamily="49" charset="0"/>
              </a:rPr>
              <a:t>) {</a:t>
            </a:r>
          </a:p>
          <a:p>
            <a:pPr marL="0" indent="0" fontAlgn="base">
              <a:buNone/>
            </a:pPr>
            <a:r>
              <a:rPr lang="en-ID" sz="600" dirty="0" smtClean="0">
                <a:latin typeface="Courier New" panose="02070309020205020404" pitchFamily="49" charset="0"/>
                <a:cs typeface="Courier New" panose="02070309020205020404" pitchFamily="49" charset="0"/>
              </a:rPr>
              <a:t>	</a:t>
            </a:r>
            <a:r>
              <a:rPr lang="en-ID" sz="600" dirty="0" err="1" smtClean="0">
                <a:latin typeface="Courier New" panose="02070309020205020404" pitchFamily="49" charset="0"/>
                <a:cs typeface="Courier New" panose="02070309020205020404" pitchFamily="49" charset="0"/>
              </a:rPr>
              <a:t>System.out.println</a:t>
            </a:r>
            <a:r>
              <a:rPr lang="en-ID" sz="600" dirty="0" smtClean="0">
                <a:latin typeface="Courier New" panose="02070309020205020404" pitchFamily="49" charset="0"/>
                <a:cs typeface="Courier New" panose="02070309020205020404" pitchFamily="49" charset="0"/>
              </a:rPr>
              <a:t>("=================================");</a:t>
            </a:r>
          </a:p>
          <a:p>
            <a:pPr marL="0" indent="0" fontAlgn="base">
              <a:buNone/>
            </a:pPr>
            <a:r>
              <a:rPr lang="en-ID" sz="600" dirty="0" smtClean="0">
                <a:latin typeface="Courier New" panose="02070309020205020404" pitchFamily="49" charset="0"/>
                <a:cs typeface="Courier New" panose="02070309020205020404" pitchFamily="49" charset="0"/>
              </a:rPr>
              <a:t>	</a:t>
            </a:r>
            <a:r>
              <a:rPr lang="en-ID" sz="600" dirty="0" err="1" smtClean="0">
                <a:latin typeface="Courier New" panose="02070309020205020404" pitchFamily="49" charset="0"/>
                <a:cs typeface="Courier New" panose="02070309020205020404" pitchFamily="49" charset="0"/>
              </a:rPr>
              <a:t>System.out.println</a:t>
            </a:r>
            <a:r>
              <a:rPr lang="en-ID" sz="600" dirty="0" smtClean="0">
                <a:latin typeface="Courier New" panose="02070309020205020404" pitchFamily="49" charset="0"/>
                <a:cs typeface="Courier New" panose="02070309020205020404" pitchFamily="49" charset="0"/>
              </a:rPr>
              <a:t>("Using Sequential Stream");</a:t>
            </a:r>
          </a:p>
          <a:p>
            <a:pPr marL="0" indent="0" fontAlgn="base">
              <a:buNone/>
            </a:pPr>
            <a:r>
              <a:rPr lang="en-ID" sz="600" dirty="0" smtClean="0">
                <a:latin typeface="Courier New" panose="02070309020205020404" pitchFamily="49" charset="0"/>
                <a:cs typeface="Courier New" panose="02070309020205020404" pitchFamily="49" charset="0"/>
              </a:rPr>
              <a:t>	</a:t>
            </a:r>
            <a:r>
              <a:rPr lang="en-ID" sz="600" dirty="0" err="1" smtClean="0">
                <a:latin typeface="Courier New" panose="02070309020205020404" pitchFamily="49" charset="0"/>
                <a:cs typeface="Courier New" panose="02070309020205020404" pitchFamily="49" charset="0"/>
              </a:rPr>
              <a:t>System.out.println</a:t>
            </a:r>
            <a:r>
              <a:rPr lang="en-ID" sz="600" dirty="0" smtClean="0">
                <a:latin typeface="Courier New" panose="02070309020205020404" pitchFamily="49" charset="0"/>
                <a:cs typeface="Courier New" panose="02070309020205020404" pitchFamily="49" charset="0"/>
              </a:rPr>
              <a:t>("=================================");</a:t>
            </a:r>
          </a:p>
          <a:p>
            <a:pPr marL="0" indent="0" fontAlgn="base">
              <a:buNone/>
            </a:pPr>
            <a:r>
              <a:rPr lang="en-ID" sz="600" dirty="0" smtClean="0">
                <a:latin typeface="Courier New" panose="02070309020205020404" pitchFamily="49" charset="0"/>
                <a:cs typeface="Courier New" panose="02070309020205020404" pitchFamily="49" charset="0"/>
              </a:rPr>
              <a:t>	</a:t>
            </a:r>
            <a:r>
              <a:rPr lang="en-ID" sz="600" dirty="0" err="1" smtClean="0">
                <a:latin typeface="Courier New" panose="02070309020205020404" pitchFamily="49" charset="0"/>
                <a:cs typeface="Courier New" panose="02070309020205020404" pitchFamily="49" charset="0"/>
              </a:rPr>
              <a:t>int</a:t>
            </a:r>
            <a:r>
              <a:rPr lang="en-ID" sz="600" dirty="0" smtClean="0">
                <a:latin typeface="Courier New" panose="02070309020205020404" pitchFamily="49" charset="0"/>
                <a:cs typeface="Courier New" panose="02070309020205020404" pitchFamily="49" charset="0"/>
              </a:rPr>
              <a:t>[] array= {1,2,3,4,5,6,7,8,9,10};</a:t>
            </a:r>
          </a:p>
          <a:p>
            <a:pPr marL="0" indent="0" fontAlgn="base">
              <a:buNone/>
            </a:pPr>
            <a:r>
              <a:rPr lang="en-ID" sz="600" dirty="0" smtClean="0">
                <a:latin typeface="Courier New" panose="02070309020205020404" pitchFamily="49" charset="0"/>
                <a:cs typeface="Courier New" panose="02070309020205020404" pitchFamily="49" charset="0"/>
              </a:rPr>
              <a:t>	</a:t>
            </a:r>
            <a:r>
              <a:rPr lang="en-ID" sz="600" dirty="0" err="1" smtClean="0">
                <a:latin typeface="Courier New" panose="02070309020205020404" pitchFamily="49" charset="0"/>
                <a:cs typeface="Courier New" panose="02070309020205020404" pitchFamily="49" charset="0"/>
              </a:rPr>
              <a:t>IntStream</a:t>
            </a:r>
            <a:r>
              <a:rPr lang="en-ID" sz="600" dirty="0" smtClean="0">
                <a:latin typeface="Courier New" panose="02070309020205020404" pitchFamily="49" charset="0"/>
                <a:cs typeface="Courier New" panose="02070309020205020404" pitchFamily="49" charset="0"/>
              </a:rPr>
              <a:t> </a:t>
            </a:r>
            <a:r>
              <a:rPr lang="en-ID" sz="600" dirty="0" err="1" smtClean="0">
                <a:latin typeface="Courier New" panose="02070309020205020404" pitchFamily="49" charset="0"/>
                <a:cs typeface="Courier New" panose="02070309020205020404" pitchFamily="49" charset="0"/>
              </a:rPr>
              <a:t>intArrStream</a:t>
            </a:r>
            <a:r>
              <a:rPr lang="en-ID" sz="600" dirty="0" smtClean="0">
                <a:latin typeface="Courier New" panose="02070309020205020404" pitchFamily="49" charset="0"/>
                <a:cs typeface="Courier New" panose="02070309020205020404" pitchFamily="49" charset="0"/>
              </a:rPr>
              <a:t>=</a:t>
            </a:r>
            <a:r>
              <a:rPr lang="en-ID" sz="600" dirty="0" err="1" smtClean="0">
                <a:latin typeface="Courier New" panose="02070309020205020404" pitchFamily="49" charset="0"/>
                <a:cs typeface="Courier New" panose="02070309020205020404" pitchFamily="49" charset="0"/>
              </a:rPr>
              <a:t>Arrays.stream</a:t>
            </a:r>
            <a:r>
              <a:rPr lang="en-ID" sz="600" dirty="0" smtClean="0">
                <a:latin typeface="Courier New" panose="02070309020205020404" pitchFamily="49" charset="0"/>
                <a:cs typeface="Courier New" panose="02070309020205020404" pitchFamily="49" charset="0"/>
              </a:rPr>
              <a:t>(array);</a:t>
            </a:r>
          </a:p>
          <a:p>
            <a:pPr marL="0" indent="0" fontAlgn="base">
              <a:buNone/>
            </a:pPr>
            <a:r>
              <a:rPr lang="en-ID" sz="600" dirty="0" smtClean="0">
                <a:latin typeface="Courier New" panose="02070309020205020404" pitchFamily="49" charset="0"/>
                <a:cs typeface="Courier New" panose="02070309020205020404" pitchFamily="49" charset="0"/>
              </a:rPr>
              <a:t>	</a:t>
            </a:r>
            <a:r>
              <a:rPr lang="en-ID" sz="600" dirty="0" err="1" smtClean="0">
                <a:latin typeface="Courier New" panose="02070309020205020404" pitchFamily="49" charset="0"/>
                <a:cs typeface="Courier New" panose="02070309020205020404" pitchFamily="49" charset="0"/>
              </a:rPr>
              <a:t>intArrStream.forEach</a:t>
            </a:r>
            <a:r>
              <a:rPr lang="en-ID" sz="600" dirty="0" smtClean="0">
                <a:latin typeface="Courier New" panose="02070309020205020404" pitchFamily="49" charset="0"/>
                <a:cs typeface="Courier New" panose="02070309020205020404" pitchFamily="49" charset="0"/>
              </a:rPr>
              <a:t>(s-&gt;</a:t>
            </a:r>
          </a:p>
          <a:p>
            <a:pPr marL="0" indent="0" fontAlgn="base">
              <a:buNone/>
            </a:pPr>
            <a:r>
              <a:rPr lang="en-ID" sz="600" dirty="0" smtClean="0">
                <a:latin typeface="Courier New" panose="02070309020205020404" pitchFamily="49" charset="0"/>
                <a:cs typeface="Courier New" panose="02070309020205020404" pitchFamily="49" charset="0"/>
              </a:rPr>
              <a:t>	{</a:t>
            </a:r>
          </a:p>
          <a:p>
            <a:pPr marL="0" indent="0" fontAlgn="base">
              <a:buNone/>
            </a:pPr>
            <a:r>
              <a:rPr lang="en-ID" sz="600" dirty="0" smtClean="0">
                <a:latin typeface="Courier New" panose="02070309020205020404" pitchFamily="49" charset="0"/>
                <a:cs typeface="Courier New" panose="02070309020205020404" pitchFamily="49" charset="0"/>
              </a:rPr>
              <a:t>	</a:t>
            </a:r>
            <a:r>
              <a:rPr lang="en-ID" sz="600" dirty="0" err="1" smtClean="0">
                <a:latin typeface="Courier New" panose="02070309020205020404" pitchFamily="49" charset="0"/>
                <a:cs typeface="Courier New" panose="02070309020205020404" pitchFamily="49" charset="0"/>
              </a:rPr>
              <a:t>System.out.println</a:t>
            </a:r>
            <a:r>
              <a:rPr lang="en-ID" sz="600" dirty="0" smtClean="0">
                <a:latin typeface="Courier New" panose="02070309020205020404" pitchFamily="49" charset="0"/>
                <a:cs typeface="Courier New" panose="02070309020205020404" pitchFamily="49" charset="0"/>
              </a:rPr>
              <a:t>(s+" "+</a:t>
            </a:r>
            <a:r>
              <a:rPr lang="en-ID" sz="600" dirty="0" err="1" smtClean="0">
                <a:latin typeface="Courier New" panose="02070309020205020404" pitchFamily="49" charset="0"/>
                <a:cs typeface="Courier New" panose="02070309020205020404" pitchFamily="49" charset="0"/>
              </a:rPr>
              <a:t>Thread.currentThread</a:t>
            </a:r>
            <a:r>
              <a:rPr lang="en-ID" sz="600" dirty="0" smtClean="0">
                <a:latin typeface="Courier New" panose="02070309020205020404" pitchFamily="49" charset="0"/>
                <a:cs typeface="Courier New" panose="02070309020205020404" pitchFamily="49" charset="0"/>
              </a:rPr>
              <a:t>().</a:t>
            </a:r>
            <a:r>
              <a:rPr lang="en-ID" sz="600" dirty="0" err="1" smtClean="0">
                <a:latin typeface="Courier New" panose="02070309020205020404" pitchFamily="49" charset="0"/>
                <a:cs typeface="Courier New" panose="02070309020205020404" pitchFamily="49" charset="0"/>
              </a:rPr>
              <a:t>getName</a:t>
            </a:r>
            <a:r>
              <a:rPr lang="en-ID" sz="600" dirty="0" smtClean="0">
                <a:latin typeface="Courier New" panose="02070309020205020404" pitchFamily="49" charset="0"/>
                <a:cs typeface="Courier New" panose="02070309020205020404" pitchFamily="49" charset="0"/>
              </a:rPr>
              <a:t>());</a:t>
            </a:r>
          </a:p>
          <a:p>
            <a:pPr marL="0" indent="0" fontAlgn="base">
              <a:buNone/>
            </a:pPr>
            <a:r>
              <a:rPr lang="en-ID" sz="600" dirty="0" smtClean="0">
                <a:latin typeface="Courier New" panose="02070309020205020404" pitchFamily="49" charset="0"/>
                <a:cs typeface="Courier New" panose="02070309020205020404" pitchFamily="49" charset="0"/>
              </a:rPr>
              <a:t>	}</a:t>
            </a:r>
          </a:p>
          <a:p>
            <a:pPr marL="0" indent="0" fontAlgn="base">
              <a:buNone/>
            </a:pPr>
            <a:r>
              <a:rPr lang="en-ID" sz="600" dirty="0" smtClean="0">
                <a:latin typeface="Courier New" panose="02070309020205020404" pitchFamily="49" charset="0"/>
                <a:cs typeface="Courier New" panose="02070309020205020404" pitchFamily="49" charset="0"/>
              </a:rPr>
              <a:t>	);</a:t>
            </a:r>
          </a:p>
          <a:p>
            <a:pPr marL="0" indent="0" fontAlgn="base">
              <a:buNone/>
            </a:pPr>
            <a:r>
              <a:rPr lang="en-ID" sz="600" dirty="0">
                <a:latin typeface="Courier New" panose="02070309020205020404" pitchFamily="49" charset="0"/>
                <a:cs typeface="Courier New" panose="02070309020205020404" pitchFamily="49" charset="0"/>
              </a:rPr>
              <a:t>	</a:t>
            </a:r>
            <a:r>
              <a:rPr lang="en-ID" sz="600" dirty="0" err="1">
                <a:latin typeface="Courier New" panose="02070309020205020404" pitchFamily="49" charset="0"/>
                <a:cs typeface="Courier New" panose="02070309020205020404" pitchFamily="49" charset="0"/>
              </a:rPr>
              <a:t>System.out.println</a:t>
            </a:r>
            <a:r>
              <a:rPr lang="en-ID" sz="600" dirty="0">
                <a:latin typeface="Courier New" panose="02070309020205020404" pitchFamily="49" charset="0"/>
                <a:cs typeface="Courier New" panose="02070309020205020404" pitchFamily="49" charset="0"/>
              </a:rPr>
              <a:t>("=================================");</a:t>
            </a:r>
          </a:p>
          <a:p>
            <a:pPr marL="0" indent="0" fontAlgn="base">
              <a:buNone/>
            </a:pPr>
            <a:r>
              <a:rPr lang="en-ID" sz="600" dirty="0">
                <a:latin typeface="Courier New" panose="02070309020205020404" pitchFamily="49" charset="0"/>
                <a:cs typeface="Courier New" panose="02070309020205020404" pitchFamily="49" charset="0"/>
              </a:rPr>
              <a:t>	</a:t>
            </a:r>
            <a:r>
              <a:rPr lang="en-ID" sz="600" dirty="0" err="1">
                <a:latin typeface="Courier New" panose="02070309020205020404" pitchFamily="49" charset="0"/>
                <a:cs typeface="Courier New" panose="02070309020205020404" pitchFamily="49" charset="0"/>
              </a:rPr>
              <a:t>System.out.println</a:t>
            </a:r>
            <a:r>
              <a:rPr lang="en-ID" sz="600" dirty="0">
                <a:latin typeface="Courier New" panose="02070309020205020404" pitchFamily="49" charset="0"/>
                <a:cs typeface="Courier New" panose="02070309020205020404" pitchFamily="49" charset="0"/>
              </a:rPr>
              <a:t>("Using Parallel Stream");</a:t>
            </a:r>
          </a:p>
          <a:p>
            <a:pPr marL="0" indent="0" fontAlgn="base">
              <a:buNone/>
            </a:pPr>
            <a:r>
              <a:rPr lang="en-ID" sz="600" dirty="0">
                <a:latin typeface="Courier New" panose="02070309020205020404" pitchFamily="49" charset="0"/>
                <a:cs typeface="Courier New" panose="02070309020205020404" pitchFamily="49" charset="0"/>
              </a:rPr>
              <a:t>	</a:t>
            </a:r>
            <a:r>
              <a:rPr lang="en-ID" sz="600" dirty="0" err="1">
                <a:latin typeface="Courier New" panose="02070309020205020404" pitchFamily="49" charset="0"/>
                <a:cs typeface="Courier New" panose="02070309020205020404" pitchFamily="49" charset="0"/>
              </a:rPr>
              <a:t>System.out.println</a:t>
            </a:r>
            <a:r>
              <a:rPr lang="en-ID" sz="600" dirty="0">
                <a:latin typeface="Courier New" panose="02070309020205020404" pitchFamily="49" charset="0"/>
                <a:cs typeface="Courier New" panose="02070309020205020404" pitchFamily="49" charset="0"/>
              </a:rPr>
              <a:t>("=================================");</a:t>
            </a:r>
          </a:p>
          <a:p>
            <a:pPr marL="0" indent="0" fontAlgn="base">
              <a:buNone/>
            </a:pPr>
            <a:r>
              <a:rPr lang="en-ID" sz="600" dirty="0">
                <a:latin typeface="Courier New" panose="02070309020205020404" pitchFamily="49" charset="0"/>
                <a:cs typeface="Courier New" panose="02070309020205020404" pitchFamily="49" charset="0"/>
              </a:rPr>
              <a:t>	</a:t>
            </a:r>
            <a:r>
              <a:rPr lang="en-ID" sz="600" dirty="0" err="1">
                <a:latin typeface="Courier New" panose="02070309020205020404" pitchFamily="49" charset="0"/>
                <a:cs typeface="Courier New" panose="02070309020205020404" pitchFamily="49" charset="0"/>
              </a:rPr>
              <a:t>IntStream</a:t>
            </a:r>
            <a:r>
              <a:rPr lang="en-ID" sz="600" dirty="0">
                <a:latin typeface="Courier New" panose="02070309020205020404" pitchFamily="49" charset="0"/>
                <a:cs typeface="Courier New" panose="02070309020205020404" pitchFamily="49" charset="0"/>
              </a:rPr>
              <a:t> </a:t>
            </a:r>
            <a:r>
              <a:rPr lang="en-ID" sz="600" dirty="0" err="1">
                <a:latin typeface="Courier New" panose="02070309020205020404" pitchFamily="49" charset="0"/>
                <a:cs typeface="Courier New" panose="02070309020205020404" pitchFamily="49" charset="0"/>
              </a:rPr>
              <a:t>intParallelStream</a:t>
            </a:r>
            <a:r>
              <a:rPr lang="en-ID" sz="600" dirty="0">
                <a:latin typeface="Courier New" panose="02070309020205020404" pitchFamily="49" charset="0"/>
                <a:cs typeface="Courier New" panose="02070309020205020404" pitchFamily="49" charset="0"/>
              </a:rPr>
              <a:t>=</a:t>
            </a:r>
            <a:r>
              <a:rPr lang="en-ID" sz="600" dirty="0" err="1">
                <a:latin typeface="Courier New" panose="02070309020205020404" pitchFamily="49" charset="0"/>
                <a:cs typeface="Courier New" panose="02070309020205020404" pitchFamily="49" charset="0"/>
              </a:rPr>
              <a:t>Arrays.stream</a:t>
            </a:r>
            <a:r>
              <a:rPr lang="en-ID" sz="600" dirty="0">
                <a:latin typeface="Courier New" panose="02070309020205020404" pitchFamily="49" charset="0"/>
                <a:cs typeface="Courier New" panose="02070309020205020404" pitchFamily="49" charset="0"/>
              </a:rPr>
              <a:t>(array).parallel();</a:t>
            </a:r>
          </a:p>
          <a:p>
            <a:pPr marL="0" indent="0" fontAlgn="base">
              <a:buNone/>
            </a:pPr>
            <a:r>
              <a:rPr lang="en-ID" sz="600" dirty="0">
                <a:latin typeface="Courier New" panose="02070309020205020404" pitchFamily="49" charset="0"/>
                <a:cs typeface="Courier New" panose="02070309020205020404" pitchFamily="49" charset="0"/>
              </a:rPr>
              <a:t>	</a:t>
            </a:r>
            <a:r>
              <a:rPr lang="en-ID" sz="600" dirty="0" err="1">
                <a:latin typeface="Courier New" panose="02070309020205020404" pitchFamily="49" charset="0"/>
                <a:cs typeface="Courier New" panose="02070309020205020404" pitchFamily="49" charset="0"/>
              </a:rPr>
              <a:t>intParallelStream.forEach</a:t>
            </a:r>
            <a:r>
              <a:rPr lang="en-ID" sz="600" dirty="0">
                <a:latin typeface="Courier New" panose="02070309020205020404" pitchFamily="49" charset="0"/>
                <a:cs typeface="Courier New" panose="02070309020205020404" pitchFamily="49" charset="0"/>
              </a:rPr>
              <a:t>(s-&gt;</a:t>
            </a:r>
          </a:p>
          <a:p>
            <a:pPr marL="0" indent="0" fontAlgn="base">
              <a:buNone/>
            </a:pPr>
            <a:r>
              <a:rPr lang="en-ID" sz="600" dirty="0">
                <a:latin typeface="Courier New" panose="02070309020205020404" pitchFamily="49" charset="0"/>
                <a:cs typeface="Courier New" panose="02070309020205020404" pitchFamily="49" charset="0"/>
              </a:rPr>
              <a:t>	{</a:t>
            </a:r>
          </a:p>
          <a:p>
            <a:pPr marL="0" indent="0" fontAlgn="base">
              <a:buNone/>
            </a:pPr>
            <a:r>
              <a:rPr lang="en-ID" sz="600" dirty="0">
                <a:latin typeface="Courier New" panose="02070309020205020404" pitchFamily="49" charset="0"/>
                <a:cs typeface="Courier New" panose="02070309020205020404" pitchFamily="49" charset="0"/>
              </a:rPr>
              <a:t>		</a:t>
            </a:r>
            <a:r>
              <a:rPr lang="en-ID" sz="600" dirty="0" err="1">
                <a:latin typeface="Courier New" panose="02070309020205020404" pitchFamily="49" charset="0"/>
                <a:cs typeface="Courier New" panose="02070309020205020404" pitchFamily="49" charset="0"/>
              </a:rPr>
              <a:t>System.out.println</a:t>
            </a:r>
            <a:r>
              <a:rPr lang="en-ID" sz="600" dirty="0">
                <a:latin typeface="Courier New" panose="02070309020205020404" pitchFamily="49" charset="0"/>
                <a:cs typeface="Courier New" panose="02070309020205020404" pitchFamily="49" charset="0"/>
              </a:rPr>
              <a:t>(s+" "+</a:t>
            </a:r>
            <a:r>
              <a:rPr lang="en-ID" sz="600" dirty="0" err="1">
                <a:latin typeface="Courier New" panose="02070309020205020404" pitchFamily="49" charset="0"/>
                <a:cs typeface="Courier New" panose="02070309020205020404" pitchFamily="49" charset="0"/>
              </a:rPr>
              <a:t>Thread.currentThread</a:t>
            </a:r>
            <a:r>
              <a:rPr lang="en-ID" sz="600" dirty="0">
                <a:latin typeface="Courier New" panose="02070309020205020404" pitchFamily="49" charset="0"/>
                <a:cs typeface="Courier New" panose="02070309020205020404" pitchFamily="49" charset="0"/>
              </a:rPr>
              <a:t>().</a:t>
            </a:r>
            <a:r>
              <a:rPr lang="en-ID" sz="600" dirty="0" err="1">
                <a:latin typeface="Courier New" panose="02070309020205020404" pitchFamily="49" charset="0"/>
                <a:cs typeface="Courier New" panose="02070309020205020404" pitchFamily="49" charset="0"/>
              </a:rPr>
              <a:t>getName</a:t>
            </a:r>
            <a:r>
              <a:rPr lang="en-ID" sz="600" dirty="0">
                <a:latin typeface="Courier New" panose="02070309020205020404" pitchFamily="49" charset="0"/>
                <a:cs typeface="Courier New" panose="02070309020205020404" pitchFamily="49" charset="0"/>
              </a:rPr>
              <a:t>());</a:t>
            </a:r>
          </a:p>
          <a:p>
            <a:pPr marL="0" indent="0" fontAlgn="base">
              <a:buNone/>
            </a:pPr>
            <a:r>
              <a:rPr lang="en-ID" sz="600" dirty="0">
                <a:latin typeface="Courier New" panose="02070309020205020404" pitchFamily="49" charset="0"/>
                <a:cs typeface="Courier New" panose="02070309020205020404" pitchFamily="49" charset="0"/>
              </a:rPr>
              <a:t>	}</a:t>
            </a:r>
          </a:p>
          <a:p>
            <a:pPr marL="0" indent="0" fontAlgn="base">
              <a:buNone/>
            </a:pPr>
            <a:r>
              <a:rPr lang="en-ID" sz="600" dirty="0">
                <a:latin typeface="Courier New" panose="02070309020205020404" pitchFamily="49" charset="0"/>
                <a:cs typeface="Courier New" panose="02070309020205020404" pitchFamily="49" charset="0"/>
              </a:rPr>
              <a:t>	);</a:t>
            </a:r>
          </a:p>
          <a:p>
            <a:pPr marL="0" indent="0" fontAlgn="base">
              <a:buNone/>
            </a:pPr>
            <a:r>
              <a:rPr lang="en-ID" sz="600" dirty="0">
                <a:latin typeface="Courier New" panose="02070309020205020404" pitchFamily="49" charset="0"/>
                <a:cs typeface="Courier New" panose="02070309020205020404" pitchFamily="49" charset="0"/>
              </a:rPr>
              <a:t>	}</a:t>
            </a:r>
          </a:p>
          <a:p>
            <a:pPr marL="0" indent="0" fontAlgn="base">
              <a:buNone/>
            </a:pPr>
            <a:r>
              <a:rPr lang="en-ID" sz="600" dirty="0">
                <a:latin typeface="Courier New" panose="02070309020205020404" pitchFamily="49" charset="0"/>
                <a:cs typeface="Courier New" panose="02070309020205020404" pitchFamily="49" charset="0"/>
              </a:rPr>
              <a:t>}</a:t>
            </a:r>
            <a:endParaRPr lang="en-ID"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294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a:t>Java 8 Parallel Stream</a:t>
            </a:r>
          </a:p>
        </p:txBody>
      </p:sp>
      <p:sp>
        <p:nvSpPr>
          <p:cNvPr id="3" name="Content Placeholder 2"/>
          <p:cNvSpPr>
            <a:spLocks noGrp="1"/>
          </p:cNvSpPr>
          <p:nvPr>
            <p:ph idx="1"/>
          </p:nvPr>
        </p:nvSpPr>
        <p:spPr>
          <a:xfrm>
            <a:off x="609600" y="1497496"/>
            <a:ext cx="5506528" cy="5115339"/>
          </a:xfrm>
        </p:spPr>
        <p:txBody>
          <a:bodyPr>
            <a:noAutofit/>
          </a:bodyPr>
          <a:lstStyle/>
          <a:p>
            <a:pPr algn="just" fontAlgn="base"/>
            <a:r>
              <a:rPr lang="en-US" sz="1600" dirty="0"/>
              <a:t>When you run above program, you will get below </a:t>
            </a:r>
            <a:r>
              <a:rPr lang="en-US" sz="1600" dirty="0" smtClean="0"/>
              <a:t>output</a:t>
            </a:r>
          </a:p>
          <a:p>
            <a:pPr marL="457200" lvl="1" indent="0" fontAlgn="base">
              <a:buNone/>
            </a:pPr>
            <a:endParaRPr lang="en-US" sz="1800" dirty="0" smtClean="0">
              <a:latin typeface="Courier New" panose="02070309020205020404" pitchFamily="49" charset="0"/>
              <a:cs typeface="Courier New" panose="02070309020205020404" pitchFamily="49" charset="0"/>
            </a:endParaRPr>
          </a:p>
          <a:p>
            <a:pPr marL="457200" lvl="1" indent="0" fontAlgn="base">
              <a:buNone/>
            </a:pP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Using Sequential Stream</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1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2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3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4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5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6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7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8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9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10 main</a:t>
            </a:r>
            <a:endParaRPr lang="en-US" sz="120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a:xfrm>
            <a:off x="6116128" y="1497496"/>
            <a:ext cx="5506528" cy="51153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fontAlgn="base">
              <a:buNone/>
            </a:pPr>
            <a:endParaRPr lang="en-ID" sz="1800" dirty="0" smtClean="0">
              <a:latin typeface="Courier New" panose="02070309020205020404" pitchFamily="49" charset="0"/>
              <a:cs typeface="Courier New" panose="02070309020205020404" pitchFamily="49" charset="0"/>
            </a:endParaRPr>
          </a:p>
          <a:p>
            <a:pPr marL="457200" lvl="1" indent="0" fontAlgn="base">
              <a:buNone/>
            </a:pPr>
            <a:endParaRPr lang="en-ID" sz="1800" dirty="0">
              <a:latin typeface="Courier New" panose="02070309020205020404" pitchFamily="49" charset="0"/>
              <a:cs typeface="Courier New" panose="02070309020205020404" pitchFamily="49" charset="0"/>
            </a:endParaRPr>
          </a:p>
          <a:p>
            <a:pPr marL="457200" lvl="1" indent="0" fontAlgn="base">
              <a:buNone/>
            </a:pPr>
            <a:r>
              <a:rPr lang="en-ID" sz="1800" dirty="0" smtClean="0">
                <a:latin typeface="Courier New" panose="02070309020205020404" pitchFamily="49" charset="0"/>
                <a:cs typeface="Courier New" panose="02070309020205020404" pitchFamily="49" charset="0"/>
              </a:rPr>
              <a:t>=================================</a:t>
            </a:r>
            <a:r>
              <a:rPr lang="en-ID" sz="1800" dirty="0">
                <a:latin typeface="Courier New" panose="02070309020205020404" pitchFamily="49" charset="0"/>
                <a:cs typeface="Courier New" panose="02070309020205020404" pitchFamily="49" charset="0"/>
              </a:rPr>
              <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Using Parallel Stream</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7 main</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6 ForkJoinPool.commonPool-worker-3</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3 ForkJoinPool.commonPool-worker-1</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9 ForkJoinPool.commonPool-worker-2</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2 ForkJoinPool.commonPool-worker-3</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5 ForkJoinPool.commonPool-worker-1</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10 ForkJoinPool.commonPool-worker-2</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1 ForkJoinPool.commonPool-worker-3</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8 ForkJoinPool.commonPool-worker-2</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4 ForkJoinPool.commonPool-worker-1</a:t>
            </a:r>
            <a:endParaRPr lang="en-ID" sz="8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9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Multitasking</a:t>
            </a:r>
          </a:p>
        </p:txBody>
      </p:sp>
      <p:sp>
        <p:nvSpPr>
          <p:cNvPr id="3" name="Content Placeholder 2"/>
          <p:cNvSpPr>
            <a:spLocks noGrp="1"/>
          </p:cNvSpPr>
          <p:nvPr>
            <p:ph idx="1"/>
          </p:nvPr>
        </p:nvSpPr>
        <p:spPr>
          <a:xfrm>
            <a:off x="609600" y="1789043"/>
            <a:ext cx="10972800" cy="4823792"/>
          </a:xfrm>
        </p:spPr>
        <p:txBody>
          <a:bodyPr>
            <a:normAutofit/>
          </a:bodyPr>
          <a:lstStyle/>
          <a:p>
            <a:pPr marL="109728" indent="0">
              <a:buNone/>
            </a:pPr>
            <a:r>
              <a:rPr lang="en-US" dirty="0"/>
              <a:t>Multitasking is a process of executing multiple tasks simultaneously. We use multitasking to utilize the CPU. Multitasking can be achieved by two ways</a:t>
            </a:r>
            <a:r>
              <a:rPr lang="en-US" dirty="0" smtClean="0"/>
              <a:t>:</a:t>
            </a:r>
          </a:p>
          <a:p>
            <a:pPr marL="109728" indent="0">
              <a:buNone/>
            </a:pPr>
            <a:endParaRPr lang="en-US" dirty="0"/>
          </a:p>
          <a:p>
            <a:pPr>
              <a:lnSpc>
                <a:spcPct val="150000"/>
              </a:lnSpc>
            </a:pPr>
            <a:r>
              <a:rPr lang="en-US" dirty="0"/>
              <a:t>Process-based Multitasking(Multiprocessing)</a:t>
            </a:r>
          </a:p>
          <a:p>
            <a:pPr>
              <a:lnSpc>
                <a:spcPct val="150000"/>
              </a:lnSpc>
            </a:pPr>
            <a:r>
              <a:rPr lang="en-US" dirty="0"/>
              <a:t>Thread-based Multitasking(Multithreading)</a:t>
            </a:r>
          </a:p>
        </p:txBody>
      </p:sp>
    </p:spTree>
    <p:extLst>
      <p:ext uri="{BB962C8B-B14F-4D97-AF65-F5344CB8AC3E}">
        <p14:creationId xmlns:p14="http://schemas.microsoft.com/office/powerpoint/2010/main" val="22775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pPr fontAlgn="base"/>
            <a:r>
              <a:rPr lang="en-ID" b="1" dirty="0"/>
              <a:t>Java 8 Parallel Stream</a:t>
            </a:r>
          </a:p>
        </p:txBody>
      </p:sp>
      <p:sp>
        <p:nvSpPr>
          <p:cNvPr id="3" name="Content Placeholder 2"/>
          <p:cNvSpPr>
            <a:spLocks noGrp="1"/>
          </p:cNvSpPr>
          <p:nvPr>
            <p:ph idx="1"/>
          </p:nvPr>
        </p:nvSpPr>
        <p:spPr>
          <a:xfrm>
            <a:off x="609600" y="1789043"/>
            <a:ext cx="10972800" cy="4823792"/>
          </a:xfrm>
        </p:spPr>
        <p:txBody>
          <a:bodyPr>
            <a:normAutofit/>
          </a:bodyPr>
          <a:lstStyle/>
          <a:p>
            <a:pPr algn="just" fontAlgn="base"/>
            <a:r>
              <a:rPr lang="en-US" sz="2400" dirty="0"/>
              <a:t>If you notice the output</a:t>
            </a:r>
            <a:r>
              <a:rPr lang="en-US" sz="2400" dirty="0" smtClean="0"/>
              <a:t>, main </a:t>
            </a:r>
            <a:r>
              <a:rPr lang="en-US" sz="2400" dirty="0"/>
              <a:t>thread is doing all the work in case of sequential stream</a:t>
            </a:r>
            <a:r>
              <a:rPr lang="en-US" sz="2400" dirty="0" smtClean="0"/>
              <a:t>. It </a:t>
            </a:r>
            <a:r>
              <a:rPr lang="en-US" sz="2400" dirty="0"/>
              <a:t>waits for current iteration to complete and then work on next iteration</a:t>
            </a:r>
            <a:r>
              <a:rPr lang="en-US" sz="2400" dirty="0" smtClean="0"/>
              <a:t>.</a:t>
            </a:r>
          </a:p>
          <a:p>
            <a:pPr algn="just" fontAlgn="base"/>
            <a:r>
              <a:rPr lang="en-US" sz="2400" dirty="0" smtClean="0"/>
              <a:t>In </a:t>
            </a:r>
            <a:r>
              <a:rPr lang="en-US" sz="2400" dirty="0"/>
              <a:t>case of Parallel stream</a:t>
            </a:r>
            <a:r>
              <a:rPr lang="en-US" sz="2400" dirty="0" smtClean="0"/>
              <a:t>, 4 </a:t>
            </a:r>
            <a:r>
              <a:rPr lang="en-US" sz="2400" dirty="0"/>
              <a:t>threads are spawned simultaneously and it internally using Fork and Join pool to create and manage threads</a:t>
            </a:r>
            <a:r>
              <a:rPr lang="en-US" sz="2400" dirty="0" smtClean="0"/>
              <a:t>. Parallel </a:t>
            </a:r>
            <a:r>
              <a:rPr lang="en-US" sz="2400" dirty="0"/>
              <a:t>streams create </a:t>
            </a:r>
            <a:r>
              <a:rPr lang="en-US" sz="2400" dirty="0" err="1"/>
              <a:t>ForkJoinPool</a:t>
            </a:r>
            <a:r>
              <a:rPr lang="en-US" sz="2400" dirty="0"/>
              <a:t> instance via static </a:t>
            </a:r>
            <a:r>
              <a:rPr lang="en-US" sz="2400" dirty="0" err="1"/>
              <a:t>ForkJoinPool.commonPool</a:t>
            </a:r>
            <a:r>
              <a:rPr lang="en-US" sz="2400" dirty="0"/>
              <a:t>() method.</a:t>
            </a:r>
          </a:p>
          <a:p>
            <a:pPr algn="just" fontAlgn="base"/>
            <a:r>
              <a:rPr lang="en-US" sz="2400" dirty="0"/>
              <a:t>Parallel Stream takes benefits of all available CPU cores and processes the tasks in parallel. If number of tasks exceeds the number of cores, then remaining tasks wait for currently running task to complete.</a:t>
            </a:r>
          </a:p>
        </p:txBody>
      </p:sp>
    </p:spTree>
    <p:extLst>
      <p:ext uri="{BB962C8B-B14F-4D97-AF65-F5344CB8AC3E}">
        <p14:creationId xmlns:p14="http://schemas.microsoft.com/office/powerpoint/2010/main" val="100632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fontScale="90000"/>
          </a:bodyPr>
          <a:lstStyle/>
          <a:p>
            <a:pPr fontAlgn="base"/>
            <a:r>
              <a:rPr lang="en-US" b="1" dirty="0"/>
              <a:t>Parallel Streams are cool, so should you use it always?</a:t>
            </a:r>
          </a:p>
        </p:txBody>
      </p:sp>
      <p:sp>
        <p:nvSpPr>
          <p:cNvPr id="3" name="Content Placeholder 2"/>
          <p:cNvSpPr>
            <a:spLocks noGrp="1"/>
          </p:cNvSpPr>
          <p:nvPr>
            <p:ph idx="1"/>
          </p:nvPr>
        </p:nvSpPr>
        <p:spPr>
          <a:xfrm>
            <a:off x="609600" y="1789043"/>
            <a:ext cx="10972800" cy="4823792"/>
          </a:xfrm>
        </p:spPr>
        <p:txBody>
          <a:bodyPr>
            <a:normAutofit/>
          </a:bodyPr>
          <a:lstStyle/>
          <a:p>
            <a:pPr marL="0" indent="0" fontAlgn="base">
              <a:buNone/>
            </a:pPr>
            <a:r>
              <a:rPr lang="en-US" sz="2400" b="1" dirty="0"/>
              <a:t>A big No!!</a:t>
            </a:r>
            <a:r>
              <a:rPr lang="en-US" sz="2400" dirty="0"/>
              <a:t/>
            </a:r>
            <a:br>
              <a:rPr lang="en-US" sz="2400" dirty="0"/>
            </a:br>
            <a:endParaRPr lang="en-US" sz="2400" dirty="0" smtClean="0"/>
          </a:p>
          <a:p>
            <a:pPr algn="just" fontAlgn="base"/>
            <a:r>
              <a:rPr lang="en-US" sz="2400" dirty="0" smtClean="0"/>
              <a:t>It </a:t>
            </a:r>
            <a:r>
              <a:rPr lang="en-US" sz="2400" dirty="0"/>
              <a:t>is easy to convert sequential </a:t>
            </a:r>
            <a:r>
              <a:rPr lang="en-US" sz="2400" b="1" dirty="0">
                <a:hlinkClick r:id="rId3"/>
              </a:rPr>
              <a:t>Stream</a:t>
            </a:r>
            <a:r>
              <a:rPr lang="en-US" sz="2400" dirty="0"/>
              <a:t> to parallel Stream just by adding .parallel, does not mean you should always use it</a:t>
            </a:r>
            <a:r>
              <a:rPr lang="en-US" sz="2400" dirty="0" smtClean="0"/>
              <a:t>.</a:t>
            </a:r>
          </a:p>
          <a:p>
            <a:pPr algn="just" fontAlgn="base"/>
            <a:r>
              <a:rPr lang="en-US" sz="2400" dirty="0" smtClean="0"/>
              <a:t>There </a:t>
            </a:r>
            <a:r>
              <a:rPr lang="en-US" sz="2400" dirty="0"/>
              <a:t>are lots of factors you need to consider while using parallel streams otherwise you will suffer from negative impacts of parallel Streams.</a:t>
            </a:r>
          </a:p>
          <a:p>
            <a:pPr algn="just" fontAlgn="base"/>
            <a:r>
              <a:rPr lang="en-US" sz="2400" dirty="0"/>
              <a:t>Parallel Stream has much higher overhead than sequential Stream and it takes good amount of time to coordinate between threads.</a:t>
            </a:r>
          </a:p>
        </p:txBody>
      </p:sp>
    </p:spTree>
    <p:extLst>
      <p:ext uri="{BB962C8B-B14F-4D97-AF65-F5344CB8AC3E}">
        <p14:creationId xmlns:p14="http://schemas.microsoft.com/office/powerpoint/2010/main" val="2766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fontScale="90000"/>
          </a:bodyPr>
          <a:lstStyle/>
          <a:p>
            <a:pPr fontAlgn="base"/>
            <a:r>
              <a:rPr lang="en-US" b="1" dirty="0"/>
              <a:t>Parallel Streams are cool, so should you use it always?</a:t>
            </a:r>
          </a:p>
        </p:txBody>
      </p:sp>
      <p:sp>
        <p:nvSpPr>
          <p:cNvPr id="3" name="Content Placeholder 2"/>
          <p:cNvSpPr>
            <a:spLocks noGrp="1"/>
          </p:cNvSpPr>
          <p:nvPr>
            <p:ph idx="1"/>
          </p:nvPr>
        </p:nvSpPr>
        <p:spPr>
          <a:xfrm>
            <a:off x="609600" y="1789043"/>
            <a:ext cx="10972800" cy="4823792"/>
          </a:xfrm>
        </p:spPr>
        <p:txBody>
          <a:bodyPr>
            <a:normAutofit/>
          </a:bodyPr>
          <a:lstStyle/>
          <a:p>
            <a:pPr marL="0" indent="0" fontAlgn="base">
              <a:buNone/>
            </a:pPr>
            <a:r>
              <a:rPr lang="en-US" sz="2400" dirty="0"/>
              <a:t>You need to consider parallel Stream if and only if:</a:t>
            </a:r>
          </a:p>
          <a:p>
            <a:pPr algn="just" fontAlgn="base"/>
            <a:r>
              <a:rPr lang="en-US" sz="2400" dirty="0"/>
              <a:t>You have large dataset to process.</a:t>
            </a:r>
          </a:p>
          <a:p>
            <a:pPr fontAlgn="base"/>
            <a:r>
              <a:rPr lang="en-US" sz="2400" dirty="0"/>
              <a:t>As you know that Java uses </a:t>
            </a:r>
            <a:r>
              <a:rPr lang="en-US" sz="2400" dirty="0" err="1"/>
              <a:t>ForkJoinPool</a:t>
            </a:r>
            <a:r>
              <a:rPr lang="en-US" sz="2400" dirty="0"/>
              <a:t> to achieve parallelism, </a:t>
            </a:r>
            <a:r>
              <a:rPr lang="en-US" sz="2400" dirty="0" err="1"/>
              <a:t>ForkJoinPool</a:t>
            </a:r>
            <a:r>
              <a:rPr lang="en-US" sz="2400" dirty="0"/>
              <a:t> forks sources stream and submit for execution, so your source stream should be </a:t>
            </a:r>
            <a:r>
              <a:rPr lang="en-US" sz="2400" dirty="0" err="1"/>
              <a:t>splittable</a:t>
            </a:r>
            <a:r>
              <a:rPr lang="en-US" sz="2400" dirty="0"/>
              <a:t>.</a:t>
            </a:r>
            <a:br>
              <a:rPr lang="en-US" sz="2400" dirty="0"/>
            </a:br>
            <a:r>
              <a:rPr lang="en-US" sz="2400" dirty="0"/>
              <a:t>For example:</a:t>
            </a:r>
            <a:br>
              <a:rPr lang="en-US" sz="2400" dirty="0"/>
            </a:br>
            <a:r>
              <a:rPr lang="en-US" sz="2400" dirty="0" err="1"/>
              <a:t>ArrayList</a:t>
            </a:r>
            <a:r>
              <a:rPr lang="en-US" sz="2400" dirty="0"/>
              <a:t> is very easy to split, as we can find a middle element by its index and split it but </a:t>
            </a:r>
            <a:r>
              <a:rPr lang="en-US" sz="2400" dirty="0" err="1"/>
              <a:t>LinkedList</a:t>
            </a:r>
            <a:r>
              <a:rPr lang="en-US" sz="2400" dirty="0"/>
              <a:t> is very hard to split and does not perform very well in most of the cases.</a:t>
            </a:r>
          </a:p>
          <a:p>
            <a:pPr algn="just" fontAlgn="base"/>
            <a:r>
              <a:rPr lang="en-US" sz="2400" dirty="0"/>
              <a:t>You are actually suffering from performance issues.</a:t>
            </a:r>
          </a:p>
          <a:p>
            <a:pPr algn="just" fontAlgn="base"/>
            <a:r>
              <a:rPr lang="en-US" sz="2400" dirty="0"/>
              <a:t>You need to make sure that all the shared resources between threads need to be synchronized properly otherwise it might produce unexpected results.</a:t>
            </a:r>
          </a:p>
        </p:txBody>
      </p:sp>
    </p:spTree>
    <p:extLst>
      <p:ext uri="{BB962C8B-B14F-4D97-AF65-F5344CB8AC3E}">
        <p14:creationId xmlns:p14="http://schemas.microsoft.com/office/powerpoint/2010/main" val="308328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Process-based Multitasking (Multiprocessing)</a:t>
            </a:r>
          </a:p>
        </p:txBody>
      </p:sp>
      <p:sp>
        <p:nvSpPr>
          <p:cNvPr id="3" name="Content Placeholder 2"/>
          <p:cNvSpPr>
            <a:spLocks noGrp="1"/>
          </p:cNvSpPr>
          <p:nvPr>
            <p:ph idx="1"/>
          </p:nvPr>
        </p:nvSpPr>
        <p:spPr>
          <a:xfrm>
            <a:off x="609600" y="1789043"/>
            <a:ext cx="10972800" cy="4823792"/>
          </a:xfrm>
        </p:spPr>
        <p:txBody>
          <a:bodyPr>
            <a:normAutofit/>
          </a:bodyPr>
          <a:lstStyle/>
          <a:p>
            <a:pPr>
              <a:lnSpc>
                <a:spcPct val="150000"/>
              </a:lnSpc>
            </a:pPr>
            <a:r>
              <a:rPr lang="en-US" dirty="0"/>
              <a:t>Each process have its own address in memory i.e. each process allocates separate memory area.</a:t>
            </a:r>
          </a:p>
          <a:p>
            <a:pPr>
              <a:lnSpc>
                <a:spcPct val="150000"/>
              </a:lnSpc>
            </a:pPr>
            <a:r>
              <a:rPr lang="en-US" dirty="0"/>
              <a:t>Process is heavyweight.</a:t>
            </a:r>
          </a:p>
          <a:p>
            <a:pPr>
              <a:lnSpc>
                <a:spcPct val="150000"/>
              </a:lnSpc>
            </a:pPr>
            <a:r>
              <a:rPr lang="en-US" dirty="0"/>
              <a:t>Cost of communication between the process is high.</a:t>
            </a:r>
          </a:p>
          <a:p>
            <a:pPr>
              <a:lnSpc>
                <a:spcPct val="150000"/>
              </a:lnSpc>
            </a:pPr>
            <a:r>
              <a:rPr lang="en-US" dirty="0"/>
              <a:t>Switching from one process to another require some time for saving and loading registers, memory maps, updating lists etc.</a:t>
            </a:r>
          </a:p>
        </p:txBody>
      </p:sp>
    </p:spTree>
    <p:extLst>
      <p:ext uri="{BB962C8B-B14F-4D97-AF65-F5344CB8AC3E}">
        <p14:creationId xmlns:p14="http://schemas.microsoft.com/office/powerpoint/2010/main" val="299542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Thread-based Multitasking (Multithreading)</a:t>
            </a:r>
          </a:p>
        </p:txBody>
      </p:sp>
      <p:sp>
        <p:nvSpPr>
          <p:cNvPr id="3" name="Content Placeholder 2"/>
          <p:cNvSpPr>
            <a:spLocks noGrp="1"/>
          </p:cNvSpPr>
          <p:nvPr>
            <p:ph idx="1"/>
          </p:nvPr>
        </p:nvSpPr>
        <p:spPr>
          <a:xfrm>
            <a:off x="609600" y="1789043"/>
            <a:ext cx="10972800" cy="4823792"/>
          </a:xfrm>
        </p:spPr>
        <p:txBody>
          <a:bodyPr>
            <a:normAutofit/>
          </a:bodyPr>
          <a:lstStyle/>
          <a:p>
            <a:pPr>
              <a:lnSpc>
                <a:spcPct val="150000"/>
              </a:lnSpc>
            </a:pPr>
            <a:r>
              <a:rPr lang="en-US" dirty="0"/>
              <a:t>Threads share the same address space.</a:t>
            </a:r>
          </a:p>
          <a:p>
            <a:pPr>
              <a:lnSpc>
                <a:spcPct val="150000"/>
              </a:lnSpc>
            </a:pPr>
            <a:r>
              <a:rPr lang="en-US" dirty="0"/>
              <a:t>Thread is lightweight.</a:t>
            </a:r>
          </a:p>
          <a:p>
            <a:pPr>
              <a:lnSpc>
                <a:spcPct val="150000"/>
              </a:lnSpc>
            </a:pPr>
            <a:r>
              <a:rPr lang="en-US" dirty="0"/>
              <a:t>Cost of communication between the thread is low</a:t>
            </a:r>
            <a:r>
              <a:rPr lang="en-US" dirty="0" smtClean="0"/>
              <a:t>.</a:t>
            </a:r>
          </a:p>
          <a:p>
            <a:pPr>
              <a:lnSpc>
                <a:spcPct val="150000"/>
              </a:lnSpc>
            </a:pPr>
            <a:r>
              <a:rPr lang="en-US" dirty="0"/>
              <a:t>At least one process is required for each thread</a:t>
            </a:r>
            <a:r>
              <a:rPr lang="en-US" dirty="0" smtClean="0"/>
              <a:t>.</a:t>
            </a:r>
          </a:p>
        </p:txBody>
      </p:sp>
    </p:spTree>
    <p:extLst>
      <p:ext uri="{BB962C8B-B14F-4D97-AF65-F5344CB8AC3E}">
        <p14:creationId xmlns:p14="http://schemas.microsoft.com/office/powerpoint/2010/main" val="47384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What is Thread</a:t>
            </a:r>
          </a:p>
        </p:txBody>
      </p:sp>
      <p:sp>
        <p:nvSpPr>
          <p:cNvPr id="3" name="Content Placeholder 2"/>
          <p:cNvSpPr>
            <a:spLocks noGrp="1"/>
          </p:cNvSpPr>
          <p:nvPr>
            <p:ph idx="1"/>
          </p:nvPr>
        </p:nvSpPr>
        <p:spPr>
          <a:xfrm>
            <a:off x="609600" y="1789043"/>
            <a:ext cx="5764696" cy="4823792"/>
          </a:xfrm>
        </p:spPr>
        <p:txBody>
          <a:bodyPr>
            <a:noAutofit/>
          </a:bodyPr>
          <a:lstStyle/>
          <a:p>
            <a:r>
              <a:rPr lang="en-US" sz="2200" dirty="0"/>
              <a:t>A thread is a lightweight sub process, a smallest unit of processing. It is a separate path of execution.</a:t>
            </a:r>
          </a:p>
          <a:p>
            <a:r>
              <a:rPr lang="en-US" sz="2200" dirty="0"/>
              <a:t>Threads are independent, if there occurs exception in one thread, it doesn't affect other threads. It shares a common memory </a:t>
            </a:r>
            <a:r>
              <a:rPr lang="en-US" sz="2200" dirty="0" smtClean="0"/>
              <a:t>area.</a:t>
            </a:r>
          </a:p>
          <a:p>
            <a:r>
              <a:rPr lang="en-US" sz="2200" dirty="0"/>
              <a:t>As shown in the </a:t>
            </a:r>
            <a:r>
              <a:rPr lang="en-US" sz="2200" dirty="0" smtClean="0"/>
              <a:t>side figure</a:t>
            </a:r>
            <a:r>
              <a:rPr lang="en-US" sz="2200" dirty="0"/>
              <a:t>, thread is executed inside the process. There is context-switching between the threads. </a:t>
            </a:r>
            <a:endParaRPr lang="en-US" sz="2200" dirty="0" smtClean="0"/>
          </a:p>
          <a:p>
            <a:r>
              <a:rPr lang="en-US" sz="2200" dirty="0" smtClean="0"/>
              <a:t>There </a:t>
            </a:r>
            <a:r>
              <a:rPr lang="en-US" sz="2200" dirty="0"/>
              <a:t>can be multiple processes inside the OS and one process can have multiple threads.</a:t>
            </a:r>
          </a:p>
        </p:txBody>
      </p:sp>
      <p:pic>
        <p:nvPicPr>
          <p:cNvPr id="1026" name="Picture 2" descr="what is thread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468" y="1497496"/>
            <a:ext cx="4835932" cy="4704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95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Life cycle of a Thread</a:t>
            </a:r>
          </a:p>
        </p:txBody>
      </p:sp>
      <p:sp>
        <p:nvSpPr>
          <p:cNvPr id="3" name="Content Placeholder 2"/>
          <p:cNvSpPr>
            <a:spLocks noGrp="1"/>
          </p:cNvSpPr>
          <p:nvPr>
            <p:ph idx="1"/>
          </p:nvPr>
        </p:nvSpPr>
        <p:spPr>
          <a:xfrm>
            <a:off x="609600" y="1789043"/>
            <a:ext cx="10972800" cy="4823792"/>
          </a:xfrm>
        </p:spPr>
        <p:txBody>
          <a:bodyPr>
            <a:normAutofit lnSpcReduction="10000"/>
          </a:bodyPr>
          <a:lstStyle/>
          <a:p>
            <a:r>
              <a:rPr lang="en-US" dirty="0"/>
              <a:t>A thread can be in one of the five states. According to sun, there is only 4 states in </a:t>
            </a:r>
            <a:r>
              <a:rPr lang="en-US" b="1" dirty="0"/>
              <a:t>thread life cycle in java</a:t>
            </a:r>
            <a:r>
              <a:rPr lang="en-US" dirty="0"/>
              <a:t> new, runnable, non-runnable and terminated. There is no running state.</a:t>
            </a:r>
          </a:p>
          <a:p>
            <a:r>
              <a:rPr lang="en-US" dirty="0"/>
              <a:t>But for better understanding the threads, we are explaining it in the 5 states.</a:t>
            </a:r>
          </a:p>
          <a:p>
            <a:r>
              <a:rPr lang="en-US" dirty="0"/>
              <a:t>The life cycle of the thread in java is controlled by JVM. The java thread states are as </a:t>
            </a:r>
            <a:r>
              <a:rPr lang="en-US" dirty="0" smtClean="0"/>
              <a:t>follows.</a:t>
            </a:r>
          </a:p>
          <a:p>
            <a:pPr marL="925830" lvl="1" indent="-514350">
              <a:buFont typeface="+mj-lt"/>
              <a:buAutoNum type="arabicPeriod"/>
            </a:pPr>
            <a:r>
              <a:rPr lang="en-US" dirty="0"/>
              <a:t>New</a:t>
            </a:r>
          </a:p>
          <a:p>
            <a:pPr marL="925830" lvl="1" indent="-514350">
              <a:buFont typeface="+mj-lt"/>
              <a:buAutoNum type="arabicPeriod"/>
            </a:pPr>
            <a:r>
              <a:rPr lang="en-US" dirty="0"/>
              <a:t>Runnable</a:t>
            </a:r>
          </a:p>
          <a:p>
            <a:pPr marL="925830" lvl="1" indent="-514350">
              <a:buFont typeface="+mj-lt"/>
              <a:buAutoNum type="arabicPeriod"/>
            </a:pPr>
            <a:r>
              <a:rPr lang="en-US" dirty="0"/>
              <a:t>Running</a:t>
            </a:r>
          </a:p>
          <a:p>
            <a:pPr marL="925830" lvl="1" indent="-514350">
              <a:buFont typeface="+mj-lt"/>
              <a:buAutoNum type="arabicPeriod"/>
            </a:pPr>
            <a:r>
              <a:rPr lang="en-US" dirty="0"/>
              <a:t>Non-Runnable (Blocked)</a:t>
            </a:r>
          </a:p>
          <a:p>
            <a:pPr marL="925830" lvl="1" indent="-514350">
              <a:buFont typeface="+mj-lt"/>
              <a:buAutoNum type="arabicPeriod"/>
            </a:pPr>
            <a:r>
              <a:rPr lang="en-US" dirty="0"/>
              <a:t>Terminated</a:t>
            </a:r>
          </a:p>
          <a:p>
            <a:endParaRPr lang="en-US" dirty="0"/>
          </a:p>
        </p:txBody>
      </p:sp>
    </p:spTree>
    <p:extLst>
      <p:ext uri="{BB962C8B-B14F-4D97-AF65-F5344CB8AC3E}">
        <p14:creationId xmlns:p14="http://schemas.microsoft.com/office/powerpoint/2010/main" val="157688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2280</TotalTime>
  <Words>2975</Words>
  <Application>Microsoft Office PowerPoint</Application>
  <PresentationFormat>Widescreen</PresentationFormat>
  <Paragraphs>580</Paragraphs>
  <Slides>53</Slides>
  <Notes>52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1" baseType="lpstr">
      <vt:lpstr>Arial</vt:lpstr>
      <vt:lpstr>Calibri</vt:lpstr>
      <vt:lpstr>Calibri Light</vt:lpstr>
      <vt:lpstr>Courier</vt:lpstr>
      <vt:lpstr>Courier New</vt:lpstr>
      <vt:lpstr>Georgia</vt:lpstr>
      <vt:lpstr>g2academy - ppt template - v2</vt:lpstr>
      <vt:lpstr>Packager Shell Object</vt:lpstr>
      <vt:lpstr>JAVA BOOTCAMP  DAY 09</vt:lpstr>
      <vt:lpstr>Multithreading</vt:lpstr>
      <vt:lpstr>Multithreading</vt:lpstr>
      <vt:lpstr>Advantages of Multithreading</vt:lpstr>
      <vt:lpstr>Multitasking</vt:lpstr>
      <vt:lpstr>Process-based Multitasking (Multiprocessing)</vt:lpstr>
      <vt:lpstr>Thread-based Multitasking (Multithreading)</vt:lpstr>
      <vt:lpstr>What is Thread</vt:lpstr>
      <vt:lpstr>Life cycle of a Thread</vt:lpstr>
      <vt:lpstr>Life cycle of a Thread</vt:lpstr>
      <vt:lpstr>Life cycle of a Thread</vt:lpstr>
      <vt:lpstr>How to create thread</vt:lpstr>
      <vt:lpstr>Thread class</vt:lpstr>
      <vt:lpstr>Commonly used methods of Thread class</vt:lpstr>
      <vt:lpstr>Commonly used methods of Thread class</vt:lpstr>
      <vt:lpstr>Runnable interface</vt:lpstr>
      <vt:lpstr>Starting a thread</vt:lpstr>
      <vt:lpstr>Thread Example by extending Thread class</vt:lpstr>
      <vt:lpstr>Thread Example by implementing Runnable interface</vt:lpstr>
      <vt:lpstr>Sleep method</vt:lpstr>
      <vt:lpstr>Example of sleep method</vt:lpstr>
      <vt:lpstr>Example of sleep method</vt:lpstr>
      <vt:lpstr>Thread Pool</vt:lpstr>
      <vt:lpstr>Example of Thread Pool</vt:lpstr>
      <vt:lpstr>Example of Thread Pool</vt:lpstr>
      <vt:lpstr>Example of Thread Pool</vt:lpstr>
      <vt:lpstr>More on Threadpool</vt:lpstr>
      <vt:lpstr>Background</vt:lpstr>
      <vt:lpstr>What is ThreadPool in Java?</vt:lpstr>
      <vt:lpstr>What is ThreadPool in Java?</vt:lpstr>
      <vt:lpstr>What is ThreadPool in Java?</vt:lpstr>
      <vt:lpstr>Executor Thread Pool Methods</vt:lpstr>
      <vt:lpstr>Thread Pool Example</vt:lpstr>
      <vt:lpstr>Thread Pool Example</vt:lpstr>
      <vt:lpstr>Thread Pool Example</vt:lpstr>
      <vt:lpstr>Risks in using Thread Pools</vt:lpstr>
      <vt:lpstr>Important Points</vt:lpstr>
      <vt:lpstr>Tuning Thread Pool</vt:lpstr>
      <vt:lpstr>ThreadPoolExecutor</vt:lpstr>
      <vt:lpstr>ThreadPoolExecutor</vt:lpstr>
      <vt:lpstr>ExecutorService Example</vt:lpstr>
      <vt:lpstr>ExecutorService Example</vt:lpstr>
      <vt:lpstr>ExecutorService Example</vt:lpstr>
      <vt:lpstr>ThreadPoolExecutor Example</vt:lpstr>
      <vt:lpstr>ThreadPoolExecutor Example</vt:lpstr>
      <vt:lpstr>ThreadPoolExecutor Example</vt:lpstr>
      <vt:lpstr>Parallel Stream</vt:lpstr>
      <vt:lpstr>Java 8 Parallel Stream</vt:lpstr>
      <vt:lpstr>Java 8 Parallel Stream</vt:lpstr>
      <vt:lpstr>Java 8 Parallel Stream</vt:lpstr>
      <vt:lpstr>Parallel Streams are cool, so should you use it always?</vt:lpstr>
      <vt:lpstr>Parallel Streams are cool, so should you use it always?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Sugeng Hary</cp:lastModifiedBy>
  <cp:revision>89</cp:revision>
  <dcterms:created xsi:type="dcterms:W3CDTF">2017-08-02T08:53:38Z</dcterms:created>
  <dcterms:modified xsi:type="dcterms:W3CDTF">2020-06-25T07:11:15Z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