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C7E2D60-BAED-4990-ABC5-ADE165C5DA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anaconda.com/products/individual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python.org/doc/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cs.python.org/release/3.3.7/py-modindex.htm" TargetMode="External"/><Relationship Id="rId2" Type="http://schemas.openxmlformats.org/officeDocument/2006/relationships/hyperlink" Target="https://docs.python.org/release/3.3.7/py-modindex.htm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desktop.github.com/" TargetMode="External"/><Relationship Id="rId3" Type="http://schemas.openxmlformats.org/officeDocument/2006/relationships/hyperlink" Target="https://git-scm.com/book/en/v2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hyperlink" Target="https://www.anaconda.com/download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4680" y="0"/>
            <a:ext cx="768672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4680" y="681480"/>
            <a:ext cx="768672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b="0" lang="en-US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b="0" lang="en-US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b="0" lang="en-US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 - Anaconda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74320" y="640080"/>
            <a:ext cx="8229240" cy="42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 the below link: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hlinkClick r:id="rId1"/>
              </a:rPr>
              <a:t>https://www.anaconda.com/products/individual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Click Download, select the installer for your operating system. Try to install as Administrator user. Once installed do the following to update conda.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On windows find Anaconda prompt, right click and run as administrator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Start a terminal or command prompt as above and run the following: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&gt;conda update conda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# update conda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&gt;conda update --all                            # all packages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 – Package managers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74320" y="640080"/>
            <a:ext cx="8229240" cy="42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Python has a whole lot of libraries and tools, in order to install them we need package managers. Two main package managers are: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Pip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Conda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For our class we might need to install some packages later and we’ll provide commands to install them.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15400" y="136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Start Python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9360" y="640080"/>
            <a:ext cx="7687440" cy="42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 – Sypder or PyCharm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https://www.python.org/doc/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9360" y="457200"/>
            <a:ext cx="76874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Object Oriented, Procedural, Functional.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Easy to interface with C/ObjC/Java.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Great interactive environment (IDLE) -  there are other IDE available as well.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You can use any IDE comfortable with, am looking to use Syder that comes with Anaconda..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911880" y="73800"/>
            <a:ext cx="3020040" cy="47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 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is 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y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48640" y="1404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48640" y="622440"/>
            <a:ext cx="393120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937760" y="640080"/>
            <a:ext cx="3839760" cy="40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 language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Contents of hello.c file: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#include 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int main(int argc, char* argv[])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printf("Hello World\n");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return(0);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#compile the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&gt; gcc -o hello hello.c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#run the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&gt; ./hello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51480"/>
            <a:ext cx="79578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Arial"/>
                <a:ea typeface="Raleway"/>
              </a:rPr>
              <a:t>Basic Python - cont.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5760" y="586080"/>
            <a:ext cx="4480560" cy="4442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Lato"/>
              </a:rPr>
              <a:t>Assignments, comments </a:t>
            </a:r>
            <a:endParaRPr b="0" lang="en-US" sz="2200" spc="-1" strike="noStrike">
              <a:latin typeface="Courier New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x = 100 - 23 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Lato"/>
              </a:rPr>
              <a:t># A comment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y = “Hello”    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Lato"/>
              </a:rPr>
              <a:t># Another comment. 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z = 3.45 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if z == 3.45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Courier New"/>
                <a:ea typeface="Lato"/>
              </a:rPr>
              <a:t>: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print(“it is a floating point number)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x = x + 1 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y = y + “ World”  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Lato"/>
              </a:rPr>
              <a:t># String concat. 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print ( x )</a:t>
            </a:r>
            <a:endParaRPr b="0" lang="en-US" sz="1300" spc="-1" strike="noStrike">
              <a:latin typeface="Courier New"/>
              <a:ea typeface="Noto Sans CJK SC"/>
            </a:endParaRPr>
          </a:p>
          <a:p>
            <a:pPr>
              <a:lnSpc>
                <a:spcPct val="115000"/>
              </a:lnSpc>
              <a:spcBef>
                <a:spcPts val="1315"/>
              </a:spcBef>
              <a:spcAft>
                <a:spcPts val="1315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Courier New"/>
                <a:ea typeface="Lato"/>
              </a:rPr>
              <a:t>print ( y )</a:t>
            </a:r>
            <a:endParaRPr b="0" lang="en-US" sz="1300" spc="-1" strike="noStrike">
              <a:latin typeface="Courier New"/>
              <a:ea typeface="Noto Sans CJK SC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846320" y="51480"/>
            <a:ext cx="4296960" cy="46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No need to declare type or variable before use!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Assignment creates references, not copies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Variable name start with alpha, don’t use reserved names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Program structure should be indented! White space is meaningful for python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Conditional statement (note use of</a:t>
            </a:r>
            <a:r>
              <a:rPr b="1" lang="en-US" sz="13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 :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 - always used for a block)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=  (assignment),   == (conditional)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+, -, *, /, % (for numeric - should work as expected)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+ (for string - try it out) - concatenation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* (for string - numeric try it out)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Logical operator: or, and, not</a:t>
            </a:r>
            <a:endParaRPr b="0" lang="en-US" sz="13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48640" y="514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56320" y="570600"/>
            <a:ext cx="4772880" cy="4275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x = 5/2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assignment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type(x)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returns type of the object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Y = 5//2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integer division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type(y)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what is this??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z = “My name is John”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m = “My dad’s name is Allen”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note the apostrophe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n = “””My dad’s name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is  Allen and he goes by “Abu John”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“””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note the “”” for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300" spc="-1" strike="noStrike">
                <a:solidFill>
                  <a:srgbClr val="c9211e"/>
                </a:solidFill>
                <a:latin typeface="Courier New"/>
                <a:ea typeface="Arial"/>
              </a:rPr>
              <a:t># multi line assignment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064840" y="585360"/>
            <a:ext cx="3987720" cy="4260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Assignment is by reference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x = 3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Creates 3,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name x refers to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id(x)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returns the identity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of 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 = x        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Creates name y,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refers to 3.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id(y)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x = 4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Creates ref for 4.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Changes x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id(x)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 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# what will print ??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11111"/>
                </a:solidFill>
                <a:latin typeface="Courier New"/>
                <a:ea typeface="Arial"/>
              </a:rPr>
              <a:t>id(y)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576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82880" y="548640"/>
            <a:ext cx="4452120" cy="4308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Strings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 = “We Love Python Programming”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y[0], y[3], y[-1]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y[:1], y[1:], y[2:3]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print(‘We’, ‘Love’, ‘Python’)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print(‘We’, ‘Love’, ‘Python’,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sep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=’\n’)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print(‘We’, ‘Love’, ‘Python’,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sep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=’,’)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len(y)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550960" y="3610440"/>
            <a:ext cx="228780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4838760" y="548640"/>
            <a:ext cx="4234680" cy="43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Eve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ry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thi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Pyt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hon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is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an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obj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!!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Str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can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be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exe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sta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rti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0,1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,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Or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can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be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rev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ers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exe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sta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rti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-1,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-2,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#In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dex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o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str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ing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#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ici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ng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#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key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wor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k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Arial"/>
              </a:rPr>
              <a:t>sep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#Le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ngt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str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576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82880" y="548640"/>
            <a:ext cx="4754880" cy="4308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Every thing in Python is an Object!!!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 = “We Love Python Programming”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y.count(‘ ‘)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y.capitalize()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y.lower()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y.upper()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y.isalpha()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 = y *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type(y)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527440" y="548640"/>
            <a:ext cx="4622400" cy="43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550960" y="3610440"/>
            <a:ext cx="228780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5"/>
          <p:cNvSpPr txBox="1"/>
          <p:nvPr/>
        </p:nvSpPr>
        <p:spPr>
          <a:xfrm>
            <a:off x="5212080" y="640080"/>
            <a:ext cx="36576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Objects has properties and methods.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can type y. followed by a tab to show you what methods are available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string concatenation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7560" y="514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16160" y="661320"/>
            <a:ext cx="7629840" cy="37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Anything that evaluates to True is true for example: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1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A’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1 == 1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Yes’ == ‘Yes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Anything that evaluates to False is false for example: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1 == 2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not True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0</a:t>
            </a: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endParaRPr b="0" lang="en-US" sz="1400" spc="-1" strike="noStrike">
              <a:latin typeface="Courier New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2652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6520" y="534960"/>
            <a:ext cx="7687440" cy="43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updated in a collaborative way – mainly used for code.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828800" y="1737360"/>
            <a:ext cx="5119560" cy="269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Ctr="1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pw</a:t>
            </a:r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064640" y="1535040"/>
            <a:ext cx="1644840" cy="456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metadata and object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database for your project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urier New"/>
                <a:ea typeface="Raleway"/>
              </a:rPr>
              <a:t>Basic Python - cont. </a:t>
            </a:r>
            <a:endParaRPr b="0" lang="en-US" sz="2600" spc="-1" strike="noStrike">
              <a:latin typeface="Courier New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09600" y="625320"/>
            <a:ext cx="499392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Looping, conditionals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for </a:t>
            </a:r>
            <a:r>
              <a:rPr b="0" lang="en-US" sz="1400" spc="-1" strike="noStrike">
                <a:solidFill>
                  <a:srgbClr val="434343"/>
                </a:solidFill>
                <a:latin typeface="Courier New"/>
                <a:ea typeface="Arial"/>
              </a:rPr>
              <a:t>var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in </a:t>
            </a:r>
            <a:r>
              <a:rPr b="0" lang="en-US" sz="1400" spc="-1" strike="noStrike">
                <a:solidFill>
                  <a:srgbClr val="434343"/>
                </a:solidFill>
                <a:latin typeface="Courier New"/>
                <a:ea typeface="Arial"/>
              </a:rPr>
              <a:t>string (or list, tuple, function)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434343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577840" y="625320"/>
            <a:ext cx="338328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Lets try somethings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Arial"/>
              </a:rPr>
              <a:t>for i in range(10):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Arial"/>
              </a:rPr>
              <a:t>	</a:t>
            </a:r>
            <a:r>
              <a:rPr b="0" lang="en-US" sz="1400" spc="-1" strike="noStrike">
                <a:latin typeface="Courier New"/>
                <a:ea typeface="Arial"/>
              </a:rPr>
              <a:t>print(i)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Arial"/>
              </a:rPr>
              <a:t>for i in range(0, 10):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  <a:ea typeface="Arial"/>
              </a:rPr>
              <a:t>	</a:t>
            </a:r>
            <a:r>
              <a:rPr b="0" lang="en-US" sz="1400" spc="-1" strike="noStrike">
                <a:latin typeface="Courier New"/>
                <a:ea typeface="Arial"/>
              </a:rPr>
              <a:t>print(i)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for i in range(0, 10, 2):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print(i)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y = “We love Python”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for x in y: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print(x)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for x in y: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print(x, end=’ ‘)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urier New"/>
                <a:ea typeface="Raleway"/>
              </a:rPr>
              <a:t>Basic Python - cont. </a:t>
            </a:r>
            <a:endParaRPr b="0" lang="en-US" sz="2600" spc="-1" strike="noStrike">
              <a:latin typeface="Courier New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09600" y="625320"/>
            <a:ext cx="389664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Looping,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conditionals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while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(conditional)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480560" y="625320"/>
            <a:ext cx="448056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Lets try somethings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x = 10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 = 0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while (i &lt; x):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print(i)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 = i+1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74320" y="91440"/>
            <a:ext cx="813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urier New"/>
                <a:ea typeface="Raleway"/>
              </a:rPr>
              <a:t>Basic Python - cont. </a:t>
            </a:r>
            <a:endParaRPr b="0" lang="en-US" sz="2600" spc="-1" strike="noStrike">
              <a:latin typeface="Courier New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9600" y="625320"/>
            <a:ext cx="407952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Looping, conditionals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If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elif: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elif: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Arial"/>
              </a:rPr>
              <a:t>else</a:t>
            </a: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4000"/>
                </a:solidFill>
                <a:latin typeface="Courier New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153040" y="3299040"/>
            <a:ext cx="326160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0" y="625320"/>
            <a:ext cx="4389120" cy="4312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Lets try somethings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x = 10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 = 0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if i &lt; x: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print("i is less than ", x)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else: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Arial"/>
              </a:rPr>
              <a:t>print("i is greater than ", x)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82880" y="2736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212080" y="561240"/>
            <a:ext cx="3840480" cy="4491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in the function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“””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This is what the function is supposed to do. It needs an input etc …”””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Create a fibonnaci.py file with the contents on the left.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You can download from github!!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1120" y="531360"/>
            <a:ext cx="4889520" cy="449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43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Lato"/>
              </a:rPr>
              <a:t>Functions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def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function_name(arg list):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3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Lato"/>
              </a:rPr>
              <a:t>def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fib(n):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“””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prints fibonacci sequence “””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a, b = 0, 1    #Note multiple assignment!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counter = 1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while counter &lt; n: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          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print (a, end=' ')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          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a, b = b, a+b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          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print()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          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counter += 1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print(__name__)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 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Lato"/>
              </a:rPr>
              <a:t>return(0)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000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95640" y="592560"/>
            <a:ext cx="4605840" cy="4419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Lato"/>
              </a:rPr>
              <a:t>Modules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import </a:t>
            </a:r>
            <a:r>
              <a:rPr b="1" lang="en-US" sz="1400" spc="-1" strike="noStrike">
                <a:solidFill>
                  <a:srgbClr val="c9211e"/>
                </a:solidFill>
                <a:latin typeface="Courier New"/>
                <a:ea typeface="Lato"/>
              </a:rPr>
              <a:t>math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	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help(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Lato"/>
              </a:rPr>
              <a:t>math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	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math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.sqrt(20)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import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math as </a:t>
            </a:r>
            <a:r>
              <a:rPr b="1" lang="en-US" sz="1400" spc="-1" strike="noStrike">
                <a:solidFill>
                  <a:srgbClr val="c9211e"/>
                </a:solidFill>
                <a:latin typeface="Courier New"/>
                <a:ea typeface="Lato"/>
              </a:rPr>
              <a:t>m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help(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Lato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Lato"/>
              </a:rPr>
              <a:t>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.sqrt(20)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.pi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math import 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pi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(9)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c9211e"/>
                </a:solidFill>
                <a:latin typeface="Courier New"/>
                <a:ea typeface="DejaVu Sans"/>
              </a:rPr>
              <a:t>pi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list of python modules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/>
                <a:ea typeface="DejaVu Sans"/>
                <a:hlinkClick r:id="rId1"/>
              </a:rPr>
              <a:t>https://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/>
                <a:ea typeface="DejaVu Sans"/>
                <a:hlinkClick r:id="rId2"/>
              </a:rPr>
              <a:t>docs.python.org/release/3.3.7/py-modindex.htm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000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22560" y="548640"/>
            <a:ext cx="8455680" cy="44805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We will import a module we created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import os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os.chdir(“file path to your fibonacci.py”)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import fibonacci as f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help(f)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f.fib(10)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b0f0"/>
                </a:solidFill>
                <a:latin typeface="Courier New"/>
                <a:ea typeface="Noto Sans CJK SC Regular"/>
              </a:rPr>
              <a:t>#key point python executes the module as it imports them: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from fibonacci import fib  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# see the variable “__name__”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If we want the code to run when the module is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 </a:t>
            </a: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called directly include it in an if statement as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below: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__name__ == "__main__":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Python created variable __name__ this gets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assigned the name of the module or </a:t>
            </a:r>
            <a:endParaRPr b="0" lang="en-US" sz="1400" spc="-1" strike="noStrike">
              <a:latin typeface="Courier New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Courier New"/>
                <a:ea typeface="Noto Sans CJK SC Regular"/>
              </a:rPr>
              <a:t>__main__ </a:t>
            </a:r>
            <a:endParaRPr b="0" lang="en-US" sz="14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GIT tool url 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Lato"/>
                <a:hlinkClick r:id="rId1"/>
              </a:rPr>
              <a:t>https://git-scm.com/downloads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For windows check out: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ea typeface="Lato"/>
                <a:hlinkClick r:id="rId2"/>
              </a:rPr>
              <a:t>https://desktop.github.com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ea typeface="Lato"/>
                <a:hlinkClick r:id="rId3"/>
              </a:rPr>
              <a:t>https://git-scm.com/book/en/v2/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On the command prompt type: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&gt;git --version                       #should give you a version  (mine is git version 2.25.1)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ea typeface="Lato"/>
                <a:hlinkClick r:id="rId4"/>
              </a:rPr>
              <a:t>https://github.com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github.com – lets create a new repo, two ways to do it: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the webpage (github.com in your account) click the + sign and select “New repository”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cli (cmd/bash prompt on your computer) – call an api to create the repository: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curl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-u '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Lato"/>
              </a:rPr>
              <a:t>alif0' https://api.github.com/user/repos -d '{"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d8ce"/>
                </a:highlight>
                <a:latin typeface="Arial"/>
                <a:ea typeface="Lato"/>
              </a:rPr>
              <a:t>name":"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hello_world_2","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dbb6"/>
                </a:highlight>
                <a:latin typeface="Arial"/>
                <a:ea typeface="Lato"/>
              </a:rPr>
              <a:t>description":"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Test Repository via curl"}‘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Clone the newly created repository locally:</a:t>
            </a:r>
            <a:endParaRPr b="0" lang="en-US" sz="13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cd to a working directory on your computer (folks using windows can use the GUI version of GIT)</a:t>
            </a:r>
            <a:endParaRPr b="0" lang="en-US" sz="13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clone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 https://github.com/alif0/hello_world_2.git</a:t>
            </a:r>
            <a:endParaRPr b="0" lang="en-US" sz="13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Run 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dir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 or 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ls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 in the working directory and you should see hello_world_2 directory in your working directory.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Now let’s create a test file and upload it to github!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&gt;cd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 hello_world_2                                  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create a README file (with some content in it)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 status                                              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git will show information on the file (untracked)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add README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README is now tracked by git and ready for commit to repository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commit -m “Created README”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commit the file now to repository, note this only commits to local repo.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Now the file is push to remote repository on github.com (see it at github).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get the current status of the git repository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add filename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Add the file to staging area after changes made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commit –m “message for commit”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Commit to repository with the message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log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log/history of check commits or changes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diff of the old and updated file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 HEAD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 --staged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remote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remote repository the local repository points to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remote add origin </a:t>
            </a:r>
            <a:r>
              <a:rPr b="0" lang="en-US" sz="1300" spc="-1" strike="noStrike" u="sng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ea typeface="DejaVu Sans"/>
              </a:rPr>
              <a:t>https://github.com/alif0/hello_world_2.git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 –u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push our commits from local repo to remote repo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(origin – name of the remote system and default branch is master)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pull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pull the latest files from origin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checkout hello.py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undo the file changes to their last commit state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652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59200" y="608400"/>
            <a:ext cx="8422920" cy="45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new feature that the team plans to add!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44920" y="17726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876320" y="17726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082680" y="17726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144320" y="17726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 flipH="1">
            <a:off x="3822840" y="2033280"/>
            <a:ext cx="31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 flipH="1">
            <a:off x="2616480" y="2033280"/>
            <a:ext cx="4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 flipH="1" flipV="1">
            <a:off x="1583640" y="2030400"/>
            <a:ext cx="28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3960720" y="902160"/>
            <a:ext cx="112932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 flipH="1">
            <a:off x="4512240" y="1237680"/>
            <a:ext cx="1044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5303520" y="1371600"/>
            <a:ext cx="154476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develop-123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 flipH="1">
            <a:off x="4883760" y="1706040"/>
            <a:ext cx="41868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4"/>
          <p:cNvSpPr/>
          <p:nvPr/>
        </p:nvSpPr>
        <p:spPr>
          <a:xfrm>
            <a:off x="914400" y="36140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1945800" y="36140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152160" y="36140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4213440" y="36140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 flipH="1">
            <a:off x="3891960" y="3874320"/>
            <a:ext cx="31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 flipH="1">
            <a:off x="2685960" y="3874320"/>
            <a:ext cx="4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0"/>
          <p:cNvSpPr/>
          <p:nvPr/>
        </p:nvSpPr>
        <p:spPr>
          <a:xfrm flipH="1" flipV="1">
            <a:off x="1652760" y="3871440"/>
            <a:ext cx="28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4029840" y="2743200"/>
            <a:ext cx="112932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 flipH="1">
            <a:off x="4581720" y="3079080"/>
            <a:ext cx="1044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3"/>
          <p:cNvSpPr/>
          <p:nvPr/>
        </p:nvSpPr>
        <p:spPr>
          <a:xfrm flipH="1">
            <a:off x="6857280" y="3108600"/>
            <a:ext cx="54828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4"/>
          <p:cNvSpPr/>
          <p:nvPr/>
        </p:nvSpPr>
        <p:spPr>
          <a:xfrm>
            <a:off x="5325840" y="361404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 flipH="1">
            <a:off x="4952160" y="3874320"/>
            <a:ext cx="3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6392160" y="36216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7"/>
          <p:cNvSpPr/>
          <p:nvPr/>
        </p:nvSpPr>
        <p:spPr>
          <a:xfrm>
            <a:off x="6775920" y="2743200"/>
            <a:ext cx="154476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develop-123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 flipH="1">
            <a:off x="6065280" y="3876480"/>
            <a:ext cx="3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list branches – should only see master if there are no other branches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 -a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list all branch (local and remote)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develop-123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creates a ‘develop-123’ branch (note this branch is only in your local env.)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checkout develop-123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now we are in the branch training, update hello.py using your favorite editor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add hello.py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commit –m “updated hello.py”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status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push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should give you an error, remember this branch is local to your env)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(base) fali@fali-hp:~/dev/python_class/hello_world_2$ git push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fatal: The current branch develop-123 </a:t>
            </a:r>
            <a:r>
              <a:rPr b="0" lang="en-US" sz="1300" spc="-1" strike="noStrike">
                <a:solidFill>
                  <a:srgbClr val="c9211e"/>
                </a:solidFill>
                <a:highlight>
                  <a:srgbClr val="ffff00"/>
                </a:highlight>
                <a:latin typeface="Arial"/>
                <a:ea typeface="DejaVu Sans"/>
              </a:rPr>
              <a:t>has no upstream branch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To push the current branch and set the remote as upstream, use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push --set-upstream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DejaVu Sans"/>
              </a:rPr>
              <a:t>origin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develop-123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push –set-upstream origin develop-123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creates the branch and pushes changes to origin (server)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branch -a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checkout master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see contents of hello.py file!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git checkout develop-123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# see contents of hello.py file!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98080" y="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8080" y="510840"/>
            <a:ext cx="884484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rm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delete the file by mistake or made changes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you can set it back to the last commit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restore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another way to do the same as above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DejaVu Sans"/>
              </a:rPr>
              <a:t>Now say you have finished adding new “feature” to branch </a:t>
            </a:r>
            <a:r>
              <a:rPr b="0" lang="en-US" sz="15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develop-123 and you want to merge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it back to master branch!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71960" y="27432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03360" y="27432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2709720" y="27432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3771000" y="27432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 flipH="1">
            <a:off x="3449520" y="3003480"/>
            <a:ext cx="31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 flipH="1">
            <a:off x="2243520" y="3003480"/>
            <a:ext cx="4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 flipH="1" flipV="1">
            <a:off x="1210320" y="3000600"/>
            <a:ext cx="28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587400" y="1872360"/>
            <a:ext cx="112932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 flipH="1">
            <a:off x="4139280" y="2208240"/>
            <a:ext cx="1044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 flipH="1">
            <a:off x="6414840" y="2237760"/>
            <a:ext cx="54828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4883400" y="274320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4"/>
          <p:cNvSpPr/>
          <p:nvPr/>
        </p:nvSpPr>
        <p:spPr>
          <a:xfrm flipH="1">
            <a:off x="4509720" y="3003480"/>
            <a:ext cx="3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5949720" y="2750760"/>
            <a:ext cx="739800" cy="5198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333480" y="1872360"/>
            <a:ext cx="1544760" cy="334440"/>
          </a:xfrm>
          <a:prstGeom prst="rect">
            <a:avLst/>
          </a:prstGeom>
          <a:solidFill>
            <a:srgbClr val="d7e4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develop-123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 flipH="1">
            <a:off x="5622840" y="3005640"/>
            <a:ext cx="37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413640" y="3474720"/>
            <a:ext cx="8547120" cy="15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check out you master branch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merge develop-123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now merge the develop-123 branch onto master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push to origin, see hello.py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branch -d develop-123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finally delete the feature branch from local env.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3960" y="13680"/>
            <a:ext cx="76874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3960" y="624600"/>
            <a:ext cx="7687440" cy="34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https://www.jetbrains.com/pycharm/download/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3"/>
              </a:rPr>
              <a:t>https://www.anaconda.com/download/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LibreOffice/6.4.3.2$Linux_X86_64 LibreOffice_project/40$Build-2</Application>
  <Words>2369</Words>
  <Paragraphs>813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Firasath Ali</dc:creator>
  <dc:description/>
  <dc:language>en-US</dc:language>
  <cp:lastModifiedBy/>
  <dcterms:modified xsi:type="dcterms:W3CDTF">2020-06-28T20:10:32Z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