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jYEbOskHPFOZSIE1E96BvTOZEn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152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https://docs.python.org/3/tutorial/introduction.html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152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https://docs.python.org/3/tutorial/introduction.html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152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https://docs.python.org/3/tutorial/introduction.html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152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https://docs.python.org/3/tutorial/introduction.html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152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https://docs.python.org/3/tutorial/introduction.html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152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https://docs.python.org/3/tutorial/introduction.html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152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https://docs.python.org/3/tutorial/introduction.html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2:notes"/>
          <p:cNvSpPr txBox="1"/>
          <p:nvPr>
            <p:ph idx="1"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152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https://docs.python.org/3/tutorial/introduction.html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E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2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python.org/3/" TargetMode="External"/><Relationship Id="rId4" Type="http://schemas.openxmlformats.org/officeDocument/2006/relationships/hyperlink" Target="https://automatetheboringstuff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python.org/release/3.3.7/py-modindex.ht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downloads" TargetMode="External"/><Relationship Id="rId4" Type="http://schemas.openxmlformats.org/officeDocument/2006/relationships/hyperlink" Target="https://desktop.github.com/" TargetMode="External"/><Relationship Id="rId5" Type="http://schemas.openxmlformats.org/officeDocument/2006/relationships/hyperlink" Target="https://youtu.be/iv8rSLsi1xo" TargetMode="External"/><Relationship Id="rId6" Type="http://schemas.openxmlformats.org/officeDocument/2006/relationships/hyperlink" Target="https://git-scm.com/book/en/v2/" TargetMode="External"/><Relationship Id="rId7" Type="http://schemas.openxmlformats.org/officeDocument/2006/relationships/hyperlink" Target="https://github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anaconda.com/products/individual" TargetMode="External"/><Relationship Id="rId4" Type="http://schemas.openxmlformats.org/officeDocument/2006/relationships/hyperlink" Target="https://www.pytho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724680" y="0"/>
            <a:ext cx="7686720" cy="16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Python 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724680" y="681480"/>
            <a:ext cx="7686720" cy="4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Today’s class we will cover the below: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Installation of Git tools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Introduction to Git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4919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Create account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4919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Create a repository (on git and locally) link them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4919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Git basics – clone, add, commit, push, pull, branch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Installation of Python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Introduction to Python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Variable, assignment, comments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Language structure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List, tuple, dictionaries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Few program using above data structures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/>
          <p:nvPr/>
        </p:nvSpPr>
        <p:spPr>
          <a:xfrm>
            <a:off x="723960" y="1368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Installation - Anaconda	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274320" y="640080"/>
            <a:ext cx="822924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On windows find Anaconda prompt, right click and run as administrator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Start a terminal or command prompt as above and run the following: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&gt;conda update conda 				# update conda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&gt;conda update --all                            # all packages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/>
          <p:nvPr/>
        </p:nvSpPr>
        <p:spPr>
          <a:xfrm>
            <a:off x="723960" y="1368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Installation – Package managers	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274320" y="640080"/>
            <a:ext cx="822924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Python has a whole lot of libraries and tools, in order to install them we need package managers. Two main package managers are: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Pip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Conda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For our class we might need to install some packages later and we’ll provide commands to install them. 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/>
          <p:nvPr/>
        </p:nvSpPr>
        <p:spPr>
          <a:xfrm>
            <a:off x="815400" y="1368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Start Python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729360" y="640080"/>
            <a:ext cx="7687440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Two ways to start using python -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CLI (Commandline, If you like UNIX/LINUX)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GUI - IDLE (Integrated Development Environment) – Sypder</a:t>
            </a: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Where to get help -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Type help in IDLE or CLI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https://docs.python.org/3/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	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Lots of tutorial on web (youtube, MIT open courseware etc.)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b="0" lang="en-US" sz="1800" u="sng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https://automatetheboringstuff.com</a:t>
            </a: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/>
          <p:nvPr/>
        </p:nvSpPr>
        <p:spPr>
          <a:xfrm>
            <a:off x="729360" y="457200"/>
            <a:ext cx="7687440" cy="388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Interpreted (as opposed to compiled language like C/C++/Fortran etc)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273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Open source general-purpose language.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273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Object Oriented, Procedural, Functional.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Easy to interface with C/ObjC/Java.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273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Great interactive environment (IDLE) -  there are other IDE available as well.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273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You can use any IDE comfortable with, am looking to use Syder that comes with Anaconda..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911880" y="73800"/>
            <a:ext cx="3020040" cy="47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What is Python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/>
          <p:nvPr/>
        </p:nvSpPr>
        <p:spPr>
          <a:xfrm>
            <a:off x="548640" y="1404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Basic Python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4"/>
          <p:cNvSpPr/>
          <p:nvPr/>
        </p:nvSpPr>
        <p:spPr>
          <a:xfrm>
            <a:off x="548640" y="622440"/>
            <a:ext cx="3931200" cy="4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Hello World in Python: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IDLE: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print(“Hello World”)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 a file: hello_world.py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print(“Hello World”)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c:\&gt; python hello_world.py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4937760" y="640080"/>
            <a:ext cx="3839760" cy="406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C language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Contents of hello.c file: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#include &lt;stdio.h&gt;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int main(int argc, char* argv[])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 printf("Hello World\n");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 return(0);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#compile the program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&gt; gcc -o hello hello.c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#run the program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&gt; ./hello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/>
          <p:nvPr/>
        </p:nvSpPr>
        <p:spPr>
          <a:xfrm>
            <a:off x="457200" y="51480"/>
            <a:ext cx="795780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Basic Python - cont.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365760" y="586080"/>
            <a:ext cx="4480560" cy="44424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Assignments, comments </a:t>
            </a:r>
            <a:endParaRPr b="0" sz="22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x = 100 - 23 			</a:t>
            </a:r>
            <a:r>
              <a:rPr b="0" lang="en-US" sz="13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A comment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y = “Hello”    		</a:t>
            </a:r>
            <a:r>
              <a:rPr b="0" lang="en-US" sz="13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Another comment. 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z = 3.45 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if z == 3.45</a:t>
            </a:r>
            <a:r>
              <a:rPr b="0" lang="en-US" sz="1300" strike="noStrike">
                <a:solidFill>
                  <a:srgbClr val="595959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595959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lang="en-US" sz="1300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print(“it is a floating point number)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x = x + 1 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y = y + “ World”  		</a:t>
            </a:r>
            <a:r>
              <a:rPr b="0" lang="en-US" sz="13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# String concat. 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print ( x )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print ( y )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4846320" y="51480"/>
            <a:ext cx="4296960" cy="46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No need to declare type or variable before use!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Assignment creates references, not copies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Variable name start with alpha, don’t use reserved names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Program structure should be indented! White space is meaningful for python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Conditional statement (note use of</a:t>
            </a:r>
            <a:r>
              <a:rPr b="1" lang="en-US" sz="1300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always used for a block)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 (assignment),   == (conditional)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+, -, *, /, % (for numeric - should work as expected)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(for string - try it out) - concatenation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 (for string - numeric try it out)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Logical operator: or, and, not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/>
          <p:nvPr/>
        </p:nvSpPr>
        <p:spPr>
          <a:xfrm>
            <a:off x="548640" y="5148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Basic Python - cont. Data Types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256320" y="570600"/>
            <a:ext cx="4772880" cy="427572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Int, float, string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5/2				</a:t>
            </a:r>
            <a:r>
              <a:rPr b="0" lang="en-US" sz="13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# assignment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type(x) 				</a:t>
            </a:r>
            <a:r>
              <a:rPr b="0" lang="en-US" sz="13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# returns type of the object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5//2 				</a:t>
            </a:r>
            <a:r>
              <a:rPr b="0" lang="en-US" sz="13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# integer division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type(y) 				</a:t>
            </a:r>
            <a:r>
              <a:rPr b="0" lang="en-US" sz="13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# what is this??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 = “My name is John”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 = “My dad’s name is Allen” 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r>
              <a:rPr b="0" lang="en-US" sz="13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# note the apostrophe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= “””My dad’s name 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is  Allen and he goes by “Abu John”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“””					</a:t>
            </a:r>
            <a:r>
              <a:rPr b="0" lang="en-US" sz="13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# note the “”” for 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					# multi line assignment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5064840" y="585360"/>
            <a:ext cx="3987720" cy="426096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is by reference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3     	</a:t>
            </a: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# Creates 3,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			# name x refers to 3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id(x)		</a:t>
            </a: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# returns the identity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			# of x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x        </a:t>
            </a: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# Creates name y,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			# refers to 3.</a:t>
            </a: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id(y)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4      	</a:t>
            </a: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# Creates ref for 4.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			# Changes x</a:t>
            </a: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id(x)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y 	</a:t>
            </a: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# what will print ??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id(y)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/>
          <p:nvPr/>
        </p:nvSpPr>
        <p:spPr>
          <a:xfrm>
            <a:off x="365760" y="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Basic Python - cont.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182880" y="548640"/>
            <a:ext cx="4452120" cy="430848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“We Love Python Programming”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y[0], y[3], y[-1]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y[:1], y[1:], y[2:3]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print(‘We’, ‘Love’, ‘Python’)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print(‘We’, ‘Love’, ‘Python’, </a:t>
            </a:r>
            <a:r>
              <a:rPr b="0" lang="en-US" sz="1400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sep</a:t>
            </a: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=’\n’)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print(‘We’, ‘Love’, ‘Python’, </a:t>
            </a:r>
            <a:r>
              <a:rPr b="0" lang="en-US" sz="1400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sep</a:t>
            </a: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=’,’)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len(y)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2550960" y="3610440"/>
            <a:ext cx="2287800" cy="126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"/>
          <p:cNvSpPr txBox="1"/>
          <p:nvPr/>
        </p:nvSpPr>
        <p:spPr>
          <a:xfrm>
            <a:off x="4838760" y="548640"/>
            <a:ext cx="4234680" cy="4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Every thing in Python is an object!!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 can be indexed starting 0,1, …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 can be reversed indexed starting -1, -2, …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#Index into string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#Slicing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key work </a:t>
            </a:r>
            <a:r>
              <a:rPr b="0" lang="en-US" sz="1400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sep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#Length of the string y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/>
          <p:nvPr/>
        </p:nvSpPr>
        <p:spPr>
          <a:xfrm>
            <a:off x="365760" y="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Basic Python - cont.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182880" y="548640"/>
            <a:ext cx="4754880" cy="430848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thing in Python is an Object!!!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“We Love Python Programming”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y.count(‘ ‘)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y.capitalize()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y.lower()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y.upper()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y.isalpha()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y * 3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type(y)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5527440" y="548640"/>
            <a:ext cx="4622400" cy="4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8"/>
          <p:cNvSpPr/>
          <p:nvPr/>
        </p:nvSpPr>
        <p:spPr>
          <a:xfrm>
            <a:off x="2550960" y="3610440"/>
            <a:ext cx="2287800" cy="126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 txBox="1"/>
          <p:nvPr/>
        </p:nvSpPr>
        <p:spPr>
          <a:xfrm>
            <a:off x="5212080" y="640080"/>
            <a:ext cx="3657600" cy="418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Objects has properties and methods.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You can type y. followed by a tab to show you what methods are available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# string concatenation	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/>
          <p:nvPr/>
        </p:nvSpPr>
        <p:spPr>
          <a:xfrm>
            <a:off x="727560" y="5148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Basic Python - cont.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416160" y="661320"/>
            <a:ext cx="7629840" cy="3727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: True or False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Anything that evaluates to True is true for example: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== 1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‘Yes’ == ‘Yes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Anything that evaluates to False is false for example: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== 2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 True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/>
          <p:nvPr/>
        </p:nvSpPr>
        <p:spPr>
          <a:xfrm>
            <a:off x="326520" y="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326520" y="534960"/>
            <a:ext cx="7687440" cy="4312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What is GIT used for! GIT is a source code repository for version control. It is used for sharing code and other things like documents that can be updated in a collaborative way – mainly used for code.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Concepts: snapshots, working area, staging area, repository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1828800" y="1737360"/>
            <a:ext cx="5119560" cy="26906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pwd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7064640" y="1535040"/>
            <a:ext cx="1644840" cy="45612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 and object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for your project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/>
          <p:nvPr/>
        </p:nvSpPr>
        <p:spPr>
          <a:xfrm>
            <a:off x="274320" y="91440"/>
            <a:ext cx="813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Basic Python - cont. </a:t>
            </a:r>
            <a:endParaRPr b="0" sz="26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309600" y="625320"/>
            <a:ext cx="4993920" cy="431244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Looping, conditionals</a:t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lang="en-US" sz="1400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0" lang="en-US" sz="1400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string (or list, tuple, function)</a:t>
            </a: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lang="en-US" sz="1400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5153040" y="3299040"/>
            <a:ext cx="3261600" cy="18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5577840" y="625320"/>
            <a:ext cx="3383280" cy="431244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Lets try somethings</a:t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ourier New"/>
                <a:ea typeface="Courier New"/>
                <a:cs typeface="Courier New"/>
                <a:sym typeface="Courier New"/>
              </a:rPr>
              <a:t>for i in range(10):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ourier New"/>
                <a:ea typeface="Courier New"/>
                <a:cs typeface="Courier New"/>
                <a:sym typeface="Courier New"/>
              </a:rPr>
              <a:t>	print(i)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ourier New"/>
                <a:ea typeface="Courier New"/>
                <a:cs typeface="Courier New"/>
                <a:sym typeface="Courier New"/>
              </a:rPr>
              <a:t>for i in range(0, 10):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Courier New"/>
                <a:ea typeface="Courier New"/>
                <a:cs typeface="Courier New"/>
                <a:sym typeface="Courier New"/>
              </a:rPr>
              <a:t>	print(i)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range(0, 10, 2):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print(i)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“We love Python”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x in y: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print(x)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x in y: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print(x, end=’ ‘)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/>
          <p:nvPr/>
        </p:nvSpPr>
        <p:spPr>
          <a:xfrm>
            <a:off x="274320" y="91440"/>
            <a:ext cx="813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Basic Python - cont. </a:t>
            </a:r>
            <a:endParaRPr b="0" sz="26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309600" y="625320"/>
            <a:ext cx="3896640" cy="431244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Looping, conditionals</a:t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(conditional)</a:t>
            </a: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21"/>
          <p:cNvSpPr/>
          <p:nvPr/>
        </p:nvSpPr>
        <p:spPr>
          <a:xfrm>
            <a:off x="5153040" y="3299040"/>
            <a:ext cx="3261600" cy="18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4480560" y="625320"/>
            <a:ext cx="4480560" cy="431244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Lets try somethings</a:t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10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x):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print(i)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 = i+1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/>
          <p:nvPr/>
        </p:nvSpPr>
        <p:spPr>
          <a:xfrm>
            <a:off x="274320" y="91440"/>
            <a:ext cx="813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Basic Python - cont. </a:t>
            </a:r>
            <a:endParaRPr b="0" sz="26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309600" y="625320"/>
            <a:ext cx="4079520" cy="431244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Looping, conditionals</a:t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(condition):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… 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4000"/>
                </a:solidFill>
                <a:latin typeface="Courier New"/>
                <a:ea typeface="Courier New"/>
                <a:cs typeface="Courier New"/>
                <a:sym typeface="Courier New"/>
              </a:rPr>
              <a:t>elif: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4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4000"/>
                </a:solidFill>
                <a:latin typeface="Courier New"/>
                <a:ea typeface="Courier New"/>
                <a:cs typeface="Courier New"/>
                <a:sym typeface="Courier New"/>
              </a:rPr>
              <a:t>elif: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4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lang="en-US" sz="1400" strike="noStrike">
                <a:solidFill>
                  <a:srgbClr val="FF4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4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5153040" y="3299040"/>
            <a:ext cx="3261600" cy="18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4572000" y="625320"/>
            <a:ext cx="4389120" cy="431244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Lets try somethings</a:t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10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i &lt; x: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print("i is less than ", x)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print("i is greater than ", x)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/>
          <p:nvPr/>
        </p:nvSpPr>
        <p:spPr>
          <a:xfrm>
            <a:off x="182880" y="2736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Basic Python - cont. 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5212080" y="561240"/>
            <a:ext cx="3840480" cy="4491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Good practice to include docstring (??) as first line in the function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“””This is what the function is supposed to do. It needs an input etc …”””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Create a fibonnaci.py file with the contents on the left.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You can download from github!!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231120" y="531360"/>
            <a:ext cx="4889520" cy="449784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48055"/>
              </a:lnSpc>
              <a:spcBef>
                <a:spcPts val="431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b="0" sz="18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def </a:t>
            </a:r>
            <a:r>
              <a:rPr b="1" lang="en-US" sz="13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function_name(arg list):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…</a:t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6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6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fib(n):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“””prints fibonacci sequence “””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  a, b = 0, 1    #Note multiple assignment!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  counter = 1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  while counter &lt; n: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print (a, end=' ')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a, b = b, a+b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print()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counter += 1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  print(__name__)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  return(0)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/>
          <p:nvPr/>
        </p:nvSpPr>
        <p:spPr>
          <a:xfrm>
            <a:off x="450000" y="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Basic Python - cont. 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4"/>
          <p:cNvSpPr/>
          <p:nvPr/>
        </p:nvSpPr>
        <p:spPr>
          <a:xfrm>
            <a:off x="395640" y="592560"/>
            <a:ext cx="4605840" cy="441972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Modules 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help(</a:t>
            </a: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		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.sqrt(20)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math as </a:t>
            </a:r>
            <a:r>
              <a:rPr b="1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help(</a:t>
            </a: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.sqrt(20)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.pi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math import </a:t>
            </a: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(9)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Full list of python modules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400" u="sng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https://docs.python.org/release/3.3.7/py-modindex.htm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/>
          <p:nvPr/>
        </p:nvSpPr>
        <p:spPr>
          <a:xfrm>
            <a:off x="450000" y="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Basic Python - cont. 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322560" y="548640"/>
            <a:ext cx="8455680" cy="448056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 will import a module we created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os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os.chdir(“file path to your fibonacci.py”)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fibonacci as f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help(f)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f.fib(10)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#key point python executes the module as it imports them: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fibonacci import fib   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# see the variable “__name__” 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If we want the code to run when the module is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 called directly include it in an if statement as 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below: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Python created variable __name__ this gets 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assigned the name of the module or 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1785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__main__ </a:t>
            </a:r>
            <a:endParaRPr b="0" sz="14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/>
          <p:nvPr/>
        </p:nvSpPr>
        <p:spPr>
          <a:xfrm>
            <a:off x="298080" y="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298080" y="510840"/>
            <a:ext cx="8844840" cy="4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tool url : </a:t>
            </a:r>
            <a:r>
              <a:rPr b="0" i="0" lang="en-US" sz="1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https://git-scm.com/downloads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windows check out: </a:t>
            </a:r>
            <a:r>
              <a:rPr b="0" i="0" lang="en-US" sz="1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https://desktop.github.com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Check out GitHub tutorial: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https://youtu.be/iv8rSLsi1xo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Good resource for learning: </a:t>
            </a:r>
            <a:r>
              <a:rPr b="0" i="0" lang="en-US" sz="1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https://git-scm.com/book/en/v2/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select the download for your OS and install it. Make sure </a:t>
            </a:r>
            <a:r>
              <a:rPr lang="en-US" sz="1800">
                <a:solidFill>
                  <a:srgbClr val="595959"/>
                </a:solidFill>
              </a:rPr>
              <a:t>it's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in your path.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 the command prompt type: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&gt;git --version                       #should give you a version  (mine is git version 2.25.1)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Create an account on </a:t>
            </a:r>
            <a:r>
              <a:rPr b="0" i="0" lang="en-US" sz="1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and login.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298080" y="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GIT-cont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298080" y="510840"/>
            <a:ext cx="8844840" cy="4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 github.com – lets create a new repo, two ways to do it: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Noto Sans Symbols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 the webpage (github.com in your account) click the + sign and select “New repository”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Noto Sans Symbols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 cli (cmd/bash prompt on your computer) – call an api to create the repository: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	&gt;</a:t>
            </a:r>
            <a:r>
              <a:rPr b="1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curl</a:t>
            </a: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-u '</a:t>
            </a: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81D41A"/>
                </a:highlight>
                <a:latin typeface="Arial"/>
                <a:ea typeface="Arial"/>
                <a:cs typeface="Arial"/>
                <a:sym typeface="Arial"/>
              </a:rPr>
              <a:t>alif0' https://api.github.com/user/repos -d '{"</a:t>
            </a: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D8CE"/>
                </a:highlight>
                <a:latin typeface="Arial"/>
                <a:ea typeface="Arial"/>
                <a:cs typeface="Arial"/>
                <a:sym typeface="Arial"/>
              </a:rPr>
              <a:t>name":"</a:t>
            </a: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hello_world_2","</a:t>
            </a: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DBB6"/>
                </a:highlight>
                <a:latin typeface="Arial"/>
                <a:ea typeface="Arial"/>
                <a:cs typeface="Arial"/>
                <a:sym typeface="Arial"/>
              </a:rPr>
              <a:t>description":"</a:t>
            </a: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Test Repository via curl"}‘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Clone the newly created repository locally: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Noto Sans Symbols"/>
              <a:buAutoNum type="arabicParenR"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cd to a working directory on your computer (folks using windows can use the GUI version of GIT)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Noto Sans Symbols"/>
              <a:buAutoNum type="arabicParenR"/>
            </a:pPr>
            <a:r>
              <a:rPr b="1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git clone</a:t>
            </a: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https://github.com/alif0/hello_world_2.git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Noto Sans Symbols"/>
              <a:buAutoNum type="arabicParenR"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b="1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dir</a:t>
            </a: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ls</a:t>
            </a: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in the working directory and you should see hello_world_2 directory in your working directory.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Now let’s create a test file and upload it to github!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&gt;cd</a:t>
            </a: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hello_world_2                                   	# create a README file (with some content in it)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status                                               	# git will show information on the file (untracked) 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add README					# README is now tracked by git and ready for commit to repository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commit -m “Created README”		# commit the file now to repository, note this only commits to local repo.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push 						# Now the file is push to remote repository on github.com (see it at github).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298080" y="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GIT-cont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298080" y="510840"/>
            <a:ext cx="8844840" cy="4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status   						# get the current status of the git repository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add filename     		 		# Add the file to staging area after changes made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commit –m “message for commit”		# Commit to repository with the message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log 						# log/history of check commits or changes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diff							# diff of the old and updated file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diff HEAD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diff --staged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remote 						# remote repository the local repository points to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remote add origin </a:t>
            </a:r>
            <a:r>
              <a:rPr b="0" i="0" lang="en-US" sz="13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https://github.com/alif0/hello_world_2.git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push –u origin master				# push our commits from local repo to remote repo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							(origin – name of the remote system and default branch is master)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pull origin master				# pull the latest files from origin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checkout hello.py				# undo the file changes to their last commit state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326520" y="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GIT-cont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259200" y="608400"/>
            <a:ext cx="8422920" cy="45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branching is a way to create a new branch for a new feature that the team plans to add!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844920" y="1772640"/>
            <a:ext cx="739800" cy="519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1876320" y="1772640"/>
            <a:ext cx="739800" cy="519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3082680" y="1772640"/>
            <a:ext cx="739800" cy="519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4144320" y="1772640"/>
            <a:ext cx="739800" cy="519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 flipH="1">
            <a:off x="3822840" y="2033280"/>
            <a:ext cx="3196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6" name="Google Shape;156;p6"/>
          <p:cNvSpPr/>
          <p:nvPr/>
        </p:nvSpPr>
        <p:spPr>
          <a:xfrm flipH="1">
            <a:off x="2616480" y="2033280"/>
            <a:ext cx="4644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7" name="Google Shape;157;p6"/>
          <p:cNvSpPr/>
          <p:nvPr/>
        </p:nvSpPr>
        <p:spPr>
          <a:xfrm rot="10800000">
            <a:off x="1583640" y="2030400"/>
            <a:ext cx="2898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8" name="Google Shape;158;p6"/>
          <p:cNvSpPr/>
          <p:nvPr/>
        </p:nvSpPr>
        <p:spPr>
          <a:xfrm>
            <a:off x="3960720" y="902160"/>
            <a:ext cx="1129320" cy="334440"/>
          </a:xfrm>
          <a:prstGeom prst="rect">
            <a:avLst/>
          </a:prstGeom>
          <a:solidFill>
            <a:srgbClr val="D7E4B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flipH="1">
            <a:off x="4512240" y="1237680"/>
            <a:ext cx="10440" cy="533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0" name="Google Shape;160;p6"/>
          <p:cNvSpPr/>
          <p:nvPr/>
        </p:nvSpPr>
        <p:spPr>
          <a:xfrm>
            <a:off x="5303520" y="1371600"/>
            <a:ext cx="1544760" cy="334440"/>
          </a:xfrm>
          <a:prstGeom prst="rect">
            <a:avLst/>
          </a:prstGeom>
          <a:solidFill>
            <a:srgbClr val="D7E4B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develop-123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 flipH="1">
            <a:off x="4883760" y="1706040"/>
            <a:ext cx="418680" cy="213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2" name="Google Shape;162;p6"/>
          <p:cNvSpPr/>
          <p:nvPr/>
        </p:nvSpPr>
        <p:spPr>
          <a:xfrm>
            <a:off x="914400" y="3614040"/>
            <a:ext cx="739800" cy="519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1945800" y="3614040"/>
            <a:ext cx="739800" cy="519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3152160" y="3614040"/>
            <a:ext cx="739800" cy="519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4213440" y="3614040"/>
            <a:ext cx="739800" cy="519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 flipH="1">
            <a:off x="3891960" y="3874320"/>
            <a:ext cx="3196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7" name="Google Shape;167;p6"/>
          <p:cNvSpPr/>
          <p:nvPr/>
        </p:nvSpPr>
        <p:spPr>
          <a:xfrm flipH="1">
            <a:off x="2685960" y="3874320"/>
            <a:ext cx="4644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8" name="Google Shape;168;p6"/>
          <p:cNvSpPr/>
          <p:nvPr/>
        </p:nvSpPr>
        <p:spPr>
          <a:xfrm rot="10800000">
            <a:off x="1652760" y="3871440"/>
            <a:ext cx="2898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9" name="Google Shape;169;p6"/>
          <p:cNvSpPr/>
          <p:nvPr/>
        </p:nvSpPr>
        <p:spPr>
          <a:xfrm>
            <a:off x="4029840" y="2743200"/>
            <a:ext cx="1129320" cy="334440"/>
          </a:xfrm>
          <a:prstGeom prst="rect">
            <a:avLst/>
          </a:prstGeom>
          <a:solidFill>
            <a:srgbClr val="D7E4B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 flipH="1">
            <a:off x="4581720" y="3079080"/>
            <a:ext cx="10440" cy="533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71" name="Google Shape;171;p6"/>
          <p:cNvSpPr/>
          <p:nvPr/>
        </p:nvSpPr>
        <p:spPr>
          <a:xfrm flipH="1">
            <a:off x="6857280" y="3108600"/>
            <a:ext cx="548280" cy="512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72" name="Google Shape;172;p6"/>
          <p:cNvSpPr/>
          <p:nvPr/>
        </p:nvSpPr>
        <p:spPr>
          <a:xfrm>
            <a:off x="5325840" y="3614040"/>
            <a:ext cx="739800" cy="519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 flipH="1">
            <a:off x="4952160" y="3874320"/>
            <a:ext cx="3704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74" name="Google Shape;174;p6"/>
          <p:cNvSpPr/>
          <p:nvPr/>
        </p:nvSpPr>
        <p:spPr>
          <a:xfrm>
            <a:off x="6392160" y="3621600"/>
            <a:ext cx="739800" cy="519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6775920" y="2743200"/>
            <a:ext cx="1544760" cy="334440"/>
          </a:xfrm>
          <a:prstGeom prst="rect">
            <a:avLst/>
          </a:prstGeom>
          <a:solidFill>
            <a:srgbClr val="D7E4B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develop-123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 flipH="1">
            <a:off x="6065280" y="3876480"/>
            <a:ext cx="3704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/>
          <p:nvPr/>
        </p:nvSpPr>
        <p:spPr>
          <a:xfrm>
            <a:off x="298080" y="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GIT-cont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298080" y="510840"/>
            <a:ext cx="8844840" cy="4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branch					# list branches – should only see master if there are no other branches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branch -a				# list all branch (local and remote)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branch </a:t>
            </a: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develop-123			# creates a ‘develop-123’ branch (note this branch is only in your local env.)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git checkout develop-123		# now we are in the branch training, update hello.py using your favorite editor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git add hello.py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git commit –m “updated hello.py”	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git status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git push 					# should give you an error, remember this branch is local to your env)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							(base) fali@fali-hp:~/dev/python_class/hello_world_2$ git push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							fatal: The current branch develop-123 </a:t>
            </a:r>
            <a:r>
              <a:rPr b="0" i="0" lang="en-US" sz="1300" u="none" cap="none" strike="noStrike">
                <a:solidFill>
                  <a:srgbClr val="C9211E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has no upstream branch</a:t>
            </a: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							To push the current branch and set the remote as upstream, use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								git push --set-upstream </a:t>
            </a: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81D41A"/>
                </a:highlight>
                <a:latin typeface="Arial"/>
                <a:ea typeface="Arial"/>
                <a:cs typeface="Arial"/>
                <a:sym typeface="Arial"/>
              </a:rPr>
              <a:t>origin </a:t>
            </a: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develop-123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git push –set-upstream origin develop-123		# creates the branch and pushes changes to origin (server)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git branch -a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git checkout master					# see contents of hello.py file!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git checkout develop-123				# see contents of hello.py file!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>
            <a:off x="298080" y="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GIT-cont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298080" y="510840"/>
            <a:ext cx="8844840" cy="4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rm hello.py								# delete the file by mistake or made changes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checkout hello.py						# you can set it back to the last commit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restore hello.py							# another way to do the same as above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Now say you have finished adding new “feature” to branch </a:t>
            </a:r>
            <a:r>
              <a:rPr b="0" i="0" lang="en-US" sz="15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develop-123 and you want to merge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it back to master branch!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471960" y="2743200"/>
            <a:ext cx="739800" cy="519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1503360" y="2743200"/>
            <a:ext cx="739800" cy="519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2709720" y="2743200"/>
            <a:ext cx="739800" cy="519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3771000" y="2743200"/>
            <a:ext cx="739800" cy="519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 flipH="1">
            <a:off x="3449520" y="3003480"/>
            <a:ext cx="3196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94" name="Google Shape;194;p8"/>
          <p:cNvSpPr/>
          <p:nvPr/>
        </p:nvSpPr>
        <p:spPr>
          <a:xfrm flipH="1">
            <a:off x="2243520" y="3003480"/>
            <a:ext cx="4644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95" name="Google Shape;195;p8"/>
          <p:cNvSpPr/>
          <p:nvPr/>
        </p:nvSpPr>
        <p:spPr>
          <a:xfrm rot="10800000">
            <a:off x="1210320" y="3000600"/>
            <a:ext cx="2898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96" name="Google Shape;196;p8"/>
          <p:cNvSpPr/>
          <p:nvPr/>
        </p:nvSpPr>
        <p:spPr>
          <a:xfrm>
            <a:off x="3587400" y="1872360"/>
            <a:ext cx="1129320" cy="334440"/>
          </a:xfrm>
          <a:prstGeom prst="rect">
            <a:avLst/>
          </a:prstGeom>
          <a:solidFill>
            <a:srgbClr val="D7E4B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/>
          <p:nvPr/>
        </p:nvSpPr>
        <p:spPr>
          <a:xfrm flipH="1">
            <a:off x="4139280" y="2208240"/>
            <a:ext cx="10440" cy="533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dot"/>
            <a:round/>
            <a:headEnd len="sm" w="sm" type="none"/>
            <a:tailEnd len="med" w="med" type="triangle"/>
          </a:ln>
        </p:spPr>
      </p:sp>
      <p:sp>
        <p:nvSpPr>
          <p:cNvPr id="198" name="Google Shape;198;p8"/>
          <p:cNvSpPr/>
          <p:nvPr/>
        </p:nvSpPr>
        <p:spPr>
          <a:xfrm flipH="1">
            <a:off x="6414840" y="2237760"/>
            <a:ext cx="548280" cy="512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99" name="Google Shape;199;p8"/>
          <p:cNvSpPr/>
          <p:nvPr/>
        </p:nvSpPr>
        <p:spPr>
          <a:xfrm>
            <a:off x="4883400" y="2743200"/>
            <a:ext cx="739800" cy="519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 flipH="1">
            <a:off x="4509720" y="3003480"/>
            <a:ext cx="3704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01" name="Google Shape;201;p8"/>
          <p:cNvSpPr/>
          <p:nvPr/>
        </p:nvSpPr>
        <p:spPr>
          <a:xfrm>
            <a:off x="5949720" y="2750760"/>
            <a:ext cx="739800" cy="519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6333480" y="1872360"/>
            <a:ext cx="1544760" cy="334440"/>
          </a:xfrm>
          <a:prstGeom prst="rect">
            <a:avLst/>
          </a:prstGeom>
          <a:solidFill>
            <a:srgbClr val="D7E4B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develop-123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 flipH="1">
            <a:off x="5622840" y="3005640"/>
            <a:ext cx="3704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04" name="Google Shape;204;p8"/>
          <p:cNvSpPr/>
          <p:nvPr/>
        </p:nvSpPr>
        <p:spPr>
          <a:xfrm>
            <a:off x="413640" y="3474720"/>
            <a:ext cx="8547120" cy="156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checkout master						# check out you master branch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merge develop-123						# now merge the develop-123 branch onto master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push								# push to origin, see hello.py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git branch -d develop-123					# finally delete the feature branch from local env.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/>
          <p:nvPr/>
        </p:nvSpPr>
        <p:spPr>
          <a:xfrm>
            <a:off x="723960" y="13680"/>
            <a:ext cx="768744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Installation	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723950" y="624600"/>
            <a:ext cx="7687500" cy="4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Use the below link: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https://www.anaconda.com/products/individual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Click Download, select the installer for your operating system. Try to install as Administrator user. 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For python documentations: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URL: </a:t>
            </a:r>
            <a:r>
              <a:rPr b="0" i="0" lang="en-US" sz="1700" u="sng" cap="none" strike="noStrik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https://www.python.org/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For this class we will use the 3.X (latest)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Most of MacOS and Linux/Ubuntu - should come with a version of Python.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Firasath Ali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