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_rels/notesSlide1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62AD4F8-51EB-49F4-91CD-08B49088A52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hyperlink" Target="https://docs.python.org/3/tutorial/introduction.html" TargetMode="External"/><Relationship Id="rId2" Type="http://schemas.openxmlformats.org/officeDocument/2006/relationships/hyperlink" Target="https://docs.python.org/3/tutorial/datastructures.html" TargetMode="External"/><Relationship Id="rId3" Type="http://schemas.openxmlformats.org/officeDocument/2006/relationships/slide" Target="../slides/slide16.xml"/><Relationship Id="rId4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hyperlink" Target="https://docs.python.org/3/tutorial/introduction.html" TargetMode="External"/><Relationship Id="rId2" Type="http://schemas.openxmlformats.org/officeDocument/2006/relationships/hyperlink" Target="https://docs.python.org/3/tutorial/datastructures.html" TargetMode="External"/><Relationship Id="rId3" Type="http://schemas.openxmlformats.org/officeDocument/2006/relationships/slide" Target="../slides/slide17.xml"/><Relationship Id="rId4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https://docs.python.org/3/tutorial/introduction.html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https://docs.python.org/3/tutorial/introduction.html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https://docs.python.org/3/tutorial/introduction.html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https://docs.python.org/3/tutorial/introduction.html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https://docs.python.org/3/tutorial/introduction.html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https://docs.python.org/3/tutorial/introduction.html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 u="sng">
                <a:solidFill>
                  <a:srgbClr val="000000"/>
                </a:solidFill>
                <a:uFillTx/>
                <a:latin typeface="Arial"/>
                <a:hlinkClick r:id="rId2"/>
              </a:rPr>
              <a:t>https://docs.python.org/3/tutorial/datastructures.html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https://docs.python.org/3/tutorial/introduction.html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 u="sng">
                <a:solidFill>
                  <a:srgbClr val="000000"/>
                </a:solidFill>
                <a:uFillTx/>
                <a:latin typeface="Arial"/>
                <a:hlinkClick r:id="rId2"/>
              </a:rPr>
              <a:t>https://docs.python.org/3/tutorial/datastructures.html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160" cy="247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160" cy="247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280" cy="487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9143280" cy="48708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-scm.com/downloads" TargetMode="External"/><Relationship Id="rId2" Type="http://schemas.openxmlformats.org/officeDocument/2006/relationships/hyperlink" Target="https://git-scm.com/book/en/v2" TargetMode="External"/><Relationship Id="rId3" Type="http://schemas.openxmlformats.org/officeDocument/2006/relationships/hyperlink" Target="https://github.com/" TargetMode="External"/><Relationship Id="rId4" Type="http://schemas.openxmlformats.org/officeDocument/2006/relationships/hyperlink" Target="mailto:xyz@gmail.com" TargetMode="External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user/repo.git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python.org/" TargetMode="External"/><Relationship Id="rId2" Type="http://schemas.openxmlformats.org/officeDocument/2006/relationships/hyperlink" Target="https://www.jetbrains.com/pycharm/download/" TargetMode="External"/><Relationship Id="rId3" Type="http://schemas.openxmlformats.org/officeDocument/2006/relationships/hyperlink" Target="https://www.anaconda.com/download/" TargetMode="External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python.org/doc/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4680" y="0"/>
            <a:ext cx="7687440" cy="16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4200" spc="-1" strike="noStrike">
                <a:solidFill>
                  <a:srgbClr val="1a1a1a"/>
                </a:solidFill>
                <a:latin typeface="Raleway"/>
                <a:ea typeface="Raleway"/>
              </a:rPr>
              <a:t>Python 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4680" y="681480"/>
            <a:ext cx="7687440" cy="425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Today’s class we will cover the below: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Installation of Git tools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Introduction to Git </a:t>
            </a:r>
            <a:endParaRPr b="0" lang="en-US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Create account</a:t>
            </a:r>
            <a:endParaRPr b="0" lang="en-US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Create a repository (on git and locally) link them</a:t>
            </a:r>
            <a:endParaRPr b="0" lang="en-US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Git basics – clone, add, commit, push, pull, branch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Installation of Python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Introduction to Python</a:t>
            </a:r>
            <a:endParaRPr b="0" lang="en-US" sz="1800" spc="-1" strike="noStrike">
              <a:latin typeface="Arial"/>
            </a:endParaRPr>
          </a:p>
          <a:p>
            <a:pPr lvl="1" marL="914400" indent="-342360">
              <a:lnSpc>
                <a:spcPct val="100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Variable, assignment, comments</a:t>
            </a:r>
            <a:endParaRPr b="0" lang="en-US" sz="1800" spc="-1" strike="noStrike">
              <a:latin typeface="Arial"/>
            </a:endParaRPr>
          </a:p>
          <a:p>
            <a:pPr lvl="1" marL="914400" indent="-342360">
              <a:lnSpc>
                <a:spcPct val="100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Language structure</a:t>
            </a:r>
            <a:endParaRPr b="0" lang="en-US" sz="1800" spc="-1" strike="noStrike">
              <a:latin typeface="Arial"/>
            </a:endParaRPr>
          </a:p>
          <a:p>
            <a:pPr lvl="1" marL="914400" indent="-342360">
              <a:lnSpc>
                <a:spcPct val="100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List, tuple, dictionaries</a:t>
            </a:r>
            <a:endParaRPr b="0" lang="en-US" sz="1800" spc="-1" strike="noStrike">
              <a:latin typeface="Arial"/>
            </a:endParaRPr>
          </a:p>
          <a:p>
            <a:pPr lvl="1" marL="914400" indent="-342360">
              <a:lnSpc>
                <a:spcPct val="100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Few program using above data structures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48640" y="1404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Python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48640" y="622440"/>
            <a:ext cx="3931920" cy="43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Hello World in Python: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IDLE: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print(“Hello World”)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In a file: hello_world.py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print(“Hello World”)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c:\&gt; python hello_world.py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4937760" y="640080"/>
            <a:ext cx="3840480" cy="40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333333"/>
                </a:solidFill>
                <a:latin typeface="Lato"/>
              </a:rPr>
              <a:t>C language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333333"/>
                </a:solidFill>
                <a:latin typeface="Lato"/>
              </a:rPr>
              <a:t>Contents of hello.c file: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333333"/>
                </a:solidFill>
                <a:latin typeface="Lato"/>
              </a:rPr>
              <a:t>#include &lt;stdio.h&gt;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333333"/>
                </a:solidFill>
                <a:latin typeface="Lato"/>
              </a:rPr>
              <a:t>int main(int argc, char* argv[])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333333"/>
                </a:solidFill>
                <a:latin typeface="Lato"/>
              </a:rPr>
              <a:t>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333333"/>
                </a:solidFill>
                <a:latin typeface="Lato"/>
              </a:rPr>
              <a:t>  </a:t>
            </a:r>
            <a:r>
              <a:rPr b="0" lang="en-US" sz="1800" spc="-1" strike="noStrike">
                <a:solidFill>
                  <a:srgbClr val="333333"/>
                </a:solidFill>
                <a:latin typeface="Lato"/>
              </a:rPr>
              <a:t>printf("Hello World\n");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333333"/>
                </a:solidFill>
                <a:latin typeface="Lato"/>
              </a:rPr>
              <a:t>  </a:t>
            </a:r>
            <a:r>
              <a:rPr b="0" lang="en-US" sz="1800" spc="-1" strike="noStrike">
                <a:solidFill>
                  <a:srgbClr val="333333"/>
                </a:solidFill>
                <a:latin typeface="Lato"/>
              </a:rPr>
              <a:t>return(0);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333333"/>
                </a:solidFill>
                <a:latin typeface="Lato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333333"/>
                </a:solidFill>
                <a:latin typeface="Lato"/>
              </a:rPr>
              <a:t>#compile the program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333333"/>
                </a:solidFill>
                <a:latin typeface="Lato"/>
              </a:rPr>
              <a:t>&gt; gcc -o hello hello.c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333333"/>
                </a:solidFill>
                <a:latin typeface="Lato"/>
              </a:rPr>
              <a:t>#run the program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333333"/>
                </a:solidFill>
                <a:latin typeface="Lato"/>
              </a:rPr>
              <a:t>&gt; ./hello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51480"/>
            <a:ext cx="795852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Python - cont.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65760" y="586080"/>
            <a:ext cx="4214520" cy="444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Assignments, comments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x = 100 - 23 </a:t>
            </a:r>
            <a:r>
              <a:rPr b="0" lang="en-US" sz="1300" spc="-1" strike="noStrike">
                <a:solidFill>
                  <a:srgbClr val="ff0000"/>
                </a:solidFill>
                <a:latin typeface="Lato"/>
                <a:ea typeface="Lato"/>
              </a:rPr>
              <a:t># A comment, variable assignment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y = “Hello” </a:t>
            </a:r>
            <a:r>
              <a:rPr b="0" lang="en-US" sz="1300" spc="-1" strike="noStrike">
                <a:solidFill>
                  <a:srgbClr val="ff0000"/>
                </a:solidFill>
                <a:latin typeface="Lato"/>
                <a:ea typeface="Lato"/>
              </a:rPr>
              <a:t># Another comment.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z = 3.45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if z == 3.45 or y == “Hello”: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print(“in the if loop”)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x = x + 1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y = y + “ World” # String concat.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print ( x 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print ( y )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846320" y="548640"/>
            <a:ext cx="4297680" cy="41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print(x) # print x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type(x) # returns type of the object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id(x) # returns the identity of the object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Numeric assignment - int, string float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No need to declare type, variable before use!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Assignment creates references, not copies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Variable name start with alpha, don’t use reserved names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Program structure should be indented! White space is meaningful for python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Conditional statement (note use of :  - always used for a block)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=  (assignment)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== (conditional)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+, -, *, /, % (for numeric - should work as expected)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+ (for string - try it out) - concatenation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* (for string - numeric try it out)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Logical operator: or, and, not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48640" y="514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Python - cont. Data Types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65760" y="661320"/>
            <a:ext cx="4499280" cy="427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Int, float, string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x = 5/2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type(x) # what is this??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y = 5//2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type(y) # what is this??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z = “My name is Ali”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m = “My dad’s name is Ali also” # note the apostrophe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 = “””My dad’s name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Is also Ali and he goes by “abu ali”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“””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481000" y="640080"/>
            <a:ext cx="3531240" cy="370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In python assignment is by reference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x = 3     # Creates 3, name x refers to 3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id(x)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y = x        # Creates name y, refers to 3.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id(y)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y = 4      # Creates ref for 4. Changes y.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id(y)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print x           # No effect on x, still ref 3.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 = “hello world”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 = 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 = a[1:3]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32880" y="1404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29920" y="569880"/>
            <a:ext cx="4499280" cy="37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y = “Strings ”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y * 3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Strings can be indexed starting 0,1, …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Or can be reversed indexed starting -1, -2, ...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y[0], y[3], y[-1]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Slicing: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y[:1], y[1:], y[2:3]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for i in y: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print(i)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for k in range(i,k):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print(k)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print(y[k])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 = 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 = len(y)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i,n = 0, len(y)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5029200" y="548640"/>
            <a:ext cx="3800160" cy="43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#string are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immutable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str(x)   # creates a string object from x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 = “This is a python class”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s.capitalize()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s.count(t)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s.isalpha()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#Pythonic way!!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For loop - see the structure &amp; indentation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Key words : for, in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Can use one line to do multiple assignment!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2550960" y="3610440"/>
            <a:ext cx="2288520" cy="12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727560" y="514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16160" y="661320"/>
            <a:ext cx="7630560" cy="37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Boolean : True or False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Anything that evaluates to True is true for example: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‘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A’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 == 1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‘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Yes’ == ‘Yes’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Anything that evalutes to False is false for example: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 == 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not True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24320" y="9144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00320" y="661320"/>
            <a:ext cx="4354560" cy="4185000"/>
          </a:xfrm>
          <a:prstGeom prst="rect">
            <a:avLst/>
          </a:prstGeom>
          <a:noFill/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So far we saw - conditional if statement and a looping mechanism with for loop. Now for more for formal if, for, while loop statements: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0000"/>
                </a:solidFill>
                <a:latin typeface="Courier New"/>
                <a:ea typeface="Arial"/>
              </a:rPr>
              <a:t>If 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(conditional 1 )</a:t>
            </a:r>
            <a:r>
              <a:rPr b="0" lang="en-US" sz="1300" spc="-1" strike="noStrike">
                <a:solidFill>
                  <a:srgbClr val="ff0000"/>
                </a:solidFill>
                <a:latin typeface="Courier New"/>
                <a:ea typeface="Arial"/>
              </a:rPr>
              <a:t>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...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0000"/>
                </a:solidFill>
                <a:latin typeface="Courier New"/>
                <a:ea typeface="Arial"/>
              </a:rPr>
              <a:t>elif 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(conditional 2)</a:t>
            </a:r>
            <a:r>
              <a:rPr b="0" lang="en-US" sz="1300" spc="-1" strike="noStrike">
                <a:solidFill>
                  <a:srgbClr val="ff0000"/>
                </a:solidFill>
                <a:latin typeface="Courier New"/>
                <a:ea typeface="Arial"/>
              </a:rPr>
              <a:t>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…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0000"/>
                </a:solidFill>
                <a:latin typeface="Courier New"/>
                <a:ea typeface="Arial"/>
              </a:rPr>
              <a:t>elif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 (conditional 3)</a:t>
            </a:r>
            <a:r>
              <a:rPr b="0" lang="en-US" sz="1300" spc="-1" strike="noStrike">
                <a:solidFill>
                  <a:srgbClr val="ff0000"/>
                </a:solidFill>
                <a:latin typeface="Courier New"/>
                <a:ea typeface="Arial"/>
              </a:rPr>
              <a:t>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...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…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0000"/>
                </a:solidFill>
                <a:latin typeface="Courier New"/>
                <a:ea typeface="Arial"/>
              </a:rPr>
              <a:t>else: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…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5153040" y="815760"/>
            <a:ext cx="3714480" cy="19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for </a:t>
            </a:r>
            <a:r>
              <a:rPr b="0" lang="en-US" sz="1400" spc="-1" strike="noStrike">
                <a:solidFill>
                  <a:srgbClr val="434343"/>
                </a:solidFill>
                <a:latin typeface="Arial"/>
                <a:ea typeface="Arial"/>
              </a:rPr>
              <a:t>var </a:t>
            </a: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in </a:t>
            </a:r>
            <a:r>
              <a:rPr b="0" lang="en-US" sz="1400" spc="-1" strike="noStrike">
                <a:solidFill>
                  <a:srgbClr val="434343"/>
                </a:solidFill>
                <a:latin typeface="Arial"/>
                <a:ea typeface="Arial"/>
              </a:rPr>
              <a:t>string (or list, tuple, function)</a:t>
            </a: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”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434343"/>
                </a:solidFill>
                <a:latin typeface="Arial"/>
                <a:ea typeface="Arial"/>
              </a:rPr>
              <a:t>…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5153040" y="3299040"/>
            <a:ext cx="3262320" cy="18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while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(conditional)</a:t>
            </a: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514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18320" y="712800"/>
            <a:ext cx="4240800" cy="37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We saw some basic data types like int, float, string now more advanced data types:</a:t>
            </a:r>
            <a:endParaRPr b="0" lang="en-US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List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my_list = [1, 2, 3, 4, 5, 6] #mutable</a:t>
            </a:r>
            <a:endParaRPr b="0" lang="en-US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Tuple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my_tupe = (1, 2, 3, 4, 5) #immutable</a:t>
            </a:r>
            <a:endParaRPr b="0" lang="en-US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Sets - unordered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my_set = {a, b, c, d}</a:t>
            </a:r>
            <a:endParaRPr b="0" lang="en-US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Dictionary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my_dict = {a:1, b:2, name:”ali”}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5141160" y="731520"/>
            <a:ext cx="3924000" cy="39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sq = []           #emty list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for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 </a:t>
            </a: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in </a:t>
            </a:r>
            <a:r>
              <a:rPr b="0" lang="en-US" sz="1400" spc="-1" strike="noStrike">
                <a:solidFill>
                  <a:srgbClr val="a64d79"/>
                </a:solidFill>
                <a:latin typeface="Arial"/>
                <a:ea typeface="Arial"/>
              </a:rPr>
              <a:t>range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(10):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sq.append(i**2)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sq1 = [x**2 </a:t>
            </a: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for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x </a:t>
            </a: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in </a:t>
            </a:r>
            <a:r>
              <a:rPr b="0" lang="en-US" sz="1400" spc="-1" strike="noStrike">
                <a:solidFill>
                  <a:srgbClr val="a64d79"/>
                </a:solidFill>
                <a:latin typeface="Arial"/>
                <a:ea typeface="Arial"/>
              </a:rPr>
              <a:t>range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(10)]  #create list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 = [2, 3, 4, 1, 0]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 = a    # b now refers to the same object as 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Try: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b.append(10)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print(a)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print(b)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##compare this to integer or string assignment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514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418320" y="712800"/>
            <a:ext cx="4240800" cy="37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colors = [‘red’, ‘blue’, ‘green’]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5141160" y="731520"/>
            <a:ext cx="3924000" cy="39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Ordered sequence of zero or more object references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List supports same slice and indexing as strings, tuples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Lists are mutable!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colors[0]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colors[-1]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0000" y="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br/>
            <a:endParaRPr b="0" lang="en-US" sz="26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95640" y="592560"/>
            <a:ext cx="4907880" cy="37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Functions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def function_name(arg list):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…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…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Good practice to include docstring (??) as first line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in the function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“””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This is what the function is supposed to do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It needs an input etc … “””</a:t>
            </a:r>
            <a:endParaRPr b="0" lang="en-US" sz="13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4754880" y="622080"/>
            <a:ext cx="3792960" cy="38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ts val="865"/>
              </a:lnSpc>
            </a:pPr>
            <a:r>
              <a:rPr b="0" lang="en-US" sz="1000" spc="-1" strike="noStrike">
                <a:solidFill>
                  <a:srgbClr val="21409a"/>
                </a:solidFill>
                <a:latin typeface="Lato"/>
                <a:ea typeface="Lato"/>
              </a:rPr>
              <a:t>def fib(n):</a:t>
            </a:r>
            <a:endParaRPr b="0" lang="en-US" sz="1000" spc="-1" strike="noStrike">
              <a:solidFill>
                <a:srgbClr val="21409a"/>
              </a:solidFill>
              <a:latin typeface="Arial"/>
              <a:ea typeface="Noto Sans CJK SC Regular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000" spc="-1" strike="noStrike">
                <a:solidFill>
                  <a:srgbClr val="21409a"/>
                </a:solidFill>
                <a:latin typeface="Lato"/>
                <a:ea typeface="Lato"/>
              </a:rPr>
              <a:t>“””</a:t>
            </a:r>
            <a:r>
              <a:rPr b="0" lang="en-US" sz="1000" spc="-1" strike="noStrike">
                <a:solidFill>
                  <a:srgbClr val="21409a"/>
                </a:solidFill>
                <a:latin typeface="Lato"/>
                <a:ea typeface="Lato"/>
              </a:rPr>
              <a:t>prints fibonacci sequence “””</a:t>
            </a:r>
            <a:endParaRPr b="0" lang="en-US" sz="1000" spc="-1" strike="noStrike">
              <a:solidFill>
                <a:srgbClr val="21409a"/>
              </a:solidFill>
              <a:latin typeface="Arial"/>
              <a:ea typeface="Noto Sans CJK SC Regular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000" spc="-1" strike="noStrike">
                <a:solidFill>
                  <a:srgbClr val="21409a"/>
                </a:solidFill>
                <a:latin typeface="Lato"/>
                <a:ea typeface="Lato"/>
              </a:rPr>
              <a:t>	</a:t>
            </a:r>
            <a:r>
              <a:rPr b="0" lang="en-US" sz="1000" spc="-1" strike="noStrike">
                <a:solidFill>
                  <a:srgbClr val="21409a"/>
                </a:solidFill>
                <a:latin typeface="Lato"/>
                <a:ea typeface="Lato"/>
              </a:rPr>
              <a:t>a, b = 0, 1              #Note multiple assignment!</a:t>
            </a:r>
            <a:r>
              <a:rPr b="0" lang="en-US" sz="1000" spc="-1" strike="noStrike">
                <a:solidFill>
                  <a:srgbClr val="21409a"/>
                </a:solidFill>
                <a:latin typeface="Lato"/>
                <a:ea typeface="Lato"/>
              </a:rPr>
              <a:t>	</a:t>
            </a:r>
            <a:r>
              <a:rPr b="0" lang="en-US" sz="1000" spc="-1" strike="noStrike">
                <a:solidFill>
                  <a:srgbClr val="21409a"/>
                </a:solidFill>
                <a:latin typeface="Lato"/>
                <a:ea typeface="Lato"/>
              </a:rPr>
              <a:t>counter = 1</a:t>
            </a:r>
            <a:endParaRPr b="0" lang="en-US" sz="1000" spc="-1" strike="noStrike">
              <a:solidFill>
                <a:srgbClr val="21409a"/>
              </a:solidFill>
              <a:latin typeface="Arial"/>
              <a:ea typeface="Noto Sans CJK SC Regular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000" spc="-1" strike="noStrike">
                <a:solidFill>
                  <a:srgbClr val="21409a"/>
                </a:solidFill>
                <a:latin typeface="Lato"/>
                <a:ea typeface="Lato"/>
              </a:rPr>
              <a:t>	</a:t>
            </a:r>
            <a:r>
              <a:rPr b="0" lang="en-US" sz="1000" spc="-1" strike="noStrike">
                <a:solidFill>
                  <a:srgbClr val="21409a"/>
                </a:solidFill>
                <a:latin typeface="Lato"/>
                <a:ea typeface="Lato"/>
              </a:rPr>
              <a:t>while counter &lt; n:</a:t>
            </a:r>
            <a:endParaRPr b="0" lang="en-US" sz="1000" spc="-1" strike="noStrike">
              <a:solidFill>
                <a:srgbClr val="21409a"/>
              </a:solidFill>
              <a:latin typeface="Arial"/>
              <a:ea typeface="Noto Sans CJK SC Regular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000" spc="-1" strike="noStrike">
                <a:solidFill>
                  <a:srgbClr val="21409a"/>
                </a:solidFill>
                <a:latin typeface="Lato"/>
                <a:ea typeface="Lato"/>
              </a:rPr>
              <a:t>              </a:t>
            </a:r>
            <a:r>
              <a:rPr b="0" lang="en-US" sz="1000" spc="-1" strike="noStrike">
                <a:solidFill>
                  <a:srgbClr val="21409a"/>
                </a:solidFill>
                <a:latin typeface="Lato"/>
                <a:ea typeface="Lato"/>
              </a:rPr>
              <a:t>print (a, end=' ')</a:t>
            </a:r>
            <a:endParaRPr b="0" lang="en-US" sz="1000" spc="-1" strike="noStrike">
              <a:solidFill>
                <a:srgbClr val="21409a"/>
              </a:solidFill>
              <a:latin typeface="Arial"/>
              <a:ea typeface="Noto Sans CJK SC Regular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000" spc="-1" strike="noStrike">
                <a:solidFill>
                  <a:srgbClr val="21409a"/>
                </a:solidFill>
                <a:latin typeface="Lato"/>
                <a:ea typeface="Lato"/>
              </a:rPr>
              <a:t>              </a:t>
            </a:r>
            <a:r>
              <a:rPr b="0" lang="en-US" sz="1000" spc="-1" strike="noStrike">
                <a:solidFill>
                  <a:srgbClr val="21409a"/>
                </a:solidFill>
                <a:latin typeface="Lato"/>
                <a:ea typeface="Lato"/>
              </a:rPr>
              <a:t>a, b = b, a+b</a:t>
            </a:r>
            <a:endParaRPr b="0" lang="en-US" sz="1000" spc="-1" strike="noStrike">
              <a:solidFill>
                <a:srgbClr val="21409a"/>
              </a:solidFill>
              <a:latin typeface="Arial"/>
              <a:ea typeface="Noto Sans CJK SC Regular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000" spc="-1" strike="noStrike">
                <a:solidFill>
                  <a:srgbClr val="21409a"/>
                </a:solidFill>
                <a:latin typeface="Lato"/>
                <a:ea typeface="Lato"/>
              </a:rPr>
              <a:t>              </a:t>
            </a:r>
            <a:r>
              <a:rPr b="0" lang="en-US" sz="1000" spc="-1" strike="noStrike">
                <a:solidFill>
                  <a:srgbClr val="21409a"/>
                </a:solidFill>
                <a:latin typeface="Lato"/>
                <a:ea typeface="Lato"/>
              </a:rPr>
              <a:t>print()</a:t>
            </a:r>
            <a:endParaRPr b="0" lang="en-US" sz="1000" spc="-1" strike="noStrike">
              <a:solidFill>
                <a:srgbClr val="21409a"/>
              </a:solidFill>
              <a:latin typeface="Arial"/>
              <a:ea typeface="Noto Sans CJK SC Regular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000" spc="-1" strike="noStrike">
                <a:solidFill>
                  <a:srgbClr val="21409a"/>
                </a:solidFill>
                <a:latin typeface="Lato"/>
                <a:ea typeface="Lato"/>
              </a:rPr>
              <a:t>              </a:t>
            </a:r>
            <a:r>
              <a:rPr b="0" lang="en-US" sz="1000" spc="-1" strike="noStrike">
                <a:solidFill>
                  <a:srgbClr val="21409a"/>
                </a:solidFill>
                <a:latin typeface="Lato"/>
                <a:ea typeface="Lato"/>
              </a:rPr>
              <a:t>counter += 1</a:t>
            </a:r>
            <a:endParaRPr b="0" lang="en-US" sz="1000" spc="-1" strike="noStrike">
              <a:solidFill>
                <a:srgbClr val="21409a"/>
              </a:solidFill>
              <a:latin typeface="Arial"/>
              <a:ea typeface="Noto Sans CJK SC Regular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000" spc="-1" strike="noStrike">
                <a:solidFill>
                  <a:srgbClr val="21409a"/>
                </a:solidFill>
                <a:latin typeface="Lato"/>
                <a:ea typeface="Lato"/>
              </a:rPr>
              <a:t>          </a:t>
            </a:r>
            <a:r>
              <a:rPr b="0" lang="en-US" sz="1000" spc="-1" strike="noStrike">
                <a:solidFill>
                  <a:srgbClr val="21409a"/>
                </a:solidFill>
                <a:latin typeface="Lato"/>
                <a:ea typeface="Lato"/>
              </a:rPr>
              <a:t>print(__name__)</a:t>
            </a:r>
            <a:endParaRPr b="0" lang="en-US" sz="1000" spc="-1" strike="noStrike">
              <a:solidFill>
                <a:srgbClr val="21409a"/>
              </a:solidFill>
              <a:latin typeface="Arial"/>
              <a:ea typeface="Noto Sans CJK SC Regular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000" spc="-1" strike="noStrike">
                <a:solidFill>
                  <a:srgbClr val="21409a"/>
                </a:solidFill>
                <a:latin typeface="Lato"/>
                <a:ea typeface="Lato"/>
              </a:rPr>
              <a:t>         </a:t>
            </a:r>
            <a:r>
              <a:rPr b="0" lang="en-US" sz="1000" spc="-1" strike="noStrike">
                <a:solidFill>
                  <a:srgbClr val="21409a"/>
                </a:solidFill>
                <a:latin typeface="Lato"/>
                <a:ea typeface="Lato"/>
              </a:rPr>
              <a:t>return(0)</a:t>
            </a:r>
            <a:endParaRPr b="0" lang="en-US" sz="1000" spc="-1" strike="noStrike">
              <a:solidFill>
                <a:srgbClr val="21409a"/>
              </a:solidFill>
              <a:latin typeface="Arial"/>
              <a:ea typeface="Noto Sans CJK SC Regular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endParaRPr b="0" lang="en-US" sz="1000" spc="-1" strike="noStrike">
              <a:solidFill>
                <a:srgbClr val="21409a"/>
              </a:solidFill>
              <a:latin typeface="Arial"/>
              <a:ea typeface="Noto Sans CJK SC Regular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endParaRPr b="0" lang="en-US" sz="1000" spc="-1" strike="noStrike">
              <a:solidFill>
                <a:srgbClr val="21409a"/>
              </a:solidFill>
              <a:latin typeface="Arial"/>
              <a:ea typeface="Noto Sans CJK SC Regular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7601040" y="2651760"/>
            <a:ext cx="1542960" cy="24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fib(10)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fib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id(fib)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f = fib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f(100)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98080" y="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GIT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298080" y="510840"/>
            <a:ext cx="8845560" cy="463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GIT tool url :  </a:t>
            </a:r>
            <a:r>
              <a:rPr b="0" lang="en-US" sz="1300" spc="-1" strike="noStrike" u="sng">
                <a:solidFill>
                  <a:srgbClr val="0000ff"/>
                </a:solidFill>
                <a:uFillTx/>
                <a:latin typeface="Arial"/>
                <a:ea typeface="Lato"/>
                <a:hlinkClick r:id="rId1"/>
              </a:rPr>
              <a:t>https://git-scm.com/downloads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Good resource for learning: </a:t>
            </a:r>
            <a:r>
              <a:rPr b="0" lang="en-US" sz="1300" spc="-1" strike="noStrike" u="sng">
                <a:solidFill>
                  <a:srgbClr val="0000ff"/>
                </a:solidFill>
                <a:uFillTx/>
                <a:latin typeface="Arial"/>
                <a:ea typeface="Lato"/>
                <a:hlinkClick r:id="rId2"/>
              </a:rPr>
              <a:t>https://git-scm.com/book/en/v2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select the download for your OS and install it. Make sure its in your path.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&gt;git –-version                       #should give you a version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Create an account on </a:t>
            </a:r>
            <a:r>
              <a:rPr b="0" lang="en-US" sz="1300" spc="-1" strike="noStrike" u="sng">
                <a:solidFill>
                  <a:srgbClr val="0000ff"/>
                </a:solidFill>
                <a:uFillTx/>
                <a:latin typeface="Arial"/>
                <a:ea typeface="Lato"/>
                <a:hlinkClick r:id="rId3"/>
              </a:rPr>
              <a:t>https://github.com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 and login.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Create a new repository at github – two ways: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1. on the webpage click the + sign and select “New repository”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2. on cli – call an api to create the repository: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curl -u 'felsewhere1' https://api.github.com/user/repos -d '{"name":"hello_world","description":"This project is a test"}‘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Create a repository locally:</a:t>
            </a:r>
            <a:endParaRPr b="0" lang="en-US" sz="1300" spc="-1" strike="noStrike">
              <a:latin typeface="Arial"/>
            </a:endParaRPr>
          </a:p>
          <a:p>
            <a:pPr marL="343080" indent="-342720">
              <a:lnSpc>
                <a:spcPct val="115000"/>
              </a:lnSpc>
              <a:buClr>
                <a:srgbClr val="595959"/>
              </a:buClr>
              <a:buFont typeface="StarSymbol"/>
              <a:buAutoNum type="arabicPeriod"/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init   #creates an empty repository in .git/ directory.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Configure git:</a:t>
            </a:r>
            <a:endParaRPr b="0" lang="en-US" sz="1300" spc="-1" strike="noStrike">
              <a:latin typeface="Arial"/>
            </a:endParaRPr>
          </a:p>
          <a:p>
            <a:pPr marL="343080" indent="-34272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git config –[local|global|system] user.email “xyz”</a:t>
            </a:r>
            <a:endParaRPr b="0" lang="en-US" sz="1300" spc="-1" strike="noStrike">
              <a:latin typeface="Arial"/>
            </a:endParaRPr>
          </a:p>
          <a:p>
            <a:pPr marL="343080" indent="-34272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git config –[local|global|system] user.name </a:t>
            </a:r>
            <a:r>
              <a:rPr b="0" lang="en-US" sz="1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xyz@gmail.com</a:t>
            </a:r>
            <a:endParaRPr b="0" lang="en-US" sz="1300" spc="-1" strike="noStrike">
              <a:latin typeface="Arial"/>
            </a:endParaRPr>
          </a:p>
          <a:p>
            <a:pPr marL="343080" indent="-34272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git config –[local|global|system] core.editor vi</a:t>
            </a:r>
            <a:endParaRPr b="0" lang="en-US" sz="13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26520" y="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GIT-cont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26520" y="534960"/>
            <a:ext cx="7688160" cy="43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What is GIT used for! GIT is a source code repository for version control. It is used for sharing code and other things like documents that can be updated in a collaborative way – mainly used for code.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Concepts: snapshots, working area, staging area, repository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                                                                                                                                        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latin typeface="Arial"/>
            </a:endParaRPr>
          </a:p>
        </p:txBody>
      </p:sp>
      <p:pic>
        <p:nvPicPr>
          <p:cNvPr id="90" name="Picture 97" descr=""/>
          <p:cNvPicPr/>
          <p:nvPr/>
        </p:nvPicPr>
        <p:blipFill>
          <a:blip r:embed="rId1"/>
          <a:stretch/>
        </p:blipFill>
        <p:spPr>
          <a:xfrm>
            <a:off x="1828800" y="1737360"/>
            <a:ext cx="5120280" cy="2691360"/>
          </a:xfrm>
          <a:prstGeom prst="rect">
            <a:avLst/>
          </a:prstGeom>
          <a:ln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7064640" y="1535040"/>
            <a:ext cx="1645560" cy="456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metadata and object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database for your project</a:t>
            </a:r>
            <a:endParaRPr b="0" lang="en-US" sz="11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98080" y="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GIT-cont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98080" y="510840"/>
            <a:ext cx="8845560" cy="463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status  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get the current status of the git repository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add filename    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Add the file to staging area after changes made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commit –m “message for commit”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Commit to repository with the message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log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log/history of check commits or changes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diff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diff of the old and updated file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git diff HEAD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git diff --staged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remote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remote repository the local repository points to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git remote add origin </a:t>
            </a:r>
            <a:r>
              <a:rPr b="0" lang="en-US" sz="1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https://github.com/user/repo.git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push –u origin master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push our commits from local repo to remote repo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(origin – name of the remote system and default branch is master)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pull origin master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pull the latest files from origin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git checkout – newFile.txt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# undo the file changes to their last commit state</a:t>
            </a:r>
            <a:endParaRPr b="0" lang="en-US" sz="13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26520" y="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GIT-cont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259200" y="608400"/>
            <a:ext cx="8423640" cy="45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GIT branching is a way to create a new branch for a feature!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                                                                                                                                        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844920" y="1772640"/>
            <a:ext cx="740520" cy="5205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1876320" y="1772640"/>
            <a:ext cx="740520" cy="5205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3082680" y="1772640"/>
            <a:ext cx="740520" cy="5205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4144320" y="1772640"/>
            <a:ext cx="740520" cy="5205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7"/>
          <p:cNvSpPr/>
          <p:nvPr/>
        </p:nvSpPr>
        <p:spPr>
          <a:xfrm flipH="1">
            <a:off x="3823560" y="2033280"/>
            <a:ext cx="320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8"/>
          <p:cNvSpPr/>
          <p:nvPr/>
        </p:nvSpPr>
        <p:spPr>
          <a:xfrm flipH="1">
            <a:off x="2617200" y="2033280"/>
            <a:ext cx="465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9"/>
          <p:cNvSpPr/>
          <p:nvPr/>
        </p:nvSpPr>
        <p:spPr>
          <a:xfrm flipH="1" flipV="1">
            <a:off x="1584360" y="2031840"/>
            <a:ext cx="290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0"/>
          <p:cNvSpPr/>
          <p:nvPr/>
        </p:nvSpPr>
        <p:spPr>
          <a:xfrm>
            <a:off x="3960720" y="902160"/>
            <a:ext cx="1130040" cy="335160"/>
          </a:xfrm>
          <a:prstGeom prst="rect">
            <a:avLst/>
          </a:prstGeom>
          <a:solidFill>
            <a:srgbClr val="d7e4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Master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11"/>
          <p:cNvSpPr/>
          <p:nvPr/>
        </p:nvSpPr>
        <p:spPr>
          <a:xfrm flipH="1">
            <a:off x="4512960" y="1237680"/>
            <a:ext cx="1116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2"/>
          <p:cNvSpPr/>
          <p:nvPr/>
        </p:nvSpPr>
        <p:spPr>
          <a:xfrm>
            <a:off x="3941280" y="2669400"/>
            <a:ext cx="1130040" cy="335160"/>
          </a:xfrm>
          <a:prstGeom prst="rect">
            <a:avLst/>
          </a:prstGeom>
          <a:solidFill>
            <a:srgbClr val="d7e4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CustomShape 13"/>
          <p:cNvSpPr/>
          <p:nvPr/>
        </p:nvSpPr>
        <p:spPr>
          <a:xfrm flipH="1" flipV="1">
            <a:off x="4512960" y="2155320"/>
            <a:ext cx="1116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4"/>
          <p:cNvSpPr/>
          <p:nvPr/>
        </p:nvSpPr>
        <p:spPr>
          <a:xfrm>
            <a:off x="2698920" y="3574440"/>
            <a:ext cx="740520" cy="5205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15"/>
          <p:cNvSpPr/>
          <p:nvPr/>
        </p:nvSpPr>
        <p:spPr>
          <a:xfrm>
            <a:off x="3730320" y="3574440"/>
            <a:ext cx="740520" cy="5205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16"/>
          <p:cNvSpPr/>
          <p:nvPr/>
        </p:nvSpPr>
        <p:spPr>
          <a:xfrm>
            <a:off x="4936680" y="3574440"/>
            <a:ext cx="740520" cy="5205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17"/>
          <p:cNvSpPr/>
          <p:nvPr/>
        </p:nvSpPr>
        <p:spPr>
          <a:xfrm>
            <a:off x="5997960" y="3574440"/>
            <a:ext cx="740520" cy="5205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18"/>
          <p:cNvSpPr/>
          <p:nvPr/>
        </p:nvSpPr>
        <p:spPr>
          <a:xfrm flipH="1">
            <a:off x="5677200" y="3834720"/>
            <a:ext cx="320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9"/>
          <p:cNvSpPr/>
          <p:nvPr/>
        </p:nvSpPr>
        <p:spPr>
          <a:xfrm flipH="1">
            <a:off x="4471200" y="3834720"/>
            <a:ext cx="465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0"/>
          <p:cNvSpPr/>
          <p:nvPr/>
        </p:nvSpPr>
        <p:spPr>
          <a:xfrm flipH="1" flipV="1">
            <a:off x="3438000" y="3833280"/>
            <a:ext cx="290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1"/>
          <p:cNvSpPr/>
          <p:nvPr/>
        </p:nvSpPr>
        <p:spPr>
          <a:xfrm>
            <a:off x="5814360" y="2703600"/>
            <a:ext cx="1130040" cy="335160"/>
          </a:xfrm>
          <a:prstGeom prst="rect">
            <a:avLst/>
          </a:prstGeom>
          <a:solidFill>
            <a:srgbClr val="d7e4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Master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22"/>
          <p:cNvSpPr/>
          <p:nvPr/>
        </p:nvSpPr>
        <p:spPr>
          <a:xfrm flipH="1">
            <a:off x="6366960" y="3039480"/>
            <a:ext cx="1116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3"/>
          <p:cNvSpPr/>
          <p:nvPr/>
        </p:nvSpPr>
        <p:spPr>
          <a:xfrm>
            <a:off x="6924600" y="4585680"/>
            <a:ext cx="1130040" cy="335160"/>
          </a:xfrm>
          <a:prstGeom prst="rect">
            <a:avLst/>
          </a:prstGeom>
          <a:solidFill>
            <a:srgbClr val="d7e4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CustomShape 24"/>
          <p:cNvSpPr/>
          <p:nvPr/>
        </p:nvSpPr>
        <p:spPr>
          <a:xfrm flipH="1" flipV="1">
            <a:off x="7479000" y="4095360"/>
            <a:ext cx="9000" cy="49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5"/>
          <p:cNvSpPr/>
          <p:nvPr/>
        </p:nvSpPr>
        <p:spPr>
          <a:xfrm>
            <a:off x="7110360" y="3574440"/>
            <a:ext cx="740520" cy="5205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26"/>
          <p:cNvSpPr/>
          <p:nvPr/>
        </p:nvSpPr>
        <p:spPr>
          <a:xfrm flipH="1">
            <a:off x="6737400" y="3834720"/>
            <a:ext cx="371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98080" y="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GIT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298080" y="510840"/>
            <a:ext cx="8845560" cy="463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branch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list branches – should only see master if there are no other branches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branch training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creates a training branch,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checkout training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now we are in the branch training, git add traning.txt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commit –m “added training.txt”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create a file called training.txt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status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push origin training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push the changes to origin (server)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branch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checkout master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no training.txt file!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checkout training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training.txt is back!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rm training.txt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checkout – traning.txt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rm training.txt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commint –m “rm training.txt”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status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push –set-upstream origin training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checkout master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merge training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branch –d traning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status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23960" y="136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Installation</a:t>
            </a: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	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23960" y="624600"/>
            <a:ext cx="7688160" cy="34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URL: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Lato"/>
                <a:ea typeface="Lato"/>
                <a:hlinkClick r:id="rId1"/>
              </a:rPr>
              <a:t>https://www.python.org/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Click on downloads - select the download for your 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For this class we will use the 3.X (latest)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Other Python downloads that has lot of packages included: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Lato"/>
                <a:ea typeface="Lato"/>
                <a:hlinkClick r:id="rId2"/>
              </a:rPr>
              <a:t>https://www.jetbrains.com/pycharm/download/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Lato"/>
                <a:ea typeface="Lato"/>
                <a:hlinkClick r:id="rId3"/>
              </a:rPr>
              <a:t>https://www.anaconda.com/download/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Most of MacOS and Linux/Ubuntu - should come with a version of Python.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15400" y="136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29360" y="640080"/>
            <a:ext cx="7688160" cy="42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Two ways to start using python -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CLI (Commandline, If you like UNIX/LINUX)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GUI - IDLE (Integrated Development Environment)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Where to get help -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Type help in IDLE or CLI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Lato"/>
                <a:ea typeface="Lato"/>
                <a:hlinkClick r:id="rId1"/>
              </a:rPr>
              <a:t>https://www.python.org/doc/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Lots of tutorial on web (youtube, MIT open courseware etc.)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https://automatetheboringstuff.com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29360" y="59904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What is Python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29360" y="1321200"/>
            <a:ext cx="7688160" cy="30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Interpreted (as opposed to compiled language like C/C++/Fortran etc)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Open source general-purpose language.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Object Oriented, Procedural, Functional 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Easy to interface with C/ObjC/Java 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Great interactive environment (I DLE) -  there are other IDE available as well.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We will use PyCharm (you can use anything you are comfortable with).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Firasath Ali</dc:creator>
  <dc:description/>
  <dc:language>en-US</dc:language>
  <cp:lastModifiedBy/>
  <dcterms:modified xsi:type="dcterms:W3CDTF">2019-01-21T14:58:22Z</dcterms:modified>
  <cp:revision>11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