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slid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AF3905A-A6AC-4AF2-BCAA-DE3F6225B79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s://docs.python.org/3/tutorial/introduction.html" TargetMode="External"/><Relationship Id="rId2" Type="http://schemas.openxmlformats.org/officeDocument/2006/relationships/hyperlink" Target="https://docs.python.org/3/tutorial/datastructures.html" TargetMode="External"/><Relationship Id="rId3" Type="http://schemas.openxmlformats.org/officeDocument/2006/relationships/slide" Target="../slides/slide18.xml"/><Relationship Id="rId4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hyperlink" Target="https://docs.python.org/3/tutorial/introduction.html" TargetMode="External"/><Relationship Id="rId2" Type="http://schemas.openxmlformats.org/officeDocument/2006/relationships/hyperlink" Target="https://docs.python.org/3/tutorial/datastructures.html" TargetMode="External"/><Relationship Id="rId3" Type="http://schemas.openxmlformats.org/officeDocument/2006/relationships/slide" Target="../slides/slide19.xml"/><Relationship Id="rId4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s://docs.python.org/3/tutorial/introduction.html" TargetMode="External"/><Relationship Id="rId2" Type="http://schemas.openxmlformats.org/officeDocument/2006/relationships/hyperlink" Target="https://docs.python.org/3/tutorial/datastructures.html" TargetMode="External"/><Relationship Id="rId3" Type="http://schemas.openxmlformats.org/officeDocument/2006/relationships/slide" Target="../slides/slide20.xml"/><Relationship Id="rId4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</a:t>
            </a:r>
            <a:r>
              <a:rPr b="0" lang="en-US" sz="1100" spc="-1" strike="noStrike">
                <a:latin typeface="Arial"/>
              </a:rPr>
              <a:t>t</a:t>
            </a:r>
            <a:r>
              <a:rPr b="0" lang="en-US" sz="1100" spc="-1" strike="noStrike">
                <a:latin typeface="Arial"/>
              </a:rPr>
              <a:t>p</a:t>
            </a:r>
            <a:r>
              <a:rPr b="0" lang="en-US" sz="1100" spc="-1" strike="noStrike">
                <a:latin typeface="Arial"/>
              </a:rPr>
              <a:t>s</a:t>
            </a:r>
            <a:r>
              <a:rPr b="0" lang="en-US" sz="1100" spc="-1" strike="noStrike">
                <a:latin typeface="Arial"/>
              </a:rPr>
              <a:t>:</a:t>
            </a:r>
            <a:r>
              <a:rPr b="0" lang="en-US" sz="1100" spc="-1" strike="noStrike">
                <a:latin typeface="Arial"/>
              </a:rPr>
              <a:t>/</a:t>
            </a:r>
            <a:r>
              <a:rPr b="0" lang="en-US" sz="1100" spc="-1" strike="noStrike">
                <a:latin typeface="Arial"/>
              </a:rPr>
              <a:t>/</a:t>
            </a:r>
            <a:r>
              <a:rPr b="0" lang="en-US" sz="1100" spc="-1" strike="noStrike">
                <a:latin typeface="Arial"/>
              </a:rPr>
              <a:t>d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c</a:t>
            </a:r>
            <a:r>
              <a:rPr b="0" lang="en-US" sz="1100" spc="-1" strike="noStrike">
                <a:latin typeface="Arial"/>
              </a:rPr>
              <a:t>s</a:t>
            </a:r>
            <a:r>
              <a:rPr b="0" lang="en-US" sz="1100" spc="-1" strike="noStrike">
                <a:latin typeface="Arial"/>
              </a:rPr>
              <a:t>.</a:t>
            </a:r>
            <a:r>
              <a:rPr b="0" lang="en-US" sz="1100" spc="-1" strike="noStrike">
                <a:latin typeface="Arial"/>
              </a:rPr>
              <a:t>p</a:t>
            </a:r>
            <a:r>
              <a:rPr b="0" lang="en-US" sz="1100" spc="-1" strike="noStrike">
                <a:latin typeface="Arial"/>
              </a:rPr>
              <a:t>y</a:t>
            </a:r>
            <a:r>
              <a:rPr b="0" lang="en-US" sz="1100" spc="-1" strike="noStrike">
                <a:latin typeface="Arial"/>
              </a:rPr>
              <a:t>t</a:t>
            </a:r>
            <a:r>
              <a:rPr b="0" lang="en-US" sz="1100" spc="-1" strike="noStrike">
                <a:latin typeface="Arial"/>
              </a:rPr>
              <a:t>h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n</a:t>
            </a:r>
            <a:r>
              <a:rPr b="0" lang="en-US" sz="1100" spc="-1" strike="noStrike">
                <a:latin typeface="Arial"/>
              </a:rPr>
              <a:t>.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r</a:t>
            </a:r>
            <a:r>
              <a:rPr b="0" lang="en-US" sz="1100" spc="-1" strike="noStrike">
                <a:latin typeface="Arial"/>
              </a:rPr>
              <a:t>g</a:t>
            </a:r>
            <a:r>
              <a:rPr b="0" lang="en-US" sz="1100" spc="-1" strike="noStrike">
                <a:latin typeface="Arial"/>
              </a:rPr>
              <a:t>/</a:t>
            </a:r>
            <a:r>
              <a:rPr b="0" lang="en-US" sz="1100" spc="-1" strike="noStrike">
                <a:latin typeface="Arial"/>
              </a:rPr>
              <a:t>3</a:t>
            </a:r>
            <a:r>
              <a:rPr b="0" lang="en-US" sz="1100" spc="-1" strike="noStrike">
                <a:latin typeface="Arial"/>
              </a:rPr>
              <a:t>/</a:t>
            </a:r>
            <a:r>
              <a:rPr b="0" lang="en-US" sz="1100" spc="-1" strike="noStrike">
                <a:latin typeface="Arial"/>
              </a:rPr>
              <a:t>t</a:t>
            </a:r>
            <a:r>
              <a:rPr b="0" lang="en-US" sz="1100" spc="-1" strike="noStrike">
                <a:latin typeface="Arial"/>
              </a:rPr>
              <a:t>u</a:t>
            </a:r>
            <a:r>
              <a:rPr b="0" lang="en-US" sz="1100" spc="-1" strike="noStrike">
                <a:latin typeface="Arial"/>
              </a:rPr>
              <a:t>t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r</a:t>
            </a:r>
            <a:r>
              <a:rPr b="0" lang="en-US" sz="1100" spc="-1" strike="noStrike">
                <a:latin typeface="Arial"/>
              </a:rPr>
              <a:t>i</a:t>
            </a:r>
            <a:r>
              <a:rPr b="0" lang="en-US" sz="1100" spc="-1" strike="noStrike">
                <a:latin typeface="Arial"/>
              </a:rPr>
              <a:t>a</a:t>
            </a:r>
            <a:r>
              <a:rPr b="0" lang="en-US" sz="1100" spc="-1" strike="noStrike">
                <a:latin typeface="Arial"/>
              </a:rPr>
              <a:t>l</a:t>
            </a:r>
            <a:r>
              <a:rPr b="0" lang="en-US" sz="1100" spc="-1" strike="noStrike">
                <a:latin typeface="Arial"/>
              </a:rPr>
              <a:t>/</a:t>
            </a:r>
            <a:r>
              <a:rPr b="0" lang="en-US" sz="1100" spc="-1" strike="noStrike">
                <a:latin typeface="Arial"/>
              </a:rPr>
              <a:t>i</a:t>
            </a:r>
            <a:r>
              <a:rPr b="0" lang="en-US" sz="1100" spc="-1" strike="noStrike">
                <a:latin typeface="Arial"/>
              </a:rPr>
              <a:t>n</a:t>
            </a:r>
            <a:r>
              <a:rPr b="0" lang="en-US" sz="1100" spc="-1" strike="noStrike">
                <a:latin typeface="Arial"/>
              </a:rPr>
              <a:t>t</a:t>
            </a:r>
            <a:r>
              <a:rPr b="0" lang="en-US" sz="1100" spc="-1" strike="noStrike">
                <a:latin typeface="Arial"/>
              </a:rPr>
              <a:t>r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d</a:t>
            </a:r>
            <a:r>
              <a:rPr b="0" lang="en-US" sz="1100" spc="-1" strike="noStrike">
                <a:latin typeface="Arial"/>
              </a:rPr>
              <a:t>u</a:t>
            </a:r>
            <a:r>
              <a:rPr b="0" lang="en-US" sz="1100" spc="-1" strike="noStrike">
                <a:latin typeface="Arial"/>
              </a:rPr>
              <a:t>c</a:t>
            </a:r>
            <a:r>
              <a:rPr b="0" lang="en-US" sz="1100" spc="-1" strike="noStrike">
                <a:latin typeface="Arial"/>
              </a:rPr>
              <a:t>t</a:t>
            </a:r>
            <a:r>
              <a:rPr b="0" lang="en-US" sz="1100" spc="-1" strike="noStrike">
                <a:latin typeface="Arial"/>
              </a:rPr>
              <a:t>i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n</a:t>
            </a:r>
            <a:r>
              <a:rPr b="0" lang="en-US" sz="1100" spc="-1" strike="noStrike">
                <a:latin typeface="Arial"/>
              </a:rPr>
              <a:t>.</a:t>
            </a:r>
            <a:r>
              <a:rPr b="0" lang="en-US" sz="1100" spc="-1" strike="noStrike">
                <a:latin typeface="Arial"/>
              </a:rPr>
              <a:t>h</a:t>
            </a:r>
            <a:r>
              <a:rPr b="0" lang="en-US" sz="1100" spc="-1" strike="noStrike">
                <a:latin typeface="Arial"/>
              </a:rPr>
              <a:t>t</a:t>
            </a:r>
            <a:r>
              <a:rPr b="0" lang="en-US" sz="1100" spc="-1" strike="noStrike">
                <a:latin typeface="Arial"/>
              </a:rPr>
              <a:t>m</a:t>
            </a:r>
            <a:r>
              <a:rPr b="0" lang="en-US" sz="1100" spc="-1" strike="noStrike">
                <a:latin typeface="Arial"/>
              </a:rPr>
              <a:t>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</a:t>
            </a:r>
            <a:r>
              <a:rPr b="0" lang="en-US" sz="1100" spc="-1" strike="noStrike">
                <a:latin typeface="Arial"/>
              </a:rPr>
              <a:t>//</a:t>
            </a:r>
            <a:r>
              <a:rPr b="0" lang="en-US" sz="1100" spc="-1" strike="noStrike">
                <a:latin typeface="Arial"/>
              </a:rPr>
              <a:t>d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c</a:t>
            </a:r>
            <a:r>
              <a:rPr b="0" lang="en-US" sz="1100" spc="-1" strike="noStrike">
                <a:latin typeface="Arial"/>
              </a:rPr>
              <a:t>s.</a:t>
            </a:r>
            <a:r>
              <a:rPr b="0" lang="en-US" sz="1100" spc="-1" strike="noStrike">
                <a:latin typeface="Arial"/>
              </a:rPr>
              <a:t>p</a:t>
            </a:r>
            <a:r>
              <a:rPr b="0" lang="en-US" sz="1100" spc="-1" strike="noStrike">
                <a:latin typeface="Arial"/>
              </a:rPr>
              <a:t>yt</a:t>
            </a:r>
            <a:r>
              <a:rPr b="0" lang="en-US" sz="1100" spc="-1" strike="noStrike">
                <a:latin typeface="Arial"/>
              </a:rPr>
              <a:t>h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n.</a:t>
            </a:r>
            <a:r>
              <a:rPr b="0" lang="en-US" sz="1100" spc="-1" strike="noStrike">
                <a:latin typeface="Arial"/>
              </a:rPr>
              <a:t>or</a:t>
            </a:r>
            <a:r>
              <a:rPr b="0" lang="en-US" sz="1100" spc="-1" strike="noStrike">
                <a:latin typeface="Arial"/>
              </a:rPr>
              <a:t>g/</a:t>
            </a:r>
            <a:r>
              <a:rPr b="0" lang="en-US" sz="1100" spc="-1" strike="noStrike">
                <a:latin typeface="Arial"/>
              </a:rPr>
              <a:t>3/</a:t>
            </a:r>
            <a:r>
              <a:rPr b="0" lang="en-US" sz="1100" spc="-1" strike="noStrike">
                <a:latin typeface="Arial"/>
              </a:rPr>
              <a:t>tu</a:t>
            </a:r>
            <a:r>
              <a:rPr b="0" lang="en-US" sz="1100" spc="-1" strike="noStrike">
                <a:latin typeface="Arial"/>
              </a:rPr>
              <a:t>to</a:t>
            </a:r>
            <a:r>
              <a:rPr b="0" lang="en-US" sz="1100" spc="-1" strike="noStrike">
                <a:latin typeface="Arial"/>
              </a:rPr>
              <a:t>ri</a:t>
            </a:r>
            <a:r>
              <a:rPr b="0" lang="en-US" sz="1100" spc="-1" strike="noStrike">
                <a:latin typeface="Arial"/>
              </a:rPr>
              <a:t>al</a:t>
            </a:r>
            <a:r>
              <a:rPr b="0" lang="en-US" sz="1100" spc="-1" strike="noStrike">
                <a:latin typeface="Arial"/>
              </a:rPr>
              <a:t>/</a:t>
            </a:r>
            <a:r>
              <a:rPr b="0" lang="en-US" sz="1100" spc="-1" strike="noStrike">
                <a:latin typeface="Arial"/>
              </a:rPr>
              <a:t>in</a:t>
            </a:r>
            <a:r>
              <a:rPr b="0" lang="en-US" sz="1100" spc="-1" strike="noStrike">
                <a:latin typeface="Arial"/>
              </a:rPr>
              <a:t>tr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d</a:t>
            </a:r>
            <a:r>
              <a:rPr b="0" lang="en-US" sz="1100" spc="-1" strike="noStrike">
                <a:latin typeface="Arial"/>
              </a:rPr>
              <a:t>u</a:t>
            </a:r>
            <a:r>
              <a:rPr b="0" lang="en-US" sz="1100" spc="-1" strike="noStrike">
                <a:latin typeface="Arial"/>
              </a:rPr>
              <a:t>ct</a:t>
            </a:r>
            <a:r>
              <a:rPr b="0" lang="en-US" sz="1100" spc="-1" strike="noStrike">
                <a:latin typeface="Arial"/>
              </a:rPr>
              <a:t>io</a:t>
            </a:r>
            <a:r>
              <a:rPr b="0" lang="en-US" sz="1100" spc="-1" strike="noStrike">
                <a:latin typeface="Arial"/>
              </a:rPr>
              <a:t>n.</a:t>
            </a:r>
            <a:r>
              <a:rPr b="0" lang="en-US" sz="1100" spc="-1" strike="noStrike">
                <a:latin typeface="Arial"/>
              </a:rPr>
              <a:t>ht</a:t>
            </a:r>
            <a:r>
              <a:rPr b="0" lang="en-US" sz="1100" spc="-1" strike="noStrike">
                <a:latin typeface="Arial"/>
              </a:rPr>
              <a:t>m</a:t>
            </a:r>
            <a:r>
              <a:rPr b="0" lang="en-US" sz="1100" spc="-1" strike="noStrike">
                <a:latin typeface="Arial"/>
              </a:rPr>
              <a:t>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</a:t>
            </a:r>
            <a:r>
              <a:rPr b="0" lang="en-US" sz="1100" spc="-1" strike="noStrike">
                <a:latin typeface="Arial"/>
              </a:rPr>
              <a:t>//</a:t>
            </a:r>
            <a:r>
              <a:rPr b="0" lang="en-US" sz="1100" spc="-1" strike="noStrike">
                <a:latin typeface="Arial"/>
              </a:rPr>
              <a:t>d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c</a:t>
            </a:r>
            <a:r>
              <a:rPr b="0" lang="en-US" sz="1100" spc="-1" strike="noStrike">
                <a:latin typeface="Arial"/>
              </a:rPr>
              <a:t>s.</a:t>
            </a:r>
            <a:r>
              <a:rPr b="0" lang="en-US" sz="1100" spc="-1" strike="noStrike">
                <a:latin typeface="Arial"/>
              </a:rPr>
              <a:t>p</a:t>
            </a:r>
            <a:r>
              <a:rPr b="0" lang="en-US" sz="1100" spc="-1" strike="noStrike">
                <a:latin typeface="Arial"/>
              </a:rPr>
              <a:t>yt</a:t>
            </a:r>
            <a:r>
              <a:rPr b="0" lang="en-US" sz="1100" spc="-1" strike="noStrike">
                <a:latin typeface="Arial"/>
              </a:rPr>
              <a:t>h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n.</a:t>
            </a:r>
            <a:r>
              <a:rPr b="0" lang="en-US" sz="1100" spc="-1" strike="noStrike">
                <a:latin typeface="Arial"/>
              </a:rPr>
              <a:t>or</a:t>
            </a:r>
            <a:r>
              <a:rPr b="0" lang="en-US" sz="1100" spc="-1" strike="noStrike">
                <a:latin typeface="Arial"/>
              </a:rPr>
              <a:t>g/</a:t>
            </a:r>
            <a:r>
              <a:rPr b="0" lang="en-US" sz="1100" spc="-1" strike="noStrike">
                <a:latin typeface="Arial"/>
              </a:rPr>
              <a:t>3/</a:t>
            </a:r>
            <a:r>
              <a:rPr b="0" lang="en-US" sz="1100" spc="-1" strike="noStrike">
                <a:latin typeface="Arial"/>
              </a:rPr>
              <a:t>tu</a:t>
            </a:r>
            <a:r>
              <a:rPr b="0" lang="en-US" sz="1100" spc="-1" strike="noStrike">
                <a:latin typeface="Arial"/>
              </a:rPr>
              <a:t>to</a:t>
            </a:r>
            <a:r>
              <a:rPr b="0" lang="en-US" sz="1100" spc="-1" strike="noStrike">
                <a:latin typeface="Arial"/>
              </a:rPr>
              <a:t>ri</a:t>
            </a:r>
            <a:r>
              <a:rPr b="0" lang="en-US" sz="1100" spc="-1" strike="noStrike">
                <a:latin typeface="Arial"/>
              </a:rPr>
              <a:t>al</a:t>
            </a:r>
            <a:r>
              <a:rPr b="0" lang="en-US" sz="1100" spc="-1" strike="noStrike">
                <a:latin typeface="Arial"/>
              </a:rPr>
              <a:t>/</a:t>
            </a:r>
            <a:r>
              <a:rPr b="0" lang="en-US" sz="1100" spc="-1" strike="noStrike">
                <a:latin typeface="Arial"/>
              </a:rPr>
              <a:t>in</a:t>
            </a:r>
            <a:r>
              <a:rPr b="0" lang="en-US" sz="1100" spc="-1" strike="noStrike">
                <a:latin typeface="Arial"/>
              </a:rPr>
              <a:t>tr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d</a:t>
            </a:r>
            <a:r>
              <a:rPr b="0" lang="en-US" sz="1100" spc="-1" strike="noStrike">
                <a:latin typeface="Arial"/>
              </a:rPr>
              <a:t>u</a:t>
            </a:r>
            <a:r>
              <a:rPr b="0" lang="en-US" sz="1100" spc="-1" strike="noStrike">
                <a:latin typeface="Arial"/>
              </a:rPr>
              <a:t>ct</a:t>
            </a:r>
            <a:r>
              <a:rPr b="0" lang="en-US" sz="1100" spc="-1" strike="noStrike">
                <a:latin typeface="Arial"/>
              </a:rPr>
              <a:t>io</a:t>
            </a:r>
            <a:r>
              <a:rPr b="0" lang="en-US" sz="1100" spc="-1" strike="noStrike">
                <a:latin typeface="Arial"/>
              </a:rPr>
              <a:t>n.</a:t>
            </a:r>
            <a:r>
              <a:rPr b="0" lang="en-US" sz="1100" spc="-1" strike="noStrike">
                <a:latin typeface="Arial"/>
              </a:rPr>
              <a:t>ht</a:t>
            </a:r>
            <a:r>
              <a:rPr b="0" lang="en-US" sz="1100" spc="-1" strike="noStrike">
                <a:latin typeface="Arial"/>
              </a:rPr>
              <a:t>m</a:t>
            </a:r>
            <a:r>
              <a:rPr b="0" lang="en-US" sz="1100" spc="-1" strike="noStrike">
                <a:latin typeface="Arial"/>
              </a:rPr>
              <a:t>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</a:t>
            </a:r>
            <a:r>
              <a:rPr b="0" lang="en-US" sz="1100" spc="-1" strike="noStrike">
                <a:latin typeface="Arial"/>
              </a:rPr>
              <a:t>//</a:t>
            </a:r>
            <a:r>
              <a:rPr b="0" lang="en-US" sz="1100" spc="-1" strike="noStrike">
                <a:latin typeface="Arial"/>
              </a:rPr>
              <a:t>d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c</a:t>
            </a:r>
            <a:r>
              <a:rPr b="0" lang="en-US" sz="1100" spc="-1" strike="noStrike">
                <a:latin typeface="Arial"/>
              </a:rPr>
              <a:t>s.</a:t>
            </a:r>
            <a:r>
              <a:rPr b="0" lang="en-US" sz="1100" spc="-1" strike="noStrike">
                <a:latin typeface="Arial"/>
              </a:rPr>
              <a:t>p</a:t>
            </a:r>
            <a:r>
              <a:rPr b="0" lang="en-US" sz="1100" spc="-1" strike="noStrike">
                <a:latin typeface="Arial"/>
              </a:rPr>
              <a:t>yt</a:t>
            </a:r>
            <a:r>
              <a:rPr b="0" lang="en-US" sz="1100" spc="-1" strike="noStrike">
                <a:latin typeface="Arial"/>
              </a:rPr>
              <a:t>h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n.</a:t>
            </a:r>
            <a:r>
              <a:rPr b="0" lang="en-US" sz="1100" spc="-1" strike="noStrike">
                <a:latin typeface="Arial"/>
              </a:rPr>
              <a:t>or</a:t>
            </a:r>
            <a:r>
              <a:rPr b="0" lang="en-US" sz="1100" spc="-1" strike="noStrike">
                <a:latin typeface="Arial"/>
              </a:rPr>
              <a:t>g/</a:t>
            </a:r>
            <a:r>
              <a:rPr b="0" lang="en-US" sz="1100" spc="-1" strike="noStrike">
                <a:latin typeface="Arial"/>
              </a:rPr>
              <a:t>3/</a:t>
            </a:r>
            <a:r>
              <a:rPr b="0" lang="en-US" sz="1100" spc="-1" strike="noStrike">
                <a:latin typeface="Arial"/>
              </a:rPr>
              <a:t>tu</a:t>
            </a:r>
            <a:r>
              <a:rPr b="0" lang="en-US" sz="1100" spc="-1" strike="noStrike">
                <a:latin typeface="Arial"/>
              </a:rPr>
              <a:t>to</a:t>
            </a:r>
            <a:r>
              <a:rPr b="0" lang="en-US" sz="1100" spc="-1" strike="noStrike">
                <a:latin typeface="Arial"/>
              </a:rPr>
              <a:t>ri</a:t>
            </a:r>
            <a:r>
              <a:rPr b="0" lang="en-US" sz="1100" spc="-1" strike="noStrike">
                <a:latin typeface="Arial"/>
              </a:rPr>
              <a:t>al</a:t>
            </a:r>
            <a:r>
              <a:rPr b="0" lang="en-US" sz="1100" spc="-1" strike="noStrike">
                <a:latin typeface="Arial"/>
              </a:rPr>
              <a:t>/</a:t>
            </a:r>
            <a:r>
              <a:rPr b="0" lang="en-US" sz="1100" spc="-1" strike="noStrike">
                <a:latin typeface="Arial"/>
              </a:rPr>
              <a:t>in</a:t>
            </a:r>
            <a:r>
              <a:rPr b="0" lang="en-US" sz="1100" spc="-1" strike="noStrike">
                <a:latin typeface="Arial"/>
              </a:rPr>
              <a:t>tr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d</a:t>
            </a:r>
            <a:r>
              <a:rPr b="0" lang="en-US" sz="1100" spc="-1" strike="noStrike">
                <a:latin typeface="Arial"/>
              </a:rPr>
              <a:t>u</a:t>
            </a:r>
            <a:r>
              <a:rPr b="0" lang="en-US" sz="1100" spc="-1" strike="noStrike">
                <a:latin typeface="Arial"/>
              </a:rPr>
              <a:t>ct</a:t>
            </a:r>
            <a:r>
              <a:rPr b="0" lang="en-US" sz="1100" spc="-1" strike="noStrike">
                <a:latin typeface="Arial"/>
              </a:rPr>
              <a:t>io</a:t>
            </a:r>
            <a:r>
              <a:rPr b="0" lang="en-US" sz="1100" spc="-1" strike="noStrike">
                <a:latin typeface="Arial"/>
              </a:rPr>
              <a:t>n.</a:t>
            </a:r>
            <a:r>
              <a:rPr b="0" lang="en-US" sz="1100" spc="-1" strike="noStrike">
                <a:latin typeface="Arial"/>
              </a:rPr>
              <a:t>ht</a:t>
            </a:r>
            <a:r>
              <a:rPr b="0" lang="en-US" sz="1100" spc="-1" strike="noStrike">
                <a:latin typeface="Arial"/>
              </a:rPr>
              <a:t>m</a:t>
            </a:r>
            <a:r>
              <a:rPr b="0" lang="en-US" sz="1100" spc="-1" strike="noStrike">
                <a:latin typeface="Arial"/>
              </a:rPr>
              <a:t>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https:</a:t>
            </a:r>
            <a:r>
              <a:rPr b="0" lang="en-US" sz="1100" spc="-1" strike="noStrike">
                <a:latin typeface="Arial"/>
              </a:rPr>
              <a:t>//</a:t>
            </a:r>
            <a:r>
              <a:rPr b="0" lang="en-US" sz="1100" spc="-1" strike="noStrike">
                <a:latin typeface="Arial"/>
              </a:rPr>
              <a:t>d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c</a:t>
            </a:r>
            <a:r>
              <a:rPr b="0" lang="en-US" sz="1100" spc="-1" strike="noStrike">
                <a:latin typeface="Arial"/>
              </a:rPr>
              <a:t>s.</a:t>
            </a:r>
            <a:r>
              <a:rPr b="0" lang="en-US" sz="1100" spc="-1" strike="noStrike">
                <a:latin typeface="Arial"/>
              </a:rPr>
              <a:t>p</a:t>
            </a:r>
            <a:r>
              <a:rPr b="0" lang="en-US" sz="1100" spc="-1" strike="noStrike">
                <a:latin typeface="Arial"/>
              </a:rPr>
              <a:t>yt</a:t>
            </a:r>
            <a:r>
              <a:rPr b="0" lang="en-US" sz="1100" spc="-1" strike="noStrike">
                <a:latin typeface="Arial"/>
              </a:rPr>
              <a:t>h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n.</a:t>
            </a:r>
            <a:r>
              <a:rPr b="0" lang="en-US" sz="1100" spc="-1" strike="noStrike">
                <a:latin typeface="Arial"/>
              </a:rPr>
              <a:t>or</a:t>
            </a:r>
            <a:r>
              <a:rPr b="0" lang="en-US" sz="1100" spc="-1" strike="noStrike">
                <a:latin typeface="Arial"/>
              </a:rPr>
              <a:t>g/</a:t>
            </a:r>
            <a:r>
              <a:rPr b="0" lang="en-US" sz="1100" spc="-1" strike="noStrike">
                <a:latin typeface="Arial"/>
              </a:rPr>
              <a:t>3/</a:t>
            </a:r>
            <a:r>
              <a:rPr b="0" lang="en-US" sz="1100" spc="-1" strike="noStrike">
                <a:latin typeface="Arial"/>
              </a:rPr>
              <a:t>tu</a:t>
            </a:r>
            <a:r>
              <a:rPr b="0" lang="en-US" sz="1100" spc="-1" strike="noStrike">
                <a:latin typeface="Arial"/>
              </a:rPr>
              <a:t>to</a:t>
            </a:r>
            <a:r>
              <a:rPr b="0" lang="en-US" sz="1100" spc="-1" strike="noStrike">
                <a:latin typeface="Arial"/>
              </a:rPr>
              <a:t>ri</a:t>
            </a:r>
            <a:r>
              <a:rPr b="0" lang="en-US" sz="1100" spc="-1" strike="noStrike">
                <a:latin typeface="Arial"/>
              </a:rPr>
              <a:t>al</a:t>
            </a:r>
            <a:r>
              <a:rPr b="0" lang="en-US" sz="1100" spc="-1" strike="noStrike">
                <a:latin typeface="Arial"/>
              </a:rPr>
              <a:t>/</a:t>
            </a:r>
            <a:r>
              <a:rPr b="0" lang="en-US" sz="1100" spc="-1" strike="noStrike">
                <a:latin typeface="Arial"/>
              </a:rPr>
              <a:t>in</a:t>
            </a:r>
            <a:r>
              <a:rPr b="0" lang="en-US" sz="1100" spc="-1" strike="noStrike">
                <a:latin typeface="Arial"/>
              </a:rPr>
              <a:t>tr</a:t>
            </a:r>
            <a:r>
              <a:rPr b="0" lang="en-US" sz="1100" spc="-1" strike="noStrike">
                <a:latin typeface="Arial"/>
              </a:rPr>
              <a:t>o</a:t>
            </a:r>
            <a:r>
              <a:rPr b="0" lang="en-US" sz="1100" spc="-1" strike="noStrike">
                <a:latin typeface="Arial"/>
              </a:rPr>
              <a:t>d</a:t>
            </a:r>
            <a:r>
              <a:rPr b="0" lang="en-US" sz="1100" spc="-1" strike="noStrike">
                <a:latin typeface="Arial"/>
              </a:rPr>
              <a:t>u</a:t>
            </a:r>
            <a:r>
              <a:rPr b="0" lang="en-US" sz="1100" spc="-1" strike="noStrike">
                <a:latin typeface="Arial"/>
              </a:rPr>
              <a:t>ct</a:t>
            </a:r>
            <a:r>
              <a:rPr b="0" lang="en-US" sz="1100" spc="-1" strike="noStrike">
                <a:latin typeface="Arial"/>
              </a:rPr>
              <a:t>io</a:t>
            </a:r>
            <a:r>
              <a:rPr b="0" lang="en-US" sz="1100" spc="-1" strike="noStrike">
                <a:latin typeface="Arial"/>
              </a:rPr>
              <a:t>n.</a:t>
            </a:r>
            <a:r>
              <a:rPr b="0" lang="en-US" sz="1100" spc="-1" strike="noStrike">
                <a:latin typeface="Arial"/>
              </a:rPr>
              <a:t>ht</a:t>
            </a:r>
            <a:r>
              <a:rPr b="0" lang="en-US" sz="1100" spc="-1" strike="noStrike">
                <a:latin typeface="Arial"/>
              </a:rPr>
              <a:t>m</a:t>
            </a:r>
            <a:r>
              <a:rPr b="0" lang="en-US" sz="1100" spc="-1" strike="noStrike">
                <a:latin typeface="Arial"/>
              </a:rPr>
              <a:t>l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https://docs.python.org/3/tutorial/datastructures.html</a:t>
            </a:r>
            <a:endParaRPr b="0" lang="en-US" sz="11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https://docs.python.org/3/tutorial/datastructures.html</a:t>
            </a:r>
            <a:endParaRPr b="0" lang="en-US" sz="11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https://docs.python.org/3/tutorial/introduction.html</a:t>
            </a:r>
            <a:endParaRPr b="0" lang="en-US" sz="11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https://docs.python.org/3/tutorial/datastructures.html</a:t>
            </a:r>
            <a:endParaRPr b="0" lang="en-US" sz="11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python.org/doc/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docs.python.org/3.7/library/functions.html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docs.python.org/release/3.3.7/py-modindex.htm" TargetMode="External"/><Relationship Id="rId2" Type="http://schemas.openxmlformats.org/officeDocument/2006/relationships/hyperlink" Target="https://docs.python.org/release/3.3.7/py-modindex.htm" TargetMode="External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desktop.github.com/" TargetMode="External"/><Relationship Id="rId3" Type="http://schemas.openxmlformats.org/officeDocument/2006/relationships/hyperlink" Target="https://git-scm.com/book/en/v2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python.org/" TargetMode="External"/><Relationship Id="rId2" Type="http://schemas.openxmlformats.org/officeDocument/2006/relationships/hyperlink" Target="https://www.jetbrains.com/pycharm/download/" TargetMode="External"/><Relationship Id="rId3" Type="http://schemas.openxmlformats.org/officeDocument/2006/relationships/hyperlink" Target="https://www.anaconda.com/download/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4680" y="0"/>
            <a:ext cx="7687080" cy="16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Python </a:t>
            </a:r>
            <a:endParaRPr b="0" lang="en-US" sz="4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4680" y="681480"/>
            <a:ext cx="768708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Today’s class we will cover the below: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Installation of Git tools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Introduction to Git 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Create account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Create a repository (on git and locally) link them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Git basics – clone, add, commit, push, pull, branch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Installation of Python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Introduction to Python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1" marL="914400" indent="-34200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Variable, assignment, comments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1" marL="914400" indent="-34200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Language structure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1" marL="914400" indent="-34200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List, tuple, dictionaries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1" marL="914400" indent="-34200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Few program using above data structures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15400" y="1368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Basics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9360" y="640080"/>
            <a:ext cx="7687800" cy="42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Two ways to start using python -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CLI (Commandline, If you like UNIX/LINUX)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GUI - IDLE (Integrated Development Environment)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Where to get help -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Type help in IDLE or CLI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1"/>
              </a:rPr>
              <a:t>https://www.python.org/doc/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Lots of tutorial on web (youtube, MIT open courseware etc.)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https://automatetheboringstuff.com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9360" y="59904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What is Python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9360" y="1321200"/>
            <a:ext cx="7687800" cy="30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Interpreted (as opposed to compiled language like C/C++/Fortran etc)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Open source general-purpose language.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Object Oriented, Procedural, Functional 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Easy to interface with C/ObjC/Java 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Great interactive environment (I DLE) -  there are other IDE available as well.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We will use PyCharm (you can use anything you are comfortable with).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48640" y="1404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48640" y="622440"/>
            <a:ext cx="3931560" cy="43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Hello World in Python: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IDLE: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print(“Hello World”)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In a file: hello_world.py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print(“Hello World”)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c:\&gt; python hello_world.py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937760" y="640080"/>
            <a:ext cx="3840120" cy="40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C language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Contents of hello.c file: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#include &lt;stdio.h&gt;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int main(int argc, char* argv[])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{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printf("Hello World\n");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return(0);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}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#compile the program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&gt; gcc -o hello hello.c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#run the program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&gt; ./hello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51480"/>
            <a:ext cx="795816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5760" y="586080"/>
            <a:ext cx="4214160" cy="44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Assignments, comments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x = 100 - 23 </a:t>
            </a:r>
            <a:r>
              <a:rPr b="0" lang="en-US" sz="1300" spc="-1" strike="noStrike">
                <a:solidFill>
                  <a:srgbClr val="ff0000"/>
                </a:solidFill>
                <a:latin typeface="Lato"/>
                <a:ea typeface="Lato"/>
              </a:rPr>
              <a:t># A comment, variable assignment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y = “Hello” </a:t>
            </a:r>
            <a:r>
              <a:rPr b="0" lang="en-US" sz="1300" spc="-1" strike="noStrike">
                <a:solidFill>
                  <a:srgbClr val="ff0000"/>
                </a:solidFill>
                <a:latin typeface="Lato"/>
                <a:ea typeface="Lato"/>
              </a:rPr>
              <a:t># Another comment.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z = 3.45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if z == 3.45 or y == “Hello”: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print(“in the if loop”)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x = x + 1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y = y + “ World” # String concat.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print ( x 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print ( y 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846320" y="548640"/>
            <a:ext cx="429732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print(x) # print x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type(x) # returns type of the object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id(x) # returns the identity of the object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Numeric assignment - int, string float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 need to declare type, variable before use!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Assignment creates references, not copies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Variable name start with alpha, don’t use reserved names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Program structure should be indented! White space is meaningful for python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Conditional statement (note use of :  - always used for a block)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=  (assignment)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== (conditional)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+, -, *, /, % (for numeric - should work as expected)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+ (for string - try it out) - concatenation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* (for string - numeric try it out)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Logical operator: or, and, not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48640" y="5148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Data Types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65760" y="661320"/>
            <a:ext cx="4498920" cy="42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Int, float, string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 = 5/2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type(x) # what is this??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5//2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type(y) # what is this??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z = “My name is Ali”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 = “My dad’s name is Ali also” # note the apostrophe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 = “””My dad’s name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Is also Ali and he goes by “abu ali”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“””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481000" y="640080"/>
            <a:ext cx="3530880" cy="37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 python assignment is by reference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 = 3     # Creates 3, name x refers to 3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id(x)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x        # Creates name y, refers to 3.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id(y)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4      # Creates ref for 4. Changes y.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id(y)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 x           # No effect on x, still ref 3.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= “hello world”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 = a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 = a[1:3]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32880" y="1404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29920" y="569880"/>
            <a:ext cx="4498920" cy="37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= “Strings ”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 * 3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Strings can be indexed starting 0,1, …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Or can be reversed indexed starting -1, -2, ...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y[0], y[3], y[-1]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Slicing: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y[:1], y[1:], y[2:3]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i in y: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print(i)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k in range(i,k):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print(k)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print(y[k])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 = 0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 = len(y)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i,n = 0, len(y)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029200" y="548640"/>
            <a:ext cx="3799800" cy="43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#string are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immutable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str(x)   # creates a string object from x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 = “This is a python class”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s.capitalize()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s.count(t)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s.isalpha()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#Pythonic way!!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loop - see the structure &amp; indentation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Key words : for, in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Can use one line to do multiple assignment!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2550960" y="3610440"/>
            <a:ext cx="228816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7560" y="5148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16160" y="661320"/>
            <a:ext cx="7630200" cy="37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Boolean : True or False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Anything that evaluates to True is true for example: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A’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 == 1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Yes’ == ‘Yes’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Anything that evalutes to False is false for example: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 == 2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not True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24320" y="9144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00320" y="661320"/>
            <a:ext cx="4354200" cy="418464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So far we saw - conditional if statement and a looping mechanism with for loop. Now for more for formal if, for, while loop statements: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If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(conditional 1 )</a:t>
            </a: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elif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(conditional 2)</a:t>
            </a: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elif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 (conditional 3)</a:t>
            </a: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Arial"/>
              </a:rPr>
              <a:t>else: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5153040" y="815760"/>
            <a:ext cx="3714120" cy="19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var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string (or list, tuple, function)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”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434343"/>
                </a:solidFill>
                <a:latin typeface="Arial"/>
                <a:ea typeface="Arial"/>
              </a:rPr>
              <a:t>…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5153040" y="3299040"/>
            <a:ext cx="3261960" cy="18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while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(conditional)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5148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18320" y="712800"/>
            <a:ext cx="4240440" cy="37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 saw some basic data types like int, float, string now more advanced data types: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List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my_list = [1, 2, 3, 4, 5, 6] #mutable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Tuple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my_tupe = (1, 2, 3, 4, 5) #immutable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Sets - unordered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my_set = {a, b, c, d}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Dictionary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my_dict = {a:1, b:2, name:”ali”}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1160" y="731520"/>
            <a:ext cx="3923640" cy="39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sq = []           #emty list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b="0" lang="en-US" sz="1400" spc="-1" strike="noStrike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(10):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sq.append(i**2)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sq1 = [x**2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b="0" lang="en-US" sz="1400" spc="-1" strike="noStrike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(10)]  #create list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= [2, 3, 4, 1, 0]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 = a    # b now refers to the same object as a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Try: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b.append(10)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print(a)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print(b)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##compare this to integer or string assignment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5148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18320" y="712800"/>
            <a:ext cx="4240440" cy="37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 = [‘red’, ‘blue’, ‘green’]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colors.append(‘yellow’)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colors.remove(‘blue’)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colors2 = [‘black’, ‘white’]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colors.extend(colors2)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colors2.clear()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colors.sort()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colors.reverse()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#List as stack – check out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colors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colors.pop()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colors.push(‘orange’)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141160" y="731520"/>
            <a:ext cx="3923640" cy="39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Ordered sequence of zero or more object references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List supports same slice and indexing as strings, tuples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Lists are mutable!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colors[0]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colors[-1]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2652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26520" y="534960"/>
            <a:ext cx="7687800" cy="43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Wha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t is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used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for!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is a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sour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code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repo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sitor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y for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vers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ion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cont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rol.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It is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used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for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shar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ing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code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and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othe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thing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like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docu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men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ts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that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can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be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upda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ted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in a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colla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bora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tive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way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–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main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ly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used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for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code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.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Con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cept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s: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snap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shot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s,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work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ing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area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,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stagi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ng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area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,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repo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sitor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pic>
        <p:nvPicPr>
          <p:cNvPr id="88" name="Picture 97" descr=""/>
          <p:cNvPicPr/>
          <p:nvPr/>
        </p:nvPicPr>
        <p:blipFill>
          <a:blip r:embed="rId1"/>
          <a:stretch/>
        </p:blipFill>
        <p:spPr>
          <a:xfrm>
            <a:off x="1828800" y="1737360"/>
            <a:ext cx="5119920" cy="269100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7064640" y="1535040"/>
            <a:ext cx="164520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metadata and object </a:t>
            </a:r>
            <a:endParaRPr b="0" lang="en-US" sz="11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database for your project</a:t>
            </a:r>
            <a:endParaRPr b="0" lang="en-US" sz="11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5148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18320" y="712800"/>
            <a:ext cx="4240440" cy="37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List Comprehensions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Allows for creation of a list where each element is a result of an operation on another list!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squares = [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x**2 </a:t>
            </a:r>
            <a:r>
              <a:rPr b="0" lang="en-US" sz="1400" spc="-1" strike="noStrike">
                <a:solidFill>
                  <a:srgbClr val="0070c0"/>
                </a:solidFill>
                <a:latin typeface="Arial"/>
                <a:ea typeface="DejaVu Sans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x </a:t>
            </a:r>
            <a:r>
              <a:rPr b="0" lang="en-US" sz="1400" spc="-1" strike="noStrike">
                <a:solidFill>
                  <a:srgbClr val="0070c0"/>
                </a:solidFill>
                <a:latin typeface="Arial"/>
                <a:ea typeface="DejaVu Sans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range(10)]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Syntax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expression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70c0"/>
                </a:solidFill>
                <a:latin typeface="Arial"/>
                <a:ea typeface="DejaVu Sans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item </a:t>
            </a:r>
            <a:r>
              <a:rPr b="0" lang="en-US" sz="1400" spc="-1" strike="noStrike">
                <a:solidFill>
                  <a:srgbClr val="0070c0"/>
                </a:solidFill>
                <a:latin typeface="Arial"/>
                <a:ea typeface="DejaVu Sans"/>
              </a:rPr>
              <a:t>in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list]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 comprehensions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evens = [x for x in range(20) if x % 2 == 0]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5141160" y="731520"/>
            <a:ext cx="3923640" cy="39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Ordered sequence of zero or more object references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List supports same slice and indexing as strings, tuples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Lists are mutable!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colors[0]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colors[-1]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000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95640" y="592560"/>
            <a:ext cx="4907520" cy="44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Functions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0000"/>
                </a:solidFill>
                <a:latin typeface="Lato"/>
                <a:ea typeface="Lato"/>
              </a:rPr>
              <a:t>def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function_name(arg list):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…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…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Good practice to include docstring (??) as first line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in the function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“””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This is what the function is supposed to do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It needs an input etc …”””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Builtin functions: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1"/>
              </a:rPr>
              <a:t>https://docs.python.org/3.7/library/functions.html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345200" y="561240"/>
            <a:ext cx="3792600" cy="38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ts val="865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Lato"/>
                <a:ea typeface="Lato"/>
              </a:rPr>
              <a:t>def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fib(n):</a:t>
            </a: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“””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prints fibonacci sequence “””</a:t>
            </a: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a, b = 0, 1    #Note multiple assignment!</a:t>
            </a: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counter = 1</a:t>
            </a: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while counter &lt; n:</a:t>
            </a: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          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print (a, end=' ')</a:t>
            </a: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          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a, b = b, a+b</a:t>
            </a: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          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print()</a:t>
            </a: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          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counter += 1</a:t>
            </a: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print(__name__)</a:t>
            </a: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  </a:t>
            </a:r>
            <a:r>
              <a:rPr b="0" lang="en-US" sz="1000" spc="-1" strike="noStrike">
                <a:solidFill>
                  <a:srgbClr val="21409a"/>
                </a:solidFill>
                <a:latin typeface="Lato"/>
                <a:ea typeface="Lato"/>
              </a:rPr>
              <a:t>return(0)</a:t>
            </a: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b="0" lang="en-US" sz="10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6981840" y="534600"/>
            <a:ext cx="2161800" cy="4549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ts val="201"/>
              </a:lnSpc>
            </a:pPr>
            <a:r>
              <a:rPr b="1" lang="en-US" sz="1300" spc="-1" strike="noStrike">
                <a:solidFill>
                  <a:srgbClr val="00b0f0"/>
                </a:solidFill>
                <a:latin typeface="Lato"/>
                <a:ea typeface="Lato"/>
              </a:rPr>
              <a:t>fib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(10)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fib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id(fib)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 = fib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f(100)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Try Builtin functions: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dir()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exec(open(“fib.py”).read())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000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95640" y="592560"/>
            <a:ext cx="4606200" cy="44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Modules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0000"/>
                </a:solidFill>
                <a:latin typeface="Lato"/>
                <a:ea typeface="Lato"/>
              </a:rPr>
              <a:t>import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math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ff0000"/>
                </a:solidFill>
                <a:latin typeface="Lato"/>
                <a:ea typeface="Lato"/>
              </a:rPr>
              <a:t>import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math as m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help(math)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help(m)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math.sqrt(20)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m.sqrt(20)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math.pi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m.pi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# only import what you need!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from math import sqrt, pi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sqrt(9)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pi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Full list of python modules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</a:t>
            </a: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docs.python.org/release/3.3.7/py-modindex.htm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002200" y="0"/>
            <a:ext cx="3792600" cy="5143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Noto Sans CJK SC Regular"/>
              </a:rPr>
              <a:t>We will import a module we created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Noto Sans CJK SC Regular"/>
              </a:rPr>
              <a:t>import os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Noto Sans CJK SC Regular"/>
              </a:rPr>
              <a:t>os.chdir(“file path to your fibonacci.py”)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Noto Sans CJK SC Regular"/>
              </a:rPr>
              <a:t>import fibonacci as f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Noto Sans CJK SC Regular"/>
              </a:rPr>
              <a:t>help(f)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Noto Sans CJK SC Regular"/>
              </a:rPr>
              <a:t>f.fib(10)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00b0f0"/>
                </a:solidFill>
                <a:latin typeface="Lato"/>
                <a:ea typeface="Noto Sans CJK SC Regular"/>
              </a:rPr>
              <a:t>#key point python executes the module as it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00b0f0"/>
                </a:solidFill>
                <a:latin typeface="Lato"/>
                <a:ea typeface="Noto Sans CJK SC Regular"/>
              </a:rPr>
              <a:t>imports them: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Noto Sans CJK SC Regular"/>
              </a:rPr>
              <a:t>import fib   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Lato"/>
                <a:ea typeface="Noto Sans CJK SC Regular"/>
              </a:rPr>
              <a:t># see the variable “__name__”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Lato"/>
                <a:ea typeface="Noto Sans CJK SC Regular"/>
              </a:rPr>
              <a:t>If we want the code to run when the module is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Lato"/>
                <a:ea typeface="Noto Sans CJK SC Regular"/>
              </a:rPr>
              <a:t> </a:t>
            </a:r>
            <a:r>
              <a:rPr b="0" lang="en-US" sz="1400" spc="-1" strike="noStrike">
                <a:solidFill>
                  <a:srgbClr val="21409a"/>
                </a:solidFill>
                <a:latin typeface="Lato"/>
                <a:ea typeface="Noto Sans CJK SC Regular"/>
              </a:rPr>
              <a:t>called directly include it in an if statement as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Lato"/>
                <a:ea typeface="Noto Sans CJK SC Regular"/>
              </a:rPr>
              <a:t>below: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if __name__ == "__main__":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Lato"/>
                <a:ea typeface="Noto Sans CJK SC Regular"/>
              </a:rPr>
              <a:t>Python created variable __name__ this gets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Lato"/>
                <a:ea typeface="Noto Sans CJK SC Regular"/>
              </a:rPr>
              <a:t>assigned the name of the module or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b="0" lang="en-US" sz="1400" spc="-1" strike="noStrike">
                <a:solidFill>
                  <a:srgbClr val="21409a"/>
                </a:solidFill>
                <a:latin typeface="Lato"/>
                <a:ea typeface="Noto Sans CJK SC Regular"/>
              </a:rPr>
              <a:t>__main__ </a:t>
            </a:r>
            <a:endParaRPr b="0" lang="en-US" sz="14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000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95640" y="592560"/>
            <a:ext cx="4606200" cy="44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Explore reading/writing files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Let look at a function cat in the file: file_io.py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95640" y="1226520"/>
            <a:ext cx="8748000" cy="37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def cat(in_file):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# try / except block try to open the file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try: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# initliaze the file object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fobj = open(in_file, "r")     # "r"-read, "w"-write, "a"-append, default without anything is "r"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for s in fobj: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print(s.rstrip())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# always close the file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fobj.close()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except FileNotFoundError: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print("{0} does not exists!".format(in_file))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except PermissionError: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print("Permission error reading file : {0}".format(in_file))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except: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print("Some other error reading file : {0}".format(in_file))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# return the dictionary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return(0)</a:t>
            </a:r>
            <a:endParaRPr b="0" lang="en-US" sz="12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000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95640" y="592560"/>
            <a:ext cx="8577720" cy="43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Explore reading/writing files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Lets looks at word_count.py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Timing your programs: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import time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t1 = time.perf_counter()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## code to run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t2 = time.perf_counter()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print(“Code took : {0} time to run”.format( (t2 – t1) * 1000. ))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# multiply by 1000 to convert from seconds to milliseconds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# os related module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import os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os.chdir(“dir_to”)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ts val="201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os.getcwd()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000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33880" y="592560"/>
            <a:ext cx="8577720" cy="43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Module for Data Science: numpy, pandas, scipy (for modeling)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Numpy, pandas – for working with data. The underlying code is using C language and so is very fast.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Matplotlib – for graphing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To install: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pip3 install numpy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pip3 install pandas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pip3 install matplotlib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import numpy as np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import matplotlib.pyplot as plt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print(“Numpy version : {0}”.format(np.__version__))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print(“Pandas version : {0}”.format(pandas.__version__))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print(“Matplotlib version : {0}”.format(matplotlib.__version__))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000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95640" y="592560"/>
            <a:ext cx="6451200" cy="45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NumPy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# key object is ndarray  (n – dimensional array – just called array)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import numpy as np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= np.array(range(10))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print(ar1)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print(ar1.ndim)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# use list as input to create array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my_list = [1, 2, 4, 9.0]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= np.array(my_list)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# notice its all float now! takes the type of higher precedence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# create multi-dimensional array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ar2 = np.array(</a:t>
            </a:r>
            <a:r>
              <a:rPr b="0" lang="en-US" sz="1300" spc="-1" strike="noStrike">
                <a:solidFill>
                  <a:srgbClr val="00b0f0"/>
                </a:solidFill>
                <a:latin typeface="Lato"/>
                <a:ea typeface="DejaVu Sans"/>
              </a:rPr>
              <a:t>[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[1,2, 3, 4], [9, 8,7, 6]</a:t>
            </a:r>
            <a:r>
              <a:rPr b="0" lang="en-US" sz="1300" spc="-1" strike="noStrike">
                <a:solidFill>
                  <a:srgbClr val="00b0f0"/>
                </a:solidFill>
                <a:latin typeface="Lato"/>
                <a:ea typeface="DejaVu Sans"/>
              </a:rPr>
              <a:t>]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# 2x4 array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ar2.shape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ar2.ndim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135120" y="669960"/>
            <a:ext cx="2785320" cy="40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DejaVu Sans"/>
              </a:rPr>
              <a:t>Numpy array attributes: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DejaVu Sans"/>
              </a:rPr>
              <a:t>ndim – number of dimension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DejaVu Sans"/>
              </a:rPr>
              <a:t>shape – list of dim length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DejaVu Sans"/>
              </a:rPr>
              <a:t>size – total number of elements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DejaVu Sans"/>
              </a:rPr>
              <a:t>data – elements of the array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DejaVu Sans"/>
              </a:rPr>
              <a:t>dtype – data type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DejaVu Sans"/>
              </a:rPr>
              <a:t>syntax: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DejaVu Sans"/>
              </a:rPr>
              <a:t>np.array(object [, dtype])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DejaVu Sans"/>
              </a:rPr>
              <a:t>np.array([1, 2, 3.0], “int”)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DejaVu Sans"/>
              </a:rPr>
              <a:t>np.array([1, 2, 3, 4], “float”)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000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95640" y="592560"/>
            <a:ext cx="3718800" cy="43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NumPy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key numpy functions: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arange()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ones()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zeros()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identity()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np.ones((3, 4))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np.identity(( 3, 4))   # what happened!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np.identity( ( 3) 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indexing works as usual: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= np.array([ [1, 2, 3, 4, 5], [9, 8,7, 6] ])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ar1[0][3]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ar1[0, 3]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ar1[0, :]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769280" y="592560"/>
            <a:ext cx="3718800" cy="43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array can be reshaped!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= np.array([ [1, 2, 3, 4], [ 5, 6, 7, 8] ])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ar1.reshape(4, 2)      #does not change ar1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random number generator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np.random.rand(10)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np.random.rand(10).reshape(5, 2)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np.random.rand(5, 2)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np.random.randn(5, 2)  #normal distribution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np.random.randn(5,2) &gt; 1 # Boolean array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= np.random.randn(3, 4)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ar1&gt;0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* 3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+ 1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000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br/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95640" y="592560"/>
            <a:ext cx="4250520" cy="43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NumPy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more numpy functions: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= np.array([ [1, 1, 1, 1], [ 2, 2, 2, 2] ])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np.mean(ar1)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np.mean(ar1, 0)   # column wise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np.mean(ar1, 1)  # row wise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np.sqrt (ar1)        # universal function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n1 = np.random.normal(loc = 10, scale = 3, size =50)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loc – mean of the distribution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scale – standard deviation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size – number of samples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769280" y="592560"/>
            <a:ext cx="3718800" cy="43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array can be reshaped!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= np.array([ [1, 2, 3, 4], [ 5, 6, 7, 8] ])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ar1.reshape(4, 2)      #does not change ar1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random number generator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np.random.rand(10)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np.random.rand(10).reshape(5, 2)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np.random.rand(5, 2)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np.random.randn(5, 2)  #normal distribution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np.random.randn(5,2) &gt; 1 # Boolean array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= np.random.randn(3, 4)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ar1&gt;0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* 3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DejaVu Sans"/>
              </a:rPr>
              <a:t>ar1 + 1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50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9808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98080" y="510840"/>
            <a:ext cx="8845200" cy="46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GIT tool url :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  <a:hlinkClick r:id="rId1"/>
              </a:rPr>
              <a:t>https://git-scm.com/downloads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 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For windows check out: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  <a:hlinkClick r:id="rId2"/>
              </a:rPr>
              <a:t>https://desktop.github.com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Good resource for learning: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  <a:hlinkClick r:id="rId3"/>
              </a:rPr>
              <a:t>https://git-scm.com/book/en/v2/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select the download for your OS and install it. Make sure its in your path. 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On the command prompt type: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&gt;git --version                       #should give you a version  (mine is git version 2.25.1)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Create an account on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Lato"/>
                <a:hlinkClick r:id="rId4"/>
              </a:rPr>
              <a:t>https://github.com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Lato"/>
              </a:rPr>
              <a:t> and login.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9808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98080" y="510840"/>
            <a:ext cx="8845200" cy="46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On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github.com –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lets create a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new repo,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two ways to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do it: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595959"/>
              </a:buClr>
              <a:buFont typeface="Wingdings" charset="2"/>
              <a:buChar char="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on 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webpage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(github.co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m in your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account)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click 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+ sign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and select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“New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repository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”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595959"/>
              </a:buClr>
              <a:buFont typeface="Wingdings" charset="2"/>
              <a:buChar char="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on cli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(cmd/bas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h prompt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on your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computer)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– call an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api to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create 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repository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&gt;</a:t>
            </a: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curl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u '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81d41a"/>
                </a:highlight>
                <a:latin typeface="Arial"/>
                <a:ea typeface="Lato"/>
              </a:rPr>
              <a:t>alif0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'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https://api.git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hub.com/use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r/repos -d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'{"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d8ce"/>
                </a:highlight>
                <a:latin typeface="Arial"/>
                <a:ea typeface="Lato"/>
              </a:rPr>
              <a:t>name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":"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Lato"/>
              </a:rPr>
              <a:t>hell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Lato"/>
              </a:rPr>
              <a:t>o_world_2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","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dbb6"/>
                </a:highlight>
                <a:latin typeface="Arial"/>
                <a:ea typeface="Lato"/>
              </a:rPr>
              <a:t>description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":"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Lato"/>
              </a:rPr>
              <a:t>Test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Lato"/>
              </a:rPr>
              <a:t>Repository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Lato"/>
              </a:rPr>
              <a:t>via curl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"}‘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Clone 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newly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created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repository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locally: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cd to a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working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director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 on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your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comput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er (folks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using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window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 can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use 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GUI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version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of GIT)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clone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https://g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ithub.co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m/alif0/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hello_w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orld_2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.g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it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595959"/>
              </a:buClr>
              <a:buFont typeface="StarSymbol"/>
              <a:buAutoNum type="arabicParenR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Run </a:t>
            </a: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dir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or </a:t>
            </a: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ls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in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working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director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 and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you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should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see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hello_w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orld_2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director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 in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your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working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director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y.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Now let’s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create a test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file and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upload it to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github!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&gt;cd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hello_world_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2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          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       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create a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README file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(with some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content in it)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&gt;</a:t>
            </a: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status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           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              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will show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information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on the file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(untracked) 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&gt;</a:t>
            </a: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add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README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README is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now tracked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by git and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ready for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commit to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repository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&gt;</a:t>
            </a: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commit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-m “Created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README”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commit 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file now to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repository,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note this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only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commits to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local repo.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&gt;</a:t>
            </a: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push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Now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the file is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push to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remote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repository on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github.com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(see it at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github).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9808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98080" y="510840"/>
            <a:ext cx="8845200" cy="46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status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get the current status of the git repository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add filename    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Add the file to staging area after changes made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commit –m “message for commit”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Commit to repository with the message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log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log/history of check commits or changes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diff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diff of the old and updated file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diff HEAD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diff --staged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remote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remote repository the local repository points to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remote add origin </a:t>
            </a:r>
            <a:r>
              <a:rPr b="0" lang="en-U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https://github.com/alif0/hello_world_2.git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push –u origin master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push our commits from local repo to remote repo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(origin – name of the remote system and default branch is master)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pull origin master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pull the latest files from origin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git checkout hello.py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# undo the file changes to their last commit state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2652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59200" y="608400"/>
            <a:ext cx="8423280" cy="45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GIT branching is a way to create a new branch for a new feature that the team plans to add!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844920" y="177264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876320" y="177264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3082680" y="177264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144320" y="177264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 flipH="1">
            <a:off x="3822840" y="2033280"/>
            <a:ext cx="32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 flipH="1">
            <a:off x="2616480" y="2033280"/>
            <a:ext cx="46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 flipH="1" flipV="1">
            <a:off x="1584360" y="2031120"/>
            <a:ext cx="29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>
            <a:off x="3960720" y="902160"/>
            <a:ext cx="1129680" cy="334800"/>
          </a:xfrm>
          <a:prstGeom prst="rect">
            <a:avLst/>
          </a:prstGeom>
          <a:solidFill>
            <a:srgbClr val="d7e4bd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 flipH="1">
            <a:off x="4512960" y="1237680"/>
            <a:ext cx="10800" cy="53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2"/>
          <p:cNvSpPr/>
          <p:nvPr/>
        </p:nvSpPr>
        <p:spPr>
          <a:xfrm>
            <a:off x="5303520" y="1371600"/>
            <a:ext cx="1545120" cy="334800"/>
          </a:xfrm>
          <a:prstGeom prst="rect">
            <a:avLst/>
          </a:prstGeom>
          <a:solidFill>
            <a:srgbClr val="d7e4bd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develop-123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 flipH="1">
            <a:off x="4884480" y="1706040"/>
            <a:ext cx="41904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4"/>
          <p:cNvSpPr/>
          <p:nvPr/>
        </p:nvSpPr>
        <p:spPr>
          <a:xfrm>
            <a:off x="914400" y="361404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1945800" y="361404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3152160" y="361404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4213440" y="361404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 flipH="1">
            <a:off x="3891960" y="3874320"/>
            <a:ext cx="32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9"/>
          <p:cNvSpPr/>
          <p:nvPr/>
        </p:nvSpPr>
        <p:spPr>
          <a:xfrm flipH="1">
            <a:off x="2685960" y="3874320"/>
            <a:ext cx="46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0"/>
          <p:cNvSpPr/>
          <p:nvPr/>
        </p:nvSpPr>
        <p:spPr>
          <a:xfrm flipH="1" flipV="1">
            <a:off x="1653480" y="3872160"/>
            <a:ext cx="29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1"/>
          <p:cNvSpPr/>
          <p:nvPr/>
        </p:nvSpPr>
        <p:spPr>
          <a:xfrm>
            <a:off x="4029840" y="2743200"/>
            <a:ext cx="1129680" cy="334800"/>
          </a:xfrm>
          <a:prstGeom prst="rect">
            <a:avLst/>
          </a:prstGeom>
          <a:solidFill>
            <a:srgbClr val="d7e4bd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17" name="CustomShape 22"/>
          <p:cNvSpPr/>
          <p:nvPr/>
        </p:nvSpPr>
        <p:spPr>
          <a:xfrm flipH="1">
            <a:off x="4582440" y="3079080"/>
            <a:ext cx="10800" cy="53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3"/>
          <p:cNvSpPr/>
          <p:nvPr/>
        </p:nvSpPr>
        <p:spPr>
          <a:xfrm flipH="1">
            <a:off x="6858000" y="3108600"/>
            <a:ext cx="548640" cy="5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4"/>
          <p:cNvSpPr/>
          <p:nvPr/>
        </p:nvSpPr>
        <p:spPr>
          <a:xfrm>
            <a:off x="5325840" y="361404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C4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20" name="CustomShape 25"/>
          <p:cNvSpPr/>
          <p:nvPr/>
        </p:nvSpPr>
        <p:spPr>
          <a:xfrm flipH="1">
            <a:off x="4952880" y="3874320"/>
            <a:ext cx="37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6"/>
          <p:cNvSpPr/>
          <p:nvPr/>
        </p:nvSpPr>
        <p:spPr>
          <a:xfrm>
            <a:off x="6392160" y="362160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C5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22" name="CustomShape 27"/>
          <p:cNvSpPr/>
          <p:nvPr/>
        </p:nvSpPr>
        <p:spPr>
          <a:xfrm>
            <a:off x="6775920" y="2743200"/>
            <a:ext cx="1545120" cy="334800"/>
          </a:xfrm>
          <a:prstGeom prst="rect">
            <a:avLst/>
          </a:prstGeom>
          <a:solidFill>
            <a:srgbClr val="d7e4bd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23" name="CustomShape 28"/>
          <p:cNvSpPr/>
          <p:nvPr/>
        </p:nvSpPr>
        <p:spPr>
          <a:xfrm flipH="1">
            <a:off x="6066000" y="3876480"/>
            <a:ext cx="37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9808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IT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-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c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o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n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98080" y="510840"/>
            <a:ext cx="8845200" cy="46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list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ches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–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shou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only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see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mas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ter if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are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othe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ches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 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list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all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(loc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al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and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rem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ote)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deve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lop-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123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crea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tes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‘dev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elop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-123’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(not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this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 is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only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in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your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local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env.)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chec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kout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deve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lop-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123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now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we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are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in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train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ing,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upda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hello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.py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usin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your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favo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rite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edito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add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hello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.py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com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–m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“upd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ated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hello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.py”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stat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push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shou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give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you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error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,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rem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emb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this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 is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local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your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env)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(bas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e)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fali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@fal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i-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hp:~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/dev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/pyt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hon_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clas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s/hel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lo_w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orld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_2$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push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fatal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: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curr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ent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deve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lop-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123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has 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no 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upst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rea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m 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  <a:ea typeface="DejaVu Sans"/>
              </a:rPr>
              <a:t>ch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.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push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curr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ent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and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set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rem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ote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upst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m,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use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push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--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set-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upst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81d41a"/>
                </a:highlight>
                <a:latin typeface="Arial"/>
                <a:ea typeface="DejaVu Sans"/>
              </a:rPr>
              <a:t>origi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81d41a"/>
                </a:highlight>
                <a:latin typeface="Arial"/>
                <a:ea typeface="DejaVu Sans"/>
              </a:rPr>
              <a:t>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deve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lop-</a:t>
            </a:r>
            <a:r>
              <a:rPr b="0" lang="en-US" sz="13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123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push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–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set-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upst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rea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origi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deve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lop-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123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crea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tes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and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push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ges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origi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(ser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ver) 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bran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 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chec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kout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mas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see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cont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ents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of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hello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.py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file!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chec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kout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deve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lop-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123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see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cont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ents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of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hello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.py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file!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98080" y="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98080" y="510840"/>
            <a:ext cx="8845200" cy="46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rm hello.py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delete the file by mistake or made changes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checkout hello.py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you can set it back to the last commit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restore hello.py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another way to do the same as above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595959"/>
                </a:solidFill>
                <a:latin typeface="Arial"/>
                <a:ea typeface="DejaVu Sans"/>
              </a:rPr>
              <a:t>Now say you have finished adding new “feature” to branch </a:t>
            </a:r>
            <a:r>
              <a:rPr b="0" lang="en-US" sz="15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develop-123</a:t>
            </a:r>
            <a:r>
              <a:rPr b="0" lang="en-US" sz="1500" spc="-1" strike="noStrike">
                <a:solidFill>
                  <a:srgbClr val="595959"/>
                </a:solidFill>
                <a:latin typeface="Arial"/>
                <a:ea typeface="DejaVu Sans"/>
              </a:rPr>
              <a:t> and you want to merge </a:t>
            </a:r>
            <a:endParaRPr b="0" lang="en-US" sz="15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595959"/>
                </a:solidFill>
                <a:latin typeface="Arial"/>
                <a:ea typeface="DejaVu Sans"/>
              </a:rPr>
              <a:t>it back to </a:t>
            </a:r>
            <a:r>
              <a:rPr b="0" lang="en-US" sz="1500" spc="-1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DejaVu Sans"/>
              </a:rPr>
              <a:t>master</a:t>
            </a:r>
            <a:r>
              <a:rPr b="0" lang="en-US" sz="1500" spc="-1" strike="noStrike">
                <a:solidFill>
                  <a:srgbClr val="595959"/>
                </a:solidFill>
                <a:latin typeface="Arial"/>
                <a:ea typeface="DejaVu Sans"/>
              </a:rPr>
              <a:t> branch!</a:t>
            </a:r>
            <a:endParaRPr b="0" lang="en-US" sz="15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71960" y="274320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503360" y="274320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2709720" y="274320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3771000" y="274320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 flipH="1">
            <a:off x="3449520" y="3003480"/>
            <a:ext cx="32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 flipH="1">
            <a:off x="2243520" y="3003480"/>
            <a:ext cx="46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"/>
          <p:cNvSpPr/>
          <p:nvPr/>
        </p:nvSpPr>
        <p:spPr>
          <a:xfrm flipH="1" flipV="1">
            <a:off x="1211040" y="3001320"/>
            <a:ext cx="29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3587400" y="1872360"/>
            <a:ext cx="1129680" cy="334800"/>
          </a:xfrm>
          <a:prstGeom prst="rect">
            <a:avLst/>
          </a:prstGeom>
          <a:solidFill>
            <a:srgbClr val="d7e4bd"/>
          </a:solidFill>
          <a:ln w="25560"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 flipH="1">
            <a:off x="4140000" y="2208240"/>
            <a:ext cx="10800" cy="53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2"/>
          <p:cNvSpPr/>
          <p:nvPr/>
        </p:nvSpPr>
        <p:spPr>
          <a:xfrm flipH="1">
            <a:off x="6415560" y="2237760"/>
            <a:ext cx="548640" cy="5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"/>
          <p:cNvSpPr/>
          <p:nvPr/>
        </p:nvSpPr>
        <p:spPr>
          <a:xfrm>
            <a:off x="4883400" y="274320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C4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39" name="CustomShape 14"/>
          <p:cNvSpPr/>
          <p:nvPr/>
        </p:nvSpPr>
        <p:spPr>
          <a:xfrm flipH="1">
            <a:off x="4510440" y="3003480"/>
            <a:ext cx="37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5"/>
          <p:cNvSpPr/>
          <p:nvPr/>
        </p:nvSpPr>
        <p:spPr>
          <a:xfrm>
            <a:off x="5949720" y="2750760"/>
            <a:ext cx="740160" cy="520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C5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6333480" y="1872360"/>
            <a:ext cx="1545120" cy="334800"/>
          </a:xfrm>
          <a:prstGeom prst="rect">
            <a:avLst/>
          </a:prstGeom>
          <a:solidFill>
            <a:srgbClr val="d7e4bd"/>
          </a:solidFill>
          <a:ln w="255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develop-123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42" name="CustomShape 17"/>
          <p:cNvSpPr/>
          <p:nvPr/>
        </p:nvSpPr>
        <p:spPr>
          <a:xfrm flipH="1">
            <a:off x="5623560" y="3005640"/>
            <a:ext cx="37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18"/>
          <p:cNvSpPr txBox="1"/>
          <p:nvPr/>
        </p:nvSpPr>
        <p:spPr>
          <a:xfrm>
            <a:off x="413640" y="3474720"/>
            <a:ext cx="8547480" cy="156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che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cko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ster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che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ck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out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you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ster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nch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dev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elo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123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w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mer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dev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elo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123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nch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ont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ster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stat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us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pus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h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pus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h to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orig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in,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see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hell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o.p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y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git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nch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-d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dev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elo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p-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123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#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fina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lly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del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ete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the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feat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ure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bra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nch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fro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m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loc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al 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env</a:t>
            </a: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DejaVu Sans"/>
              </a:rPr>
              <a:t>.</a:t>
            </a:r>
            <a:endParaRPr b="0" lang="en-US" sz="13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3960" y="1368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Installation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endParaRPr b="0" lang="en-US" sz="26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3960" y="624600"/>
            <a:ext cx="7687800" cy="34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URL: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1"/>
              </a:rPr>
              <a:t>https://www.python.org/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Click on downloads - select the download for your OS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For this class we will use the 3.X (latest)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Other Python downloads that has lot of packages included: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2"/>
              </a:rPr>
              <a:t>https://www.jetbrains.com/pycharm/download/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3"/>
              </a:rPr>
              <a:t>https://www.anaconda.com/download/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Most of MacOS and Linux/Ubuntu - should come with a version of Python.</a:t>
            </a: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 u="sng">
              <a:uFill>
                <a:solidFill>
                  <a:srgbClr val="ff0000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Application>LibreOffice/6.4.3.2$Linux_X86_64 LibreOffice_project/40$Build-2</Application>
  <Words>2369</Words>
  <Paragraphs>813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Firasath Ali</dc:creator>
  <dc:description/>
  <dc:language>en-US</dc:language>
  <cp:lastModifiedBy/>
  <dcterms:modified xsi:type="dcterms:W3CDTF">2020-06-26T13:27:49Z</dcterms:modified>
  <cp:revision>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