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6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62AD4F8-51EB-49F4-91CD-08B49088A52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3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datastructures.html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datastructures.html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datastruc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260421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262909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309652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337056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https://docs.python.org/3/tutorial/introduction.html</a:t>
            </a:r>
          </a:p>
        </p:txBody>
      </p:sp>
    </p:spTree>
    <p:extLst>
      <p:ext uri="{BB962C8B-B14F-4D97-AF65-F5344CB8AC3E}">
        <p14:creationId xmlns:p14="http://schemas.microsoft.com/office/powerpoint/2010/main" val="236223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https://docs.python.org/3/tutorial/introduction.html</a:t>
            </a:r>
            <a:endParaRPr lang="en-US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https://docs.python.org/3/tutorial/datastructures.html</a:t>
            </a:r>
            <a:endParaRPr lang="en-US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89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https://docs.python.org/3/tutorial/introduction.html</a:t>
            </a: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4"/>
              </a:rPr>
              <a:t>https://docs.python.org/3/tutorial/datastructures.html</a:t>
            </a: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524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https://docs.python.org/3/tutorial/introduction.html</a:t>
            </a: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100" b="0" u="sng" strike="noStrike" spc="-1" dirty="0">
                <a:solidFill>
                  <a:srgbClr val="000000"/>
                </a:solidFill>
                <a:uFillTx/>
                <a:latin typeface="Arial"/>
                <a:hlinkClick r:id="rId4"/>
              </a:rPr>
              <a:t>https://docs.python.org/3/tutorial/datastructures.html</a:t>
            </a:r>
            <a:endParaRPr lang="en-US" sz="11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681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160" cy="247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8840" y="326016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8840" y="2079000"/>
            <a:ext cx="37515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9360" y="3260160"/>
            <a:ext cx="7688160" cy="1078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280" cy="48708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160" cy="226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library/functions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xyz@gmail.com" TargetMode="External"/><Relationship Id="rId4" Type="http://schemas.openxmlformats.org/officeDocument/2006/relationships/hyperlink" Target="https://github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release/3.3.7/py-modindex.htm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/repo.git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anaconda.com/download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4680" y="0"/>
            <a:ext cx="7687440" cy="16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200" b="1" strike="noStrike" spc="-1">
                <a:solidFill>
                  <a:srgbClr val="1A1A1A"/>
                </a:solidFill>
                <a:latin typeface="Raleway"/>
                <a:ea typeface="Raleway"/>
              </a:rPr>
              <a:t>Python 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4680" y="681480"/>
            <a:ext cx="7687440" cy="425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Today’s class we will cover the below: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Installation of Git tools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Introduction to Git </a:t>
            </a:r>
            <a:endParaRPr lang="en-US" sz="1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Create account</a:t>
            </a:r>
            <a:endParaRPr lang="en-US" sz="1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Create a repository (on git and locally) link them</a:t>
            </a:r>
            <a:endParaRPr lang="en-US" sz="1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Git basics – clone, add, commit, push, pull, branch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Installation of Python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Introduction to Python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Variable, assignment, comments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Language structure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List, tuple, dictionaries</a:t>
            </a:r>
            <a:endParaRPr lang="en-US" sz="1800" b="0" strike="noStrike" spc="-1">
              <a:latin typeface="Arial"/>
            </a:endParaRPr>
          </a:p>
          <a:p>
            <a:pPr marL="914400" lvl="1" indent="-342360">
              <a:lnSpc>
                <a:spcPct val="100000"/>
              </a:lnSpc>
              <a:buClr>
                <a:srgbClr val="595959"/>
              </a:buClr>
              <a:buFont typeface="Lato"/>
              <a:buChar char="○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Few program using above data structures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48640" y="140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48640" y="622440"/>
            <a:ext cx="3931920" cy="43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Hello World in Python: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IDLE: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	print(“Hello World”)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 a file: hello_world.py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	print(“Hello World”)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c:\&gt; python hello_world.py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4937760" y="640080"/>
            <a:ext cx="3840480" cy="40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C language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Contents of hello.c file: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#include &lt;stdio.h&gt;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int main(int argc, char* argv[])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{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  printf("Hello World\n");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  return(0);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}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#compile the program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&gt; gcc -o hello hello.c</a:t>
            </a:r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#run the program</a:t>
            </a:r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solidFill>
                  <a:srgbClr val="333333"/>
                </a:solidFill>
                <a:latin typeface="Lato"/>
              </a:rPr>
              <a:t>&gt; ./hello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51480"/>
            <a:ext cx="795852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5760" y="586080"/>
            <a:ext cx="4214520" cy="444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Assignments, comments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x = 100 - 23 </a:t>
            </a:r>
            <a:r>
              <a:rPr lang="en-US" sz="1300" b="0" strike="noStrike" spc="-1">
                <a:solidFill>
                  <a:srgbClr val="FF0000"/>
                </a:solidFill>
                <a:latin typeface="Lato"/>
                <a:ea typeface="Lato"/>
              </a:rPr>
              <a:t># A comment, variable assignment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y = “Hello” </a:t>
            </a:r>
            <a:r>
              <a:rPr lang="en-US" sz="1300" b="0" strike="noStrike" spc="-1">
                <a:solidFill>
                  <a:srgbClr val="FF0000"/>
                </a:solidFill>
                <a:latin typeface="Lato"/>
                <a:ea typeface="Lato"/>
              </a:rPr>
              <a:t># Another comment.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z = 3.45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if z == 3.45 or y == “Hello”: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	print(“in the if loop”)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 x = x + 1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y = y + “ World” # String concat.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print ( x 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300" b="0" strike="noStrike" spc="-1">
                <a:solidFill>
                  <a:srgbClr val="595959"/>
                </a:solidFill>
                <a:latin typeface="Lato"/>
                <a:ea typeface="Lato"/>
              </a:rPr>
              <a:t>print ( y )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846320" y="548640"/>
            <a:ext cx="4297680" cy="41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print(x) # print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type(x) # returns type of the object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id(x) # returns the identity of the object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Numeric assignment - int, string float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No need to declare type, variable before use!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Assignment creates references, not copies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Variable name start with alpha, don’t use reserved names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Program structure should be indented! White space is meaningful for python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Conditional statement (note use of :  - always used for a block)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=  (assignment)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== (conditional)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+, -, *, /, % (for numeric - should work as expected)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+ (for string - try it out) - concatenation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* (for string - numeric try it out)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Logical operator: or, and, not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4864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Data Types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5760" y="661320"/>
            <a:ext cx="4499280" cy="427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Int, float, string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 = 5/2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type(x) # what is this??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5//2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type(y) # what is this??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z = “My name is Ali”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 = “My dad’s name is Ali also” # note the apostrophe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 = “””My dad’s name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     Is also Ali and he goes by “abu ali”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“””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481000" y="640080"/>
            <a:ext cx="3531240" cy="370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In python assignment is by reference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 = 3     # Creates 3, name x refers to 3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id(x)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x        # Creates name y, refers to 3.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id(y)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4      # Creates ref for 4. Changes y.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id(y)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 x           # No effect on x, still ref 3.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 = “hello world”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 = 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 = a[1:3]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32880" y="140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29920" y="569880"/>
            <a:ext cx="4499280" cy="37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= “Strings 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 * 3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Strings can be indexed starting 0,1, 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Or can be reversed indexed starting -1, -2, ...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y[0], y[3], y[-1]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Slicing: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y[:1], y[1:], y[2:3]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i in y: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	print(i)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for k in range(i,k):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print(k)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print(y[k])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 =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 = len(y)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i,n = 0, len(y)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029200" y="548640"/>
            <a:ext cx="3800160" cy="43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#string are </a:t>
            </a: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immutable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str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(x)   # creates a string object from x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s = “This is a python class”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s.capitalize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s.count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(t)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s.isalpha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#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Pythonic</a:t>
            </a:r>
            <a:r>
              <a:rPr lang="en-US" sz="14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 way!!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For loop - see the structure &amp; indentation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Key words : for, in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Can use one line to do multiple assignment!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2550960" y="3610440"/>
            <a:ext cx="2288520" cy="12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756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16160" y="661320"/>
            <a:ext cx="7630560" cy="37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Boolean : True or 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Anything that evaluates to True is true for example: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‘A’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== 1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‘Yes’ == ‘Yes’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Anything that evalutes to False is false for example: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1 == 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not True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4320" y="914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00320" y="661320"/>
            <a:ext cx="4354560" cy="418500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So far we saw - conditional if statement and a looping mechanism with for loop. Now for more for formal if, for, while loop statements: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If 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(conditional 1 )</a:t>
            </a: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elif 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(conditional 2)</a:t>
            </a: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elif</a:t>
            </a: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 (conditional 3)</a:t>
            </a: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FF0000"/>
                </a:solidFill>
                <a:latin typeface="Courier New"/>
                <a:ea typeface="Arial"/>
              </a:rPr>
              <a:t>else: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Courier New"/>
                <a:ea typeface="Arial"/>
              </a:rPr>
              <a:t>…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153040" y="815760"/>
            <a:ext cx="3714480" cy="198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lang="en-US" sz="1400" b="0" strike="noStrike" spc="-1">
                <a:solidFill>
                  <a:srgbClr val="434343"/>
                </a:solidFill>
                <a:latin typeface="Arial"/>
                <a:ea typeface="Arial"/>
              </a:rPr>
              <a:t>var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lang="en-US" sz="1400" b="0" strike="noStrike" spc="-1">
                <a:solidFill>
                  <a:srgbClr val="434343"/>
                </a:solidFill>
                <a:latin typeface="Arial"/>
                <a:ea typeface="Arial"/>
              </a:rPr>
              <a:t>string (or list, tuple, function)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lang="en-US" sz="1400" b="0" strike="noStrike" spc="-1">
                <a:solidFill>
                  <a:srgbClr val="434343"/>
                </a:solidFill>
                <a:latin typeface="Arial"/>
                <a:ea typeface="Arial"/>
              </a:rPr>
              <a:t>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5153040" y="3299040"/>
            <a:ext cx="3262320" cy="18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while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(conditional)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18320" y="712800"/>
            <a:ext cx="4240800" cy="37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We saw some basic data types like int, float, string now more advanced data types:</a:t>
            </a:r>
            <a:endParaRPr lang="en-US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</a:t>
            </a:r>
            <a:endParaRPr lang="en-US" sz="1400" b="0" strike="noStrike" spc="-1">
              <a:latin typeface="Arial"/>
            </a:endParaRPr>
          </a:p>
          <a:p>
            <a:pPr marL="914400" lvl="1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my_list = [1, 2, 3, 4, 5, 6] #mutable</a:t>
            </a:r>
            <a:endParaRPr lang="en-US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Tuple</a:t>
            </a:r>
            <a:endParaRPr lang="en-US" sz="1400" b="0" strike="noStrike" spc="-1">
              <a:latin typeface="Arial"/>
            </a:endParaRPr>
          </a:p>
          <a:p>
            <a:pPr marL="914400" lvl="1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my_tupe = (1, 2, 3, 4, 5) #immutable</a:t>
            </a:r>
            <a:endParaRPr lang="en-US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Sets - unordered</a:t>
            </a:r>
            <a:endParaRPr lang="en-US" sz="1400" b="0" strike="noStrike" spc="-1">
              <a:latin typeface="Arial"/>
            </a:endParaRPr>
          </a:p>
          <a:p>
            <a:pPr marL="914400" lvl="1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my_set = {a, b, c, d}</a:t>
            </a:r>
            <a:endParaRPr lang="en-US" sz="1400" b="0" strike="noStrike" spc="-1">
              <a:latin typeface="Arial"/>
            </a:endParaRPr>
          </a:p>
          <a:p>
            <a:pPr marL="457200" indent="-3168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Dictionary</a:t>
            </a:r>
            <a:endParaRPr lang="en-US" sz="1400" b="0" strike="noStrike" spc="-1">
              <a:latin typeface="Arial"/>
            </a:endParaRPr>
          </a:p>
          <a:p>
            <a:pPr marL="914400" lvl="1" indent="-3168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my_dict = {a:1, b:2, name:”ali”}</a:t>
            </a:r>
            <a:endParaRPr lang="en-US" sz="1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5141160" y="731520"/>
            <a:ext cx="3924000" cy="39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sq = []           #emty list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lang="en-US" sz="1400" b="0" strike="noStrike" spc="-1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(10):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	   sq.append(i**2)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sq1 = [x**2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for 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x </a:t>
            </a:r>
            <a:r>
              <a:rPr lang="en-US" sz="1400" b="0" strike="noStrike" spc="-1">
                <a:solidFill>
                  <a:srgbClr val="FF0000"/>
                </a:solidFill>
                <a:latin typeface="Arial"/>
                <a:ea typeface="Arial"/>
              </a:rPr>
              <a:t>in </a:t>
            </a:r>
            <a:r>
              <a:rPr lang="en-US" sz="1400" b="0" strike="noStrike" spc="-1">
                <a:solidFill>
                  <a:srgbClr val="A64D79"/>
                </a:solidFill>
                <a:latin typeface="Arial"/>
                <a:ea typeface="Arial"/>
              </a:rPr>
              <a:t>range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(10)]  #create list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 = [2, 3, 4, 1, 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 = a    # b now refers to the same object as 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Try: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b.append(10)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print(a)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print(b)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##compare this to integer or string assignment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18320" y="712800"/>
            <a:ext cx="4240800" cy="37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colors = [‘red’, ‘blue’, ‘green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’]</a:t>
            </a:r>
          </a:p>
          <a:p>
            <a:pPr>
              <a:lnSpc>
                <a:spcPct val="100000"/>
              </a:lnSpc>
            </a:pPr>
            <a:r>
              <a:rPr lang="en-US" sz="1400" spc="-1" dirty="0" err="1" smtClean="0">
                <a:solidFill>
                  <a:srgbClr val="000000"/>
                </a:solidFill>
                <a:latin typeface="Arial"/>
                <a:ea typeface="Arial"/>
              </a:rPr>
              <a:t>colors.append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  <a:ea typeface="Arial"/>
              </a:rPr>
              <a:t>(‘yellow’)</a:t>
            </a:r>
          </a:p>
          <a:p>
            <a:pPr>
              <a:lnSpc>
                <a:spcPct val="100000"/>
              </a:lnSpc>
            </a:pPr>
            <a:r>
              <a:rPr lang="en-US" sz="1400" spc="-1" dirty="0" err="1" smtClean="0">
                <a:solidFill>
                  <a:srgbClr val="000000"/>
                </a:solidFill>
                <a:latin typeface="Arial"/>
                <a:ea typeface="Arial"/>
              </a:rPr>
              <a:t>colors.remove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  <a:ea typeface="Arial"/>
              </a:rPr>
              <a:t>(‘blue’)</a:t>
            </a: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latin typeface="Arial"/>
                <a:ea typeface="Arial"/>
              </a:rPr>
              <a:t>colors2 = [‘black’, ‘white’]</a:t>
            </a:r>
          </a:p>
          <a:p>
            <a:pPr>
              <a:lnSpc>
                <a:spcPct val="100000"/>
              </a:lnSpc>
            </a:pPr>
            <a:r>
              <a:rPr lang="en-US" sz="1400" spc="-1" dirty="0" err="1" smtClean="0">
                <a:solidFill>
                  <a:srgbClr val="000000"/>
                </a:solidFill>
                <a:latin typeface="Arial"/>
                <a:ea typeface="Arial"/>
              </a:rPr>
              <a:t>colors.extend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  <a:ea typeface="Arial"/>
              </a:rPr>
              <a:t>(colors2)</a:t>
            </a: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latin typeface="Arial"/>
                <a:ea typeface="Arial"/>
              </a:rPr>
              <a:t>colors2.clear()</a:t>
            </a:r>
            <a:endParaRPr lang="en-US" sz="14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 smtClean="0">
                <a:latin typeface="Arial"/>
              </a:rPr>
              <a:t>colors.sort</a:t>
            </a:r>
            <a:r>
              <a:rPr lang="en-US" sz="1400" b="0" strike="noStrike" spc="-1" dirty="0" smtClean="0">
                <a:latin typeface="Arial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400" spc="-1" dirty="0" err="1" smtClean="0">
                <a:latin typeface="Arial"/>
              </a:rPr>
              <a:t>colors.reverse</a:t>
            </a:r>
            <a:r>
              <a:rPr lang="en-US" sz="1400" spc="-1" dirty="0" smtClean="0">
                <a:latin typeface="Arial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latin typeface="Arial"/>
              </a:rPr>
              <a:t>#List as stack – check out </a:t>
            </a: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latin typeface="Arial"/>
              </a:rPr>
              <a:t>colors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 err="1" smtClean="0">
                <a:latin typeface="Arial"/>
              </a:rPr>
              <a:t>colors.pop</a:t>
            </a:r>
            <a:r>
              <a:rPr lang="en-US" sz="1400" b="0" strike="noStrike" spc="-1" dirty="0" smtClean="0">
                <a:latin typeface="Arial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 dirty="0" err="1" smtClean="0">
                <a:latin typeface="Arial"/>
              </a:rPr>
              <a:t>colors.push</a:t>
            </a:r>
            <a:r>
              <a:rPr lang="en-US" sz="1400" b="0" strike="noStrike" spc="-1" dirty="0" smtClean="0">
                <a:latin typeface="Arial"/>
              </a:rPr>
              <a:t>(‘orange’)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141160" y="731520"/>
            <a:ext cx="3924000" cy="39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Ordered sequence of zero or more object references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 supports same slice and indexing as strings, tuples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Lists are mutable!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colors[0]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colors[-1]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514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18320" y="712800"/>
            <a:ext cx="4240800" cy="372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 smtClean="0">
                <a:solidFill>
                  <a:srgbClr val="000000"/>
                </a:solidFill>
                <a:latin typeface="Arial"/>
                <a:ea typeface="Arial"/>
              </a:rPr>
              <a:t>List Comprehensions</a:t>
            </a:r>
          </a:p>
          <a:p>
            <a:pPr>
              <a:lnSpc>
                <a:spcPct val="100000"/>
              </a:lnSpc>
            </a:pPr>
            <a:endParaRPr lang="en-US" sz="1400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Allows for creation of a list where each element is a result of an operation on another list!</a:t>
            </a:r>
          </a:p>
          <a:p>
            <a:pPr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squares = [</a:t>
            </a:r>
            <a:r>
              <a:rPr lang="en-US" sz="1400" b="0" strike="noStrike" spc="-1" dirty="0" smtClean="0">
                <a:solidFill>
                  <a:srgbClr val="FF0000"/>
                </a:solidFill>
                <a:latin typeface="Arial"/>
              </a:rPr>
              <a:t>x**2 </a:t>
            </a:r>
            <a:r>
              <a:rPr lang="en-US" sz="1400" b="0" strike="noStrike" spc="-1" dirty="0" smtClean="0">
                <a:solidFill>
                  <a:srgbClr val="0070C0"/>
                </a:solidFill>
                <a:latin typeface="Arial"/>
              </a:rPr>
              <a:t>for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 x </a:t>
            </a:r>
            <a:r>
              <a:rPr lang="en-US" sz="1400" b="0" strike="noStrike" spc="-1" dirty="0" smtClean="0">
                <a:solidFill>
                  <a:srgbClr val="0070C0"/>
                </a:solidFill>
                <a:latin typeface="Arial"/>
              </a:rPr>
              <a:t>in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 range(10)]</a:t>
            </a:r>
          </a:p>
          <a:p>
            <a:pPr>
              <a:lnSpc>
                <a:spcPct val="100000"/>
              </a:lnSpc>
            </a:pPr>
            <a:endParaRPr lang="en-US" sz="1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</a:rPr>
              <a:t>Syntax</a:t>
            </a: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latin typeface="Arial"/>
              </a:rPr>
              <a:t>[</a:t>
            </a:r>
            <a:r>
              <a:rPr lang="en-US" sz="1400" spc="-1" dirty="0" smtClean="0">
                <a:solidFill>
                  <a:srgbClr val="FF0000"/>
                </a:solidFill>
                <a:latin typeface="Arial"/>
              </a:rPr>
              <a:t>expression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400" spc="-1" dirty="0" smtClean="0">
                <a:solidFill>
                  <a:srgbClr val="0070C0"/>
                </a:solidFill>
                <a:latin typeface="Arial"/>
              </a:rPr>
              <a:t>for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</a:rPr>
              <a:t> item </a:t>
            </a:r>
            <a:r>
              <a:rPr lang="en-US" sz="1400" spc="-1" dirty="0" smtClean="0">
                <a:solidFill>
                  <a:srgbClr val="0070C0"/>
                </a:solidFill>
                <a:latin typeface="Arial"/>
              </a:rPr>
              <a:t>in</a:t>
            </a:r>
            <a:r>
              <a:rPr lang="en-US" sz="1400" spc="-1" dirty="0" smtClean="0">
                <a:solidFill>
                  <a:srgbClr val="000000"/>
                </a:solidFill>
                <a:latin typeface="Arial"/>
              </a:rPr>
              <a:t> list]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latin typeface="Arial"/>
              </a:rPr>
              <a:t>Conditional comprehensions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spc="-1" dirty="0" smtClean="0">
                <a:latin typeface="Arial"/>
              </a:rPr>
              <a:t>evens = [x for x in range(20) if x % 2 == 0]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5141160" y="731520"/>
            <a:ext cx="3924000" cy="393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Ordered sequence of zero or more object references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 supports same slice and indexing as strings, tuples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Lists are mutable!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colors[0]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colors[-1]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1555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000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r>
              <a:t/>
            </a:r>
            <a:br/>
            <a:endParaRPr lang="en-US" sz="26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5640" y="592560"/>
            <a:ext cx="4907880" cy="449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1" strike="noStrike" spc="-1" dirty="0">
                <a:solidFill>
                  <a:srgbClr val="595959"/>
                </a:solidFill>
                <a:latin typeface="Lato"/>
                <a:ea typeface="Lato"/>
              </a:rPr>
              <a:t>Functions</a:t>
            </a:r>
            <a:endParaRPr lang="en-US" sz="1300" b="1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 dirty="0" err="1">
                <a:solidFill>
                  <a:srgbClr val="FF0000"/>
                </a:solidFill>
                <a:latin typeface="Lato"/>
                <a:ea typeface="Lato"/>
              </a:rPr>
              <a:t>def</a:t>
            </a:r>
            <a:r>
              <a:rPr lang="en-US" sz="1300" b="0" strike="noStrike" spc="-1" dirty="0">
                <a:solidFill>
                  <a:srgbClr val="FF0000"/>
                </a:solidFill>
                <a:latin typeface="Lato"/>
                <a:ea typeface="Lato"/>
              </a:rPr>
              <a:t> </a:t>
            </a:r>
            <a:r>
              <a:rPr lang="en-US" sz="1300" b="1" strike="noStrike" spc="-1" dirty="0" err="1">
                <a:solidFill>
                  <a:srgbClr val="595959"/>
                </a:solidFill>
                <a:latin typeface="Lato"/>
                <a:ea typeface="Lato"/>
              </a:rPr>
              <a:t>function_name</a:t>
            </a:r>
            <a:r>
              <a:rPr lang="en-US" sz="1300" b="1" strike="noStrike" spc="-1" dirty="0">
                <a:solidFill>
                  <a:srgbClr val="595959"/>
                </a:solidFill>
                <a:latin typeface="Lato"/>
                <a:ea typeface="Lato"/>
              </a:rPr>
              <a:t>(</a:t>
            </a:r>
            <a:r>
              <a:rPr lang="en-US" sz="1300" b="1" strike="noStrike" spc="-1" dirty="0" err="1">
                <a:solidFill>
                  <a:srgbClr val="595959"/>
                </a:solidFill>
                <a:latin typeface="Lato"/>
                <a:ea typeface="Lato"/>
              </a:rPr>
              <a:t>arg</a:t>
            </a:r>
            <a:r>
              <a:rPr lang="en-US" sz="1300" b="1" strike="noStrike" spc="-1" dirty="0">
                <a:solidFill>
                  <a:srgbClr val="595959"/>
                </a:solidFill>
                <a:latin typeface="Lato"/>
                <a:ea typeface="Lato"/>
              </a:rPr>
              <a:t> list):</a:t>
            </a:r>
            <a:endParaRPr lang="en-US" sz="1300" b="1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	…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	…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Good practice to include </a:t>
            </a:r>
            <a:r>
              <a:rPr lang="en-US" sz="1300" b="0" strike="noStrike" spc="-1" dirty="0" err="1">
                <a:solidFill>
                  <a:srgbClr val="595959"/>
                </a:solidFill>
                <a:latin typeface="Lato"/>
                <a:ea typeface="Lato"/>
              </a:rPr>
              <a:t>docstring</a:t>
            </a: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 (??) as first line 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in the function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“””This is what the function is supposed to do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It needs an input </a:t>
            </a:r>
            <a:r>
              <a:rPr lang="en-US" sz="1300" b="0" strike="noStrike" spc="-1" dirty="0" err="1">
                <a:solidFill>
                  <a:srgbClr val="595959"/>
                </a:solidFill>
                <a:latin typeface="Lato"/>
                <a:ea typeface="Lato"/>
              </a:rPr>
              <a:t>etc</a:t>
            </a: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lang="en-US" sz="1300" b="0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…”””</a:t>
            </a: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  <a:ea typeface="Lato"/>
              </a:rPr>
              <a:t>Builtin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  <a:ea typeface="Lato"/>
              </a:rPr>
              <a:t> functions:</a:t>
            </a:r>
            <a:endParaRPr lang="en-US" sz="1300" spc="-1" dirty="0" smtClean="0">
              <a:solidFill>
                <a:srgbClr val="595959"/>
              </a:solidFill>
              <a:latin typeface="Lato"/>
              <a:ea typeface="Lato"/>
              <a:hlinkClick r:id="rId2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  <a:ea typeface="Lato"/>
                <a:hlinkClick r:id="rId2"/>
              </a:rPr>
              <a:t>https://docs.python.org/3.7/library/functions.html</a:t>
            </a:r>
            <a:endParaRPr lang="en-US" sz="1300" spc="-1" dirty="0" smtClean="0">
              <a:solidFill>
                <a:srgbClr val="595959"/>
              </a:solidFill>
              <a:latin typeface="Lato"/>
              <a:ea typeface="Lato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  <a:ea typeface="Lato"/>
              </a:rPr>
              <a:t> 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345200" y="561176"/>
            <a:ext cx="3792960" cy="38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ts val="865"/>
              </a:lnSpc>
            </a:pPr>
            <a:r>
              <a:rPr lang="en-US" sz="1000" b="0" strike="noStrike" spc="-1" dirty="0" err="1">
                <a:solidFill>
                  <a:srgbClr val="FF0000"/>
                </a:solidFill>
                <a:latin typeface="Lato"/>
                <a:ea typeface="Lato"/>
              </a:rPr>
              <a:t>def</a:t>
            </a:r>
            <a:r>
              <a:rPr lang="en-US" sz="1000" b="0" strike="noStrike" spc="-1" dirty="0">
                <a:solidFill>
                  <a:srgbClr val="FF0000"/>
                </a:solidFill>
                <a:latin typeface="Lato"/>
                <a:ea typeface="Lato"/>
              </a:rPr>
              <a:t> 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fib(n):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“””prints </a:t>
            </a:r>
            <a:r>
              <a:rPr lang="en-US" sz="1000" b="0" strike="noStrike" spc="-1" dirty="0" err="1">
                <a:solidFill>
                  <a:srgbClr val="21409A"/>
                </a:solidFill>
                <a:latin typeface="Lato"/>
                <a:ea typeface="Lato"/>
              </a:rPr>
              <a:t>fibonacci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sequence “””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lang="en-US" sz="1000" spc="-1" dirty="0">
              <a:solidFill>
                <a:srgbClr val="21409A"/>
              </a:solidFill>
              <a:latin typeface="Lato"/>
              <a:ea typeface="Lato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spc="-1" dirty="0">
                <a:solidFill>
                  <a:srgbClr val="21409A"/>
                </a:solidFill>
                <a:latin typeface="Lato"/>
                <a:ea typeface="Lato"/>
              </a:rPr>
              <a:t> </a:t>
            </a:r>
            <a:r>
              <a:rPr lang="en-US" sz="1000" spc="-1" dirty="0" smtClean="0">
                <a:solidFill>
                  <a:srgbClr val="21409A"/>
                </a:solidFill>
                <a:latin typeface="Lato"/>
                <a:ea typeface="Lato"/>
              </a:rPr>
              <a:t>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a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, b = 0, 1   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#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Note multiple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assignment!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  counter 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= 1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  while 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counter &lt; n: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          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 print 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(a, end=' ')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            a, b = b, </a:t>
            </a:r>
            <a:r>
              <a:rPr lang="en-US" sz="1000" b="0" strike="noStrike" spc="-1" dirty="0" err="1">
                <a:solidFill>
                  <a:srgbClr val="21409A"/>
                </a:solidFill>
                <a:latin typeface="Lato"/>
                <a:ea typeface="Lato"/>
              </a:rPr>
              <a:t>a+b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            print()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            counter += 1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print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(__name__)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  </a:t>
            </a:r>
            <a:r>
              <a:rPr lang="en-US" sz="1000" b="0" strike="noStrike" spc="-1" dirty="0" smtClean="0">
                <a:solidFill>
                  <a:srgbClr val="21409A"/>
                </a:solidFill>
                <a:latin typeface="Lato"/>
                <a:ea typeface="Lato"/>
              </a:rPr>
              <a:t>return(0</a:t>
            </a:r>
            <a:r>
              <a:rPr lang="en-US" sz="1000" b="0" strike="noStrike" spc="-1" dirty="0">
                <a:solidFill>
                  <a:srgbClr val="21409A"/>
                </a:solidFill>
                <a:latin typeface="Lato"/>
                <a:ea typeface="Lato"/>
              </a:rPr>
              <a:t>)</a:t>
            </a: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lang="en-US" sz="1000" b="0" strike="noStrike" spc="-1" dirty="0">
              <a:solidFill>
                <a:srgbClr val="21409A"/>
              </a:solidFill>
              <a:latin typeface="Arial"/>
              <a:ea typeface="Noto Sans CJK SC Regular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981713" y="534600"/>
            <a:ext cx="2162287" cy="45496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ts val="200"/>
              </a:lnSpc>
            </a:pPr>
            <a:r>
              <a:rPr lang="en-US" sz="1300" b="1" strike="noStrike" spc="-1" dirty="0">
                <a:solidFill>
                  <a:srgbClr val="00B0F0"/>
                </a:solidFill>
                <a:latin typeface="Lato"/>
                <a:ea typeface="Lato"/>
              </a:rPr>
              <a:t>fib</a:t>
            </a: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(10)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ts val="200"/>
              </a:lnSpc>
              <a:spcBef>
                <a:spcPts val="1599"/>
              </a:spcBef>
            </a:pP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fib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ts val="200"/>
              </a:lnSpc>
              <a:spcBef>
                <a:spcPts val="1599"/>
              </a:spcBef>
            </a:pP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id(fib)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ts val="200"/>
              </a:lnSpc>
              <a:spcBef>
                <a:spcPts val="1599"/>
              </a:spcBef>
            </a:pP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f = fib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ts val="200"/>
              </a:lnSpc>
              <a:spcBef>
                <a:spcPts val="1599"/>
              </a:spcBef>
            </a:pPr>
            <a:r>
              <a:rPr lang="en-US" sz="1300" b="0" strike="noStrike" spc="-1" dirty="0">
                <a:solidFill>
                  <a:srgbClr val="595959"/>
                </a:solidFill>
                <a:latin typeface="Lato"/>
                <a:ea typeface="Lato"/>
              </a:rPr>
              <a:t>f(100)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ts val="200"/>
              </a:lnSpc>
              <a:spcBef>
                <a:spcPts val="1599"/>
              </a:spcBef>
            </a:pPr>
            <a:endParaRPr lang="en-US" sz="1300" spc="-1" dirty="0" smtClean="0">
              <a:latin typeface="Arial"/>
            </a:endParaRPr>
          </a:p>
          <a:p>
            <a:pPr>
              <a:lnSpc>
                <a:spcPts val="200"/>
              </a:lnSpc>
              <a:spcBef>
                <a:spcPts val="1599"/>
              </a:spcBef>
            </a:pPr>
            <a:endParaRPr lang="en-US" sz="1300" spc="-1" dirty="0">
              <a:latin typeface="Arial"/>
            </a:endParaRPr>
          </a:p>
          <a:p>
            <a:pPr>
              <a:lnSpc>
                <a:spcPts val="200"/>
              </a:lnSpc>
              <a:spcBef>
                <a:spcPts val="1599"/>
              </a:spcBef>
            </a:pPr>
            <a:endParaRPr lang="en-US" sz="1300" spc="-1" dirty="0" smtClean="0">
              <a:latin typeface="Arial"/>
            </a:endParaRPr>
          </a:p>
          <a:p>
            <a:pPr>
              <a:lnSpc>
                <a:spcPts val="200"/>
              </a:lnSpc>
              <a:spcBef>
                <a:spcPts val="1599"/>
              </a:spcBef>
            </a:pPr>
            <a:endParaRPr lang="en-US" sz="1300" spc="-1" dirty="0">
              <a:latin typeface="Arial"/>
            </a:endParaRPr>
          </a:p>
          <a:p>
            <a:pPr>
              <a:lnSpc>
                <a:spcPts val="200"/>
              </a:lnSpc>
              <a:spcBef>
                <a:spcPts val="1599"/>
              </a:spcBef>
            </a:pPr>
            <a:r>
              <a:rPr lang="en-US" sz="1300" spc="-1" dirty="0" smtClean="0">
                <a:latin typeface="Arial"/>
              </a:rPr>
              <a:t>Try </a:t>
            </a:r>
            <a:r>
              <a:rPr lang="en-US" sz="1300" spc="-1" dirty="0" err="1" smtClean="0">
                <a:latin typeface="Arial"/>
              </a:rPr>
              <a:t>Builtin</a:t>
            </a:r>
            <a:r>
              <a:rPr lang="en-US" sz="1300" spc="-1" dirty="0" smtClean="0">
                <a:latin typeface="Arial"/>
              </a:rPr>
              <a:t> functions:</a:t>
            </a:r>
          </a:p>
          <a:p>
            <a:pPr>
              <a:lnSpc>
                <a:spcPts val="200"/>
              </a:lnSpc>
              <a:spcBef>
                <a:spcPts val="1599"/>
              </a:spcBef>
            </a:pPr>
            <a:r>
              <a:rPr lang="en-US" sz="1300" b="0" strike="noStrike" spc="-1" dirty="0" err="1" smtClean="0">
                <a:latin typeface="Arial"/>
              </a:rPr>
              <a:t>dir</a:t>
            </a:r>
            <a:r>
              <a:rPr lang="en-US" sz="1300" b="0" strike="noStrike" spc="-1" dirty="0" smtClean="0">
                <a:latin typeface="Arial"/>
              </a:rPr>
              <a:t>()</a:t>
            </a:r>
          </a:p>
          <a:p>
            <a:pPr>
              <a:lnSpc>
                <a:spcPts val="200"/>
              </a:lnSpc>
              <a:spcBef>
                <a:spcPts val="1599"/>
              </a:spcBef>
            </a:pPr>
            <a:r>
              <a:rPr lang="en-US" sz="1300" spc="-1" dirty="0" smtClean="0">
                <a:latin typeface="Arial"/>
              </a:rPr>
              <a:t>exec(open(“fib.py”).read())</a:t>
            </a:r>
            <a:endParaRPr lang="en-US" sz="1300" b="0" strike="noStrike" spc="-1" dirty="0" smtClean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9808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298080" y="510840"/>
            <a:ext cx="8845560" cy="463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GIT tool url :  </a:t>
            </a:r>
            <a:r>
              <a:rPr lang="en-US" sz="1300" b="0" u="sng" strike="noStrike" spc="-1">
                <a:solidFill>
                  <a:srgbClr val="0000FF"/>
                </a:solidFill>
                <a:uFillTx/>
                <a:latin typeface="Arial"/>
                <a:ea typeface="Lato"/>
                <a:hlinkClick r:id="rId2"/>
              </a:rPr>
              <a:t>https://git-scm.com/downloads</a:t>
            </a: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Good resource for learning: </a:t>
            </a:r>
            <a:r>
              <a:rPr lang="en-US" sz="1300" b="0" u="sng" strike="noStrike" spc="-1">
                <a:solidFill>
                  <a:srgbClr val="0000FF"/>
                </a:solidFill>
                <a:uFillTx/>
                <a:latin typeface="Arial"/>
                <a:ea typeface="Lato"/>
                <a:hlinkClick r:id="rId3"/>
              </a:rPr>
              <a:t>https://git-scm.com/book/en/v2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select the download for your OS and install it. Make sure its in your path.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&gt;git –-version                       #should give you a version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Create an account on </a:t>
            </a:r>
            <a:r>
              <a:rPr lang="en-US" sz="1300" b="0" u="sng" strike="noStrike" spc="-1">
                <a:solidFill>
                  <a:srgbClr val="0000FF"/>
                </a:solidFill>
                <a:uFillTx/>
                <a:latin typeface="Arial"/>
                <a:ea typeface="Lato"/>
                <a:hlinkClick r:id="rId4"/>
              </a:rPr>
              <a:t>https://github.com</a:t>
            </a: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 and login.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Create a new repository at github – two ways: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1. on the webpage click the + sign and select “New repository”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2. on cli – call an api to create the repository: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 curl -u 'felsewhere1' https://api.github.com/user/repos -d '{"name":"hello_world","description":"This project is a test"}‘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Create a repository locally:</a:t>
            </a:r>
            <a:endParaRPr lang="en-US" sz="1300" b="0" strike="noStrike" spc="-1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595959"/>
              </a:buClr>
              <a:buFont typeface="StarSymbol"/>
              <a:buAutoNum type="arabicPeriod"/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init   #creates an empty repository in .git/ directory.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Configure git:</a:t>
            </a:r>
            <a:endParaRPr lang="en-US" sz="1300" b="0" strike="noStrike" spc="-1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git config –[local|global|system] user.email “xyz”</a:t>
            </a:r>
            <a:endParaRPr lang="en-US" sz="1300" b="0" strike="noStrike" spc="-1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git config –[local|global|system] user.name </a:t>
            </a:r>
            <a:r>
              <a:rPr lang="en-US" sz="13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xyz@gmail.com</a:t>
            </a:r>
            <a:endParaRPr lang="en-US" sz="1300" b="0" strike="noStrike" spc="-1"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git config –[local|global|system] core.editor vi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000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r>
              <a:rPr dirty="0"/>
              <a:t/>
            </a:r>
            <a:br>
              <a:rPr dirty="0"/>
            </a:br>
            <a:endParaRPr lang="en-US" sz="2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5640" y="592560"/>
            <a:ext cx="4606666" cy="4420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50000"/>
              </a:lnSpc>
            </a:pPr>
            <a:r>
              <a:rPr lang="en-US" sz="1300" b="1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Modules </a:t>
            </a:r>
            <a:endParaRPr lang="en-US" sz="1300" b="1" strike="noStrike" spc="-1" dirty="0">
              <a:latin typeface="Arial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lang="en-US" sz="1300" b="0" strike="noStrike" spc="-1" dirty="0" smtClean="0">
                <a:solidFill>
                  <a:srgbClr val="FF0000"/>
                </a:solidFill>
                <a:latin typeface="Lato"/>
                <a:ea typeface="Lato"/>
              </a:rPr>
              <a:t>import</a:t>
            </a:r>
            <a:r>
              <a:rPr lang="en-US" sz="1300" b="0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lang="en-US" sz="1300" b="1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math</a:t>
            </a:r>
            <a:r>
              <a:rPr lang="en-US" sz="1300" b="0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		</a:t>
            </a:r>
            <a:r>
              <a:rPr lang="en-US" sz="1300" b="0" strike="noStrike" spc="-1" dirty="0" smtClean="0">
                <a:solidFill>
                  <a:srgbClr val="FF0000"/>
                </a:solidFill>
                <a:latin typeface="Lato"/>
                <a:ea typeface="Lato"/>
              </a:rPr>
              <a:t>import</a:t>
            </a:r>
            <a:r>
              <a:rPr lang="en-US" sz="1300" b="0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 </a:t>
            </a:r>
            <a:r>
              <a:rPr lang="en-US" sz="1300" b="1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math as m</a:t>
            </a:r>
            <a:endParaRPr lang="en-US" sz="1300" b="1" spc="-1" dirty="0">
              <a:latin typeface="Arial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lang="en-US" sz="1300" b="0" strike="noStrike" spc="-1" dirty="0" smtClean="0">
                <a:solidFill>
                  <a:srgbClr val="595959"/>
                </a:solidFill>
                <a:latin typeface="Arial"/>
                <a:ea typeface="Lato"/>
              </a:rPr>
              <a:t>help(math)</a:t>
            </a:r>
            <a:r>
              <a:rPr lang="en-US" sz="1300" b="0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 		help(m)</a:t>
            </a: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math.sqrt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(20)	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m.sqrt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(20)</a:t>
            </a: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math.pi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		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m.pi</a:t>
            </a: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# only import what you need!</a:t>
            </a:r>
          </a:p>
          <a:p>
            <a:pPr>
              <a:lnSpc>
                <a:spcPct val="50000"/>
              </a:lnSpc>
              <a:spcBef>
                <a:spcPts val="1599"/>
              </a:spcBef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from math import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sqrt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, pi</a:t>
            </a: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lang="en-US" sz="1300" b="0" strike="noStrike" spc="-1" dirty="0" err="1" smtClean="0">
                <a:latin typeface="Arial"/>
              </a:rPr>
              <a:t>sqrt</a:t>
            </a:r>
            <a:r>
              <a:rPr lang="en-US" sz="1300" b="0" strike="noStrike" spc="-1" dirty="0" smtClean="0">
                <a:latin typeface="Arial"/>
              </a:rPr>
              <a:t>(9)</a:t>
            </a:r>
          </a:p>
          <a:p>
            <a:pPr>
              <a:lnSpc>
                <a:spcPct val="0"/>
              </a:lnSpc>
              <a:spcBef>
                <a:spcPts val="1599"/>
              </a:spcBef>
            </a:pPr>
            <a:endParaRPr lang="en-US" sz="1300" spc="-1" dirty="0" smtClean="0"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lang="en-US" sz="1300" spc="-1" dirty="0" smtClean="0">
                <a:latin typeface="Arial"/>
              </a:rPr>
              <a:t>pi</a:t>
            </a:r>
          </a:p>
          <a:p>
            <a:pPr>
              <a:lnSpc>
                <a:spcPct val="0"/>
              </a:lnSpc>
              <a:spcBef>
                <a:spcPts val="1599"/>
              </a:spcBef>
            </a:pPr>
            <a:endParaRPr lang="en-US" sz="1300" b="0" strike="noStrike" spc="-1" dirty="0"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lang="en-US" sz="1300" spc="-1" dirty="0" smtClean="0"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lang="en-US" sz="1300" b="0" strike="noStrike" spc="-1" dirty="0"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lang="en-US" sz="1300" spc="-1" dirty="0" smtClean="0"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endParaRPr lang="en-US" sz="1300" b="0" strike="noStrike" spc="-1" dirty="0">
              <a:latin typeface="Arial"/>
            </a:endParaRP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lang="en-US" sz="1300" spc="-1" dirty="0" smtClean="0">
                <a:latin typeface="Arial"/>
              </a:rPr>
              <a:t>Full list of python modules</a:t>
            </a:r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lang="en-US" sz="1300" spc="-1" dirty="0">
                <a:hlinkClick r:id="rId2"/>
              </a:rPr>
              <a:t>https://</a:t>
            </a:r>
            <a:r>
              <a:rPr lang="en-US" sz="1300" spc="-1" dirty="0" smtClean="0">
                <a:hlinkClick r:id="rId2"/>
              </a:rPr>
              <a:t>docs.python.org/release/3.3.7/py-modindex.htm</a:t>
            </a:r>
            <a:endParaRPr lang="en-US" sz="1300" spc="-1" dirty="0" smtClean="0"/>
          </a:p>
          <a:p>
            <a:pPr>
              <a:lnSpc>
                <a:spcPct val="0"/>
              </a:lnSpc>
              <a:spcBef>
                <a:spcPts val="1599"/>
              </a:spcBef>
            </a:pPr>
            <a:r>
              <a:rPr lang="en-US" sz="1300" spc="-1" dirty="0" smtClean="0"/>
              <a:t>l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002306" y="0"/>
            <a:ext cx="3792960" cy="51435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ts val="865"/>
              </a:lnSpc>
            </a:pPr>
            <a:r>
              <a:rPr lang="en-US" sz="1400" spc="-1" dirty="0" smtClean="0">
                <a:latin typeface="Lato"/>
                <a:ea typeface="Noto Sans CJK SC Regular"/>
              </a:rPr>
              <a:t>We will import a module we created</a:t>
            </a:r>
          </a:p>
          <a:p>
            <a:pPr>
              <a:lnSpc>
                <a:spcPts val="865"/>
              </a:lnSpc>
            </a:pPr>
            <a:endParaRPr lang="en-US" sz="1400" b="0" strike="noStrike" spc="-1" dirty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endParaRPr lang="en-US" sz="1400" spc="-1" dirty="0" smtClean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r>
              <a:rPr lang="en-US" sz="1400" spc="-1" dirty="0" smtClean="0">
                <a:latin typeface="Lato"/>
                <a:ea typeface="Noto Sans CJK SC Regular"/>
              </a:rPr>
              <a:t>import </a:t>
            </a:r>
            <a:r>
              <a:rPr lang="en-US" sz="1400" spc="-1" dirty="0" err="1" smtClean="0">
                <a:latin typeface="Lato"/>
                <a:ea typeface="Noto Sans CJK SC Regular"/>
              </a:rPr>
              <a:t>os</a:t>
            </a:r>
            <a:endParaRPr lang="en-US" sz="1400" spc="-1" dirty="0" smtClean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endParaRPr lang="en-US" sz="1400" b="0" strike="noStrike" spc="-1" dirty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endParaRPr lang="en-US" sz="1400" spc="-1" dirty="0" smtClean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r>
              <a:rPr lang="en-US" sz="1400" spc="-1" dirty="0" err="1" smtClean="0">
                <a:latin typeface="Lato"/>
                <a:ea typeface="Noto Sans CJK SC Regular"/>
              </a:rPr>
              <a:t>os.chdir</a:t>
            </a:r>
            <a:r>
              <a:rPr lang="en-US" sz="1400" spc="-1" dirty="0" smtClean="0">
                <a:latin typeface="Lato"/>
                <a:ea typeface="Noto Sans CJK SC Regular"/>
              </a:rPr>
              <a:t>(“file path to your fibonacci.py”)</a:t>
            </a:r>
          </a:p>
          <a:p>
            <a:pPr>
              <a:lnSpc>
                <a:spcPts val="865"/>
              </a:lnSpc>
            </a:pPr>
            <a:endParaRPr lang="en-US" sz="1400" b="0" strike="noStrike" spc="-1" dirty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endParaRPr lang="en-US" sz="1400" spc="-1" dirty="0" smtClean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r>
              <a:rPr lang="en-US" sz="1400" spc="-1" dirty="0" smtClean="0">
                <a:latin typeface="Lato"/>
                <a:ea typeface="Noto Sans CJK SC Regular"/>
              </a:rPr>
              <a:t>i</a:t>
            </a:r>
            <a:r>
              <a:rPr lang="en-US" sz="1400" spc="-1" dirty="0" smtClean="0">
                <a:latin typeface="Lato"/>
                <a:ea typeface="Noto Sans CJK SC Regular"/>
              </a:rPr>
              <a:t>mport </a:t>
            </a:r>
            <a:r>
              <a:rPr lang="en-US" sz="1400" spc="-1" dirty="0" err="1" smtClean="0">
                <a:latin typeface="Lato"/>
                <a:ea typeface="Noto Sans CJK SC Regular"/>
              </a:rPr>
              <a:t>fibonacci</a:t>
            </a:r>
            <a:r>
              <a:rPr lang="en-US" sz="1400" spc="-1" dirty="0" smtClean="0">
                <a:latin typeface="Lato"/>
                <a:ea typeface="Noto Sans CJK SC Regular"/>
              </a:rPr>
              <a:t> as f</a:t>
            </a:r>
          </a:p>
          <a:p>
            <a:pPr>
              <a:lnSpc>
                <a:spcPts val="865"/>
              </a:lnSpc>
            </a:pPr>
            <a:endParaRPr lang="en-US" sz="1400" b="0" strike="noStrike" spc="-1" dirty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endParaRPr lang="en-US" sz="1400" spc="-1" dirty="0" smtClean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r>
              <a:rPr lang="en-US" sz="1400" spc="-1" dirty="0" smtClean="0">
                <a:latin typeface="Lato"/>
                <a:ea typeface="Noto Sans CJK SC Regular"/>
              </a:rPr>
              <a:t>h</a:t>
            </a:r>
            <a:r>
              <a:rPr lang="en-US" sz="1400" spc="-1" dirty="0" smtClean="0">
                <a:latin typeface="Lato"/>
                <a:ea typeface="Noto Sans CJK SC Regular"/>
              </a:rPr>
              <a:t>elp(f)</a:t>
            </a:r>
          </a:p>
          <a:p>
            <a:pPr>
              <a:lnSpc>
                <a:spcPts val="865"/>
              </a:lnSpc>
            </a:pPr>
            <a:endParaRPr lang="en-US" sz="1400" b="0" strike="noStrike" spc="-1" dirty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endParaRPr lang="en-US" sz="1400" spc="-1" dirty="0" smtClean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</a:pPr>
            <a:r>
              <a:rPr lang="en-US" sz="1400" spc="-1" dirty="0" err="1" smtClean="0">
                <a:latin typeface="Lato"/>
                <a:ea typeface="Noto Sans CJK SC Regular"/>
              </a:rPr>
              <a:t>f.fib</a:t>
            </a:r>
            <a:r>
              <a:rPr lang="en-US" sz="1400" spc="-1" dirty="0" smtClean="0">
                <a:latin typeface="Lato"/>
                <a:ea typeface="Noto Sans CJK SC Regular"/>
              </a:rPr>
              <a:t>(10)</a:t>
            </a:r>
            <a:endParaRPr lang="en-US" sz="1400" b="0" strike="noStrike" spc="-1" dirty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endParaRPr lang="en-US" sz="1400" b="0" strike="noStrike" spc="-1" dirty="0" smtClean="0">
              <a:solidFill>
                <a:srgbClr val="21409A"/>
              </a:solidFill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spc="-1" dirty="0" smtClean="0">
                <a:solidFill>
                  <a:srgbClr val="00B0F0"/>
                </a:solidFill>
                <a:latin typeface="Lato"/>
                <a:ea typeface="Noto Sans CJK SC Regular"/>
              </a:rPr>
              <a:t>#key point python executes the module as it 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spc="-1" dirty="0" smtClean="0">
                <a:solidFill>
                  <a:srgbClr val="00B0F0"/>
                </a:solidFill>
                <a:latin typeface="Lato"/>
                <a:ea typeface="Noto Sans CJK SC Regular"/>
              </a:rPr>
              <a:t>imports them: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spc="-1" dirty="0" smtClean="0">
                <a:latin typeface="Lato"/>
                <a:ea typeface="Noto Sans CJK SC Regular"/>
              </a:rPr>
              <a:t>import fib    </a:t>
            </a:r>
            <a:endParaRPr lang="en-US" sz="1400" spc="-1" dirty="0">
              <a:latin typeface="Lato"/>
              <a:ea typeface="Noto Sans CJK SC Regular"/>
            </a:endParaRP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spc="-1" dirty="0" smtClean="0">
                <a:solidFill>
                  <a:srgbClr val="21409A"/>
                </a:solidFill>
                <a:latin typeface="Lato"/>
                <a:ea typeface="Noto Sans CJK SC Regular"/>
              </a:rPr>
              <a:t># see the variable “__name__” 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b="0" strike="noStrike" spc="-1" dirty="0" smtClean="0">
                <a:solidFill>
                  <a:srgbClr val="21409A"/>
                </a:solidFill>
                <a:latin typeface="Lato"/>
                <a:ea typeface="Noto Sans CJK SC Regular"/>
              </a:rPr>
              <a:t>If we want the code to run when the module is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b="0" strike="noStrike" spc="-1" dirty="0" smtClean="0">
                <a:solidFill>
                  <a:srgbClr val="21409A"/>
                </a:solidFill>
                <a:latin typeface="Lato"/>
                <a:ea typeface="Noto Sans CJK SC Regular"/>
              </a:rPr>
              <a:t> called directly include it in an if statement as 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b="0" strike="noStrike" spc="-1" dirty="0" smtClean="0">
                <a:solidFill>
                  <a:srgbClr val="21409A"/>
                </a:solidFill>
                <a:latin typeface="Lato"/>
                <a:ea typeface="Noto Sans CJK SC Regular"/>
              </a:rPr>
              <a:t>below: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dirty="0"/>
              <a:t>if __name__ == "__main</a:t>
            </a:r>
            <a:r>
              <a:rPr lang="en-US" sz="1400" dirty="0" smtClean="0"/>
              <a:t>__":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spc="-1" dirty="0" smtClean="0">
                <a:solidFill>
                  <a:srgbClr val="21409A"/>
                </a:solidFill>
                <a:latin typeface="Lato"/>
                <a:ea typeface="Noto Sans CJK SC Regular"/>
              </a:rPr>
              <a:t>Python created variable </a:t>
            </a:r>
            <a:r>
              <a:rPr lang="en-US" sz="1400" spc="-1" dirty="0" smtClean="0">
                <a:solidFill>
                  <a:srgbClr val="21409A"/>
                </a:solidFill>
                <a:latin typeface="Lato"/>
                <a:ea typeface="Noto Sans CJK SC Regular"/>
              </a:rPr>
              <a:t>__name__ this gets 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spc="-1" dirty="0" smtClean="0">
                <a:solidFill>
                  <a:srgbClr val="21409A"/>
                </a:solidFill>
                <a:latin typeface="Lato"/>
                <a:ea typeface="Noto Sans CJK SC Regular"/>
              </a:rPr>
              <a:t>assigned the name of the module or </a:t>
            </a:r>
          </a:p>
          <a:p>
            <a:pPr>
              <a:lnSpc>
                <a:spcPts val="865"/>
              </a:lnSpc>
              <a:spcBef>
                <a:spcPts val="1032"/>
              </a:spcBef>
            </a:pPr>
            <a:r>
              <a:rPr lang="en-US" sz="1400" spc="-1" dirty="0" smtClean="0">
                <a:solidFill>
                  <a:srgbClr val="21409A"/>
                </a:solidFill>
                <a:latin typeface="Lato"/>
                <a:ea typeface="Noto Sans CJK SC Regular"/>
              </a:rPr>
              <a:t>__main__ </a:t>
            </a:r>
            <a:endParaRPr lang="en-US" sz="1400" b="0" strike="noStrike" spc="-1" dirty="0">
              <a:solidFill>
                <a:srgbClr val="00B0F0"/>
              </a:solidFill>
              <a:latin typeface="Lato"/>
              <a:ea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172063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000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r>
              <a:rPr dirty="0"/>
              <a:t/>
            </a:r>
            <a:br>
              <a:rPr dirty="0"/>
            </a:br>
            <a:endParaRPr lang="en-US" sz="2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5640" y="592560"/>
            <a:ext cx="4606666" cy="4420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50000"/>
              </a:lnSpc>
            </a:pPr>
            <a:r>
              <a:rPr lang="en-US" sz="1300" b="1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Explore reading/writing files</a:t>
            </a: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Let look at a function cat in the file: file_io.py </a:t>
            </a:r>
            <a:endParaRPr lang="en-US" sz="1300" b="1" spc="-1" dirty="0">
              <a:solidFill>
                <a:srgbClr val="595959"/>
              </a:solidFill>
              <a:latin typeface="La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640" y="1226340"/>
            <a:ext cx="8748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cat(</a:t>
            </a:r>
            <a:r>
              <a:rPr lang="en-US" sz="12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in_file</a:t>
            </a: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):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# try / except block try to open the file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try: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#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initliaze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the file object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fobj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open(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in_file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, "r")     # "r"-read, "w"-write, "a"-append, default without anything is "r"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for s in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fobj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print(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s.rstrip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())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# always close the file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fobj.close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except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FileNotFoundError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print("{0} does not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exists!".format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in_file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except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PermissionError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print("Permission error reading file : {0}".format(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in_file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except: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print("Some other error reading file : {0}".format(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in_file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# return the dictionary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return(0)</a:t>
            </a:r>
          </a:p>
        </p:txBody>
      </p:sp>
    </p:spTree>
    <p:extLst>
      <p:ext uri="{BB962C8B-B14F-4D97-AF65-F5344CB8AC3E}">
        <p14:creationId xmlns:p14="http://schemas.microsoft.com/office/powerpoint/2010/main" val="21343810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000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r>
              <a:rPr dirty="0"/>
              <a:t/>
            </a:r>
            <a:br>
              <a:rPr dirty="0"/>
            </a:br>
            <a:endParaRPr lang="en-US" sz="2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5639" y="592559"/>
            <a:ext cx="8578239" cy="4340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50000"/>
              </a:lnSpc>
            </a:pPr>
            <a:r>
              <a:rPr lang="en-US" sz="1300" b="1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Explore reading/writing files</a:t>
            </a: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Lets looks at word_count.py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Timing your programs: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import time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t1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time.perf_counter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## code to run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t2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time.perf_counter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print(“Code took : {0} time to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run”.format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 (t2 – t1) * 1000. ))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# multiply by 1000 to convert from seconds to milliseconds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# </a:t>
            </a:r>
            <a:r>
              <a:rPr lang="en-US" sz="1300" b="1" spc="-1" dirty="0" err="1" smtClean="0">
                <a:solidFill>
                  <a:srgbClr val="595959"/>
                </a:solidFill>
                <a:latin typeface="Lato"/>
              </a:rPr>
              <a:t>os</a:t>
            </a: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 related module</a:t>
            </a: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ts val="200"/>
              </a:lnSpc>
              <a:spcBef>
                <a:spcPts val="1599"/>
              </a:spcBef>
            </a:pPr>
            <a:r>
              <a:rPr lang="en-US" sz="1300" spc="-1" dirty="0"/>
              <a:t>import </a:t>
            </a:r>
            <a:r>
              <a:rPr lang="en-US" sz="1300" spc="-1" dirty="0" err="1"/>
              <a:t>os</a:t>
            </a:r>
            <a:endParaRPr lang="en-US" sz="1300" spc="-1" dirty="0"/>
          </a:p>
          <a:p>
            <a:pPr>
              <a:lnSpc>
                <a:spcPts val="200"/>
              </a:lnSpc>
              <a:spcBef>
                <a:spcPts val="1599"/>
              </a:spcBef>
            </a:pPr>
            <a:r>
              <a:rPr lang="en-US" sz="1300" spc="-1" dirty="0" err="1"/>
              <a:t>os.chdir</a:t>
            </a:r>
            <a:r>
              <a:rPr lang="en-US" sz="1300" spc="-1" dirty="0"/>
              <a:t>(“</a:t>
            </a:r>
            <a:r>
              <a:rPr lang="en-US" sz="1300" spc="-1" dirty="0" err="1"/>
              <a:t>dir_to</a:t>
            </a:r>
            <a:r>
              <a:rPr lang="en-US" sz="1300" spc="-1" dirty="0"/>
              <a:t>”)</a:t>
            </a:r>
          </a:p>
          <a:p>
            <a:pPr>
              <a:lnSpc>
                <a:spcPts val="200"/>
              </a:lnSpc>
              <a:spcBef>
                <a:spcPts val="1599"/>
              </a:spcBef>
            </a:pPr>
            <a:r>
              <a:rPr lang="en-US" sz="1300" spc="-1" dirty="0" err="1"/>
              <a:t>os.getcwd</a:t>
            </a:r>
            <a:r>
              <a:rPr lang="en-US" sz="1300" spc="-1" dirty="0"/>
              <a:t>()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25379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000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r>
              <a:rPr dirty="0"/>
              <a:t/>
            </a:r>
            <a:br>
              <a:rPr dirty="0"/>
            </a:br>
            <a:endParaRPr lang="en-US" sz="2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33862" y="592559"/>
            <a:ext cx="8578239" cy="4340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50000"/>
              </a:lnSpc>
            </a:pPr>
            <a:r>
              <a:rPr lang="en-US" sz="1300" b="1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Module for Data Science: </a:t>
            </a:r>
            <a:r>
              <a:rPr lang="en-US" sz="1300" b="1" strike="noStrike" spc="-1" dirty="0" err="1" smtClean="0">
                <a:solidFill>
                  <a:srgbClr val="595959"/>
                </a:solidFill>
                <a:latin typeface="Lato"/>
                <a:ea typeface="Lato"/>
              </a:rPr>
              <a:t>numpy</a:t>
            </a:r>
            <a:r>
              <a:rPr lang="en-US" sz="1300" b="1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, pandas, </a:t>
            </a:r>
            <a:r>
              <a:rPr lang="en-US" sz="1300" b="1" strike="noStrike" spc="-1" dirty="0" err="1" smtClean="0">
                <a:solidFill>
                  <a:srgbClr val="595959"/>
                </a:solidFill>
                <a:latin typeface="Lato"/>
                <a:ea typeface="Lato"/>
              </a:rPr>
              <a:t>scipy</a:t>
            </a:r>
            <a:r>
              <a:rPr lang="en-US" sz="1300" b="1" strike="noStrike" spc="-1" dirty="0" smtClean="0">
                <a:solidFill>
                  <a:srgbClr val="595959"/>
                </a:solidFill>
                <a:latin typeface="Lato"/>
                <a:ea typeface="Lato"/>
              </a:rPr>
              <a:t> (for modeling)</a:t>
            </a: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err="1" smtClean="0">
                <a:solidFill>
                  <a:srgbClr val="595959"/>
                </a:solidFill>
                <a:latin typeface="Lato"/>
              </a:rPr>
              <a:t>Numpy</a:t>
            </a: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, pandas – for working with data. The underlying code is using C language and so is very fast.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err="1" smtClean="0">
                <a:solidFill>
                  <a:srgbClr val="595959"/>
                </a:solidFill>
                <a:latin typeface="Lato"/>
              </a:rPr>
              <a:t>Matplotlib</a:t>
            </a: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 – for graphing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To install: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pip3 install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numpy</a:t>
            </a: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pip3 install pandas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pip3 install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matplotlib</a:t>
            </a: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import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numpy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as np</a:t>
            </a: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import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matplotlib.pyplot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as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plt</a:t>
            </a: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print(“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Numpy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version : {0}”.format(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np.__version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__))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print(“Pandas version : {0}”.format(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pandas.__version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__))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>
                <a:solidFill>
                  <a:srgbClr val="595959"/>
                </a:solidFill>
                <a:latin typeface="Lato"/>
              </a:rPr>
              <a:t>print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(“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Matplotlib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</a:t>
            </a:r>
            <a:r>
              <a:rPr lang="en-US" sz="1300" spc="-1" dirty="0">
                <a:solidFill>
                  <a:srgbClr val="595959"/>
                </a:solidFill>
                <a:latin typeface="Lato"/>
              </a:rPr>
              <a:t>version : {0}”.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format(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matplotlib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.__</a:t>
            </a:r>
            <a:r>
              <a:rPr lang="en-US" sz="1300" spc="-1" dirty="0">
                <a:solidFill>
                  <a:srgbClr val="595959"/>
                </a:solidFill>
                <a:latin typeface="Lato"/>
              </a:rPr>
              <a:t>version__))</a:t>
            </a: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61482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000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r>
              <a:rPr dirty="0"/>
              <a:t/>
            </a:r>
            <a:br>
              <a:rPr dirty="0"/>
            </a:br>
            <a:endParaRPr lang="en-US" sz="2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5640" y="592559"/>
            <a:ext cx="6451728" cy="45509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50000"/>
              </a:lnSpc>
            </a:pPr>
            <a:r>
              <a:rPr lang="en-US" sz="1300" b="1" strike="noStrike" spc="-1" dirty="0" err="1" smtClean="0">
                <a:solidFill>
                  <a:srgbClr val="595959"/>
                </a:solidFill>
                <a:latin typeface="Lato"/>
                <a:ea typeface="Lato"/>
              </a:rPr>
              <a:t>NumPy</a:t>
            </a:r>
            <a:endParaRPr lang="en-US" sz="1300" b="1" strike="noStrike" spc="-1" dirty="0" smtClean="0">
              <a:solidFill>
                <a:srgbClr val="595959"/>
              </a:solidFill>
              <a:latin typeface="Lato"/>
              <a:ea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# key object is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ndarray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 (n – dimensional array – just called array)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import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numpy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as np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>
                <a:solidFill>
                  <a:srgbClr val="595959"/>
                </a:solidFill>
                <a:latin typeface="Lato"/>
              </a:rPr>
              <a:t>a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r1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np.array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(range(10))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print(ar1)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print(ar1.ndim)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# use list as input to create array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my_list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= [1, 2, 4, 9.0]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>
                <a:solidFill>
                  <a:srgbClr val="595959"/>
                </a:solidFill>
                <a:latin typeface="Lato"/>
              </a:rPr>
              <a:t>a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r1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np.array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my_list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)</a:t>
            </a: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 	# notice its all float now! takes the type of higher precedence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# create multi-dimensional array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ar2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np.array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</a:t>
            </a:r>
            <a:r>
              <a:rPr lang="en-US" sz="1300" spc="-1" dirty="0" smtClean="0">
                <a:solidFill>
                  <a:srgbClr val="00B0F0"/>
                </a:solidFill>
                <a:latin typeface="Lato"/>
              </a:rPr>
              <a:t>[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[1,2, 3, 4], [9, 8,7, 6]</a:t>
            </a:r>
            <a:r>
              <a:rPr lang="en-US" sz="1300" spc="-1" dirty="0" smtClean="0">
                <a:solidFill>
                  <a:srgbClr val="00B0F0"/>
                </a:solidFill>
                <a:latin typeface="Lato"/>
              </a:rPr>
              <a:t>]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# 2x4 array</a:t>
            </a: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ar2.shape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ar2.ndim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34987" y="669851"/>
            <a:ext cx="27857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latin typeface="Lato"/>
              </a:rPr>
              <a:t>Numpy</a:t>
            </a:r>
            <a:r>
              <a:rPr lang="en-US" sz="1300" dirty="0" smtClean="0">
                <a:latin typeface="Lato"/>
              </a:rPr>
              <a:t> array attributes:</a:t>
            </a:r>
          </a:p>
          <a:p>
            <a:endParaRPr lang="en-US" sz="1300" dirty="0">
              <a:latin typeface="Lato"/>
            </a:endParaRPr>
          </a:p>
          <a:p>
            <a:r>
              <a:rPr lang="en-US" sz="1300" dirty="0" err="1" smtClean="0">
                <a:latin typeface="Lato"/>
              </a:rPr>
              <a:t>ndim</a:t>
            </a:r>
            <a:r>
              <a:rPr lang="en-US" sz="1300" dirty="0" smtClean="0">
                <a:latin typeface="Lato"/>
              </a:rPr>
              <a:t> – number of dimension</a:t>
            </a:r>
          </a:p>
          <a:p>
            <a:endParaRPr lang="en-US" sz="1300" dirty="0">
              <a:latin typeface="Lato"/>
            </a:endParaRPr>
          </a:p>
          <a:p>
            <a:r>
              <a:rPr lang="en-US" sz="1300" dirty="0" smtClean="0">
                <a:latin typeface="Lato"/>
              </a:rPr>
              <a:t>shape – list of dim length</a:t>
            </a:r>
          </a:p>
          <a:p>
            <a:endParaRPr lang="en-US" sz="1300" dirty="0">
              <a:latin typeface="Lato"/>
            </a:endParaRPr>
          </a:p>
          <a:p>
            <a:r>
              <a:rPr lang="en-US" sz="1300" dirty="0" smtClean="0">
                <a:latin typeface="Lato"/>
              </a:rPr>
              <a:t>size – total number of elements</a:t>
            </a:r>
          </a:p>
          <a:p>
            <a:endParaRPr lang="en-US" sz="1300" dirty="0">
              <a:latin typeface="Lato"/>
            </a:endParaRPr>
          </a:p>
          <a:p>
            <a:r>
              <a:rPr lang="en-US" sz="1300" dirty="0" smtClean="0">
                <a:latin typeface="Lato"/>
              </a:rPr>
              <a:t>data – elements of the array</a:t>
            </a:r>
          </a:p>
          <a:p>
            <a:endParaRPr lang="en-US" sz="1300" dirty="0">
              <a:latin typeface="Lato"/>
            </a:endParaRPr>
          </a:p>
          <a:p>
            <a:r>
              <a:rPr lang="en-US" sz="1300" dirty="0" err="1" smtClean="0">
                <a:latin typeface="Lato"/>
              </a:rPr>
              <a:t>dtype</a:t>
            </a:r>
            <a:r>
              <a:rPr lang="en-US" sz="1300" dirty="0" smtClean="0">
                <a:latin typeface="Lato"/>
              </a:rPr>
              <a:t> – data type </a:t>
            </a:r>
          </a:p>
          <a:p>
            <a:endParaRPr lang="en-US" sz="1300" dirty="0">
              <a:latin typeface="Lato"/>
            </a:endParaRPr>
          </a:p>
          <a:p>
            <a:endParaRPr lang="en-US" sz="1300" dirty="0" smtClean="0">
              <a:latin typeface="Lato"/>
            </a:endParaRPr>
          </a:p>
          <a:p>
            <a:r>
              <a:rPr lang="en-US" sz="1300" dirty="0" smtClean="0">
                <a:latin typeface="Lato"/>
              </a:rPr>
              <a:t>syntax:</a:t>
            </a:r>
          </a:p>
          <a:p>
            <a:endParaRPr lang="en-US" sz="1300" dirty="0">
              <a:latin typeface="Lato"/>
            </a:endParaRPr>
          </a:p>
          <a:p>
            <a:r>
              <a:rPr lang="en-US" sz="1300" dirty="0" err="1" smtClean="0">
                <a:latin typeface="Lato"/>
              </a:rPr>
              <a:t>np.array</a:t>
            </a:r>
            <a:r>
              <a:rPr lang="en-US" sz="1300" dirty="0" smtClean="0">
                <a:latin typeface="Lato"/>
              </a:rPr>
              <a:t>(object [, </a:t>
            </a:r>
            <a:r>
              <a:rPr lang="en-US" sz="1300" dirty="0" err="1" smtClean="0">
                <a:latin typeface="Lato"/>
              </a:rPr>
              <a:t>dtype</a:t>
            </a:r>
            <a:r>
              <a:rPr lang="en-US" sz="1300" dirty="0" smtClean="0">
                <a:latin typeface="Lato"/>
              </a:rPr>
              <a:t>])</a:t>
            </a:r>
          </a:p>
          <a:p>
            <a:endParaRPr lang="en-US" sz="1300" dirty="0">
              <a:latin typeface="Lato"/>
            </a:endParaRPr>
          </a:p>
          <a:p>
            <a:r>
              <a:rPr lang="en-US" sz="1300" dirty="0" err="1" smtClean="0">
                <a:latin typeface="Lato"/>
              </a:rPr>
              <a:t>np.array</a:t>
            </a:r>
            <a:r>
              <a:rPr lang="en-US" sz="1300" dirty="0" smtClean="0">
                <a:latin typeface="Lato"/>
              </a:rPr>
              <a:t>([1, 2, 3.0], “</a:t>
            </a:r>
            <a:r>
              <a:rPr lang="en-US" sz="1300" dirty="0" err="1" smtClean="0">
                <a:latin typeface="Lato"/>
              </a:rPr>
              <a:t>int</a:t>
            </a:r>
            <a:r>
              <a:rPr lang="en-US" sz="1300" dirty="0" smtClean="0">
                <a:latin typeface="Lato"/>
              </a:rPr>
              <a:t>”)</a:t>
            </a:r>
          </a:p>
          <a:p>
            <a:endParaRPr lang="en-US" sz="1300" dirty="0">
              <a:latin typeface="Lato"/>
            </a:endParaRPr>
          </a:p>
          <a:p>
            <a:r>
              <a:rPr lang="en-US" sz="1300" dirty="0" err="1" smtClean="0">
                <a:latin typeface="Lato"/>
              </a:rPr>
              <a:t>np.array</a:t>
            </a:r>
            <a:r>
              <a:rPr lang="en-US" sz="1300" dirty="0" smtClean="0">
                <a:latin typeface="Lato"/>
              </a:rPr>
              <a:t>([1, 2, 3, 4], “float”)</a:t>
            </a:r>
          </a:p>
        </p:txBody>
      </p:sp>
    </p:spTree>
    <p:extLst>
      <p:ext uri="{BB962C8B-B14F-4D97-AF65-F5344CB8AC3E}">
        <p14:creationId xmlns:p14="http://schemas.microsoft.com/office/powerpoint/2010/main" val="20435995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000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r>
              <a:rPr dirty="0"/>
              <a:t/>
            </a:r>
            <a:br>
              <a:rPr dirty="0"/>
            </a:br>
            <a:endParaRPr lang="en-US" sz="2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5639" y="592559"/>
            <a:ext cx="3719161" cy="4340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50000"/>
              </a:lnSpc>
            </a:pPr>
            <a:r>
              <a:rPr lang="en-US" sz="1300" b="1" strike="noStrike" spc="-1" dirty="0" err="1" smtClean="0">
                <a:solidFill>
                  <a:srgbClr val="595959"/>
                </a:solidFill>
                <a:latin typeface="Lato"/>
                <a:ea typeface="Lato"/>
              </a:rPr>
              <a:t>NumPy</a:t>
            </a:r>
            <a:endParaRPr lang="en-US" sz="1300" b="1" strike="noStrike" spc="-1" dirty="0" smtClean="0">
              <a:solidFill>
                <a:srgbClr val="595959"/>
              </a:solidFill>
              <a:latin typeface="Lato"/>
              <a:ea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key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numpy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functions:</a:t>
            </a: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arange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ones()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zeros()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identity()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np.ones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((3, 4))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np.identity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(( 3, 4))   # what happened!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np.identity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 ( 3) 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indexing works as usual: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np.array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([ [1, 2, 3, 4, 5], [9, 8,7, 6] ])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ar1[0][3]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ar1[0, 3]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ar1[0, :]</a:t>
            </a: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4769164" y="592559"/>
            <a:ext cx="3719161" cy="4340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array can be reshaped!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np.array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([ [1, 2, 3, 4], [ 5, 6, 7, 8] ])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ar1.reshape(4, 2)      #does not change ar1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random number generator</a:t>
            </a: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(10)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(10).reshape(5, 2)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(5, 2)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(5, 2)  #normal distribution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(5,2) &gt; 1 # Boolean array</a:t>
            </a: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(3, 4)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ar1&gt;0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 * 3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 + 1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19139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000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 dirty="0">
                <a:solidFill>
                  <a:srgbClr val="1A1A1A"/>
                </a:solidFill>
                <a:latin typeface="Raleway"/>
                <a:ea typeface="Raleway"/>
              </a:rPr>
              <a:t>Basic Python - cont. </a:t>
            </a:r>
            <a:r>
              <a:rPr dirty="0"/>
              <a:t/>
            </a:r>
            <a:br>
              <a:rPr dirty="0"/>
            </a:br>
            <a:endParaRPr lang="en-US" sz="26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95639" y="592559"/>
            <a:ext cx="4250789" cy="4340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50000"/>
              </a:lnSpc>
            </a:pPr>
            <a:r>
              <a:rPr lang="en-US" sz="1300" b="1" strike="noStrike" spc="-1" dirty="0" err="1" smtClean="0">
                <a:solidFill>
                  <a:srgbClr val="595959"/>
                </a:solidFill>
                <a:latin typeface="Lato"/>
                <a:ea typeface="Lato"/>
              </a:rPr>
              <a:t>NumPy</a:t>
            </a:r>
            <a:endParaRPr lang="en-US" sz="1300" b="1" strike="noStrike" spc="-1" dirty="0" smtClean="0">
              <a:solidFill>
                <a:srgbClr val="595959"/>
              </a:solidFill>
              <a:latin typeface="Lato"/>
              <a:ea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more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numpy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functions:</a:t>
            </a: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>
                <a:solidFill>
                  <a:srgbClr val="595959"/>
                </a:solidFill>
                <a:latin typeface="Lato"/>
              </a:rPr>
              <a:t>ar1 = </a:t>
            </a:r>
            <a:r>
              <a:rPr lang="en-US" sz="1300" spc="-1" dirty="0" err="1">
                <a:solidFill>
                  <a:srgbClr val="595959"/>
                </a:solidFill>
                <a:latin typeface="Lato"/>
              </a:rPr>
              <a:t>np.array</a:t>
            </a:r>
            <a:r>
              <a:rPr lang="en-US" sz="1300" spc="-1" dirty="0">
                <a:solidFill>
                  <a:srgbClr val="595959"/>
                </a:solidFill>
                <a:latin typeface="Lato"/>
              </a:rPr>
              <a:t>([ [1, 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1, 1, 1], </a:t>
            </a:r>
            <a:r>
              <a:rPr lang="en-US" sz="1300" spc="-1" dirty="0">
                <a:solidFill>
                  <a:srgbClr val="595959"/>
                </a:solidFill>
                <a:latin typeface="Lato"/>
              </a:rPr>
              <a:t>[ 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2, 2, 2, 2] </a:t>
            </a:r>
            <a:r>
              <a:rPr lang="en-US" sz="1300" spc="-1" dirty="0">
                <a:solidFill>
                  <a:srgbClr val="595959"/>
                </a:solidFill>
                <a:latin typeface="Lato"/>
              </a:rPr>
              <a:t>])</a:t>
            </a: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np.mean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(ar1)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np.mean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(ar1, 0)   # column wise 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np.mean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(ar1, 1)  # row wise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np.sqrt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(ar1)        # universal function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n1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np.random.normal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loc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= 10, scale = 3, size =50)</a:t>
            </a: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loc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 – mean of the distribution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scale – standard deviation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size – number of samples </a:t>
            </a: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4769164" y="592559"/>
            <a:ext cx="3719161" cy="43409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array can be reshaped!</a:t>
            </a:r>
          </a:p>
          <a:p>
            <a:pPr>
              <a:lnSpc>
                <a:spcPct val="50000"/>
              </a:lnSpc>
            </a:pPr>
            <a:endParaRPr lang="en-US" sz="1300" b="1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np.array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([ [1, 2, 3, 4], [ 5, 6, 7, 8] ])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ar1.reshape(4, 2)      #does not change ar1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b="1" spc="-1" dirty="0" smtClean="0">
                <a:solidFill>
                  <a:srgbClr val="595959"/>
                </a:solidFill>
                <a:latin typeface="Lato"/>
              </a:rPr>
              <a:t>random number generator</a:t>
            </a:r>
          </a:p>
          <a:p>
            <a:pPr>
              <a:lnSpc>
                <a:spcPct val="50000"/>
              </a:lnSpc>
            </a:pPr>
            <a:endParaRPr lang="en-US" sz="1300" b="1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(10)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(10).reshape(5, 2)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(5, 2)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(5, 2)  #normal distribution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(5,2) &gt; 1 # Boolean array</a:t>
            </a: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 = </a:t>
            </a:r>
            <a:r>
              <a:rPr lang="en-US" sz="1300" spc="-1" dirty="0" err="1" smtClean="0">
                <a:solidFill>
                  <a:srgbClr val="595959"/>
                </a:solidFill>
                <a:latin typeface="Lato"/>
              </a:rPr>
              <a:t>np.random.randn</a:t>
            </a: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(3, 4)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ar1&gt;0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 * 3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r>
              <a:rPr lang="en-US" sz="1300" spc="-1" dirty="0" smtClean="0">
                <a:solidFill>
                  <a:srgbClr val="595959"/>
                </a:solidFill>
                <a:latin typeface="Lato"/>
              </a:rPr>
              <a:t>ar1 + 1</a:t>
            </a: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 smtClean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  <a:p>
            <a:pPr>
              <a:lnSpc>
                <a:spcPct val="50000"/>
              </a:lnSpc>
            </a:pPr>
            <a:endParaRPr lang="en-US" sz="1300" spc="-1" dirty="0">
              <a:solidFill>
                <a:srgbClr val="595959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749336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652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26520" y="534960"/>
            <a:ext cx="7688160" cy="43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What is GIT used for! GIT is a source code repository for version control. It is used for sharing code and other things like documents that can be updated in a collaborative way – mainly used for code.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Concepts: snapshots, working area, staging area, repository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</p:txBody>
      </p:sp>
      <p:pic>
        <p:nvPicPr>
          <p:cNvPr id="90" name="Picture 97"/>
          <p:cNvPicPr/>
          <p:nvPr/>
        </p:nvPicPr>
        <p:blipFill>
          <a:blip r:embed="rId2"/>
          <a:stretch/>
        </p:blipFill>
        <p:spPr>
          <a:xfrm>
            <a:off x="1828800" y="1737360"/>
            <a:ext cx="5120280" cy="269136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7064640" y="1535040"/>
            <a:ext cx="164556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metadata and object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database for your project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9808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98080" y="510840"/>
            <a:ext cx="8845560" cy="463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status   				# get the current status of the git repository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add filename     		 	# Add the file to staging area after changes made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commit –m “message for commit”		# Commit to repository with the message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log 				# log/history of check commits or changes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diff				# diff of the old and updated file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				# git diff HEAD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				# git diff --staged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remote 				# remote repository the local repository points to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				# git remote add origin </a:t>
            </a:r>
            <a:r>
              <a:rPr lang="en-US" sz="13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https://github.com/user/repo.git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push –u origin master			# push our commits from local repo to remote repo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				(origin – name of the remote system and default branch is master)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pull origin master			# pull the latest files from origin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git checkout – newFile.txt		# undo the file changes to their last commit state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2652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GIT-cont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59200" y="608400"/>
            <a:ext cx="8423640" cy="453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GIT branching is a way to create a new branch for a feature!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Lato"/>
              </a:rPr>
              <a:t>                                                                                                                                        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84492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187632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308268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4144320" y="17726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CustomShape 7"/>
          <p:cNvSpPr/>
          <p:nvPr/>
        </p:nvSpPr>
        <p:spPr>
          <a:xfrm flipH="1">
            <a:off x="3823560" y="2033280"/>
            <a:ext cx="320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8"/>
          <p:cNvSpPr/>
          <p:nvPr/>
        </p:nvSpPr>
        <p:spPr>
          <a:xfrm flipH="1">
            <a:off x="2617200" y="2033280"/>
            <a:ext cx="46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9"/>
          <p:cNvSpPr/>
          <p:nvPr/>
        </p:nvSpPr>
        <p:spPr>
          <a:xfrm flipH="1" flipV="1">
            <a:off x="1584360" y="2031840"/>
            <a:ext cx="29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3960720" y="90216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 flipH="1">
            <a:off x="4512960" y="1237680"/>
            <a:ext cx="11160" cy="53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3941280" y="266940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 flipH="1" flipV="1">
            <a:off x="4512960" y="2155320"/>
            <a:ext cx="11160" cy="53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269892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15"/>
          <p:cNvSpPr/>
          <p:nvPr/>
        </p:nvSpPr>
        <p:spPr>
          <a:xfrm>
            <a:off x="373032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CustomShape 16"/>
          <p:cNvSpPr/>
          <p:nvPr/>
        </p:nvSpPr>
        <p:spPr>
          <a:xfrm>
            <a:off x="493668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17"/>
          <p:cNvSpPr/>
          <p:nvPr/>
        </p:nvSpPr>
        <p:spPr>
          <a:xfrm>
            <a:off x="599796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CustomShape 18"/>
          <p:cNvSpPr/>
          <p:nvPr/>
        </p:nvSpPr>
        <p:spPr>
          <a:xfrm flipH="1">
            <a:off x="5677200" y="3834720"/>
            <a:ext cx="320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9"/>
          <p:cNvSpPr/>
          <p:nvPr/>
        </p:nvSpPr>
        <p:spPr>
          <a:xfrm flipH="1">
            <a:off x="4471200" y="3834720"/>
            <a:ext cx="46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0"/>
          <p:cNvSpPr/>
          <p:nvPr/>
        </p:nvSpPr>
        <p:spPr>
          <a:xfrm flipH="1" flipV="1">
            <a:off x="3438000" y="3833280"/>
            <a:ext cx="29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1"/>
          <p:cNvSpPr/>
          <p:nvPr/>
        </p:nvSpPr>
        <p:spPr>
          <a:xfrm>
            <a:off x="5814360" y="270360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Master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5" name="CustomShape 22"/>
          <p:cNvSpPr/>
          <p:nvPr/>
        </p:nvSpPr>
        <p:spPr>
          <a:xfrm flipH="1">
            <a:off x="6366960" y="3039480"/>
            <a:ext cx="11160" cy="53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3"/>
          <p:cNvSpPr/>
          <p:nvPr/>
        </p:nvSpPr>
        <p:spPr>
          <a:xfrm>
            <a:off x="6924600" y="4585680"/>
            <a:ext cx="1130040" cy="335160"/>
          </a:xfrm>
          <a:prstGeom prst="rect">
            <a:avLst/>
          </a:prstGeom>
          <a:solidFill>
            <a:srgbClr val="D7E4BD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24"/>
          <p:cNvSpPr/>
          <p:nvPr/>
        </p:nvSpPr>
        <p:spPr>
          <a:xfrm flipH="1" flipV="1">
            <a:off x="7479000" y="4095360"/>
            <a:ext cx="9000" cy="49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5"/>
          <p:cNvSpPr/>
          <p:nvPr/>
        </p:nvSpPr>
        <p:spPr>
          <a:xfrm>
            <a:off x="7110360" y="3574440"/>
            <a:ext cx="740520" cy="520560"/>
          </a:xfrm>
          <a:prstGeom prst="ellipse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9" name="CustomShape 26"/>
          <p:cNvSpPr/>
          <p:nvPr/>
        </p:nvSpPr>
        <p:spPr>
          <a:xfrm flipH="1">
            <a:off x="6737400" y="3834720"/>
            <a:ext cx="371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EBB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98080" y="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GIT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98080" y="510840"/>
            <a:ext cx="8845560" cy="463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branch			# list branches – should only see master if there are no other branches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branch training		# creates a training branch, 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checkout training		# now we are in the branch training, git add traning.txt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commit –m “added training.txt”	# create a file called training.txt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status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push origin training		# push the changes to origin (server)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branch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checkout master		# no training.txt file!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checkout training		# training.txt is back!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rm training.txt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checkout – traning.txt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rm training.txt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commint –m “rm training.txt”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status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push –set-upstream origin training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checkout master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merge training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branch –d traning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1300" b="0" strike="noStrike" spc="-1">
                <a:solidFill>
                  <a:srgbClr val="595959"/>
                </a:solidFill>
                <a:latin typeface="Arial"/>
                <a:ea typeface="DejaVu Sans"/>
              </a:rPr>
              <a:t>git status</a:t>
            </a:r>
            <a:endParaRPr lang="en-US" sz="13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3960" y="13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Installation	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3960" y="624600"/>
            <a:ext cx="7688160" cy="34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URL: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Lato"/>
                <a:ea typeface="Lato"/>
                <a:hlinkClick r:id="rId2"/>
              </a:rPr>
              <a:t>https://www.python.org/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Click on downloads - select the download for your OS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For this class we will use the 3.X (latest)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Other Python downloads that has lot of packages included: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Lato"/>
                <a:ea typeface="Lato"/>
                <a:hlinkClick r:id="rId3"/>
              </a:rPr>
              <a:t>https://www.jetbrains.com/pycharm/download/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Lato"/>
                <a:ea typeface="Lato"/>
                <a:hlinkClick r:id="rId4"/>
              </a:rPr>
              <a:t>https://www.anaconda.com/download/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Most of MacOS and Linux/Ubuntu - should come with a version of Python.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15400" y="1368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Basics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9360" y="640080"/>
            <a:ext cx="7688160" cy="42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Two ways to start using python -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CLI (Commandline, If you like UNIX/LINUX)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GUI - IDLE (Integrated Development Environment)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Where to get help -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Type help in IDLE or CLI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Lato"/>
                <a:ea typeface="Lato"/>
                <a:hlinkClick r:id="rId2"/>
              </a:rPr>
              <a:t>https://www.python.org/doc/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Lots of tutorial on web (youtube, MIT open courseware etc.)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https://automatetheboringstuff.com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9360" y="599040"/>
            <a:ext cx="7688160" cy="53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1A1A1A"/>
                </a:solidFill>
                <a:latin typeface="Raleway"/>
                <a:ea typeface="Raleway"/>
              </a:rPr>
              <a:t>What is Python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9360" y="1321200"/>
            <a:ext cx="7688160" cy="30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Interpreted (as opposed to compiled language like C/C++/Fortran etc)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Open source general-purpose language.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Object Oriented, Procedural, Functional 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Easy to interface with C/ObjC/Java 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Great interactive environment (I DLE) -  there are other IDE available as well.</a:t>
            </a:r>
            <a:endParaRPr lang="en-US" sz="1800" b="0" strike="noStrike" spc="-1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595959"/>
              </a:buClr>
              <a:buFont typeface="Lato"/>
              <a:buChar char="●"/>
            </a:pPr>
            <a:r>
              <a:rPr lang="en-US" sz="1800" b="0" strike="noStrike" spc="-1">
                <a:solidFill>
                  <a:srgbClr val="595959"/>
                </a:solidFill>
                <a:latin typeface="Lato"/>
                <a:ea typeface="Lato"/>
              </a:rPr>
              <a:t>We will use PyCharm (you can use anything you are comfortable with).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2369</Words>
  <Application>Microsoft Office PowerPoint</Application>
  <PresentationFormat>On-screen Show (16:9)</PresentationFormat>
  <Paragraphs>813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Courier New</vt:lpstr>
      <vt:lpstr>DejaVu Sans</vt:lpstr>
      <vt:lpstr>Lato</vt:lpstr>
      <vt:lpstr>Lucida Console</vt:lpstr>
      <vt:lpstr>Noto Sans CJK SC Regular</vt:lpstr>
      <vt:lpstr>Raleway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Firasath Ali</dc:creator>
  <dc:description/>
  <cp:lastModifiedBy>Firasath Ali</cp:lastModifiedBy>
  <cp:revision>29</cp:revision>
  <dcterms:modified xsi:type="dcterms:W3CDTF">2019-01-26T15:10:32Z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