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71" r:id="rId6"/>
    <p:sldId id="273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54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2AFB25D-469B-4BCD-AA5C-E28D4405C9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15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datastruc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27300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77616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7587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71825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687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427738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https://docs.python.org/3/tutorial/introduction.html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https://docs.python.org/3/tutorial/datastructures.html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04A4A676-0957-4628-A181-320221B8DD19}" type="slidenum">
              <a:rPr lang="en-US" sz="1000" b="0" strike="noStrike" spc="-1">
                <a:solidFill>
                  <a:srgbClr val="595959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967CFBC-2C38-4AEA-B2E6-7CA654CF0583}" type="slidenum">
              <a:rPr lang="en-US" sz="1000" b="0" strike="noStrike" spc="-1">
                <a:solidFill>
                  <a:srgbClr val="595959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mailto:xyz@gmail.com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/repo.gi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anaconda.com/downloa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4680" y="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1A1A1A"/>
                </a:solidFill>
                <a:latin typeface="Raleway"/>
                <a:ea typeface="Raleway"/>
              </a:rPr>
              <a:t>Python 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4680" y="681480"/>
            <a:ext cx="7687800" cy="4256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Today’s class we will cover the below: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Installation of Git tools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Introduction to Git 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Create account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Create a repository (on git and locally) link them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Git basics – clone, add, commit, push, pull, branch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Installation of Python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Introduction to Python</a:t>
            </a:r>
            <a:endParaRPr lang="en-US" sz="1800" b="0" strike="noStrike" spc="-1"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Variable, assignment, comments</a:t>
            </a:r>
            <a:endParaRPr lang="en-US" sz="1800" b="0" strike="noStrike" spc="-1"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Language structure</a:t>
            </a:r>
            <a:endParaRPr lang="en-US" sz="1800" b="0" strike="noStrike" spc="-1"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List, tuple, dictionaries</a:t>
            </a:r>
            <a:endParaRPr lang="en-US" sz="1800" b="0" strike="noStrike" spc="-1">
              <a:latin typeface="Arial"/>
            </a:endParaRPr>
          </a:p>
          <a:p>
            <a:pPr marL="914400" lvl="1" indent="-34272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Few program using above data structures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9360" y="6123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9360" y="1412640"/>
            <a:ext cx="7688520" cy="358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Hello World in Python: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IDLE: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	print(“Hello World”)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 a file: hello_world.py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	print(“Hello World”)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c:\&gt; python hello_world.py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9360" y="1308240"/>
            <a:ext cx="4214880" cy="351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Assignments, comments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x = 100 - 23 </a:t>
            </a:r>
            <a:r>
              <a:rPr lang="en-US" sz="1300" b="0" strike="noStrike" spc="-1">
                <a:solidFill>
                  <a:srgbClr val="FF0000"/>
                </a:solidFill>
                <a:latin typeface="Lato"/>
                <a:ea typeface="Lato"/>
              </a:rPr>
              <a:t># A comment, variable assignment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y = “Hello” </a:t>
            </a:r>
            <a:r>
              <a:rPr lang="en-US" sz="1300" b="0" strike="noStrike" spc="-1">
                <a:solidFill>
                  <a:srgbClr val="FF0000"/>
                </a:solidFill>
                <a:latin typeface="Lato"/>
                <a:ea typeface="Lato"/>
              </a:rPr>
              <a:t># Another comment.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z = 3.45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if z == 3.45 or y == “Hello”: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 x = x + 1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y = y + “ World” # String concat.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 ( x )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 ( y )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44600" y="729000"/>
            <a:ext cx="3793320" cy="41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print(x) # print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type(x) # returns type of the object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id(x) # returns the identity of the object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Numeric assignment - int, string float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No need to declare type, variable before use!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creates references, not copies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Variable name start with alpha, don’t use reserved names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Program structure should be indented! White space is meaningful for python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Conditional statement (note use of :  - always used for a block)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=  (assignment)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== (conditional)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+, -, *, /, % (for numeric - should work as expected)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+ (for string - try it out) - concatenation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* (for string - numeric try it out)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Logical operator: or, and, not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Data Types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84800" y="1347480"/>
            <a:ext cx="4499640" cy="37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Int, float, string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= 5/2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type(x) # what is this??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5//2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type(y) # what is this??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z = “My name is Ali”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 = “My dad’s name is Ali also” # note the apostrophe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 = “””My dad’s name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Is also Ali and he goes by “abu ali”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“””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481000" y="1347480"/>
            <a:ext cx="3531600" cy="37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 python assignment is by reference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= 3 # Creates 3, name x refers to 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x # Creates name y, refers to 3.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4 # Creates ref for 4. Changes y.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 x # No effect on x, still ref 3.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= “hello world”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a[1:3]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84800" y="1347480"/>
            <a:ext cx="4499640" cy="37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“Strings 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* 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Strings can be indexed starting 0,1, 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Or can be reversed indexed starting -1, -2, ...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y[0], y[3], y[-1]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Slicing: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y[:1], y[1:], y[2:3]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i in y: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	print(i)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 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 = len(y)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i,n = 0, len(y)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14880" y="1151280"/>
            <a:ext cx="3714840" cy="37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 loop - see the structure &amp; indentation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Key words : for, in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Can use one line to do multiple assignment!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550960" y="3610440"/>
            <a:ext cx="2288880" cy="12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#Pythonic way!!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 k in range(i,k):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print(k)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print(y[k])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84800" y="1347480"/>
            <a:ext cx="7630920" cy="37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Boolean : True or 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Anything that evaluates to True is true for example: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‘A’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== 1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‘Yes’ == ‘Yes’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Anything that evalutes to False is false for example: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1 == 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not True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84800" y="1347480"/>
            <a:ext cx="3714840" cy="372816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So far we saw - conditional if statement and a looping mechanism with for loop. Now for more for formal if, for, while loop statements: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If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(conditional 1 )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elif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(conditional 2)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elif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(conditional 3)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else: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153040" y="815760"/>
            <a:ext cx="3714840" cy="198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var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string (or list, tuple, function)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153040" y="3299040"/>
            <a:ext cx="3262680" cy="184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while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(conditional)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84800" y="1347480"/>
            <a:ext cx="7630920" cy="372816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Examples: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27560" y="5860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84800" y="1347480"/>
            <a:ext cx="4241160" cy="37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We saw some basic data types like int, float, string now more advanced data types:</a:t>
            </a:r>
            <a:endParaRPr lang="en-US" sz="1400" b="0" strike="noStrike" spc="-1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endParaRPr lang="en-US" sz="1400" b="0" strike="noStrike" spc="-1"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my_list = [1, 2, 3, 4, 5, 6] #mutable</a:t>
            </a:r>
            <a:endParaRPr lang="en-US" sz="1400" b="0" strike="noStrike" spc="-1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Tuple</a:t>
            </a:r>
            <a:endParaRPr lang="en-US" sz="1400" b="0" strike="noStrike" spc="-1"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my_tupe = (1, 2, 3, 4, 5) #immutable</a:t>
            </a:r>
            <a:endParaRPr lang="en-US" sz="1400" b="0" strike="noStrike" spc="-1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Sets - unordered</a:t>
            </a:r>
            <a:endParaRPr lang="en-US" sz="1400" b="0" strike="noStrike" spc="-1"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my_set = {a, b, c, d}</a:t>
            </a:r>
            <a:endParaRPr lang="en-US" sz="1400" b="0" strike="noStrike" spc="-1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Dictionary</a:t>
            </a:r>
            <a:endParaRPr lang="en-US" sz="1400" b="0" strike="noStrike" spc="-1"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my_dict = {a:1, b:2, name:”ali”}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141160" y="1203480"/>
            <a:ext cx="3924360" cy="39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sq = []           #emty list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(10):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   sq.append(i**2)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sq1 = [x**2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(10)]  #create list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= [2, 3, 4, 1, 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    # b now refers to the same object as 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Try: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b.append(10)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print(a)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print(b)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##compare this to integer or string assignment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7560" y="6516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9360" y="1186560"/>
            <a:ext cx="4908240" cy="379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Functions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def function_name(arg list):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	…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	…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Good practice to include docstring (??) as first line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in the function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“””This is what the function is supposed to do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It needs an input etc … “””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735440" y="758880"/>
            <a:ext cx="3793320" cy="385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def fib(n):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“””prints fibonacci sequence “””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a, b = 0, 1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while a &lt; n :</a:t>
            </a:r>
            <a:endParaRPr lang="en-US" sz="1300" b="0" strike="noStrike" spc="-1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print(a, end=’ ‘)</a:t>
            </a:r>
            <a:endParaRPr lang="en-US" sz="1300" b="0" strike="noStrike" spc="-1"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a, b = b, a+b </a:t>
            </a:r>
            <a:endParaRPr lang="en-US" sz="13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print()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7600680" y="2250000"/>
            <a:ext cx="1543320" cy="24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fib(10)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fib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id(fib)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 = fib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f(100)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98174" y="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98174" y="510870"/>
            <a:ext cx="8845826" cy="463262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GIT tool </a:t>
            </a:r>
            <a:r>
              <a:rPr lang="en-US" sz="1300" b="0" strike="noStrike" spc="-1" dirty="0" err="1">
                <a:solidFill>
                  <a:srgbClr val="595959"/>
                </a:solidFill>
                <a:latin typeface="Arial"/>
                <a:ea typeface="Lato"/>
              </a:rPr>
              <a:t>url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:  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  <a:hlinkClick r:id="rId2"/>
              </a:rPr>
              <a:t>https://git-scm.com/downloads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Good resource for learning: 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  <a:hlinkClick r:id="rId3"/>
              </a:rPr>
              <a:t>https://git-scm.com/book/en/v2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select the download for your OS and install it. Make sure its in your path.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&gt;</a:t>
            </a:r>
            <a:r>
              <a:rPr lang="en-US" sz="1300" b="0" strike="noStrike" spc="-1" dirty="0" err="1">
                <a:solidFill>
                  <a:srgbClr val="595959"/>
                </a:solidFill>
                <a:latin typeface="Arial"/>
                <a:ea typeface="Lato"/>
              </a:rPr>
              <a:t>git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–-version                       #should give you a version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Create an account on 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  <a:hlinkClick r:id="rId4"/>
              </a:rPr>
              <a:t>https://github.com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and login.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Create a new 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Arial"/>
                <a:ea typeface="Lato"/>
              </a:rPr>
              <a:t>repository at </a:t>
            </a:r>
            <a:r>
              <a:rPr lang="en-US" sz="1300" b="0" strike="noStrike" spc="-1" dirty="0" err="1" smtClean="0">
                <a:solidFill>
                  <a:srgbClr val="595959"/>
                </a:solidFill>
                <a:latin typeface="Arial"/>
                <a:ea typeface="Lato"/>
              </a:rPr>
              <a:t>github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Arial"/>
                <a:ea typeface="Lato"/>
              </a:rPr>
              <a:t> 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– two ways: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1. on the webpage click the + sign and select “New repository”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2. on cli – call an api to create the repository: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curl -u 'felsewhere1' https://api.github.com/user/repos -d '{"</a:t>
            </a:r>
            <a:r>
              <a:rPr lang="en-US" sz="1300" b="0" strike="noStrike" spc="-1" dirty="0" err="1">
                <a:solidFill>
                  <a:srgbClr val="595959"/>
                </a:solidFill>
                <a:latin typeface="Arial"/>
                <a:ea typeface="Lato"/>
              </a:rPr>
              <a:t>name":"hello_world","description":"This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project is a test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Arial"/>
                <a:ea typeface="Lato"/>
              </a:rPr>
              <a:t>"}‘</a:t>
            </a:r>
          </a:p>
          <a:p>
            <a:pPr>
              <a:lnSpc>
                <a:spcPct val="115000"/>
              </a:lnSpc>
            </a:pPr>
            <a:endParaRPr lang="en-US" sz="13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 smtClean="0">
                <a:solidFill>
                  <a:srgbClr val="595959"/>
                </a:solidFill>
                <a:latin typeface="Arial"/>
              </a:rPr>
              <a:t>Create a repository locally:</a:t>
            </a:r>
          </a:p>
          <a:p>
            <a:pPr marL="342900" indent="-342900">
              <a:lnSpc>
                <a:spcPct val="115000"/>
              </a:lnSpc>
              <a:buAutoNum type="arabicPeriod"/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init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  #creates an empty repository in .</a:t>
            </a: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/ directory. </a:t>
            </a:r>
          </a:p>
          <a:p>
            <a:pPr>
              <a:lnSpc>
                <a:spcPct val="115000"/>
              </a:lnSpc>
            </a:pPr>
            <a:endParaRPr lang="en-US" sz="13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Configure </a:t>
            </a: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en-US" sz="1300" spc="-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300" spc="-1" dirty="0" err="1">
                <a:solidFill>
                  <a:srgbClr val="000000"/>
                </a:solidFill>
              </a:rPr>
              <a:t>git</a:t>
            </a:r>
            <a:r>
              <a:rPr lang="en-US" sz="1300" spc="-1" dirty="0">
                <a:solidFill>
                  <a:srgbClr val="000000"/>
                </a:solid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</a:rPr>
              <a:t>config</a:t>
            </a:r>
            <a:r>
              <a:rPr lang="en-US" sz="1300" spc="-1" dirty="0">
                <a:solidFill>
                  <a:srgbClr val="000000"/>
                </a:solidFill>
              </a:rPr>
              <a:t> –[</a:t>
            </a:r>
            <a:r>
              <a:rPr lang="en-US" sz="1300" spc="-1" dirty="0" err="1">
                <a:solidFill>
                  <a:srgbClr val="000000"/>
                </a:solidFill>
              </a:rPr>
              <a:t>local|global|system</a:t>
            </a:r>
            <a:r>
              <a:rPr lang="en-US" sz="1300" spc="-1" dirty="0">
                <a:solidFill>
                  <a:srgbClr val="000000"/>
                </a:solidFill>
              </a:rPr>
              <a:t>] </a:t>
            </a:r>
            <a:r>
              <a:rPr lang="en-US" sz="1300" spc="-1" dirty="0" err="1">
                <a:solidFill>
                  <a:srgbClr val="000000"/>
                </a:solidFill>
              </a:rPr>
              <a:t>user.email</a:t>
            </a:r>
            <a:r>
              <a:rPr lang="en-US" sz="1300" spc="-1" dirty="0">
                <a:solidFill>
                  <a:srgbClr val="000000"/>
                </a:solidFill>
              </a:rPr>
              <a:t> “</a:t>
            </a:r>
            <a:r>
              <a:rPr lang="en-US" sz="1300" spc="-1" dirty="0" smtClean="0">
                <a:solidFill>
                  <a:srgbClr val="000000"/>
                </a:solidFill>
              </a:rPr>
              <a:t>xyz”</a:t>
            </a:r>
            <a:endParaRPr lang="en-US" sz="1300" spc="-1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config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 –[</a:t>
            </a: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local|global|system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] user.name 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  <a:hlinkClick r:id="rId5"/>
              </a:rPr>
              <a:t>xyz@gmail.com</a:t>
            </a:r>
            <a:endParaRPr lang="en-US" sz="1300" spc="-1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config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 –[</a:t>
            </a: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local|global|system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] </a:t>
            </a: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core.editor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 vi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26395" y="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GIT-</a:t>
            </a:r>
            <a:r>
              <a:rPr lang="en-US" sz="2600" b="1" strike="noStrike" spc="-1" dirty="0" err="1">
                <a:solidFill>
                  <a:srgbClr val="1A1A1A"/>
                </a:solidFill>
                <a:latin typeface="Raleway"/>
                <a:ea typeface="Raleway"/>
              </a:rPr>
              <a:t>cont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26395" y="534960"/>
            <a:ext cx="7688520" cy="4313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What is GIT used for! GIT is a source code repository for version control. It is used for sharing code and other things like documents that can be 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Arial"/>
                <a:ea typeface="Lato"/>
              </a:rPr>
              <a:t>updated 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in a collaborative way – mainly used for code.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Concepts: snapshots, working area, staging area, repository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1828800" y="1737360"/>
            <a:ext cx="5120640" cy="26917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7064640" y="1535040"/>
            <a:ext cx="164592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100" b="0" strike="noStrike" spc="-1">
                <a:latin typeface="Arial"/>
              </a:rPr>
              <a:t>metadata and object </a:t>
            </a:r>
          </a:p>
          <a:p>
            <a:r>
              <a:rPr lang="en-US" sz="1100" b="0" strike="noStrike" spc="-1">
                <a:latin typeface="Arial"/>
              </a:rPr>
              <a:t>database for your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98174" y="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US" sz="2600" b="1" strike="noStrike" spc="-1" dirty="0" smtClean="0">
                <a:solidFill>
                  <a:srgbClr val="1A1A1A"/>
                </a:solidFill>
                <a:latin typeface="Raleway"/>
                <a:ea typeface="Raleway"/>
              </a:rPr>
              <a:t>GIT-</a:t>
            </a:r>
            <a:r>
              <a:rPr lang="en-US" sz="2600" b="1" strike="noStrike" spc="-1" dirty="0" err="1" smtClean="0">
                <a:solidFill>
                  <a:srgbClr val="1A1A1A"/>
                </a:solidFill>
                <a:latin typeface="Raleway"/>
                <a:ea typeface="Raleway"/>
              </a:rPr>
              <a:t>cont</a:t>
            </a:r>
            <a:endParaRPr lang="en-US" sz="2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98174" y="510870"/>
            <a:ext cx="8845826" cy="463262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status   				# get the current status of the </a:t>
            </a: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repository </a:t>
            </a: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add filename     		 	# Add the file to staging area after changes made</a:t>
            </a: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commit –m “message for commit”		# Commit to repository with the message</a:t>
            </a: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log 				# log/history of check commits or changes</a:t>
            </a: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diff				# diff of the old and updated file</a:t>
            </a:r>
          </a:p>
          <a:p>
            <a:pPr>
              <a:lnSpc>
                <a:spcPct val="115000"/>
              </a:lnSpc>
            </a:pPr>
            <a:r>
              <a:rPr lang="en-US" sz="1300" spc="-1" dirty="0">
                <a:solidFill>
                  <a:srgbClr val="595959"/>
                </a:solidFill>
                <a:latin typeface="Arial"/>
              </a:rPr>
              <a:t>	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			# </a:t>
            </a: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diff HEAD</a:t>
            </a:r>
          </a:p>
          <a:p>
            <a:pPr>
              <a:lnSpc>
                <a:spcPct val="115000"/>
              </a:lnSpc>
            </a:pPr>
            <a:r>
              <a:rPr lang="en-US" sz="1300" spc="-1" dirty="0">
                <a:solidFill>
                  <a:srgbClr val="595959"/>
                </a:solidFill>
                <a:latin typeface="Arial"/>
              </a:rPr>
              <a:t>	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			# </a:t>
            </a: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diff --staged</a:t>
            </a: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remote 				# remote repository the local repository points to</a:t>
            </a:r>
          </a:p>
          <a:p>
            <a:pPr>
              <a:lnSpc>
                <a:spcPct val="115000"/>
              </a:lnSpc>
            </a:pPr>
            <a:r>
              <a:rPr lang="en-US" sz="1300" spc="-1" dirty="0">
                <a:solidFill>
                  <a:srgbClr val="595959"/>
                </a:solidFill>
                <a:latin typeface="Arial"/>
              </a:rPr>
              <a:t>	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			# </a:t>
            </a: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remote add origin 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  <a:hlinkClick r:id="rId2"/>
              </a:rPr>
              <a:t>https://github.com/user/repo.git</a:t>
            </a:r>
            <a:endParaRPr lang="en-US" sz="1300" spc="-1" dirty="0" smtClean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push –u origin master			# push our commits from local repo to remote repo </a:t>
            </a:r>
          </a:p>
          <a:p>
            <a:pPr>
              <a:lnSpc>
                <a:spcPct val="115000"/>
              </a:lnSpc>
            </a:pPr>
            <a:r>
              <a:rPr lang="en-US" sz="1300" spc="-1" dirty="0">
                <a:solidFill>
                  <a:srgbClr val="595959"/>
                </a:solidFill>
                <a:latin typeface="Arial"/>
              </a:rPr>
              <a:t>	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			(origin – name of the remote system and default branch is master)</a:t>
            </a:r>
            <a:endParaRPr lang="en-US" sz="1300" spc="-1" dirty="0" smtClean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 smtClean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pull origin master			# pull the latest files from origin </a:t>
            </a:r>
            <a:endParaRPr lang="en-US" sz="1300" b="0" strike="noStrike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000000"/>
                </a:solidFill>
                <a:latin typeface="Arial"/>
              </a:rPr>
              <a:t> checkout – newFile.txt		# undo the file changes to their last commit state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996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26395" y="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GIT-</a:t>
            </a:r>
            <a:r>
              <a:rPr lang="en-US" sz="2600" b="1" strike="noStrike" spc="-1" dirty="0" err="1">
                <a:solidFill>
                  <a:srgbClr val="1A1A1A"/>
                </a:solidFill>
                <a:latin typeface="Raleway"/>
                <a:ea typeface="Raleway"/>
              </a:rPr>
              <a:t>cont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59101" y="608252"/>
            <a:ext cx="8424066" cy="453524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 dirty="0" smtClean="0">
                <a:solidFill>
                  <a:srgbClr val="595959"/>
                </a:solidFill>
                <a:latin typeface="Arial"/>
                <a:ea typeface="Lato"/>
              </a:rPr>
              <a:t>GIT branching is a way to create a new branch for a feature! 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4953" y="177271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6477" y="177271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82636" y="177271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44188" y="177271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4" name="Straight Arrow Connector 3"/>
          <p:cNvCxnSpPr>
            <a:stCxn id="9" idx="2"/>
            <a:endCxn id="8" idx="6"/>
          </p:cNvCxnSpPr>
          <p:nvPr/>
        </p:nvCxnSpPr>
        <p:spPr>
          <a:xfrm flipH="1">
            <a:off x="3823415" y="2033144"/>
            <a:ext cx="32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2"/>
            <a:endCxn id="7" idx="6"/>
          </p:cNvCxnSpPr>
          <p:nvPr/>
        </p:nvCxnSpPr>
        <p:spPr>
          <a:xfrm flipH="1">
            <a:off x="2617256" y="2033144"/>
            <a:ext cx="465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 flipV="1">
            <a:off x="1585732" y="2033143"/>
            <a:ext cx="290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0651" y="902087"/>
            <a:ext cx="1130550" cy="335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9" idx="0"/>
          </p:cNvCxnSpPr>
          <p:nvPr/>
        </p:nvCxnSpPr>
        <p:spPr>
          <a:xfrm flipH="1">
            <a:off x="4514578" y="1237753"/>
            <a:ext cx="11348" cy="53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41271" y="2669438"/>
            <a:ext cx="1130550" cy="335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14578" y="2156580"/>
            <a:ext cx="11348" cy="53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698831" y="357432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30355" y="357432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936514" y="357432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98066" y="357432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  <a:endCxn id="27" idx="6"/>
          </p:cNvCxnSpPr>
          <p:nvPr/>
        </p:nvCxnSpPr>
        <p:spPr>
          <a:xfrm flipH="1">
            <a:off x="5677293" y="3834754"/>
            <a:ext cx="32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6" idx="6"/>
          </p:cNvCxnSpPr>
          <p:nvPr/>
        </p:nvCxnSpPr>
        <p:spPr>
          <a:xfrm flipH="1">
            <a:off x="4471134" y="3834754"/>
            <a:ext cx="465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 flipV="1">
            <a:off x="3439610" y="3834753"/>
            <a:ext cx="290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14529" y="2703697"/>
            <a:ext cx="1130550" cy="335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2"/>
            <a:endCxn id="28" idx="0"/>
          </p:cNvCxnSpPr>
          <p:nvPr/>
        </p:nvCxnSpPr>
        <p:spPr>
          <a:xfrm flipH="1">
            <a:off x="6368456" y="3039363"/>
            <a:ext cx="11348" cy="53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24522" y="4585746"/>
            <a:ext cx="1130550" cy="335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0"/>
            <a:endCxn id="36" idx="4"/>
          </p:cNvCxnSpPr>
          <p:nvPr/>
        </p:nvCxnSpPr>
        <p:spPr>
          <a:xfrm flipH="1" flipV="1">
            <a:off x="7480590" y="4095184"/>
            <a:ext cx="9207" cy="49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0200" y="3574323"/>
            <a:ext cx="740779" cy="520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6" idx="2"/>
            <a:endCxn id="28" idx="6"/>
          </p:cNvCxnSpPr>
          <p:nvPr/>
        </p:nvCxnSpPr>
        <p:spPr>
          <a:xfrm flipH="1">
            <a:off x="6738845" y="3834754"/>
            <a:ext cx="37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88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98174" y="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98174" y="510870"/>
            <a:ext cx="8845826" cy="463262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branch			# list branches – should only see master if there are no other branches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branch training		# creates a training branch, 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Arial"/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  <a:latin typeface="Arial"/>
              </a:rPr>
              <a:t> checkout training		# now we are in the branch training, </a:t>
            </a: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add traning.txt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commit –m “added training.txt”	# </a:t>
            </a:r>
            <a:r>
              <a:rPr lang="en-US" sz="1300" spc="-1" dirty="0" smtClean="0">
                <a:solidFill>
                  <a:srgbClr val="595959"/>
                </a:solidFill>
              </a:rPr>
              <a:t>create a file called training.txt</a:t>
            </a:r>
            <a:endParaRPr lang="en-US" sz="1300" spc="-1" dirty="0" smtClean="0">
              <a:solidFill>
                <a:srgbClr val="595959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status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push origin training		# push the changes to origin (server)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branch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checkout master		# no training.txt file!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checkout training		# training.txt is back!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rm</a:t>
            </a:r>
            <a:r>
              <a:rPr lang="en-US" sz="1300" spc="-1" dirty="0" smtClean="0">
                <a:solidFill>
                  <a:srgbClr val="595959"/>
                </a:solidFill>
              </a:rPr>
              <a:t> training.txt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checkout – traning.txt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</a:t>
            </a:r>
            <a:r>
              <a:rPr lang="en-US" sz="1300" spc="-1" dirty="0" err="1" smtClean="0">
                <a:solidFill>
                  <a:srgbClr val="595959"/>
                </a:solidFill>
              </a:rPr>
              <a:t>rm</a:t>
            </a:r>
            <a:r>
              <a:rPr lang="en-US" sz="1300" spc="-1" dirty="0" smtClean="0">
                <a:solidFill>
                  <a:srgbClr val="595959"/>
                </a:solidFill>
              </a:rPr>
              <a:t> training.txt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</a:t>
            </a:r>
            <a:r>
              <a:rPr lang="en-US" sz="1300" spc="-1" dirty="0" err="1" smtClean="0">
                <a:solidFill>
                  <a:srgbClr val="595959"/>
                </a:solidFill>
              </a:rPr>
              <a:t>commint</a:t>
            </a:r>
            <a:r>
              <a:rPr lang="en-US" sz="1300" spc="-1" dirty="0" smtClean="0">
                <a:solidFill>
                  <a:srgbClr val="595959"/>
                </a:solidFill>
              </a:rPr>
              <a:t> –m “</a:t>
            </a:r>
            <a:r>
              <a:rPr lang="en-US" sz="1300" spc="-1" dirty="0" err="1" smtClean="0">
                <a:solidFill>
                  <a:srgbClr val="595959"/>
                </a:solidFill>
              </a:rPr>
              <a:t>rm</a:t>
            </a:r>
            <a:r>
              <a:rPr lang="en-US" sz="1300" spc="-1" dirty="0" smtClean="0">
                <a:solidFill>
                  <a:srgbClr val="595959"/>
                </a:solidFill>
              </a:rPr>
              <a:t> training.txt”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status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push –set-upstream origin training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checkout master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merge training</a:t>
            </a: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branch –d </a:t>
            </a:r>
            <a:r>
              <a:rPr lang="en-US" sz="1300" spc="-1" dirty="0" err="1" smtClean="0">
                <a:solidFill>
                  <a:srgbClr val="595959"/>
                </a:solidFill>
              </a:rPr>
              <a:t>traning</a:t>
            </a:r>
            <a:endParaRPr lang="en-US" sz="1300" spc="-1" dirty="0" smtClean="0">
              <a:solidFill>
                <a:srgbClr val="595959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300" spc="-1" dirty="0" err="1" smtClean="0">
                <a:solidFill>
                  <a:srgbClr val="595959"/>
                </a:solidFill>
              </a:rPr>
              <a:t>git</a:t>
            </a:r>
            <a:r>
              <a:rPr lang="en-US" sz="1300" spc="-1" dirty="0" smtClean="0">
                <a:solidFill>
                  <a:srgbClr val="595959"/>
                </a:solidFill>
              </a:rPr>
              <a:t> status</a:t>
            </a:r>
          </a:p>
          <a:p>
            <a:pPr>
              <a:lnSpc>
                <a:spcPct val="115000"/>
              </a:lnSpc>
            </a:pPr>
            <a:endParaRPr lang="en-US" sz="1300" spc="-1" dirty="0" smtClean="0">
              <a:solidFill>
                <a:srgbClr val="59595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572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3960" y="13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Installation	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3960" y="624600"/>
            <a:ext cx="7688520" cy="349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URL: </a:t>
            </a:r>
            <a:r>
              <a:rPr lang="en-US" sz="1800" b="0" u="sng" strike="noStrike" spc="-1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https://www.python.org/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Click on downloads - select the download for your OS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For this class we will use the 3.X (latest)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Other Python downloads that has lot of packages included: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u="sng" strike="noStrike" spc="-1">
                <a:solidFill>
                  <a:srgbClr val="1C3678"/>
                </a:solidFill>
                <a:uFillTx/>
                <a:latin typeface="Lato"/>
                <a:ea typeface="Lato"/>
                <a:hlinkClick r:id="rId3"/>
              </a:rPr>
              <a:t>https://www.jetbrains.com/pycharm/download/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u="sng" strike="noStrike" spc="-1">
                <a:solidFill>
                  <a:srgbClr val="1C3678"/>
                </a:solidFill>
                <a:uFillTx/>
                <a:latin typeface="Lato"/>
                <a:ea typeface="Lato"/>
                <a:hlinkClick r:id="rId4"/>
              </a:rPr>
              <a:t>https://www.anaconda.com/download/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Most of MacOS and Linux/Ubuntu - should come with a version of Python.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15400" y="13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9360" y="640080"/>
            <a:ext cx="7688520" cy="420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Two ways to start using python -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CLI (Commandline, If you like UNIX/LINUX)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GUI - IDLE (Integrated Development Environment)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Where to get help -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Type help in IDLE or CLI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u="sng" strike="noStrike" spc="-1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https://www.python.org/doc/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Lots of tutorial on web (youtube, MIT open courseware etc.)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https://automatetheboringstuff.com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9360" y="5990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What is Python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9360" y="1321200"/>
            <a:ext cx="7688520" cy="301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Interpreted (as opposed to compiled language like C/C++/Fortran etc)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Open source general-purpose language.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Object Oriented, Procedural, Functional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Easy to interface with C/ObjC/Java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Great interactive environment (I DLE) -  there are other IDE available as well.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We will use PyCharm (you can use anything you are comfortable with).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1235</Words>
  <Application>Microsoft Office PowerPoint</Application>
  <PresentationFormat>On-screen Show (16:9)</PresentationFormat>
  <Paragraphs>320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DejaVu Sans</vt:lpstr>
      <vt:lpstr>Lato</vt:lpstr>
      <vt:lpstr>Raleway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Firasath Ali</dc:creator>
  <dc:description/>
  <cp:lastModifiedBy>Firasath Ali</cp:lastModifiedBy>
  <cp:revision>9</cp:revision>
  <dcterms:modified xsi:type="dcterms:W3CDTF">2019-01-12T05:39:09Z</dcterms:modified>
  <dc:language>en-US</dc:language>
</cp:coreProperties>
</file>