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D780-14B8-4500-8867-306DA3B9D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FFD8F-9BA3-4DCF-B72A-66B3C95E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E377-3649-4211-A4BE-6FB84F13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CE0E-FCF9-45A3-9B48-7C3691D7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ECF9-F86E-4EDB-9AE3-BCE088FE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5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337D-97BF-46DA-9D28-59C82EC7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C9F49-F933-4609-A8F3-3A3D899AF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5BF38-698C-449B-8D72-F44ED508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385E1-4A20-406D-AF1A-FA7DA66A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0E84-A401-407A-AD3A-B9CFA090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6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83B57-E5DE-4FD8-B7A0-9AF523EE8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95731-872E-43DF-8291-21C7596CD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C1A1-BE30-485B-951E-A3BAEC7E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AA35-722C-4B65-9C63-1810F173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4E44-C20D-4CBE-8AFB-3EEF1707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05B6-D418-47AA-84AC-90630BA9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8868-DEB6-4239-9288-D62F4EB2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2512-3922-4844-B7C0-04D25FC4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4DCA9-26D0-46F9-B889-FA8BBBDA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D7D5F-3C50-4907-9CDE-924D8052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A8D3-5355-446D-82BA-6750023A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E3C2-7B73-4F9F-9BC5-E9F0F9943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64C2-17C0-4586-92A1-3715277B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076F-1D53-4196-AC40-66048D14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6CF18-A520-42F0-AC4C-2160D126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2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F54B-1255-414B-B383-135DD0FC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0E3F-72DF-4C2F-AE04-98A186502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9994B-03C1-4BD5-B659-4ABB553AD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F628-6014-4BF4-AC16-0EE4CED3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4F303-F046-4394-BBA8-832FDCBC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16E1-A40E-4227-A4F5-99FE21A1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3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D14C-E0E6-435E-9E72-39FE8B62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69BD7-98B4-408B-A0BF-270851EF0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C9590-41E6-4CBB-A5F3-A6851AEBF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D6461-BC42-4D6D-AE8F-BD6FEA3A3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3E0B8-B796-4C60-8F7F-228CD43C2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B49AB-99B6-4869-BC8C-9FE3FD05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73CDE-CDC1-43F0-A9EA-499D9E5B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226C5-8838-44FF-B41D-EEBB4D43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8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A906-8EC8-4FFF-8CB8-20C8A984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67554-9E94-4ACB-98B0-8F5A8904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0CB5F-95A1-49DF-8FD7-9ECD9313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0F9C6-AA84-47DD-A907-055BFA49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EAB47-31C6-48FD-B66A-4ADA5E74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06B1E-D23E-4F73-84E9-EFB0AD85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E8DB9-F9C5-4539-AE21-AD93EB81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D2F4-AA81-42D4-A3F7-E4B71E7A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4A88-A7DC-4DA7-8D5C-257A042FB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B171D-9BE2-431D-83AD-70A7BB00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93303-F705-4851-848B-D2F7AEC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6326C-ABC4-44F3-8591-AE495AAB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21B5-625D-4793-A497-4625BF6E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4D55-3D4A-4753-86BE-6CF46AF4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CE4EF-0749-4171-96B6-DABF3524C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32F2-5297-4B61-998E-DAE0714A7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286F4-E4A9-4142-B42F-3C29C07D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F747E-5670-4C0F-A700-2458B1AE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09622-63C8-453F-A043-7F4477D4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D8EA9-B30C-4885-85D0-444717F0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91095-A8B5-47EE-B538-A3F28681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6945-D3F3-4D5E-A4C1-414BEED5C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376E-E560-4299-9835-FCBF53BCED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4A17-FF57-4976-BB37-48AB8A57A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3E41-007C-4229-A435-6922ED873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E69D-90C3-422D-B453-1022AD6F2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202t@at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F4F3BD-99B3-4B94-8B23-D4453EDF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C62D2-545D-4B62-8836-0FF45E4E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2415" y="1275388"/>
            <a:ext cx="5230018" cy="263098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tx2"/>
                </a:solidFill>
              </a:rPr>
              <a:t>Brief guide on usage of LMAC4.6.x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B4AF4-E5B6-497F-AD71-86C3D19F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414" y="4067745"/>
            <a:ext cx="5230017" cy="1949813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(beta)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5FC467-78C3-4430-9DB8-064FB8A08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CF942-A8FB-4A0D-AA53-3683D273E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36141" y="1202244"/>
            <a:ext cx="338328" cy="182880"/>
            <a:chOff x="4089400" y="933450"/>
            <a:chExt cx="338328" cy="34193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BA143A-B8DC-4F28-9ED7-9E86D78F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F36DC2-53D1-48A3-BD30-4C8DAD45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Closed Book">
            <a:extLst>
              <a:ext uri="{FF2B5EF4-FFF2-40B4-BE49-F238E27FC236}">
                <a16:creationId xmlns:a16="http://schemas.microsoft.com/office/drawing/2014/main" id="{4A564D63-DA50-4837-8FE3-0D88D93338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269" y="1440725"/>
            <a:ext cx="4667957" cy="466795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3CC1DA-99FF-4BBC-BE62-7D6ADFF38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73DE63-72AF-43A0-AAC8-DAC20C152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54BDC0-A874-41FD-8CDE-E2B4A9E1C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B0F96C-D138-465A-8054-B49A76B56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24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661FD-E629-47B8-8F9E-3A823C10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756A-FD48-438B-BF2F-7B3D4004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400" b="1" i="1" u="sng" dirty="0">
                <a:solidFill>
                  <a:srgbClr val="000000"/>
                </a:solidFill>
              </a:rPr>
              <a:t>Request file: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Multiple IP Addresses allowed in a single cell. ( should be separated by Enter/New Line Character)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“</a:t>
            </a:r>
            <a:r>
              <a:rPr lang="en-US" sz="1400" dirty="0" err="1">
                <a:solidFill>
                  <a:srgbClr val="000000"/>
                </a:solidFill>
              </a:rPr>
              <a:t>dst_port</a:t>
            </a:r>
            <a:r>
              <a:rPr lang="en-US" sz="1400" dirty="0">
                <a:solidFill>
                  <a:srgbClr val="000000"/>
                </a:solidFill>
              </a:rPr>
              <a:t>” : contains combination of </a:t>
            </a:r>
            <a:r>
              <a:rPr lang="en-US" sz="1400" b="1" dirty="0">
                <a:solidFill>
                  <a:srgbClr val="000000"/>
                </a:solidFill>
              </a:rPr>
              <a:t>protocol port </a:t>
            </a:r>
            <a:r>
              <a:rPr lang="en-US" sz="1400" dirty="0">
                <a:solidFill>
                  <a:srgbClr val="000000"/>
                </a:solidFill>
              </a:rPr>
              <a:t>(should be separated by space in between).  Multiple lines of protocol ports allowed.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Firewall names could be either in </a:t>
            </a:r>
            <a:r>
              <a:rPr lang="en-US" sz="1400" dirty="0" err="1">
                <a:solidFill>
                  <a:srgbClr val="000000"/>
                </a:solidFill>
              </a:rPr>
              <a:t>src_fw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dst_fw</a:t>
            </a:r>
            <a:r>
              <a:rPr lang="en-US" sz="1400" dirty="0">
                <a:solidFill>
                  <a:srgbClr val="000000"/>
                </a:solidFill>
              </a:rPr>
              <a:t> column(s).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Enter customer name in customer column.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NAT IP column could be selected instead of </a:t>
            </a:r>
            <a:r>
              <a:rPr lang="en-US" sz="1400" dirty="0" err="1">
                <a:solidFill>
                  <a:srgbClr val="000000"/>
                </a:solidFill>
              </a:rPr>
              <a:t>src</a:t>
            </a:r>
            <a:r>
              <a:rPr lang="en-US" sz="1400" dirty="0">
                <a:solidFill>
                  <a:srgbClr val="000000"/>
                </a:solidFill>
              </a:rPr>
              <a:t>/</a:t>
            </a:r>
            <a:r>
              <a:rPr lang="en-US" sz="1400" dirty="0" err="1">
                <a:solidFill>
                  <a:srgbClr val="000000"/>
                </a:solidFill>
              </a:rPr>
              <a:t>dst</a:t>
            </a:r>
            <a:r>
              <a:rPr lang="en-US" sz="1400" dirty="0">
                <a:solidFill>
                  <a:srgbClr val="000000"/>
                </a:solidFill>
              </a:rPr>
              <a:t>, if True value is set from settings.txt for respective value.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</a:rPr>
              <a:t>USE_SOURCE_NAT_IP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</a:rPr>
              <a:t>USE_DESTINATION_NAT_IP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Delete remark on split request will not happen as each request will be treat as individual.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C405B-C732-490C-95A9-DF5F3768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21" y="2755694"/>
            <a:ext cx="3661831" cy="13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381F4670-D82E-4A5B-A93D-6C93414FF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F6E6C-A152-4086-BBB9-0059F96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825" y="1254408"/>
            <a:ext cx="4800592" cy="2633472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Step5: Verify and update before apply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36E347A5-C59F-4BB3-AE97-D90C07B4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BEBD7F-B762-4F5E-86A3-D3B1E025E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36141" y="1111120"/>
            <a:ext cx="338328" cy="182880"/>
            <a:chOff x="4089400" y="933450"/>
            <a:chExt cx="338328" cy="3419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93A40D-6934-4ACA-B770-25AD6D96F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DBF04E-ABD6-43C5-BD67-40CAED59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Devices">
            <a:extLst>
              <a:ext uri="{FF2B5EF4-FFF2-40B4-BE49-F238E27FC236}">
                <a16:creationId xmlns:a16="http://schemas.microsoft.com/office/drawing/2014/main" id="{5A26804E-3549-44CB-BF53-B842A35AFD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441" y="1311664"/>
            <a:ext cx="4655878" cy="46558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0172-CC58-4C7B-BB4C-4F0B0173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923" y="4069080"/>
            <a:ext cx="5146636" cy="204260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Verify generated delta changes from Text file.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Verify generated MOP File details from Excel file.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8D9C19-4506-4248-835A-F838A2CC9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6C4B11-80B5-4F15-B8B4-B367B1CBD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D1182E-2E5F-48E7-95E0-EAC6010E2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A25C75-F987-406A-8652-B9257367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06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81F4670-D82E-4A5B-A93D-6C93414FF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7E494-5593-47D5-AD9C-6470AC0B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126" y="489010"/>
            <a:ext cx="5510098" cy="791492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Includes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347A5-C59F-4BB3-AE97-D90C07B4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BEBD7F-B762-4F5E-86A3-D3B1E025E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36141" y="1111120"/>
            <a:ext cx="338328" cy="182880"/>
            <a:chOff x="4089400" y="933450"/>
            <a:chExt cx="338328" cy="34193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93A40D-6934-4ACA-B770-25AD6D96F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DBF04E-ABD6-43C5-BD67-40CAED59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Graphic 22" descr="Presentation with Checklist">
            <a:extLst>
              <a:ext uri="{FF2B5EF4-FFF2-40B4-BE49-F238E27FC236}">
                <a16:creationId xmlns:a16="http://schemas.microsoft.com/office/drawing/2014/main" id="{B213E6F2-069C-45D9-95AB-08A1655C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441" y="1311664"/>
            <a:ext cx="4655878" cy="46558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9CC9-40CF-4686-B34A-55C375D26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744" y="1294000"/>
            <a:ext cx="6035965" cy="481768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is a beta version to check basic functionality and flow.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It includes New Rule Add/Remove request along with changes require in object groups.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This script is customize to meet JAPAN Firewall LMAC Requirement; where rules requires to be applied to given firewall(s). Plus it requires to find the necessary ACL, position of new Rule under specific remark based on Source subnet.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Generate Text Config Delta for each firewall</a:t>
            </a:r>
          </a:p>
          <a:p>
            <a:r>
              <a:rPr lang="en-US" sz="1800" dirty="0">
                <a:solidFill>
                  <a:schemeClr val="tx2"/>
                </a:solidFill>
              </a:rPr>
              <a:t>Generate Excel MOP File and do formatting.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Please contact (</a:t>
            </a:r>
            <a:r>
              <a:rPr lang="en-US" sz="1800" dirty="0">
                <a:solidFill>
                  <a:schemeClr val="tx2"/>
                </a:solidFill>
                <a:hlinkClick r:id="rId4"/>
              </a:rPr>
              <a:t>al202t@att.com</a:t>
            </a:r>
            <a:r>
              <a:rPr lang="en-US" sz="1800" dirty="0">
                <a:solidFill>
                  <a:schemeClr val="tx2"/>
                </a:solidFill>
              </a:rPr>
              <a:t>) for any issue or bug observed on above.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8D9C19-4506-4248-835A-F838A2CC9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6C4B11-80B5-4F15-B8B4-B367B1CBD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3D1182E-2E5F-48E7-95E0-EAC6010E2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6A25C75-F987-406A-8652-B9257367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39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3AC1-9DBA-4B90-AEE5-A35C2FB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Basic Requirements</a:t>
            </a:r>
            <a:endParaRPr lang="en-US" sz="4800" kern="1200">
              <a:latin typeface="+mj-lt"/>
              <a:ea typeface="+mj-ea"/>
              <a:cs typeface="+mj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DC264-4124-4EBA-A433-DEECBF73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Python 3.7 with below libraries</a:t>
            </a:r>
          </a:p>
          <a:p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Pandas and dependent libraries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Openpyxl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xlrd</a:t>
            </a:r>
            <a:endParaRPr lang="en-US" sz="2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Pysimplegui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jinja2</a:t>
            </a:r>
          </a:p>
        </p:txBody>
      </p:sp>
    </p:spTree>
    <p:extLst>
      <p:ext uri="{BB962C8B-B14F-4D97-AF65-F5344CB8AC3E}">
        <p14:creationId xmlns:p14="http://schemas.microsoft.com/office/powerpoint/2010/main" val="312683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7B9E-ADC2-4AD2-BB9E-038CA516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Get it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E4E-139B-46CD-B648-573A3000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Download zip</a:t>
            </a:r>
          </a:p>
          <a:p>
            <a:pPr marL="0" indent="0">
              <a:buNone/>
            </a:pPr>
            <a:r>
              <a:rPr lang="en-US" sz="1800" dirty="0"/>
              <a:t>Extract it to a Folder </a:t>
            </a:r>
          </a:p>
          <a:p>
            <a:pPr marL="0" indent="0">
              <a:buNone/>
            </a:pPr>
            <a:r>
              <a:rPr lang="en-US" sz="1800" dirty="0"/>
              <a:t>(keep folder structure as 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AD9EA-2FC7-4F4C-B8CD-ECF356AE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5" y="796859"/>
            <a:ext cx="4327168" cy="32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1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81F4670-D82E-4A5B-A93D-6C93414FF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7E494-5593-47D5-AD9C-6470AC0B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825" y="1254408"/>
            <a:ext cx="4800592" cy="26334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HOW TO USE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347A5-C59F-4BB3-AE97-D90C07B4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BEBD7F-B762-4F5E-86A3-D3B1E025E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36141" y="1111120"/>
            <a:ext cx="338328" cy="182880"/>
            <a:chOff x="4089400" y="933450"/>
            <a:chExt cx="338328" cy="34193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93A40D-6934-4ACA-B770-25AD6D96F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DBF04E-ABD6-43C5-BD67-40CAED59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Graphic 22" descr="Presentation with Checklist">
            <a:extLst>
              <a:ext uri="{FF2B5EF4-FFF2-40B4-BE49-F238E27FC236}">
                <a16:creationId xmlns:a16="http://schemas.microsoft.com/office/drawing/2014/main" id="{B213E6F2-069C-45D9-95AB-08A1655C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441" y="1311664"/>
            <a:ext cx="4655878" cy="46558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9CC9-40CF-4686-B34A-55C375D26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923" y="4069080"/>
            <a:ext cx="4792257" cy="204260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Follow the steps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8D9C19-4506-4248-835A-F838A2CC9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6C4B11-80B5-4F15-B8B4-B367B1CBD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3D1182E-2E5F-48E7-95E0-EAC6010E2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6A25C75-F987-406A-8652-B9257367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38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E466-A11D-466C-8D36-FFB59131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Step1: Update request.xlsx file with received request.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7FD5-BB2D-4DB4-A733-1C5C6C066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27799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Update </a:t>
            </a:r>
            <a:r>
              <a:rPr lang="en-US" sz="2400" b="1" dirty="0">
                <a:highlight>
                  <a:srgbClr val="FFFF00"/>
                </a:highlight>
              </a:rPr>
              <a:t>request.xlsx</a:t>
            </a:r>
            <a:r>
              <a:rPr lang="en-US" sz="2400" b="1" dirty="0"/>
              <a:t> </a:t>
            </a:r>
            <a:r>
              <a:rPr lang="en-US" sz="2400" dirty="0"/>
              <a:t>file with received ACL Rule update </a:t>
            </a:r>
            <a:r>
              <a:rPr lang="en-US" sz="2400" dirty="0">
                <a:highlight>
                  <a:srgbClr val="FFFF00"/>
                </a:highlight>
              </a:rPr>
              <a:t>requests</a:t>
            </a:r>
            <a:r>
              <a:rPr lang="en-US" sz="2400" dirty="0"/>
              <a:t> ( can do </a:t>
            </a:r>
            <a:r>
              <a:rPr lang="en-US" sz="2400" dirty="0">
                <a:highlight>
                  <a:srgbClr val="FFFF00"/>
                </a:highlight>
              </a:rPr>
              <a:t>copy-paste</a:t>
            </a:r>
            <a:r>
              <a:rPr lang="en-US" sz="2400" dirty="0"/>
              <a:t>).</a:t>
            </a:r>
          </a:p>
          <a:p>
            <a:r>
              <a:rPr lang="en-US" sz="2400" dirty="0"/>
              <a:t>Just add last column “</a:t>
            </a:r>
            <a:r>
              <a:rPr lang="en-US" sz="2400" dirty="0" err="1">
                <a:highlight>
                  <a:srgbClr val="FFFF00"/>
                </a:highlight>
              </a:rPr>
              <a:t>customer_name</a:t>
            </a:r>
            <a:r>
              <a:rPr lang="en-US" sz="2400" dirty="0"/>
              <a:t>” for each row. </a:t>
            </a:r>
          </a:p>
          <a:p>
            <a:r>
              <a:rPr lang="en-US" dirty="0"/>
              <a:t>Do Not change column headers in request.xlsx</a:t>
            </a:r>
          </a:p>
          <a:p>
            <a:r>
              <a:rPr lang="en-US" sz="2400" b="1" dirty="0"/>
              <a:t>Save and exit.</a:t>
            </a:r>
          </a:p>
          <a:p>
            <a:endParaRPr lang="en-US" sz="2400" b="1" dirty="0"/>
          </a:p>
          <a:p>
            <a:r>
              <a:rPr lang="en-US" sz="2400" b="1" dirty="0">
                <a:highlight>
                  <a:srgbClr val="008080"/>
                </a:highlight>
              </a:rPr>
              <a:t>N.B. </a:t>
            </a:r>
            <a:r>
              <a:rPr lang="en-US" sz="2400" dirty="0">
                <a:highlight>
                  <a:srgbClr val="008080"/>
                </a:highlight>
              </a:rPr>
              <a:t>Input file can be selected from Power Options / settings.txt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B4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4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DE5FD-23F9-46A8-B419-437AEF6A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61794"/>
            <a:ext cx="1462088" cy="7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1A3-1D35-4A4F-8F60-A9C09E34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Step2: Capture Output from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8C4D-5F32-4884-99F9-CBFCC51EB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97027"/>
            <a:ext cx="7170992" cy="345061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Capture the output of below 4 (four) commands and save it </a:t>
            </a:r>
          </a:p>
          <a:p>
            <a:r>
              <a:rPr lang="en-US" sz="2000" i="1" u="sng" dirty="0">
                <a:highlight>
                  <a:srgbClr val="FFFF00"/>
                </a:highlight>
              </a:rPr>
              <a:t>single file per device</a:t>
            </a:r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/>
              <a:t>Log file format should be:  </a:t>
            </a:r>
            <a:r>
              <a:rPr lang="en-US" sz="2000" b="1" dirty="0">
                <a:highlight>
                  <a:srgbClr val="FFFF00"/>
                </a:highlight>
              </a:rPr>
              <a:t>hostname</a:t>
            </a:r>
            <a:r>
              <a:rPr lang="en-US" sz="2000" b="1" dirty="0"/>
              <a:t>.log</a:t>
            </a:r>
          </a:p>
          <a:p>
            <a:r>
              <a:rPr lang="en-US" sz="2000" dirty="0"/>
              <a:t>Keep all devices log files under </a:t>
            </a:r>
            <a:r>
              <a:rPr lang="en-US" sz="2000" b="1" dirty="0">
                <a:highlight>
                  <a:srgbClr val="FFFF00"/>
                </a:highlight>
              </a:rPr>
              <a:t>capture</a:t>
            </a:r>
            <a:r>
              <a:rPr lang="en-US" sz="2000" dirty="0"/>
              <a:t> folder.</a:t>
            </a:r>
          </a:p>
          <a:p>
            <a:pPr lvl="1"/>
            <a:r>
              <a:rPr lang="en-US" sz="2000" dirty="0"/>
              <a:t>Commands to take output from device. (do not alter/trunk spelling)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show route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show run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show run access-group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show access-list | ex (^ 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>
                <a:highlight>
                  <a:srgbClr val="008080"/>
                </a:highlight>
              </a:rPr>
              <a:t>Capture Folder can be changed from Power Option/Settings.txt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D4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4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6D1DD-95B9-4A65-90BA-9A6B2F18C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41" b="1"/>
          <a:stretch/>
        </p:blipFill>
        <p:spPr>
          <a:xfrm>
            <a:off x="9254442" y="2886564"/>
            <a:ext cx="1462088" cy="10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5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FEF6-3866-409D-8767-CFD3AB30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Step3: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F556-9756-4C67-883C-BB2C7A22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Double-click / Run: </a:t>
            </a:r>
            <a:r>
              <a:rPr lang="en-US" sz="2400" b="1" dirty="0">
                <a:highlight>
                  <a:srgbClr val="FFFF00"/>
                </a:highlight>
              </a:rPr>
              <a:t>main.py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/>
              <a:t>file.</a:t>
            </a:r>
          </a:p>
          <a:p>
            <a:pPr marL="0" indent="0">
              <a:buNone/>
            </a:pPr>
            <a:r>
              <a:rPr lang="en-US" sz="2400" dirty="0"/>
              <a:t>Change inputs if needed for GUI Box. Go….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25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4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0F106-0C57-4247-BC9D-948587C3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430" y="2957805"/>
            <a:ext cx="1771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2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95AF-124C-4CA2-AEE9-44F0935A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Wait &amp; Watch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5F5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D6E6-1D9C-4984-BD11-25F54431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28923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Wait for script to finish.</a:t>
            </a:r>
          </a:p>
          <a:p>
            <a:r>
              <a:rPr lang="en-US" sz="2000" dirty="0"/>
              <a:t>Watch out </a:t>
            </a:r>
            <a:r>
              <a:rPr lang="en-US" sz="2000" b="1" dirty="0">
                <a:highlight>
                  <a:srgbClr val="FFFF00"/>
                </a:highlight>
              </a:rPr>
              <a:t>log</a:t>
            </a:r>
            <a:r>
              <a:rPr lang="en-US" sz="2000" dirty="0"/>
              <a:t> folder for </a:t>
            </a:r>
          </a:p>
          <a:p>
            <a:pPr lvl="1"/>
            <a:r>
              <a:rPr lang="en-US" sz="1600" dirty="0"/>
              <a:t>activity log</a:t>
            </a:r>
          </a:p>
          <a:p>
            <a:pPr lvl="1"/>
            <a:r>
              <a:rPr lang="en-US" sz="1600" dirty="0"/>
              <a:t>error appeared during execution for device.</a:t>
            </a:r>
          </a:p>
          <a:p>
            <a:pPr marL="457200" lvl="1" indent="0">
              <a:buNone/>
            </a:pPr>
            <a:r>
              <a:rPr lang="en-US" sz="1800" dirty="0"/>
              <a:t>Master activity.log and individual device log will be created.</a:t>
            </a:r>
            <a:endParaRPr lang="en-US" sz="1600" dirty="0"/>
          </a:p>
          <a:p>
            <a:r>
              <a:rPr lang="en-US" sz="2000" dirty="0"/>
              <a:t>Check </a:t>
            </a:r>
            <a:r>
              <a:rPr lang="en-US" sz="2000" b="1" dirty="0">
                <a:highlight>
                  <a:srgbClr val="FFFF00"/>
                </a:highlight>
              </a:rPr>
              <a:t>output</a:t>
            </a:r>
            <a:r>
              <a:rPr lang="en-US" sz="2000" dirty="0"/>
              <a:t> folder for </a:t>
            </a:r>
          </a:p>
          <a:p>
            <a:pPr lvl="1"/>
            <a:r>
              <a:rPr lang="en-US" sz="1600" dirty="0"/>
              <a:t>delta configuration changes (Text files)</a:t>
            </a:r>
          </a:p>
          <a:p>
            <a:pPr lvl="1"/>
            <a:r>
              <a:rPr lang="en-US" sz="1600" dirty="0"/>
              <a:t>MOP (Excel Files)</a:t>
            </a:r>
          </a:p>
          <a:p>
            <a:pPr marL="457200" lvl="1" indent="0">
              <a:buNone/>
            </a:pPr>
            <a:r>
              <a:rPr lang="en-US" sz="2000" dirty="0"/>
              <a:t>Files will be created with respective device hostname.</a:t>
            </a:r>
          </a:p>
          <a:p>
            <a:pPr lvl="1"/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7A61C2-07B9-4B94-8321-EA7875E6A67E}"/>
              </a:ext>
            </a:extLst>
          </p:cNvPr>
          <p:cNvGrpSpPr/>
          <p:nvPr/>
        </p:nvGrpSpPr>
        <p:grpSpPr>
          <a:xfrm>
            <a:off x="484632" y="766865"/>
            <a:ext cx="2554967" cy="2733275"/>
            <a:chOff x="859663" y="540517"/>
            <a:chExt cx="2554967" cy="2733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1E0EED-7284-44B7-9724-42399CEEE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4961" y="803049"/>
              <a:ext cx="2106085" cy="2470743"/>
            </a:xfrm>
            <a:prstGeom prst="rect">
              <a:avLst/>
            </a:prstGeom>
          </p:spPr>
        </p:pic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6BDE97E-DBBD-49CA-8321-A4074269CFA5}"/>
                </a:ext>
              </a:extLst>
            </p:cNvPr>
            <p:cNvSpPr txBox="1">
              <a:spLocks/>
            </p:cNvSpPr>
            <p:nvPr/>
          </p:nvSpPr>
          <p:spPr>
            <a:xfrm>
              <a:off x="859663" y="540517"/>
              <a:ext cx="2554967" cy="4446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sz="2000" dirty="0"/>
                <a:t>OUTPUT FOLDER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AE3AE6-EB68-4271-9D32-909FD3EFED56}"/>
              </a:ext>
            </a:extLst>
          </p:cNvPr>
          <p:cNvGrpSpPr/>
          <p:nvPr/>
        </p:nvGrpSpPr>
        <p:grpSpPr>
          <a:xfrm>
            <a:off x="477091" y="3500140"/>
            <a:ext cx="3511295" cy="2388506"/>
            <a:chOff x="320040" y="3354225"/>
            <a:chExt cx="3511295" cy="238850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593D41D-A2A6-4706-B0A7-D963D04A5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672" y="3618357"/>
              <a:ext cx="3026663" cy="2124374"/>
            </a:xfrm>
            <a:prstGeom prst="rect">
              <a:avLst/>
            </a:prstGeom>
            <a:effectLst/>
          </p:spPr>
        </p:pic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A484024-0C0B-49CD-B5CB-370EDC58CEB6}"/>
                </a:ext>
              </a:extLst>
            </p:cNvPr>
            <p:cNvSpPr txBox="1">
              <a:spLocks/>
            </p:cNvSpPr>
            <p:nvPr/>
          </p:nvSpPr>
          <p:spPr>
            <a:xfrm>
              <a:off x="320040" y="3354225"/>
              <a:ext cx="2554967" cy="4446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sz="2000" dirty="0"/>
                <a:t>LOG FOLDER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68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C14AA-60AF-4DEB-9BB7-BA03E325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C94B-2037-4AF5-82D2-3B16CC877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CBCF62"/>
                </a:solidFill>
              </a:rPr>
              <a:t>Customize the Execution by changing </a:t>
            </a:r>
            <a:r>
              <a:rPr lang="en-US" sz="2000" b="1" dirty="0">
                <a:solidFill>
                  <a:schemeClr val="accent4"/>
                </a:solidFill>
              </a:rPr>
              <a:t>settings.txt</a:t>
            </a:r>
          </a:p>
        </p:txBody>
      </p:sp>
      <p:cxnSp>
        <p:nvCxnSpPr>
          <p:cNvPr id="120" name="Straight Connector 1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DE62C3-F8D0-4084-93B5-BAB3E2801021}"/>
              </a:ext>
            </a:extLst>
          </p:cNvPr>
          <p:cNvSpPr txBox="1">
            <a:spLocks/>
          </p:cNvSpPr>
          <p:nvPr/>
        </p:nvSpPr>
        <p:spPr>
          <a:xfrm>
            <a:off x="356325" y="4974341"/>
            <a:ext cx="5504681" cy="143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Explore those by self.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Examples</a:t>
            </a:r>
            <a:r>
              <a:rPr lang="en-US" sz="1400" dirty="0">
                <a:solidFill>
                  <a:schemeClr val="accent1"/>
                </a:solidFill>
              </a:rPr>
              <a:t>: “you can club output of all firewalls in single text file”, “Generate only text configuration, not mop excel”, and many more…</a:t>
            </a:r>
            <a:endParaRPr lang="en-US" sz="2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Variable Names are self-explanatory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7BDEDD-F56F-4F81-B4E2-907444F48C62}"/>
              </a:ext>
            </a:extLst>
          </p:cNvPr>
          <p:cNvCxnSpPr>
            <a:cxnSpLocks/>
          </p:cNvCxnSpPr>
          <p:nvPr/>
        </p:nvCxnSpPr>
        <p:spPr>
          <a:xfrm flipV="1">
            <a:off x="5416407" y="2399799"/>
            <a:ext cx="690443" cy="114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4B1C2-8AA4-4411-9D8B-483E10EDA7A7}"/>
              </a:ext>
            </a:extLst>
          </p:cNvPr>
          <p:cNvCxnSpPr>
            <a:cxnSpLocks/>
          </p:cNvCxnSpPr>
          <p:nvPr/>
        </p:nvCxnSpPr>
        <p:spPr>
          <a:xfrm>
            <a:off x="5388126" y="4025245"/>
            <a:ext cx="728151" cy="242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A6B85C-C598-45F5-99CA-C5DF307F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3" y="2471389"/>
            <a:ext cx="4397995" cy="2198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13EDE-9103-4F27-8EE0-CECA776F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706" y="2347455"/>
            <a:ext cx="4913082" cy="41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592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Brief guide on usage of LMAC4.6.x</vt:lpstr>
      <vt:lpstr>Basic Requirements</vt:lpstr>
      <vt:lpstr>Get it</vt:lpstr>
      <vt:lpstr>HOW TO USE</vt:lpstr>
      <vt:lpstr>Step1: Update request.xlsx file with received request.</vt:lpstr>
      <vt:lpstr>Step2: Capture Output from Devices</vt:lpstr>
      <vt:lpstr>Step3: Execute</vt:lpstr>
      <vt:lpstr>Wait &amp; Watch</vt:lpstr>
      <vt:lpstr>Options</vt:lpstr>
      <vt:lpstr>Notes</vt:lpstr>
      <vt:lpstr>Step5: Verify and update before apply</vt:lpstr>
      <vt:lpstr>Includes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guide on usage of LMAC4.6.x</dc:title>
  <dc:creator>Lokhandwala, Aliasgar</dc:creator>
  <cp:lastModifiedBy>Lokhandwala, Aliasgar</cp:lastModifiedBy>
  <cp:revision>20</cp:revision>
  <dcterms:created xsi:type="dcterms:W3CDTF">2020-03-31T04:32:12Z</dcterms:created>
  <dcterms:modified xsi:type="dcterms:W3CDTF">2020-04-13T03:53:35Z</dcterms:modified>
</cp:coreProperties>
</file>