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C39CE5-8649-4382-A6E2-C884C0ED76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43C3E74-56D1-43C3-8735-9F4871023F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DA55BCB-7FD4-41BB-8AB3-CF9D97E8B4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84360" y="685800"/>
            <a:ext cx="4164480" cy="36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057280" y="685800"/>
            <a:ext cx="4164480" cy="36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A512CB5-5FBE-428F-B236-639891D2CC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DE17C03-3757-4376-A980-B3A656417C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865712E4-28FB-4E06-81C1-315BB376D5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BC9CBFC3-37A2-4A19-8DF4-5F3B59F178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F3CB40C9-E10A-420E-A1CA-EBF33D0DAA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770668FE-B451-4B88-ABB4-50EA74B05A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DC7B5E-968F-4355-98BB-4AC3227CAE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CA66D9-656E-474C-A019-3087098364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8C029C6-E4AC-4C83-91B9-8C86F8E3F0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56AD938-D0E5-45CB-B4FF-78037FBC30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A28A207-8E9D-45CD-8096-E3B0380D4F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B6BC365-C4C8-4B59-83F2-AC800D4CF8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AEB59EC-43EC-4421-9ACF-C0D774BD59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B6AC192-3D56-46AA-9E52-0119CD3B88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1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5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cxnSp>
        <p:nvCxnSpPr>
          <p:cNvPr id="6" name="Straight Connector 15"/>
          <p:cNvCxnSpPr/>
          <p:nvPr/>
        </p:nvCxnSpPr>
        <p:spPr>
          <a:xfrm flipH="1">
            <a:off x="8227800" y="8280"/>
            <a:ext cx="3810600" cy="381060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7" name="Straight Connector 16"/>
          <p:cNvCxnSpPr/>
          <p:nvPr/>
        </p:nvCxnSpPr>
        <p:spPr>
          <a:xfrm flipH="1">
            <a:off x="6108120" y="91440"/>
            <a:ext cx="6081120" cy="608148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8" name="Straight Connector 18"/>
          <p:cNvCxnSpPr/>
          <p:nvPr/>
        </p:nvCxnSpPr>
        <p:spPr>
          <a:xfrm flipH="1">
            <a:off x="7235640" y="228600"/>
            <a:ext cx="4953600" cy="495360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9" name="Straight Connector 20"/>
          <p:cNvCxnSpPr/>
          <p:nvPr/>
        </p:nvCxnSpPr>
        <p:spPr>
          <a:xfrm flipH="1">
            <a:off x="7335720" y="32040"/>
            <a:ext cx="4853520" cy="485388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  <p:cxnSp>
        <p:nvCxnSpPr>
          <p:cNvPr id="10" name="Straight Connector 22"/>
          <p:cNvCxnSpPr/>
          <p:nvPr/>
        </p:nvCxnSpPr>
        <p:spPr>
          <a:xfrm flipH="1">
            <a:off x="7845120" y="609480"/>
            <a:ext cx="4344120" cy="434412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D50C8C2-82D2-4529-AAE7-7048D187C765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3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</a:t>
            </a: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95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6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7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8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99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3800" cy="36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ftr" idx="28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sldNum" idx="29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2F880B6-AE7C-44FD-8998-288AB7E5F792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dt" idx="30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108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9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10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11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12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13" name="PlaceHolder 1"/>
          <p:cNvSpPr>
            <a:spLocks noGrp="1"/>
          </p:cNvSpPr>
          <p:nvPr>
            <p:ph type="ftr" idx="31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32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5DA3E26-4EF9-4942-8956-C92890B4F0F1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33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117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18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19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20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21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120" cy="36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120" cy="36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 idx="34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 idx="35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61EE1D6-E50F-4229-9A38-B424AA575A14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dt" idx="36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132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33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34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35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36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37" name="PlaceHolder 1"/>
          <p:cNvSpPr>
            <a:spLocks noGrp="1"/>
          </p:cNvSpPr>
          <p:nvPr>
            <p:ph type="ftr" idx="37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38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97D8587-35F8-460C-B0FB-D91E9BE060BB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39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141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42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43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44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45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3800" cy="15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ftr" idx="40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41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814322D-5D4D-4356-8C47-8CEC17F53BA0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dt" idx="42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152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53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54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55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56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57" name="PlaceHolder 1"/>
          <p:cNvSpPr>
            <a:spLocks noGrp="1"/>
          </p:cNvSpPr>
          <p:nvPr>
            <p:ph type="ftr" idx="43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44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DBC01B1-8DF8-4E69-A06C-A58180C2D97A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dt" idx="45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161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62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63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64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65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66" name="PlaceHolder 1"/>
          <p:cNvSpPr>
            <a:spLocks noGrp="1"/>
          </p:cNvSpPr>
          <p:nvPr>
            <p:ph type="ftr" idx="46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Num" idx="47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16C5A82-E44E-423E-A5C4-BD958199B5FC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48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170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71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72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73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74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75" name="PlaceHolder 1"/>
          <p:cNvSpPr>
            <a:spLocks noGrp="1"/>
          </p:cNvSpPr>
          <p:nvPr>
            <p:ph type="ftr" idx="49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50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C64BB41-2499-41D6-9D85-854B7D64F5A6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 idx="51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19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0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1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2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23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24" name="PlaceHolder 1"/>
          <p:cNvSpPr>
            <a:spLocks noGrp="1"/>
          </p:cNvSpPr>
          <p:nvPr>
            <p:ph type="ftr" idx="4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5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E130E8E-3E54-40BD-92C4-C6A2F6664775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6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28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9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0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1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32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33" name="PlaceHolder 1"/>
          <p:cNvSpPr>
            <a:spLocks noGrp="1"/>
          </p:cNvSpPr>
          <p:nvPr>
            <p:ph type="ftr" idx="7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8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8EEEE9A-33CE-4B4B-A737-9F6ECB638DA8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9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37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8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9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0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41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42" name="TextBox 13"/>
          <p:cNvSpPr/>
          <p:nvPr/>
        </p:nvSpPr>
        <p:spPr>
          <a:xfrm>
            <a:off x="531720" y="81216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“</a:t>
            </a:r>
            <a:endParaRPr b="0" lang="fr-F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Box 14"/>
          <p:cNvSpPr/>
          <p:nvPr/>
        </p:nvSpPr>
        <p:spPr>
          <a:xfrm>
            <a:off x="10285560" y="276876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”</a:t>
            </a:r>
            <a:endParaRPr b="0" lang="fr-F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0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11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BFED268-B19D-49E0-8C48-ADD56EE3A754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2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48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9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0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1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52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53" name="PlaceHolder 1"/>
          <p:cNvSpPr>
            <a:spLocks noGrp="1"/>
          </p:cNvSpPr>
          <p:nvPr>
            <p:ph type="ftr" idx="13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14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4BBD780-9179-469B-8D35-7303C03EA0A8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15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57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8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9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0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61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2" name="TextBox 10"/>
          <p:cNvSpPr/>
          <p:nvPr/>
        </p:nvSpPr>
        <p:spPr>
          <a:xfrm>
            <a:off x="531720" y="81216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“</a:t>
            </a:r>
            <a:endParaRPr b="0" lang="fr-F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Box 11"/>
          <p:cNvSpPr/>
          <p:nvPr/>
        </p:nvSpPr>
        <p:spPr>
          <a:xfrm>
            <a:off x="10285560" y="276876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Century Gothic"/>
              </a:rPr>
              <a:t>”</a:t>
            </a:r>
            <a:endParaRPr b="0" lang="fr-F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ftr" idx="16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17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35FDEB5-4039-4869-8A82-1DC6DA1179D9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18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68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69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0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1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72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73" name="PlaceHolder 1"/>
          <p:cNvSpPr>
            <a:spLocks noGrp="1"/>
          </p:cNvSpPr>
          <p:nvPr>
            <p:ph type="ftr" idx="19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20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1577E1E-91CC-4AA1-835B-B74B1015985B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21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77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8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79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0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81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82" name="PlaceHolder 1"/>
          <p:cNvSpPr>
            <a:spLocks noGrp="1"/>
          </p:cNvSpPr>
          <p:nvPr>
            <p:ph type="ftr" idx="22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23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AC4362B-9463-4A28-B10C-D598E2526F68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24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6"/>
          <p:cNvGrpSpPr/>
          <p:nvPr/>
        </p:nvGrpSpPr>
        <p:grpSpPr>
          <a:xfrm>
            <a:off x="9206640" y="2963160"/>
            <a:ext cx="2982240" cy="3209400"/>
            <a:chOff x="9206640" y="2963160"/>
            <a:chExt cx="2982240" cy="3209400"/>
          </a:xfrm>
        </p:grpSpPr>
        <p:cxnSp>
          <p:nvCxnSpPr>
            <p:cNvPr id="86" name="Straight Connector 7"/>
            <p:cNvCxnSpPr/>
            <p:nvPr/>
          </p:nvCxnSpPr>
          <p:spPr>
            <a:xfrm flipH="1">
              <a:off x="11275920" y="2963160"/>
              <a:ext cx="913320" cy="913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7" name="Straight Connector 8"/>
            <p:cNvCxnSpPr/>
            <p:nvPr/>
          </p:nvCxnSpPr>
          <p:spPr>
            <a:xfrm flipH="1">
              <a:off x="9206640" y="3190320"/>
              <a:ext cx="2982600" cy="29826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8" name="Straight Connector 9"/>
            <p:cNvCxnSpPr/>
            <p:nvPr/>
          </p:nvCxnSpPr>
          <p:spPr>
            <a:xfrm flipH="1">
              <a:off x="10292040" y="3285000"/>
              <a:ext cx="1897200" cy="189720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89" name="Straight Connector 10"/>
            <p:cNvCxnSpPr/>
            <p:nvPr/>
          </p:nvCxnSpPr>
          <p:spPr>
            <a:xfrm flipH="1">
              <a:off x="10442880" y="3130920"/>
              <a:ext cx="1746360" cy="174636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90" name="Straight Connector 11"/>
            <p:cNvCxnSpPr/>
            <p:nvPr/>
          </p:nvCxnSpPr>
          <p:spPr>
            <a:xfrm flipH="1">
              <a:off x="10918800" y="3682800"/>
              <a:ext cx="1270440" cy="127080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91" name="PlaceHolder 1"/>
          <p:cNvSpPr>
            <a:spLocks noGrp="1"/>
          </p:cNvSpPr>
          <p:nvPr>
            <p:ph type="ftr" idx="25"/>
          </p:nvPr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26"/>
          </p:nvPr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46EFF89-57FC-4390-95A9-6D9EB352DFBB}" type="slidenum">
              <a:rPr b="0" lang="en-US" sz="32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&lt;numéro&gt;</a:t>
            </a:fld>
            <a:endParaRPr b="0" lang="fr-FR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27"/>
          </p:nvPr>
        </p:nvSpPr>
        <p:spPr>
          <a:xfrm>
            <a:off x="9904320" y="6172200"/>
            <a:ext cx="1599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llipse 1"/>
          <p:cNvSpPr/>
          <p:nvPr/>
        </p:nvSpPr>
        <p:spPr>
          <a:xfrm>
            <a:off x="293400" y="4559400"/>
            <a:ext cx="1764720" cy="1764720"/>
          </a:xfrm>
          <a:prstGeom prst="ellipse">
            <a:avLst/>
          </a:prstGeom>
          <a:blipFill rotWithShape="0">
            <a:blip r:embed="rId1"/>
            <a:srcRect/>
            <a:stretch/>
          </a:blip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79" name="Rectangle 2"/>
          <p:cNvSpPr/>
          <p:nvPr/>
        </p:nvSpPr>
        <p:spPr>
          <a:xfrm>
            <a:off x="127080" y="1778040"/>
            <a:ext cx="1169604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fr-FR" sz="3200" spc="-1" strike="noStrike">
                <a:solidFill>
                  <a:srgbClr val="002060"/>
                </a:solidFill>
                <a:latin typeface="Times New Roman"/>
              </a:rPr>
              <a:t>L’AGENCE PUBLICITAIRE-PANNEAU MOBILE TCHAD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fr-FR" sz="3200" spc="-1" strike="noStrike">
                <a:solidFill>
                  <a:srgbClr val="002060"/>
                </a:solidFill>
                <a:latin typeface="Times New Roman"/>
              </a:rPr>
              <a:t>ET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fr-FR" sz="3200" spc="-1" strike="noStrike">
                <a:solidFill>
                  <a:srgbClr val="002060"/>
                </a:solidFill>
                <a:latin typeface="Times New Roman"/>
              </a:rPr>
              <a:t>Le RÉSEAU DE TRANSPORT ET LOGISTIQUE AU TCHAD (RTLT)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Rectangle 3"/>
          <p:cNvSpPr/>
          <p:nvPr/>
        </p:nvSpPr>
        <p:spPr>
          <a:xfrm>
            <a:off x="4673520" y="2844720"/>
            <a:ext cx="1546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entury Gothic"/>
              </a:rPr>
              <a:t> 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Rectangle 4"/>
          <p:cNvSpPr/>
          <p:nvPr/>
        </p:nvSpPr>
        <p:spPr>
          <a:xfrm>
            <a:off x="2602800" y="4076640"/>
            <a:ext cx="69854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fr-FR" sz="4400" spc="-1" strike="noStrike">
                <a:solidFill>
                  <a:srgbClr val="050735"/>
                </a:solidFill>
                <a:latin typeface="Arial"/>
              </a:rPr>
              <a:t>NOVEMBRE NUMÉRIQUE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Rectangle 5"/>
          <p:cNvSpPr/>
          <p:nvPr/>
        </p:nvSpPr>
        <p:spPr>
          <a:xfrm>
            <a:off x="10133280" y="5187600"/>
            <a:ext cx="1764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002060"/>
                </a:solidFill>
                <a:latin typeface="Arial"/>
              </a:rPr>
              <a:t>N’Djamena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002060"/>
                </a:solidFill>
                <a:latin typeface="Arial"/>
              </a:rPr>
              <a:t>Moundou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002060"/>
                </a:solidFill>
                <a:latin typeface="Arial"/>
              </a:rPr>
              <a:t>Abéché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Rectangle 6"/>
          <p:cNvSpPr/>
          <p:nvPr/>
        </p:nvSpPr>
        <p:spPr>
          <a:xfrm>
            <a:off x="2044800" y="5544720"/>
            <a:ext cx="609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050735"/>
                </a:solidFill>
                <a:latin typeface="Arial"/>
              </a:rPr>
              <a:t>Philippe ALIFA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050735"/>
                </a:solidFill>
                <a:latin typeface="Arial"/>
              </a:rPr>
              <a:t>philipalifa.tpa@gmail.com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Rectangle 7"/>
          <p:cNvSpPr/>
          <p:nvPr/>
        </p:nvSpPr>
        <p:spPr>
          <a:xfrm>
            <a:off x="293400" y="177840"/>
            <a:ext cx="2512440" cy="136296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85" name="Rectangle 8"/>
          <p:cNvSpPr/>
          <p:nvPr/>
        </p:nvSpPr>
        <p:spPr>
          <a:xfrm>
            <a:off x="9132480" y="177840"/>
            <a:ext cx="2512440" cy="1362960"/>
          </a:xfrm>
          <a:prstGeom prst="rect">
            <a:avLst/>
          </a:prstGeom>
          <a:blipFill rotWithShape="0">
            <a:blip r:embed="rId3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1440360" y="2340000"/>
            <a:ext cx="8819640" cy="23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600" spc="-1" strike="noStrike">
                <a:solidFill>
                  <a:srgbClr val="010119"/>
                </a:solidFill>
                <a:latin typeface="Arial"/>
              </a:rPr>
              <a:t>c. Recherche et correspondance</a:t>
            </a:r>
            <a:endParaRPr b="0" lang="fr-FR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CHERCHE : Trouve la position d’une sous-chaîne dans une chaîne. (Non sensible à la casse)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=CHERCHE("mot", A1)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TROUVE : Comme CHERCHE, mais sensible à la casse.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=TROUVE("mot", A1)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lèche vers le haut 1"/>
          <p:cNvSpPr/>
          <p:nvPr/>
        </p:nvSpPr>
        <p:spPr>
          <a:xfrm flipV="1">
            <a:off x="561600" y="11520"/>
            <a:ext cx="352080" cy="16189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09" name=""/>
          <p:cNvSpPr/>
          <p:nvPr/>
        </p:nvSpPr>
        <p:spPr>
          <a:xfrm>
            <a:off x="1260360" y="789120"/>
            <a:ext cx="10079640" cy="515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10119"/>
                </a:solidFill>
                <a:latin typeface="Arial"/>
              </a:rPr>
              <a:t>d. Nettoyage et modification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SUPPRESPACE : Supprime les espaces inutiles.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=SUPPRESPACE(A1)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NOMPROPRE : Met en majuscule la première lettre de chaque mot.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=NOMPROPRE(A1)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MAJUSCULE : Met le texte en majuscule.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=MAJUSCULE(A1)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MINUSCULE : Met le texte en minuscule.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=MINUSCULE(A1)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SUBSTITUE : Remplace un texte par un autre.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=SUBSTITUE(A1, "ancien", "nouveau")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720000" y="1080000"/>
            <a:ext cx="10620000" cy="47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10119"/>
                </a:solidFill>
                <a:latin typeface="Arial"/>
              </a:rPr>
              <a:t>e. Statistiques de base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SOMME : Additionne les valeurs.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=SOMME(A1:A10)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MOYENNE : Calcule la moyenne.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=MOYENNE(A1:A10)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NB : Compte les cellules non vides.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=NB(A1:A10)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NB.SI : Compte les cellules qui répondent à un critère.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=NB.SI(A1:A10, "&gt;10")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NB.SI.ENS : Compte les cellules répondant à plusieurs critères.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=NB.SI.ENS(A1:A10, "&gt;10", B1:B10, "&lt;20")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lèche vers le haut 2"/>
          <p:cNvSpPr/>
          <p:nvPr/>
        </p:nvSpPr>
        <p:spPr>
          <a:xfrm flipV="1">
            <a:off x="561600" y="11520"/>
            <a:ext cx="352080" cy="16189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12" name=""/>
          <p:cNvSpPr/>
          <p:nvPr/>
        </p:nvSpPr>
        <p:spPr>
          <a:xfrm>
            <a:off x="1440000" y="1044000"/>
            <a:ext cx="10080000" cy="41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10119"/>
                </a:solidFill>
                <a:latin typeface="Liberation Serif;Times New Roman"/>
                <a:ea typeface="Noto Serif CJK SC"/>
              </a:rPr>
              <a:t>f. Recherche et regroupement</a:t>
            </a:r>
            <a:endParaRPr b="0" lang="fr-FR" sz="3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erif CJK SC"/>
              </a:rPr>
              <a:t>RECHERCHEV : Recherche une valeur dans une colonne.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erif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=RECHERCHEV(5, A1:B10, 2, FAUX)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RECHERCHEX : Plus flexible que RECHERCHEV.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=RECHERCHEX("clé", A1:A10, B1:B10, "Non trouvé")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INDEX : Renvoie une valeur basée sur sa position.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=INDEX(A1:C10, 2, 3)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EQUIV : Trouve la position d’une valeur.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=EQUIV(50, A1:A10, 0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>
            <a:off x="540360" y="900000"/>
            <a:ext cx="11159640" cy="48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10119"/>
                </a:solidFill>
                <a:latin typeface="Arial"/>
              </a:rPr>
              <a:t>g. Analyse conditionnelle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SI : Effectue une opération conditionnelle.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=SI(A1&gt;10, "Oui", "Non")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SI.MULTIPLE : Vérifie plusieurs conditions.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=SI.MULTIPLE(A1, 1, "Un", 2, "Deux", "Autre")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SOMME.SI : Additionne les valeurs répondant à un critère.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=SOMME.SI(A1:A10, "&gt;10", B1:B10)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SOMME.SI.ENS : Additionne les valeurs répondant à plusieurs critères.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=SOMME.SI.ENS(A1:A10, B1:B10, "&gt;10", C1:C10, "&lt;20")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lèche vers le haut 4"/>
          <p:cNvSpPr/>
          <p:nvPr/>
        </p:nvSpPr>
        <p:spPr>
          <a:xfrm flipV="1">
            <a:off x="561600" y="11520"/>
            <a:ext cx="352080" cy="16189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15" name=""/>
          <p:cNvSpPr/>
          <p:nvPr/>
        </p:nvSpPr>
        <p:spPr>
          <a:xfrm>
            <a:off x="1440000" y="180000"/>
            <a:ext cx="9719640" cy="20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10119"/>
                </a:solidFill>
                <a:latin typeface="Arial"/>
              </a:rPr>
              <a:t>h. Résumé et visualisation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TCD (Tableaux croisés dynamiques) : Résume et analyse les données dans un tableau dynamique.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GRAPHIQUES : Crée des visualisations pour des analyses rapides.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1440000" y="2592000"/>
            <a:ext cx="8639640" cy="21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fr-FR" sz="2100" spc="-1" strike="noStrike">
                <a:solidFill>
                  <a:srgbClr val="ffffff"/>
                </a:solidFill>
                <a:latin typeface="Arial"/>
              </a:rPr>
              <a:t>Une fonction Excel est une formule prédéfinie, effectuant un calcul spécifique en utilisant les valeurs entrées par l'utilisateur en guise d'arguments. Chaque fonction Excel à un rôle différent et permet de calculer une valeur spécifique.</a:t>
            </a:r>
            <a:endParaRPr b="0" lang="fr-FR" sz="21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fr-FR" sz="2100" spc="-1" strike="noStrike">
                <a:solidFill>
                  <a:srgbClr val="ffffff"/>
                </a:solidFill>
                <a:latin typeface="Arial"/>
              </a:rPr>
              <a:t>Les fonctions de feuille de calcul sont classées par fonctionnalité. Cliquez sur ce lien pour parcourir ses fonctions :</a:t>
            </a:r>
            <a:endParaRPr b="0" lang="fr-FR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720000" y="5544000"/>
            <a:ext cx="10979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fr-FR" sz="2600" spc="-1" strike="noStrike">
                <a:solidFill>
                  <a:srgbClr val="ffffff"/>
                </a:solidFill>
                <a:latin typeface="Arial"/>
              </a:rPr>
              <a:t>https://support.microsoft.com/fr-fr/office/fonctions-excel-par-cat%C3%A9gorie-5f91f4e9-7b42-46d2-9bd1-63f26a86c0eb</a:t>
            </a:r>
            <a:endParaRPr b="0" lang="fr-FR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ZoneTexte 3"/>
          <p:cNvSpPr/>
          <p:nvPr/>
        </p:nvSpPr>
        <p:spPr>
          <a:xfrm>
            <a:off x="927360" y="2046960"/>
            <a:ext cx="102013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Pourquoi visualiser les données ? Identifier les tendances et faciliter la compréhension.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Types de Graphiques et Utilisations.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Graphiques à barres et histogrammes : pour comparer des valeurs.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Graphiques à secteurs (camembert) : pour afficher la composition de données.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Graphiques en courbes : pour suivre les changements sur une période de temps.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Graphiques à bulles et à nuage de points : pour visualiser les relations entre deux variables.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84360" y="685800"/>
            <a:ext cx="6369120" cy="72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6666"/>
          </a:bodyPr>
          <a:p>
            <a:pPr marL="285840" indent="-285840" defTabSz="45720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3600" spc="-1" strike="noStrike">
                <a:solidFill>
                  <a:srgbClr val="0c064c"/>
                </a:solidFill>
                <a:latin typeface="Century Gothic"/>
              </a:rPr>
              <a:t>Visualisation des Données</a:t>
            </a:r>
            <a:endParaRPr b="0" lang="fr-FR" sz="3600" spc="-1" strike="noStrike">
              <a:solidFill>
                <a:srgbClr val="0c064c"/>
              </a:solidFill>
              <a:latin typeface="Arial"/>
            </a:endParaRPr>
          </a:p>
        </p:txBody>
      </p:sp>
      <p:sp>
        <p:nvSpPr>
          <p:cNvPr id="220" name="ZoneTexte 6"/>
          <p:cNvSpPr/>
          <p:nvPr/>
        </p:nvSpPr>
        <p:spPr>
          <a:xfrm>
            <a:off x="992160" y="5042520"/>
            <a:ext cx="1095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Choisir le type de graphique approprié en fonction des données.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Personnaliser les graphiques : titres, étiquettes, couleurs et légendes.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Utilisation de graphique dynamique dans Excel pour visualiser les changements en temps réel.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Ajouter des segments (filtres interactifs) pour affiner l’analyse visuelle des données.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ZoneTexte 7"/>
          <p:cNvSpPr/>
          <p:nvPr/>
        </p:nvSpPr>
        <p:spPr>
          <a:xfrm>
            <a:off x="430920" y="4444920"/>
            <a:ext cx="8255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2400" spc="-1" strike="noStrike">
                <a:solidFill>
                  <a:srgbClr val="0c064c"/>
                </a:solidFill>
                <a:latin typeface="Century Gothic"/>
              </a:rPr>
              <a:t>Création de Graphiques dans Excel et Google Sheets</a:t>
            </a:r>
            <a:endParaRPr b="0" lang="fr-FR" sz="2400" spc="-1" strike="noStrike">
              <a:solidFill>
                <a:srgbClr val="0c064c"/>
              </a:solidFill>
              <a:latin typeface="Arial"/>
            </a:endParaRPr>
          </a:p>
        </p:txBody>
      </p:sp>
      <p:sp>
        <p:nvSpPr>
          <p:cNvPr id="222" name="ZoneTexte 8"/>
          <p:cNvSpPr/>
          <p:nvPr/>
        </p:nvSpPr>
        <p:spPr>
          <a:xfrm>
            <a:off x="326520" y="1456200"/>
            <a:ext cx="81334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2600" spc="-1" strike="noStrike">
                <a:solidFill>
                  <a:srgbClr val="0c064c"/>
                </a:solidFill>
                <a:latin typeface="Century Gothic"/>
              </a:rPr>
              <a:t>Principes de la Visualisation des Données</a:t>
            </a:r>
            <a:endParaRPr b="0" lang="fr-FR" sz="2600" spc="-1" strike="noStrike">
              <a:solidFill>
                <a:srgbClr val="0c064c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fr-FR" sz="2400" spc="-1" strike="noStrike">
              <a:solidFill>
                <a:srgbClr val="0c064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84360" y="325800"/>
            <a:ext cx="8533800" cy="70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3600" spc="-1" strike="noStrike">
                <a:solidFill>
                  <a:srgbClr val="0c064c"/>
                </a:solidFill>
                <a:latin typeface="Century Gothic"/>
              </a:rPr>
              <a:t>Visualisation des Données</a:t>
            </a:r>
            <a:endParaRPr b="0" lang="fr-FR" sz="3600" spc="-1" strike="noStrike">
              <a:solidFill>
                <a:srgbClr val="0c064c"/>
              </a:solidFill>
              <a:latin typeface="Arial"/>
            </a:endParaRPr>
          </a:p>
        </p:txBody>
      </p:sp>
      <p:sp>
        <p:nvSpPr>
          <p:cNvPr id="224" name="ZoneTexte 3"/>
          <p:cNvSpPr/>
          <p:nvPr/>
        </p:nvSpPr>
        <p:spPr>
          <a:xfrm>
            <a:off x="1262520" y="1180440"/>
            <a:ext cx="11000520" cy="53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002060"/>
                </a:solidFill>
                <a:latin typeface="Century Gothic"/>
              </a:rPr>
              <a:t>Principes de la Visualisation des Données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002060"/>
                </a:solidFill>
                <a:latin typeface="Century Gothic"/>
              </a:rPr>
              <a:t> 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Pourquoi visualiser les données? On peut répondre d’une manière simple : Identifier les tendances et faciliter la compréhension.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Types de Graphiques et Utilisations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Graphiques à barres et histogrammes : pour comparer des valeurs.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Graphiques à secteurs (camembert) : pour afficher la composition de données.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Graphiques en courbes : pour suivre les changements sur une période de temps.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Graphiques à bulles et à nuage de points : pour visualiser les relations entre deux variables.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2400" spc="-1" strike="noStrike">
                <a:solidFill>
                  <a:schemeClr val="dk1"/>
                </a:solidFill>
                <a:latin typeface="Century Gothic"/>
              </a:rPr>
              <a:t>•</a:t>
            </a:r>
            <a:r>
              <a:rPr b="1" lang="fr-FR" sz="2400" spc="-1" strike="noStrike">
                <a:solidFill>
                  <a:srgbClr val="010119"/>
                </a:solidFill>
                <a:latin typeface="Century Gothic"/>
              </a:rPr>
              <a:t> </a:t>
            </a:r>
            <a:r>
              <a:rPr b="1" lang="fr-FR" sz="2400" spc="-1" strike="noStrike">
                <a:solidFill>
                  <a:srgbClr val="002060"/>
                </a:solidFill>
                <a:latin typeface="Century Gothic"/>
              </a:rPr>
              <a:t>Création de Graphiques dans Excel et Google Sheets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Choisir le type de graphique approprié en fonction des données.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Personnaliser les graphiques : titres, étiquettes, couleurs et légendes.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Utilisation de graphique dynamique dans Excel pour visualiser les changements en temps réel.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Ajouter des segments (filtres interactifs) pour affiner l’analyse visuelle des données.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/>
          </p:nvPr>
        </p:nvSpPr>
        <p:spPr>
          <a:xfrm>
            <a:off x="493560" y="371520"/>
            <a:ext cx="8533800" cy="75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3600" spc="-1" strike="noStrike">
                <a:solidFill>
                  <a:srgbClr val="002060"/>
                </a:solidFill>
                <a:latin typeface="Century Gothic"/>
              </a:rPr>
              <a:t>Analyse de Scénarios et Prévisions</a:t>
            </a:r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ZoneTexte 3"/>
          <p:cNvSpPr/>
          <p:nvPr/>
        </p:nvSpPr>
        <p:spPr>
          <a:xfrm>
            <a:off x="1119960" y="1131480"/>
            <a:ext cx="11145240" cy="27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2200" spc="-1" strike="noStrike">
                <a:solidFill>
                  <a:schemeClr val="dk1"/>
                </a:solidFill>
                <a:latin typeface="Century Gothic"/>
              </a:rPr>
              <a:t>• </a:t>
            </a:r>
            <a:r>
              <a:rPr b="1" lang="fr-FR" sz="2200" spc="-1" strike="noStrike">
                <a:solidFill>
                  <a:srgbClr val="002060"/>
                </a:solidFill>
                <a:latin typeface="Century Gothic"/>
              </a:rPr>
              <a:t>Analyse de scénarios </a:t>
            </a:r>
            <a:endParaRPr b="0" lang="fr-FR" sz="22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Utilisation de l'outil d'analyse de scénarios d'Excel pour simuler différentes hypothèses de données.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Définition des scénarios possibles et application pour voir les effets des changements de valeurs.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2400" spc="-1" strike="noStrike">
                <a:solidFill>
                  <a:schemeClr val="dk1"/>
                </a:solidFill>
                <a:latin typeface="Century Gothic"/>
              </a:rPr>
              <a:t>• </a:t>
            </a:r>
            <a:r>
              <a:rPr b="1" lang="fr-FR" sz="2400" spc="-1" strike="noStrike">
                <a:solidFill>
                  <a:srgbClr val="002060"/>
                </a:solidFill>
                <a:latin typeface="Century Gothic"/>
              </a:rPr>
              <a:t>Prévisions avec les Graphiques de Tendance 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Lignes de tendance : ajouter une ligne de tendance aux graphiques pour identifier la progression des données.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• </a:t>
            </a: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Prévision simple des valeurs futures sur la base de données historiques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Espace réservé du contenu 11"/>
          <p:cNvSpPr/>
          <p:nvPr/>
        </p:nvSpPr>
        <p:spPr>
          <a:xfrm>
            <a:off x="455760" y="3898800"/>
            <a:ext cx="853380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800" spc="-1" strike="noStrike">
                <a:solidFill>
                  <a:srgbClr val="002060"/>
                </a:solidFill>
                <a:latin typeface="Century Gothic"/>
              </a:rPr>
              <a:t>Pour analyser de données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ZoneTexte 7"/>
          <p:cNvSpPr/>
          <p:nvPr/>
        </p:nvSpPr>
        <p:spPr>
          <a:xfrm>
            <a:off x="923760" y="4678200"/>
            <a:ext cx="8103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Il vous faut les besoins du clients bien définis pour lui faire une bonne analyse.  Des données claires et lisible.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ZoneTexte 15"/>
          <p:cNvSpPr/>
          <p:nvPr/>
        </p:nvSpPr>
        <p:spPr>
          <a:xfrm>
            <a:off x="800280" y="2082960"/>
            <a:ext cx="10591200" cy="21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fr-FR" sz="6600" spc="-1" strike="noStrike">
                <a:solidFill>
                  <a:srgbClr val="002060"/>
                </a:solidFill>
                <a:latin typeface="Century Gothic"/>
              </a:rPr>
              <a:t>Merci pour votre aimable attention</a:t>
            </a:r>
            <a:endParaRPr b="0" lang="fr-FR" sz="6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re 1"/>
          <p:cNvSpPr/>
          <p:nvPr/>
        </p:nvSpPr>
        <p:spPr>
          <a:xfrm>
            <a:off x="1846800" y="2534040"/>
            <a:ext cx="8838000" cy="17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fr-FR" sz="6600" spc="-1" strike="noStrike" cap="all">
                <a:solidFill>
                  <a:schemeClr val="dk1"/>
                </a:solidFill>
                <a:latin typeface="Century Gothic"/>
              </a:rPr>
              <a:t>Analyse de données avec Excel et Google Sheets</a:t>
            </a:r>
            <a:endParaRPr b="0" lang="fr-FR" sz="6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684360" y="653040"/>
            <a:ext cx="8533800" cy="104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4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Objectifs de la session</a:t>
            </a:r>
            <a:endParaRPr b="0" lang="fr-F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ZoneTexte 3"/>
          <p:cNvSpPr/>
          <p:nvPr/>
        </p:nvSpPr>
        <p:spPr>
          <a:xfrm>
            <a:off x="1440000" y="2395080"/>
            <a:ext cx="1030212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fr-FR" sz="2400" spc="-1" strike="noStrike">
                <a:solidFill>
                  <a:schemeClr val="dk1"/>
                </a:solidFill>
                <a:latin typeface="Century Gothic"/>
              </a:rPr>
              <a:t>Maîtriser les bases de l’analyse de données dans Excel et Google Sheets.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fr-FR" sz="2400" spc="-1" strike="noStrike">
                <a:solidFill>
                  <a:schemeClr val="dk1"/>
                </a:solidFill>
                <a:latin typeface="Century Gothic"/>
              </a:rPr>
              <a:t>2. Savoir manipuler et transformer des données pour une meilleure compréhension.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fr-FR" sz="2400" spc="-1" strike="noStrike">
                <a:solidFill>
                  <a:schemeClr val="dk1"/>
                </a:solidFill>
                <a:latin typeface="Century Gothic"/>
              </a:rPr>
              <a:t>3. Apprendre à créer des visualisations pour interpréter les résultats.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/>
          </p:nvPr>
        </p:nvSpPr>
        <p:spPr>
          <a:xfrm>
            <a:off x="357480" y="522360"/>
            <a:ext cx="8533800" cy="6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800" spc="-1" strike="noStrike">
                <a:solidFill>
                  <a:srgbClr val="0c064c"/>
                </a:solidFill>
                <a:latin typeface="Century Gothic"/>
              </a:rPr>
              <a:t>Introduction à l'Analyse de Données</a:t>
            </a:r>
            <a:endParaRPr b="1" lang="fr-FR" sz="2800" spc="-1" strike="noStrike">
              <a:solidFill>
                <a:srgbClr val="0c064c"/>
              </a:solidFill>
              <a:latin typeface="Arial"/>
            </a:endParaRPr>
          </a:p>
        </p:txBody>
      </p:sp>
      <p:sp>
        <p:nvSpPr>
          <p:cNvPr id="190" name="ZoneTexte 4"/>
          <p:cNvSpPr/>
          <p:nvPr/>
        </p:nvSpPr>
        <p:spPr>
          <a:xfrm>
            <a:off x="613800" y="1598400"/>
            <a:ext cx="69094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2800" spc="-1" strike="noStrike">
                <a:solidFill>
                  <a:srgbClr val="002060"/>
                </a:solidFill>
                <a:latin typeface="Century Gothic"/>
              </a:rPr>
              <a:t>Définition :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ZoneTexte 5"/>
          <p:cNvSpPr/>
          <p:nvPr/>
        </p:nvSpPr>
        <p:spPr>
          <a:xfrm>
            <a:off x="1005840" y="2521080"/>
            <a:ext cx="1051416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1" lang="fr-FR" sz="2000" spc="-1" strike="noStrike">
                <a:solidFill>
                  <a:schemeClr val="dk1"/>
                </a:solidFill>
                <a:latin typeface="Century Gothic"/>
              </a:rPr>
              <a:t>L’analyse des données est la science qui consiste à examiner les données pour en tirer des informations permettant de prendre des décisions ou d’approfondir les connaissances sur divers sujets. Dans notre cas, celles-ci doivent être analysées afin d’obtenir des informations précieuses permettant d’améliorer les services. C’est le fait de simplifier la lecture des données écrites d’une manière brute.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2000" spc="-1" strike="noStrike">
                <a:solidFill>
                  <a:schemeClr val="dk1"/>
                </a:solidFill>
                <a:latin typeface="Century Gothic"/>
              </a:rPr>
              <a:t>Excel et Google Sheets comme outils de manipulation, de calcul et de visualisation de données. Sont des excellents logiciels pour l’amélioration de la lecture des donées brutes.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3"/>
          <p:cNvSpPr/>
          <p:nvPr/>
        </p:nvSpPr>
        <p:spPr>
          <a:xfrm>
            <a:off x="457560" y="1084320"/>
            <a:ext cx="5367960" cy="43754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93" name="ZoneTexte 8"/>
          <p:cNvSpPr/>
          <p:nvPr/>
        </p:nvSpPr>
        <p:spPr>
          <a:xfrm>
            <a:off x="2209680" y="122040"/>
            <a:ext cx="7377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2000" spc="-1" strike="noStrike">
                <a:solidFill>
                  <a:schemeClr val="lt2">
                    <a:lumMod val="50000"/>
                  </a:schemeClr>
                </a:solidFill>
                <a:latin typeface="Century Gothic"/>
              </a:rPr>
              <a:t>exemples des données analysées dans différents secteurs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Rectangle 9"/>
          <p:cNvSpPr/>
          <p:nvPr/>
        </p:nvSpPr>
        <p:spPr>
          <a:xfrm>
            <a:off x="6498720" y="1084320"/>
            <a:ext cx="5215680" cy="43754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3"/>
          <p:cNvSpPr/>
          <p:nvPr/>
        </p:nvSpPr>
        <p:spPr>
          <a:xfrm>
            <a:off x="696600" y="3637440"/>
            <a:ext cx="5080680" cy="301680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96" name="Rectangle 4"/>
          <p:cNvSpPr/>
          <p:nvPr/>
        </p:nvSpPr>
        <p:spPr>
          <a:xfrm>
            <a:off x="6187320" y="417600"/>
            <a:ext cx="5080680" cy="301680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97" name="Rectangle 5"/>
          <p:cNvSpPr/>
          <p:nvPr/>
        </p:nvSpPr>
        <p:spPr>
          <a:xfrm>
            <a:off x="6187320" y="3599280"/>
            <a:ext cx="5080680" cy="3016800"/>
          </a:xfrm>
          <a:prstGeom prst="rect">
            <a:avLst/>
          </a:prstGeom>
          <a:blipFill rotWithShape="0">
            <a:blip r:embed="rId3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98" name="Rectangle 6"/>
          <p:cNvSpPr/>
          <p:nvPr/>
        </p:nvSpPr>
        <p:spPr>
          <a:xfrm>
            <a:off x="696600" y="430200"/>
            <a:ext cx="5080680" cy="3016800"/>
          </a:xfrm>
          <a:prstGeom prst="rect">
            <a:avLst/>
          </a:prstGeom>
          <a:blipFill rotWithShape="0">
            <a:blip r:embed="rId4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684360" y="398520"/>
            <a:ext cx="8533800" cy="8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3200" spc="-1" strike="noStrike">
                <a:solidFill>
                  <a:srgbClr val="0c064c"/>
                </a:solidFill>
                <a:latin typeface="Century Gothic"/>
              </a:rPr>
              <a:t>Manipulation des Données dans Excel et Google Sheet</a:t>
            </a:r>
            <a:endParaRPr b="1" lang="fr-FR" sz="3200" spc="-1" strike="noStrike">
              <a:solidFill>
                <a:srgbClr val="0c064c"/>
              </a:solidFill>
              <a:latin typeface="Arial"/>
            </a:endParaRPr>
          </a:p>
        </p:txBody>
      </p:sp>
      <p:sp>
        <p:nvSpPr>
          <p:cNvPr id="200" name="ZoneTexte 3"/>
          <p:cNvSpPr/>
          <p:nvPr/>
        </p:nvSpPr>
        <p:spPr>
          <a:xfrm>
            <a:off x="1681920" y="2870280"/>
            <a:ext cx="929808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2100" spc="-1" strike="noStrike">
                <a:solidFill>
                  <a:srgbClr val="fffaf0"/>
                </a:solidFill>
                <a:latin typeface="Century Gothic"/>
              </a:rPr>
              <a:t>• </a:t>
            </a:r>
            <a:r>
              <a:rPr b="1" lang="fr-FR" sz="2100" spc="-1" strike="noStrike">
                <a:solidFill>
                  <a:srgbClr val="fffaf0"/>
                </a:solidFill>
                <a:latin typeface="Century Gothic"/>
              </a:rPr>
              <a:t>Importer des données : à partir de sources externes (CSV, feuilles de calcul en ligne).</a:t>
            </a:r>
            <a:endParaRPr b="1" lang="fr-FR" sz="2100" spc="-1" strike="noStrike">
              <a:solidFill>
                <a:srgbClr val="fffaf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2100" spc="-1" strike="noStrike">
                <a:solidFill>
                  <a:srgbClr val="fffaf0"/>
                </a:solidFill>
                <a:latin typeface="Century Gothic"/>
              </a:rPr>
              <a:t>• </a:t>
            </a:r>
            <a:r>
              <a:rPr b="1" lang="fr-FR" sz="2100" spc="-1" strike="noStrike">
                <a:solidFill>
                  <a:srgbClr val="fffaf0"/>
                </a:solidFill>
                <a:latin typeface="Century Gothic"/>
              </a:rPr>
              <a:t>Nettoyage des données : suppression des doublons, gestion des cellules vides, correction des erreurs de format.</a:t>
            </a:r>
            <a:endParaRPr b="1" lang="fr-FR" sz="2100" spc="-1" strike="noStrike">
              <a:solidFill>
                <a:srgbClr val="fffaf0"/>
              </a:solidFill>
              <a:latin typeface="Arial"/>
            </a:endParaRPr>
          </a:p>
        </p:txBody>
      </p:sp>
      <p:sp>
        <p:nvSpPr>
          <p:cNvPr id="201" name="ZoneTexte 4"/>
          <p:cNvSpPr/>
          <p:nvPr/>
        </p:nvSpPr>
        <p:spPr>
          <a:xfrm>
            <a:off x="1384920" y="2133720"/>
            <a:ext cx="725508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2400" spc="-1" strike="noStrike">
                <a:solidFill>
                  <a:srgbClr val="0c064c"/>
                </a:solidFill>
                <a:latin typeface="Century Gothic"/>
              </a:rPr>
              <a:t>Importation et Nettoyage des Données</a:t>
            </a:r>
            <a:endParaRPr b="0" lang="fr-FR" sz="2400" spc="-1" strike="noStrike">
              <a:solidFill>
                <a:srgbClr val="0c064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ZoneTexte 1"/>
          <p:cNvSpPr/>
          <p:nvPr/>
        </p:nvSpPr>
        <p:spPr>
          <a:xfrm>
            <a:off x="1456560" y="1908000"/>
            <a:ext cx="10485720" cy="43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fr-FR" sz="2600" spc="-1" strike="noStrike">
                <a:solidFill>
                  <a:srgbClr val="0c064c"/>
                </a:solidFill>
                <a:latin typeface="Century Gothic"/>
              </a:rPr>
              <a:t>a. Manipulation des chaînes de texte</a:t>
            </a:r>
            <a:endParaRPr b="0" lang="fr-FR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50360"/>
              </a:tabLst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50360"/>
              </a:tabLst>
            </a:pPr>
            <a:r>
              <a:rPr b="1" lang="fr-FR" sz="2000" spc="-1" strike="noStrike">
                <a:solidFill>
                  <a:srgbClr val="fffaf0"/>
                </a:solidFill>
                <a:latin typeface="Century Gothic"/>
              </a:rPr>
              <a:t>CONCAT</a:t>
            </a:r>
            <a:r>
              <a:rPr b="0" lang="fr-FR" sz="2000" spc="-1" strike="noStrike">
                <a:solidFill>
                  <a:srgbClr val="fffaf0"/>
                </a:solidFill>
                <a:latin typeface="Century Gothic"/>
              </a:rPr>
              <a:t> ou </a:t>
            </a:r>
            <a:r>
              <a:rPr b="1" lang="fr-FR" sz="2000" spc="-1" strike="noStrike">
                <a:solidFill>
                  <a:srgbClr val="fffaf0"/>
                </a:solidFill>
                <a:latin typeface="Century Gothic"/>
              </a:rPr>
              <a:t>CONCATENER</a:t>
            </a:r>
            <a:r>
              <a:rPr b="0" lang="fr-FR" sz="2000" spc="-1" strike="noStrike">
                <a:solidFill>
                  <a:srgbClr val="fffaf0"/>
                </a:solidFill>
                <a:latin typeface="Century Gothic"/>
              </a:rPr>
              <a:t> : Combine plusieurs chaînes de texte.</a:t>
            </a:r>
            <a:br>
              <a:rPr sz="2000"/>
            </a:br>
            <a:r>
              <a:rPr b="0" lang="fr-FR" sz="2000" spc="-1" strike="noStrike">
                <a:solidFill>
                  <a:srgbClr val="fffaf0"/>
                </a:solidFill>
                <a:latin typeface="Century Gothic"/>
              </a:rPr>
              <a:t>Ex. : </a:t>
            </a:r>
            <a:r>
              <a:rPr b="0" lang="fr-FR" sz="2000" spc="-1" strike="noStrike">
                <a:solidFill>
                  <a:srgbClr val="fffaf0"/>
                </a:solidFill>
                <a:latin typeface="Liberation Mono;Courier New"/>
                <a:ea typeface="Noto Sans Mono CJK SC"/>
              </a:rPr>
              <a:t>=CONCAT(A1, B1)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50360"/>
              </a:tabLst>
            </a:pPr>
            <a:r>
              <a:rPr b="1" lang="fr-FR" sz="2000" spc="-1" strike="noStrike">
                <a:solidFill>
                  <a:srgbClr val="fffaf0"/>
                </a:solidFill>
                <a:latin typeface="Century Gothic"/>
                <a:ea typeface="Noto Sans Mono CJK SC"/>
              </a:rPr>
              <a:t>TEXTJOIN</a:t>
            </a:r>
            <a:r>
              <a:rPr b="0" lang="fr-FR" sz="2000" spc="-1" strike="noStrike">
                <a:solidFill>
                  <a:srgbClr val="fffaf0"/>
                </a:solidFill>
                <a:latin typeface="Century Gothic"/>
                <a:ea typeface="Noto Sans Mono CJK SC"/>
              </a:rPr>
              <a:t> : Combine des chaînes avec un séparateur, tout en ignorant les cellules </a:t>
            </a:r>
            <a:r>
              <a:rPr b="0" lang="fr-FR" sz="2000" spc="-1" strike="noStrike">
                <a:solidFill>
                  <a:srgbClr val="fffaf0"/>
                </a:solidFill>
                <a:latin typeface="Century Gothic"/>
                <a:ea typeface="Noto Sans Mono CJK SC"/>
              </a:rPr>
              <a:t>vides.</a:t>
            </a:r>
            <a:br>
              <a:rPr sz="2000"/>
            </a:br>
            <a:r>
              <a:rPr b="0" lang="fr-FR" sz="2000" spc="-1" strike="noStrike">
                <a:solidFill>
                  <a:srgbClr val="fffaf0"/>
                </a:solidFill>
                <a:latin typeface="Century Gothic"/>
                <a:ea typeface="Noto Sans Mono CJK SC"/>
              </a:rPr>
              <a:t>Ex. : </a:t>
            </a:r>
            <a:r>
              <a:rPr b="0" lang="fr-FR" sz="2000" spc="-1" strike="noStrike">
                <a:solidFill>
                  <a:srgbClr val="fffaf0"/>
                </a:solidFill>
                <a:latin typeface="Liberation Mono;Courier New"/>
                <a:ea typeface="Noto Sans Mono CJK SC"/>
              </a:rPr>
              <a:t>=TEXTJOIN(", ", TRUE, A1:A5)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50360"/>
              </a:tabLst>
            </a:pPr>
            <a:r>
              <a:rPr b="1" lang="fr-FR" sz="2000" spc="-1" strike="noStrike">
                <a:solidFill>
                  <a:srgbClr val="fffaf0"/>
                </a:solidFill>
                <a:latin typeface="Century Gothic"/>
                <a:ea typeface="Noto Sans Mono CJK SC"/>
              </a:rPr>
              <a:t>GAUCHE</a:t>
            </a:r>
            <a:r>
              <a:rPr b="0" lang="fr-FR" sz="2000" spc="-1" strike="noStrike">
                <a:solidFill>
                  <a:srgbClr val="fffaf0"/>
                </a:solidFill>
                <a:latin typeface="Century Gothic"/>
                <a:ea typeface="Noto Sans Mono CJK SC"/>
              </a:rPr>
              <a:t> : Extrait un nombre de caractères depuis la gauche d'une chaîne.</a:t>
            </a:r>
            <a:br>
              <a:rPr sz="2000"/>
            </a:br>
            <a:r>
              <a:rPr b="0" lang="fr-FR" sz="2000" spc="-1" strike="noStrike">
                <a:solidFill>
                  <a:srgbClr val="fffaf0"/>
                </a:solidFill>
                <a:latin typeface="Century Gothic"/>
                <a:ea typeface="Noto Sans Mono CJK SC"/>
              </a:rPr>
              <a:t>Ex. : </a:t>
            </a:r>
            <a:r>
              <a:rPr b="0" lang="fr-FR" sz="2000" spc="-1" strike="noStrike">
                <a:solidFill>
                  <a:srgbClr val="fffaf0"/>
                </a:solidFill>
                <a:latin typeface="Liberation Mono;Courier New"/>
                <a:ea typeface="Noto Sans Mono CJK SC"/>
              </a:rPr>
              <a:t>=GAUCHE(A1, 5)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50360"/>
              </a:tabLst>
            </a:pPr>
            <a:r>
              <a:rPr b="1" lang="fr-FR" sz="2000" spc="-1" strike="noStrike">
                <a:solidFill>
                  <a:srgbClr val="fffaf0"/>
                </a:solidFill>
                <a:latin typeface="Century Gothic"/>
                <a:ea typeface="Noto Sans Mono CJK SC"/>
              </a:rPr>
              <a:t>DROITE</a:t>
            </a:r>
            <a:r>
              <a:rPr b="0" lang="fr-FR" sz="2000" spc="-1" strike="noStrike">
                <a:solidFill>
                  <a:srgbClr val="fffaf0"/>
                </a:solidFill>
                <a:latin typeface="Century Gothic"/>
                <a:ea typeface="Noto Sans Mono CJK SC"/>
              </a:rPr>
              <a:t> : Extrait un nombre de caractères depuis la droite.</a:t>
            </a:r>
            <a:br>
              <a:rPr sz="2000"/>
            </a:br>
            <a:r>
              <a:rPr b="0" lang="fr-FR" sz="2000" spc="-1" strike="noStrike">
                <a:solidFill>
                  <a:srgbClr val="fffaf0"/>
                </a:solidFill>
                <a:latin typeface="Century Gothic"/>
                <a:ea typeface="Noto Sans Mono CJK SC"/>
              </a:rPr>
              <a:t>Ex. : </a:t>
            </a:r>
            <a:r>
              <a:rPr b="0" lang="fr-FR" sz="2000" spc="-1" strike="noStrike">
                <a:solidFill>
                  <a:srgbClr val="fffaf0"/>
                </a:solidFill>
                <a:latin typeface="Liberation Mono;Courier New"/>
                <a:ea typeface="Noto Sans Mono CJK SC"/>
              </a:rPr>
              <a:t>=DROITE(A1, 3)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50360"/>
              </a:tabLst>
            </a:pPr>
            <a:r>
              <a:rPr b="1" lang="fr-FR" sz="2000" spc="-1" strike="noStrike">
                <a:solidFill>
                  <a:srgbClr val="fffaf0"/>
                </a:solidFill>
                <a:latin typeface="Century Gothic"/>
                <a:ea typeface="Noto Sans Mono CJK SC"/>
              </a:rPr>
              <a:t>STXT</a:t>
            </a:r>
            <a:r>
              <a:rPr b="0" lang="fr-FR" sz="2000" spc="-1" strike="noStrike">
                <a:solidFill>
                  <a:srgbClr val="fffaf0"/>
                </a:solidFill>
                <a:latin typeface="Century Gothic"/>
                <a:ea typeface="Noto Sans Mono CJK SC"/>
              </a:rPr>
              <a:t> : Extrait une sous-chaîne à partir d’une position donnée.</a:t>
            </a:r>
            <a:br>
              <a:rPr sz="2000"/>
            </a:br>
            <a:r>
              <a:rPr b="0" lang="fr-FR" sz="2000" spc="-1" strike="noStrike">
                <a:solidFill>
                  <a:srgbClr val="fffaf0"/>
                </a:solidFill>
                <a:latin typeface="Century Gothic"/>
                <a:ea typeface="Noto Sans Mono CJK SC"/>
              </a:rPr>
              <a:t>Ex. : </a:t>
            </a:r>
            <a:r>
              <a:rPr b="0" lang="fr-FR" sz="2000" spc="-1" strike="noStrike">
                <a:solidFill>
                  <a:srgbClr val="fffaf0"/>
                </a:solidFill>
                <a:latin typeface="Liberation Mono;Courier New"/>
                <a:ea typeface="Noto Sans Mono CJK SC"/>
              </a:rPr>
              <a:t>=STXT(A1, 3, 4)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450360"/>
              </a:tabLst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Flèche à angle droit 10"/>
          <p:cNvSpPr/>
          <p:nvPr/>
        </p:nvSpPr>
        <p:spPr>
          <a:xfrm rot="10800000">
            <a:off x="540000" y="2610000"/>
            <a:ext cx="683640" cy="2898000"/>
          </a:xfrm>
          <a:prstGeom prst="bentUpArrow">
            <a:avLst>
              <a:gd name="adj1" fmla="val 25000"/>
              <a:gd name="adj2" fmla="val 27864"/>
              <a:gd name="adj3" fmla="val 25000"/>
            </a:avLst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04" name="ZoneTexte 2"/>
          <p:cNvSpPr/>
          <p:nvPr/>
        </p:nvSpPr>
        <p:spPr>
          <a:xfrm>
            <a:off x="773280" y="727200"/>
            <a:ext cx="8766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2800" spc="-1" strike="noStrike">
                <a:solidFill>
                  <a:srgbClr val="0c064c"/>
                </a:solidFill>
                <a:latin typeface="Century Gothic"/>
              </a:rPr>
              <a:t>Fonctions de Base pour l’Analyse de données</a:t>
            </a:r>
            <a:endParaRPr b="0" lang="fr-FR" sz="2800" spc="-1" strike="noStrike">
              <a:solidFill>
                <a:srgbClr val="0c064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lèche vers le haut 3"/>
          <p:cNvSpPr/>
          <p:nvPr/>
        </p:nvSpPr>
        <p:spPr>
          <a:xfrm flipV="1">
            <a:off x="561600" y="11520"/>
            <a:ext cx="352080" cy="16189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52f61"/>
          </a:solidFill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06" name=""/>
          <p:cNvSpPr/>
          <p:nvPr/>
        </p:nvSpPr>
        <p:spPr>
          <a:xfrm>
            <a:off x="1440000" y="720000"/>
            <a:ext cx="971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010119"/>
                </a:solidFill>
                <a:latin typeface="Arial"/>
              </a:rPr>
              <a:t>b. Nettoyage et modification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SUPPRESPACE : Supprime les espaces inutiles.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=SUPPRESPACE(A1)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NOMPROPRE : Met en majuscule la première lettre de chaque mot.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=NOMPROPRE(A1)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MAJUSCULE : Met le texte en majuscule.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=MAJUSCULE(A1)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MINUSCULE : Met le texte en minuscule.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=MINUSCULE(A1)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SUBSTITUE : Remplace un texte par un autre.</a:t>
            </a:r>
            <a:br>
              <a:rPr sz="2000"/>
            </a:b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Noto Sans Mono CJK SC"/>
              </a:rPr>
              <a:t>Ex. : </a:t>
            </a:r>
            <a:r>
              <a:rPr b="1" lang="fr-FR" sz="2000" spc="-1" strike="noStrike">
                <a:solidFill>
                  <a:srgbClr val="ffffff"/>
                </a:solidFill>
                <a:latin typeface="Liberation Mono;Courier New"/>
                <a:ea typeface="Noto Sans Mono CJK SC"/>
              </a:rPr>
              <a:t>=SUBSTITUE(A1, "ancien", "nouveau")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1000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lin ang="6120000" scaled="1"/>
          <a:tileRect l="0" t="0" r="0" b="0"/>
        </a:gradFill>
        <a:gradFill>
          <a:gsLst>
            <a:gs pos="0">
              <a:schemeClr val="phClr">
                <a:tint val="97000"/>
                <a:lumMod val="164000"/>
              </a:schemeClr>
            </a:gs>
            <a:gs pos="100000">
              <a:schemeClr val="phClr">
                <a:shade val="96000"/>
                <a:lumMod val="90000"/>
              </a:schemeClr>
            </a:gs>
          </a:gsLst>
          <a:path path="circle">
            <a:fillToRect l="0" t="0" r="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775</TotalTime>
  <Application>LibreOffice/24.2.6.2$Linux_X86_64 LibreOffice_project/420$Build-2</Application>
  <AppVersion>15.0000</AppVersion>
  <Words>1026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2024-11-17T18:47:40Z</dcterms:created>
  <dc:creator>FORMATION EN AUF</dc:creator>
  <dc:description/>
  <dc:language>fr-FR</dc:language>
  <cp:lastModifiedBy/>
  <dcterms:modified xsi:type="dcterms:W3CDTF">2024-11-26T23:37:33Z</dcterms:modified>
  <cp:revision>20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13</vt:i4>
  </property>
</Properties>
</file>