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4"/>
  </p:sldMasterIdLst>
  <p:notesMasterIdLst>
    <p:notesMasterId r:id="rId8"/>
  </p:notesMasterIdLst>
  <p:handoutMasterIdLst>
    <p:handoutMasterId r:id="rId9"/>
  </p:handoutMasterIdLst>
  <p:sldIdLst>
    <p:sldId id="270" r:id="rId5"/>
    <p:sldId id="269" r:id="rId6"/>
    <p:sldId id="271" r:id="rId7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D3768"/>
    <a:srgbClr val="0038A8"/>
    <a:srgbClr val="B2B2B2"/>
    <a:srgbClr val="C1C1C1"/>
    <a:srgbClr val="003399"/>
    <a:srgbClr val="1124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94607" autoAdjust="0"/>
  </p:normalViewPr>
  <p:slideViewPr>
    <p:cSldViewPr>
      <p:cViewPr>
        <p:scale>
          <a:sx n="100" d="100"/>
          <a:sy n="100" d="100"/>
        </p:scale>
        <p:origin x="-2058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8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64F5A5A-8FCE-3A47-B37D-0D4B773D59FB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6F5E715-FAFA-1E40-AF09-359D41FAE1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9796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F8A3F8-8B6A-4FC4-9432-80C344BB0980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A8DDCA-6036-47B8-A7CA-EA9F3D83B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78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B4BE-61A6-4AC5-A90D-20BEDD5327C7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98A4-7C42-499C-BA1A-8BDABB3AE9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ll log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5486400"/>
            <a:ext cx="1524000" cy="129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B4BE-61A6-4AC5-A90D-20BEDD5327C7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ll log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5486400"/>
            <a:ext cx="1524000" cy="129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B4BE-61A6-4AC5-A90D-20BEDD5327C7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ll log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5486400"/>
            <a:ext cx="1524000" cy="129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B4BE-61A6-4AC5-A90D-20BEDD5327C7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ll log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5486400"/>
            <a:ext cx="1524000" cy="129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B4BE-61A6-4AC5-A90D-20BEDD5327C7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3C6D-F922-4317-BAFF-2F603654B1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ll log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5486400"/>
            <a:ext cx="1524000" cy="129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B4BE-61A6-4AC5-A90D-20BEDD5327C7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ll log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5486400"/>
            <a:ext cx="1524000" cy="129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B4BE-61A6-4AC5-A90D-20BEDD5327C7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ll log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5486400"/>
            <a:ext cx="1524000" cy="129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B4BE-61A6-4AC5-A90D-20BEDD5327C7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ll log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5486400"/>
            <a:ext cx="1524000" cy="129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B4BE-61A6-4AC5-A90D-20BEDD5327C7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ll log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5486400"/>
            <a:ext cx="1524000" cy="129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B4BE-61A6-4AC5-A90D-20BEDD5327C7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ll log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5486400"/>
            <a:ext cx="1524000" cy="129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B4BE-61A6-4AC5-A90D-20BEDD5327C7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ll logo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5486400"/>
            <a:ext cx="1524000" cy="1295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B4BE-61A6-4AC5-A90D-20BEDD5327C7}" type="datetimeFigureOut">
              <a:rPr lang="en-US" smtClean="0"/>
              <a:pPr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>
            <p:custDataLst>
              <p:tags r:id="rId13"/>
            </p:custDataLst>
          </p:nvPr>
        </p:nvCxnSpPr>
        <p:spPr>
          <a:xfrm flipV="1">
            <a:off x="457200" y="304800"/>
            <a:ext cx="0" cy="5486400"/>
          </a:xfrm>
          <a:prstGeom prst="line">
            <a:avLst/>
          </a:prstGeom>
          <a:ln>
            <a:solidFill>
              <a:srgbClr val="0038A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hoenyxx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-152400" y="5181600"/>
            <a:ext cx="22098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In C, you use functions to modularize programs by combining the new functions </a:t>
            </a:r>
            <a:r>
              <a:rPr lang="en-US" sz="2200" dirty="0" smtClean="0"/>
              <a:t>you write </a:t>
            </a:r>
            <a:r>
              <a:rPr lang="en-US" sz="2200" dirty="0" smtClean="0"/>
              <a:t>with prepackaged C standard library functions. </a:t>
            </a: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 smtClean="0"/>
              <a:t>C standard library </a:t>
            </a:r>
            <a:r>
              <a:rPr lang="en-US" sz="2200" dirty="0" smtClean="0"/>
              <a:t>provides </a:t>
            </a:r>
            <a:r>
              <a:rPr lang="en-US" sz="2200" dirty="0" smtClean="0"/>
              <a:t>a rich collection of functions for performing common mathematical </a:t>
            </a:r>
            <a:r>
              <a:rPr lang="en-US" sz="2200" dirty="0" smtClean="0"/>
              <a:t>calculations</a:t>
            </a:r>
            <a:r>
              <a:rPr lang="en-US" sz="2200" dirty="0" smtClean="0"/>
              <a:t>, string manipulations, character manipulations, input/output and many </a:t>
            </a:r>
            <a:r>
              <a:rPr lang="en-US" sz="2200" dirty="0" smtClean="0"/>
              <a:t>other useful </a:t>
            </a:r>
            <a:r>
              <a:rPr lang="en-US" sz="2200" dirty="0" smtClean="0"/>
              <a:t>operations. </a:t>
            </a:r>
            <a:endParaRPr lang="en-US" sz="2200" dirty="0" smtClean="0"/>
          </a:p>
          <a:p>
            <a:pPr algn="just"/>
            <a:r>
              <a:rPr lang="en-US" sz="2200" dirty="0" smtClean="0"/>
              <a:t>Prepackaged </a:t>
            </a:r>
            <a:r>
              <a:rPr lang="en-US" sz="2200" dirty="0" smtClean="0"/>
              <a:t>functions make your job easier because they </a:t>
            </a:r>
            <a:r>
              <a:rPr lang="en-US" sz="2200" dirty="0" smtClean="0"/>
              <a:t>provide many </a:t>
            </a:r>
            <a:r>
              <a:rPr lang="en-US" sz="2200" dirty="0" smtClean="0"/>
              <a:t>of the capabilities you need.</a:t>
            </a:r>
          </a:p>
          <a:p>
            <a:pPr algn="just"/>
            <a:r>
              <a:rPr lang="en-US" sz="2200" dirty="0" smtClean="0"/>
              <a:t>The C standard includes the C language and its standard </a:t>
            </a:r>
            <a:r>
              <a:rPr lang="en-US" sz="2200" dirty="0" smtClean="0">
                <a:solidFill>
                  <a:srgbClr val="FF0000"/>
                </a:solidFill>
              </a:rPr>
              <a:t>library—standard </a:t>
            </a:r>
            <a:r>
              <a:rPr lang="en-US" sz="2200" dirty="0" smtClean="0">
                <a:solidFill>
                  <a:srgbClr val="FF0000"/>
                </a:solidFill>
              </a:rPr>
              <a:t>C compilers </a:t>
            </a:r>
            <a:r>
              <a:rPr lang="en-US" sz="2200" dirty="0" smtClean="0">
                <a:solidFill>
                  <a:srgbClr val="FF0000"/>
                </a:solidFill>
              </a:rPr>
              <a:t>implement both</a:t>
            </a:r>
            <a:r>
              <a:rPr lang="en-US" sz="2200" dirty="0" smtClean="0"/>
              <a:t>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>
              <a:tabLst>
                <a:tab pos="2400300" algn="l"/>
              </a:tabLst>
            </a:pPr>
            <a:r>
              <a:rPr lang="en-US" sz="3200" dirty="0" smtClean="0"/>
              <a:t>Functions (</a:t>
            </a:r>
            <a:r>
              <a:rPr lang="en-US" sz="3200" dirty="0" smtClean="0"/>
              <a:t>cont</a:t>
            </a:r>
            <a:r>
              <a:rPr lang="en-US" sz="3200" dirty="0" smtClean="0"/>
              <a:t>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Functions allow you to modularize a program. </a:t>
            </a:r>
            <a:endParaRPr lang="en-US" sz="22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In </a:t>
            </a:r>
            <a:r>
              <a:rPr lang="en-US" sz="2200" dirty="0" smtClean="0"/>
              <a:t>programs containing many </a:t>
            </a:r>
            <a:r>
              <a:rPr lang="en-US" sz="2200" dirty="0" smtClean="0"/>
              <a:t>functions</a:t>
            </a:r>
            <a:r>
              <a:rPr lang="en-US" sz="2200" dirty="0" smtClean="0"/>
              <a:t>, main is often implemented as a group of calls to functions that perform the </a:t>
            </a:r>
            <a:r>
              <a:rPr lang="en-US" sz="2200" dirty="0" smtClean="0"/>
              <a:t>bulk of </a:t>
            </a:r>
            <a:r>
              <a:rPr lang="en-US" sz="2200" dirty="0" smtClean="0"/>
              <a:t>the program’s work</a:t>
            </a:r>
            <a:r>
              <a:rPr lang="en-US" sz="2200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</a:rPr>
              <a:t>Motivations </a:t>
            </a:r>
            <a:r>
              <a:rPr lang="en-US" sz="2200" dirty="0" smtClean="0">
                <a:solidFill>
                  <a:srgbClr val="FF0000"/>
                </a:solidFill>
              </a:rPr>
              <a:t>for “functionalizing” a </a:t>
            </a:r>
            <a:r>
              <a:rPr lang="en-US" sz="2200" dirty="0" smtClean="0">
                <a:solidFill>
                  <a:srgbClr val="FF0000"/>
                </a:solidFill>
              </a:rPr>
              <a:t>Program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FF0000"/>
                </a:solidFill>
              </a:rPr>
              <a:t>divide-and-conquer</a:t>
            </a:r>
            <a:r>
              <a:rPr lang="en-US" sz="2200" dirty="0" smtClean="0"/>
              <a:t> </a:t>
            </a:r>
            <a:r>
              <a:rPr lang="en-US" sz="2200" dirty="0" smtClean="0"/>
              <a:t>approach makes program development more manageable</a:t>
            </a:r>
            <a:r>
              <a:rPr lang="en-US" sz="2200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</a:rPr>
              <a:t>Software reusability</a:t>
            </a:r>
            <a:r>
              <a:rPr lang="en-US" sz="2200" dirty="0" smtClean="0"/>
              <a:t>: building </a:t>
            </a:r>
            <a:r>
              <a:rPr lang="en-US" sz="2200" dirty="0" smtClean="0"/>
              <a:t>new programs by using existing </a:t>
            </a:r>
            <a:r>
              <a:rPr lang="en-US" sz="2200" dirty="0" smtClean="0"/>
              <a:t>functions.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</a:rPr>
              <a:t>Abstraction</a:t>
            </a:r>
            <a:r>
              <a:rPr lang="en-US" sz="2200" dirty="0" smtClean="0"/>
              <a:t>: </a:t>
            </a:r>
            <a:r>
              <a:rPr lang="en-US" sz="2200" dirty="0" smtClean="0"/>
              <a:t>creating </a:t>
            </a:r>
            <a:r>
              <a:rPr lang="en-US" sz="2200" dirty="0" smtClean="0"/>
              <a:t>programs from </a:t>
            </a:r>
            <a:r>
              <a:rPr lang="en-US" sz="2200" dirty="0" smtClean="0"/>
              <a:t>standardized </a:t>
            </a:r>
            <a:r>
              <a:rPr lang="en-US" sz="2200" dirty="0" smtClean="0"/>
              <a:t>functions that accomplish specific tasks, rather than custom code.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FF0000"/>
                </a:solidFill>
              </a:rPr>
              <a:t>Avoid re-inventing the wheel</a:t>
            </a:r>
            <a:r>
              <a:rPr lang="en-US" sz="2200" dirty="0" smtClean="0"/>
              <a:t>: avoid </a:t>
            </a:r>
            <a:r>
              <a:rPr lang="en-US" sz="2200" dirty="0" smtClean="0"/>
              <a:t>repeating code in a </a:t>
            </a:r>
            <a:r>
              <a:rPr lang="en-US" sz="2200" dirty="0" smtClean="0"/>
              <a:t>program</a:t>
            </a:r>
            <a:r>
              <a:rPr lang="en-US" sz="2200" dirty="0" smtClean="0"/>
              <a:t>.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Functions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Packaging code as a function allows it to be executed from other program </a:t>
            </a:r>
            <a:r>
              <a:rPr lang="en-US" sz="2200" dirty="0" smtClean="0"/>
              <a:t>locations </a:t>
            </a:r>
            <a:r>
              <a:rPr lang="en-US" sz="2200" dirty="0" smtClean="0"/>
              <a:t>by calling that function.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Each function should be limited to performing a single, well-defined task, and </a:t>
            </a:r>
            <a:r>
              <a:rPr lang="en-US" sz="2200" dirty="0" smtClean="0"/>
              <a:t>the function </a:t>
            </a:r>
            <a:r>
              <a:rPr lang="en-US" sz="2200" dirty="0" smtClean="0"/>
              <a:t>name should express that task. </a:t>
            </a:r>
            <a:endParaRPr lang="en-US" sz="22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This </a:t>
            </a:r>
            <a:r>
              <a:rPr lang="en-US" sz="2200" dirty="0" smtClean="0"/>
              <a:t>facilitates abstraction and promotes software reuse</a:t>
            </a:r>
            <a:r>
              <a:rPr lang="en-US" sz="2200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If </a:t>
            </a:r>
            <a:r>
              <a:rPr lang="en-US" sz="2200" dirty="0" smtClean="0"/>
              <a:t>you cannot choose a concise name to describe what the </a:t>
            </a:r>
            <a:r>
              <a:rPr lang="en-US" sz="2200" dirty="0" smtClean="0"/>
              <a:t>function does</a:t>
            </a:r>
            <a:r>
              <a:rPr lang="en-US" sz="2200" dirty="0" smtClean="0"/>
              <a:t>, it may be performing too many diverse tasks. </a:t>
            </a:r>
            <a:endParaRPr lang="en-US" sz="22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200" dirty="0" smtClean="0"/>
              <a:t>It’s </a:t>
            </a:r>
            <a:r>
              <a:rPr lang="en-US" sz="2200" dirty="0" smtClean="0"/>
              <a:t>usually best to break such </a:t>
            </a:r>
            <a:r>
              <a:rPr lang="en-US" sz="2200" dirty="0" smtClean="0"/>
              <a:t>a function </a:t>
            </a:r>
            <a:r>
              <a:rPr lang="en-US" sz="2200" dirty="0" smtClean="0"/>
              <a:t>into smaller functions—a process called </a:t>
            </a:r>
            <a:r>
              <a:rPr lang="en-US" sz="2200" dirty="0" smtClean="0">
                <a:solidFill>
                  <a:srgbClr val="FF0000"/>
                </a:solidFill>
              </a:rPr>
              <a:t>decomposition</a:t>
            </a:r>
            <a:r>
              <a:rPr lang="en-US" sz="2200" dirty="0" smtClean="0"/>
              <a:t>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8927-2277-486D-ABD8-0E6B2E3290A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PERSISTENCEDATA" val="MMPROD_UIPERSISTENCEDATA"/>
  <p:tag name="MMPROD_NEXTUNIQUEID" val="10009"/>
  <p:tag name="MMPROD_THEME_BG_IMAGE" val="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ZmFsc2UiLz48dWlzaG93IG5hbWU9Im91dGxpbmUiIHZhbHVlPSJ0cnVlIi8+PHVpc2hvdyBuYW1lPSJ0aHVtYm5haWwiIHZhbHVlPSJ0cnVlIi8+DQoJCTx1aXNob3cgbmFtZT0ibm90ZXMiIHZhbHVlPSJ0cnVlIi8+PHVpc2hvdyBuYW1lPSJzZWFyY2giIHZhbHVlPSJ0cnVlIi8+PHVpc2hvdyBuYW1lPSJxdWl6IiB2YWx1ZT0idHJ1ZSIvPjx1aXNob3cgbmFtZT0iYXR0YWNobWVudHMiIHZhbHVlPSJ0cnVlIi8+PHVpc2hvdyBuYW1lPSJ1dGlscyIgdmFsdWU9InRydWUiLz48dWlzaG93IG5hbWU9InZvbHVtZSIgdmFsdWU9InRydWUiLz48dWlzaG93IG5hbWU9InBsYXliYXIiIHZhbHVlPSJ0cnVlIi8+PHVpc2hvdyBuYW1lPSJ0YWxraW5naGVhZCIgdmFsdWU9InRydWUiLz48dWlzaG93IG5hbWU9InNpZGViYXJvbnJpZ2h0IiB2YWx1ZT0idHJ1ZSIvPjx1aXNob3cgbmFtZT0idmlld2NoYW5nZSIgdmFsdWU9InRydWUiLz48dWlzaG93IG5hbWU9ImFsd2F5c1NjcnVuY2giIHZhbHVlPSJmYWxzZSIvPjx1aXNob3cgbmFtZT0iaW5pdGlhbGRpc3BsYXltb2RlaXNub3JtYWwiIHZhbHVlPSJmYWxzZSIvPjx1aXJlcGxhY2UgbmFtZT0ibG9nbyIgdmFsdWU9IiIvPjx1aXJlcGxhY2UgbmFtZT0iYmdpbWFnZSIgdmFsdWU9IiIvPjx1aXJlcGxhY2UgbmFtZT0iaW5pdGlhbHRhYiIgdmFsdWU9Im91dGxpbmUiLz48dWlzaG93IG5hbWU9ImNjdGV4dGhpZ2hsaWdodGluZyIgdmFsdWU9InRydWUiLz4NCgk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iBDb2xsYWJvcmF0aW9uIGRvZXMgbm90IHdvcmsgaW4gdGhpcyBtb2RlIi8+DQoJCTx1aXRleHQgbmFtZT0iQ09MTEFCX0xPQ0FMX1BMQVlCQUNLX1RJVExFIiB2YWx1ZT0iTG9jYWwgUGxheWJhY2siLz4NCgkJPHVpdGV4dCBuYW1lPSJDT0xMQUJfTE9DQUxfUExBWUJBQ0tCVE4iIHZhbHVlPSJPay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TdG9wcGVkIi8+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+DQoJCTx1aXRleHQgbmFtZT0iU0NSVUJCQVJTVEFUVVNfQlVGRkVSSU5HIiB2YWx1ZT0iQnVmZmVyaW5nIi8+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+DQoJCTx1aXRleHQgbmFtZT0iRUxBUFNFRCIgdmFsdWU9IiVtIE1pbnV0ZXMgJXMgU2Vjb25kcyBSZW1haW5pbmciLz4NCgkJPHVpdGV4dCBuYW1lPSJOT1RGT1VORCIgdmFsdWU9Ik5vdGhpbmcgRm91bmQiLz4NCgkJPHVpdGV4dCBuYW1lPSJBVFRBQ0hNRU5UUyIgdmFsdWU9IkF0dGFjaG1lbnR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+DQoJCTx1aXRleHQgbmFtZT0iVEFCX05PVEVTIiB2YWx1ZT0iTm90ZXMiLz4NCgkJPHVpdGV4dCBuYW1lPSJUQUJfU0VBUkNIIiB2YWx1ZT0iU2VhcmNoIi8+DQoJCTx1aXRleHQgbmFtZT0iU0xJREVfSEVBRElORyIgdmFsdWU9IlNsaWRlIFRpdGxlIi8+DQoJCTx1aXRleHQgbmFtZT0iRFVSQVRJT05fSEVBRElORyIgdmFsdWU9IkR1cmF0aW9uIi8+DQoJCTx1aXRleHQgbmFtZT0iU0VBUkNIX0hFQURJTkciIHZhbHVlPSJTZWFyY2ggZm9yIHRleHQ6Ii8+DQoJCTx1aXRleHQgbmFtZT0iVEhVTUJfSEVBRElORyIgdmFsdWU9IlNsaWRlIi8+DQoJCTx1aXRleHQgbmFtZT0iVEhVTUJfSU5GTyIgdmFsdWU9IlNsaWRlIFRpdGxlL0R1cmF0aW9uIi8+DQoJCTx1aXRleHQgbmFtZT0iQVRUQUNITkFNRV9IRUFESU5HIiB2YWx1ZT0iRmlsZSBOYW1lIi8+DQoJCTx1aXRleHQgbmFtZT0iQVRUQUNIU0laRV9IRUFESU5HIiB2YWx1ZT0iU2l6ZSIvPg0KCQk8dWl0ZXh0IG5hbWU9IlNMSURFX05PVEVTIiB2YWx1ZT0iU2xpZGUgTm90ZXM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h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LYqtit2LDZitixINi52YYg2KfZhNmF2LHZgdmC2KfYqiIvPg0KCQk8dWl0ZXh0IG5hbWU9IkFUVEFDSE1FTlRfUFJFVklFV19XQVJOSU5HTVNHIiB2YWx1ZT0i2YTYpyDZitmF2YPZhiDZgdiq2K0g2KfZhNmF2LHZgdmC2KfYqiDZgdmKINmG2YXYtyDYp9mE2YXYudin2YrZhtipLiDYp9mE2LHYrNin2KEg2KfYs9iq2K7Yr9in2YUg2YbYtNixINmE2LHYpNmK2Kkg2KfZhNmG2KrYp9im2KwuIi8+DQoJCTx1aXRleHQgbmFtZT0iVU5OQU1FRFNMSURFVElUTEUiIHZhbHVlPSLYtNix2YrYrdipICVuIi8+DQoJCTx1aXRleHQgbmFtZT0iQ09MTEFCX0xPQ0FMX1BMQVlCQUNLX01TRyIgdmFsdWU9ItmK2KzYsdmKINit2KfZhNmK2KfZiyDYqti02LrZitmEINin2YTZhdit2KrZiNmJINmF2K3ZhNmK2KfZiy4g2KfZhNiq2LnYp9mI2YYg2YTYpyDZiti52YXZhCDZgdmKINmH2LDYpyDYp9mE2YjYtti5LiIvPg0KCQk8dWl0ZXh0IG5hbWU9IkNPTExBQl9MT0NBTF9QTEFZQkFDS19USVRMRSIgdmFsdWU9Itiq2LTYutmK2YQg2YXYrdmE2YoiLz4NCgkJPHVpdGV4dCBuYW1lPSJDT0xMQUJfTE9DQUxfUExBWUJBQ0tCVE4iIHZhbHVlPSLZhdmI2KfZgdmCIi8+DQoJCTwhLS0gc3Vic3RpdHV0aW9uOiAlbiA9PSBzbGlkZSBudW1iZXIgLS0+DQoJCTwhLS0gc3Vic3RpdHV0aW9uOiAldCA9PSB0b3RhbCBzbGlkZSBjb3VudCAtLT4NCgkJPHVpdGV4dCBuYW1lPSJTQ1JVQkJBUlNUQVRVU19TTElERUlORk8iIHZhbHVlPSLYtNix2YrYrdipICVuIC8gJXQgfCAiLz4NCgkJPHVpdGV4dCBuYW1lPSJTQ1JVQkJBUlNUQVRVU19TVE9QUEVEIiB2YWx1ZT0i2YXYqtmI2YLZgSIvPg0KCQk8dWl0ZXh0IG5hbWU9IlNDUlVCQkFSU1RBVFVTX1BMQVlJTkciIHZhbHVlPSLZgtmK2K8g2KfZhNiq2LTYutmK2YQiLz4NCgkJPHVpdGV4dCBuYW1lPSJTQ1JVQkJBUlNUQVRVU19OT0FVRElPIiB2YWx1ZT0i2YTYpyDZitmI2KzYryDYtdmI2KoiLz4NCgkJPHVpdGV4dCBuYW1lPSJTQ1JVQkJBUlNUQVRVU19WSURQTEFZSU5HIiB2YWx1ZT0i2KfZhNmB2YrYr9mK2Ygg2YLZitivINin2YTYqti02LrZitmEIi8+DQoJCTx1aXRleHQgbmFtZT0iU0NSVUJCQVJTVEFUVVNfTE9BRElORyIgdmFsdWU9ItmK2KzYsdmKINin2YTYotmGINin2YTYqtit2YXZitmELi4uIi8+DQoJCTx1aXRleHQgbmFtZT0iU0NSVUJCQVJTVEFUVVNfQlVGRkVSSU5HIiB2YWx1ZT0i2YrYrNix2Yog2KfZhNii2YYg2KfZhNiq2K7YstmK2YYg2KfZhNmF2KTZgtiqIi8+DQoJCTx1aXRleHQgbmFtZT0iU0NSVUJCQVJTVEFUVVNfUVVFU1RJT04iIHZhbHVlPSLYp9mE2KXYrNin2KjYqSDYudmE2Ykg2KfZhNiz2KTYp9mEIi8+DQoJCTx1aXRleHQgbmFtZT0iU0NSVUJCQVJTVEFUVVNfUkVWSUVXUVVJWiIgdmFsdWU9ItmF2LHYp9is2LnYqSDYp9mE2YXYs9in2KjZgtipIi8+DQoJCTwhLS0gc3Vic3RpdHV0aW9uOiAlbSA9PSBtaW51dGVzIHJlbWFpbmluZyAtLT4NCgkJPCEtLSBzdWJzdGl0dXRpb246ICVzID09IHNlY29uZHMgcmVtYWluaW5nIC0tPg0KCQk8dWl0ZXh0IG5hbWU9IkVMQVBTRUQiIHZhbHVlPSIlbSDYr9mC2KfYptmCJXMg2KvZiNin2YYg2YXYqtio2YLZitipIi8+DQoJCTx1aXRleHQgbmFtZT0iTk9URk9VTkQiIHZhbHVlPSLZhNmFINmK2Y/Yudir2LEg2LnZhNmJINi02YrYoSIvPg0KCQk8dWl0ZXh0IG5hbWU9IkFUVEFDSE1FTlRTIiB2YWx1ZT0i2KfZhNmF2LHZgdmC2KfYqiIvPg0KCQk8IS0tIHN1YnN0aXR1dGlvbjogJXAgPT0gY3VycmVudCBzcGVha2VyJ3MgdGl0bGUgLS0+DQoJCTx1aXRleHQgbmFtZT0iQklPV0lOX1RJVExFIiB2YWx1ZT0i2KfZhNiz2YrYsdipINin2YTYsNin2KrZitipOiAlcCIvPg0KCQk8dWl0ZXh0IG5hbWU9IkJJT0JUTl9USVRMRSIgdmFsdWU9Itin2YTYs9mK2LHYqSDYp9mE2LDYp9iq2YrYqSIvPg0KCQk8dWl0ZXh0IG5hbWU9IkRJVklERVJCVE5fVElUTEUiIHZhbHVlPSJ8Ii8+DQoJCTx1aXRleHQgbmFtZT0iQ09OVEFDVEJUTl9USVRMRSIgdmFsdWU9Itin2KrYtdin2YQiLz4NCgkJPHVpdGV4dCBuYW1lPSJUQUJfUVVJWiIgdmFsdWU9ItmF2LPYp9io2YLYqSIvPg0KCQk8dWl0ZXh0IG5hbWU9IlRBQl9PVVRMSU5FIiB2YWx1ZT0i2YXYrti32LciLz4NCgkJPHVpdGV4dCBuYW1lPSJUQUJfVEhVTUIiIHZhbHVlPSLZhdi12LrZkdix2KkiLz4NCgkJPHVpdGV4dCBuYW1lPSJUQUJfTk9URVMiIHZhbHVlPSLZhdmE2KfYrdi42KfYqiIvPg0KCQk8dWl0ZXh0IG5hbWU9IlRBQl9TRUFSQ0giIHZhbHVlPSLYqNit2KsiLz4NCgkJPHVpdGV4dCBuYW1lPSJTTElERV9IRUFESU5HIiB2YWx1ZT0i2LnZhtmI2KfZhiDYp9mE2LTYsdmK2K3YqSAiLz4NCgkJPHVpdGV4dCBuYW1lPSJEVVJBVElPTl9IRUFESU5HIiB2YWx1ZT0i2YXYr9ipIi8+DQoJCTx1aXRleHQgbmFtZT0iU0VBUkNIX0hFQURJTkciIHZhbHVlPSI62KfZhNio2K3YqyDYudmGINmG2LUiLz4NCgkJPHVpdGV4dCBuYW1lPSJUSFVNQl9IRUFESU5HIiB2YWx1ZT0i2LTYsdmK2K3YqSIvPg0KCQk8dWl0ZXh0IG5hbWU9IlRIVU1CX0lORk8iIHZhbHVlPSLYudmG2YjYp9mGL9mF2K/YqSDYp9mE2LTYsdmK2K3YqSIvPg0KCQk8dWl0ZXh0IG5hbWU9IkFUVEFDSE5BTUVfSEVBRElORyIgdmFsdWU9Itin2LPZhSDYp9mE2YXZhNmBIi8+DQoJCTx1aXRleHQgbmFtZT0iQVRUQUNIU0laRV9IRUFESU5HIiB2YWx1ZT0i2KfZhNit2KzZhSIvPg0KCQk8dWl0ZXh0IG5hbWU9IlNMSURFX05PVEVTIiB2YWx1ZT0i2YXZhNin2K3YuNin2Kog2KfZhNi02LHZitit2KkiLz4NCgkJPHVpdGV4dCBuYW1lPSJDT1VSU0VfU1RBVFVTIiB2YWx1ZT0i2K3Yp9mE2Kkg2KfZhNmI2K3Yr9ipIi8+DQoJCTx1aXRleHQgbmFtZT0iUEFTU0VEX1NUUklORyIgdmFsdWU9ItmG2KzYp9itIi8+DQoJCTx1aXRleHQgbmFtZT0iRkFJTEVEX1NUUklORyIgdmFsdWU9ItmB2LTZhCIvPg0KCQk8IS0tcXVpeiBwb2QgYW5kIG1lc3NhZ2UgYm94IHRleHRzLS0+DQoJCTx1aXRleHQgbmFtZT0iUVVJWlBPRF9RVUlaX0FUVEVNUFQiIHZhbHVlPSLYsdmC2YUg2KfZhNmF2K3Yp9mI2YTYqSDZgdmKINin2YTZhdiz2KfYqNmC2Kk6Ii8+DQoJCTx1aXRleHQgbmFtZT0iUVVJWlBPRF9RVUlaX0FUVEVNUFRfVkFMVUUiIHZhbHVlPSIlbiDZhdmGICV0Ii8+DQoJCTx1aXRleHQgbmFtZT0iUVVJWlBPRF9RVUlaX1NDT1JFIiB2YWx1ZT0iOtin2YTYr9ix2KzYqSDYp9mE2YXYs9is2YTYqSIvPg0KCQk8dWl0ZXh0IG5hbWU9IlFVSVpQT0RfUVVJWl9QQVNTU0NPUkUiIHZhbHVlPSI62K/Ysdis2Kkg2KfZhNmG2KzYp9itIi8+DQoJCTx1aXRleHQgbmFtZT0iUVVJWlBPRF9RVUlaX01BWFNDT1JFIiB2YWx1ZT0iOtin2YTYr9ix2KzYqSDYp9mE2YLYtdmI2YkiLz4NCgkJPHVpdGV4dCBuYW1lPSJRVUlaUE9EX1FVRVNBVE1QVF9TVFIiIHZhbHVlPSLYp9mE2YXYrdin2YjZhNipICVuINmF2YYgJXQiLz4NCgkJPHVpdGV4dCBuYW1lPSJRVUlaUE9EX1FVRVNUWVBFX1NUUiIgdmFsdWU9Itin2YTZhtmI2Lk6ICVzIi8+DQoJCTx1aXRleHQgbmFtZT0iUVVJWlBPRF9RVUVTVFlQRV9HUkQiIHZhbHVlPSLYqtmFINiq2LXYrdmK2K3ZhyIvPg0KCQk8dWl0ZXh0IG5hbWU9IlFVSVpQT0RfUVVFU1RZUEVfU1ZZIiB2YWx1ZT0i2KfYs9iq2LfZhNin2LkiLz4NCgkJPHVpdGV4dCBuYW1lPSJRVUlaUE9EX1FVSVpBVE1QVF9JTkYiIHZhbHVlPSLZhNinINmG2YfYp9im2YoiLz4NCgkJPHVpdGV4dCBuYW1lPSJRVUlaUE9EX1FVRVNBVE1QVF9JTkYiIHZhbHVlPSLZhNinINmG2YfYp9im2YoiLz4NCgkJPHVpdGV4dCBuYW1lPSJXQVJOSU5HTVNHX1lFU1NUUklORyIgdmFsdWU9ItmG2LnZhSIvPg0KCQk8dWl0ZXh0IG5hbWU9IldBUk5JTkdNU0dfTk9TVFJJTkciIHZhbHVlPSLZhNinIi8+DQoJCTx1aXRleHQgbmFtZT0iV0FSTklOR01TR19USVRMRVNUUklORyIgdmFsdWU9Itiq2K3YsNmK2LEg2LnZhiDYp9mE2KrZhtmC2YQg2YHZiiDYp9mE2YXYs9in2KjZgtipIi8+DQoJCTx1aXRleHQgbmFtZT0iV0FSTklOR01TR19NU0dTVFJJTkciIHZhbHVlPSLZh9mG2KfZgyDYo9iz2KbZhNipINmE2YUg2KrYqtmFINin2YTYpdis2KfYqNipINi52YTZitmH2Kcg2YHZiiDYp9mE2YXYs9in2KjZgtipLiDYp9mE2YbZgtixINi52YTZiSDZhti52YUg2LPZitiu2LHYrNmDINmF2YYg2KfZhNmF2LPYp9io2YLYqS4g2KfZhtmC2LEg2YTYpyDZhNmF2KrYp9io2LnYqSDYp9mE2YXYs9in2KjZgtipLiIvPg0KCQk8dWl0ZXh0IG5hbWU9IklORk9STUFUSU9OX0gyNjRfRkxBU0hQTEFZRVIiIHZhbHVlPSLZhtiz2K7YqSBGbGFzaCBQbGF5ZXIgINin2YTZhdir2KjYqtipINit2KfZhNmK2KfZiyDYudmE2Ykg2KzZh9in2LLZgyDZhNinINiq2K/YudmFINmH2LDYpyDYp9mE2YHZitiv2YrZiC4g2KfZhtmC2LEg2LnZhNmJINmF2YbYt9mC2Kkg2KfZhNmB2YrYr9mK2Ygg2YTYqtmG2LLZitmEINij2K3Yr9irINmG2LPYrtipINmF2YY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Ypdi42YfYp9ixINin2YTYtNix2YrYtyDYp9mE2KzYp9mG2KjZiiDZhNmE2YXYtNin2LHZg9mK2YYiLz4NCgkJPHVpdGV4dCBuYW1lPSJNVVRFIiB2YWx1ZT0i2LXYp9mF2KoiLz4NCgkJPHVpdGV4dCBuYW1lPSJET0NXUkFQX1RJVExFIiB2YWx1ZT0i2KfZhNmF2YTZgdin2Kog2KfZhNmF2LHZgdmC2Kkg2YHZiiBQcmVzZW50ZXIiLz4NCgkJPHVpdGV4dCBuYW1lPSJET0NXUkFQX01TRyIgdmFsdWU9Itin2YTYrdmB2Lgg2YHZiiDYrNmH2KfYsiDYp9mE2YPZhdio2YrZiNiq2LEiLz4NCgkJPHVpdGV4dCBuYW1lPSJET0NXUkFQX1BST01QVCIgdmFsdWU9Itin2YbZgtixINmH2YbYpyDZhNmE2KrZhtiy2YrZh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XYXJudW5nIGJlaW0gw5ZmZm5lbiB2b24gQW5sYWdlbiIvPg0KCQk8dWl0ZXh0IG5hbWU9IkFUVEFDSE1FTlRfUFJFVklFV19XQVJOSU5HTVNHIiB2YWx1ZT0iQW5ow6RuZ2Uga8O2bm5lbiBuaWNodCBpbSBWb3JzY2hhdS1Nb2R1cyBnZcO2ZmZuZXQgd2VyZGVuLiBWZXJ3ZW5kZW4gU2llIOKAnlZlcsO2ZmZlbnRsaWNoZW7igJwsIHVtIGRpZSBFcmdlYm5pc3NlIGFuenV6ZWlnZW4uIi8+DQoJCTx1aXRleHQgbmFtZT0iQ09MTEFCX0xPQ0FMX1BMQVlCQUNLX01TRyIgdmFsdWU9IkluaGFsdCB3aXJkIGxva2FsIGdlc3BpZWx0LiBadXNhbW1lbmFyYmVpdCBmdW5rdGlvbmllcnQgaW4gZGllc2VtIE1vZHVzIG5pY2h0LiIvPg0KCQk8dWl0ZXh0IG5hbWU9IkNPTExBQl9MT0NBTF9QTEFZQkFDS19USVRMRSIgdmFsdWU9Ikxva2FsZSBXaWVkZXJnYWJlIi8+DQoJCTx1aXRleHQgbmFtZT0iQ09MTEFCX0xPQ0FMX1BMQVlCQUNLQlROIiB2YWx1ZT0iT0siLz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dWl0ZXh0IG5hbWU9IkNPVVJTRV9TVEFUVVMiIHZhbHVlPSJNb2R1bHN0YXR1cyIvPg0KCQk8dWl0ZXh0IG5hbWU9IlBBU1NFRF9TVFJJTkciIHZhbHVlPSJFcmZvbGdyZWljaCIvPg0KCQk8dWl0ZXh0IG5hbWU9IkZBSUxFRF9TVFJJTkciIHZhbHVlPSJGZWhsZ2VzY2hsYWd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BdXMiLz4NCgkJPHVpdGV4dCBuYW1lPSJET0NXUkFQX1RJVExFIiB2YWx1ZT0iUHJlc2VudGVyLUFuaGFuZyIvPg0KCQk8dWl0ZXh0IG5hbWU9IkRPQ1dSQVBfTVNHIiB2YWx1ZT0iQXVmIG1laW5lbSBBcmJlaXRzcGxhdHogc3BlaWNoZXJuIi8+DQoJCTx1aXRleHQgbmFtZT0iRE9DV1JBUF9QUk9NUFQiIHZhbHVlPSJadW0gSGVydW50ZXJsYWRlbiBrbGlja2VuIi8+DQoJPC9sYW5ndWFnZT4NCgk8bGFuZ3VhZ2UgaWQ9ImZ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ZXJ0aXNzZW1lbnQgY29uY2VybmFudCBsYSBwacOoY2Ugam9pbnRlIi8+DQoJCTx1aXRleHQgbmFtZT0iQVRUQUNITUVOVF9QUkVWSUVXX1dBUk5JTkdNU0ciIHZhbHVlPSJMZXMgcGnDqGNlcyBqb2ludGVzIG5lIHBldXZlbnQgcGFzIMOqdHJlIG91dmVydGVzIGVuIG1vZGUgQXBlcsOndS4gVXRpbGlzZXogbGEgcHVibGljYXRpb24gcG91ciBhZmZpY2hlciBsZXMgcsOpc3VsdGF0cy4iLz4NCgkJPHVpdGV4dCBuYW1lPSJDT0xMQUJfTE9DQUxfUExBWUJBQ0tfTVNHIiB2YWx1ZT0iTGUgY29udGVudSBlc3QgbHUgbG9jYWxlbWVudC4gTGEgY29sbGFib3JhdGlvbiBu4oCZZXN0IHBhcyBwcmlzZSBlbiBjaGFyZ2UgcG91ciBjZSBtb2RlLiIvPg0KCQk8dWl0ZXh0IG5hbWU9IkNPTExBQl9MT0NBTF9QTEFZQkFDS19USVRMRSIgdmFsdWU9IkxlY3R1cmUgbG9jYWxlIi8+DQoJCTx1aXRleHQgbmFtZT0iQ09MTEFCX0xPQ0FMX1BMQVlCQUNLQlROIiB2YWx1ZT0iT2siLz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dWl0ZXh0IG5hbWU9IkNPVVJTRV9TVEFUVVMiIHZhbHVlPSJTdGF0dXQgZHUgbW9kdWxlIi8+DQoJCTx1aXRleHQgbmFtZT0iUEFTU0VEX1NUUklORyIgdmFsdWU9IlLDqXVzc2kiLz4NCgkJPHVpdGV4dCBuYW1lPSJGQUlMRURfU1RSSU5HIiB2YWx1ZT0iRWNob3XDqS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JiN4QTsmI3hBO1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5re75LuY44OV44Kh44Kk44Or6K2m5ZGKIi8+DQoJCTx1aXRleHQgbmFtZT0iQVRUQUNITUVOVF9QUkVWSUVXX1dBUk5JTkdNU0ciIHZhbHVlPSLmt7vku5jjg5XjgqHjgqTjg6vjga/jg5fjg6zjg5Pjg6Xjg7zjg6Ljg7zjg4njgafjga/plovjgY3jgb7jgZvjgpPjgILjg5Hjg5bjg6rjg4Pjgrfjg6XjgpLkvb/nlKjjgZfjgabntZDmnpzjgpLooajnpLrjgZfjgabjgY/jgaDjgZXjgYTjgIIiLz4NCgkJPHVpdGV4dCBuYW1lPSJDT0xMQUJfTE9DQUxfUExBWUJBQ0tfTVNHIiB2YWx1ZT0i44Kz44Oz44OG44Oz44OE44Gv44Ot44O844Kr44Or44Gn5YaN55Sf44GV44KM44Gm44GE44G+44GZ44CC44GT44Gu44Oi44O844OJ44Gn44Gv5YWx5ZCM5L2c5qWt44Gn44GN44G+44Gb44KT44CCIi8+DQoJCTx1aXRleHQgbmFtZT0iQ09MTEFCX0xPQ0FMX1BMQVlCQUNLX1RJVExFIiB2YWx1ZT0i44Ot44O844Kr44Or5YaN55SfIi8+DQoJCTx1aXRleHQgbmFtZT0iQ09MTEFCX0xPQ0FMX1BMQVlCQUNLQlROIiB2YWx1ZT0iT0siLz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HVpdGV4dCBuYW1lPSJDT1VSU0VfU1RBVFVTIiB2YWx1ZT0i44Oi44K444Ol44O844Or44K544OG44O844K/44K5Ii8+DQoJCTx1aXRleHQgbmFtZT0iUEFTU0VEX1NUUklORyIgdmFsdWU9IuWQiOagvCIvPg0KCQk8dWl0ZXh0IG5hbWU9IkZBSUxFRF9TVFJJTkciIHZhbHVlPSLkuI3lkIjmoLw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LssqjrtoAg7YyM7J28IOqyveqzoCIvPg0KCQk8dWl0ZXh0IG5hbWU9IkFUVEFDSE1FTlRfUFJFVklFV19XQVJOSU5HTVNHIiB2YWx1ZT0i66+466as67O06riwIOuqqOuTnOyXkOyEnOuKlCDssqjrtoAg7YyM7J287J20IOyXtOumrOyngCDslYrsirXri4jri6QuIOqysOqzvOulvCDrs7TroKTrqbQg6rKM7IucIOq4sOuKpeydhCDsgqzsmqntlZjsi63si5zsmKQuIi8+DQoJCTx1aXRleHQgbmFtZT0iQ09MTEFCX0xPQ0FMX1BMQVlCQUNLX01TRyIgdmFsdWU9Iuy9mO2FkO2KuOqwgCDroZzsu6zsl5DshJwg7J6s7IOdIOykkeyeheuLiOuLpC4g7J20IOuqqOuTnOyXkOyEnOuKlCDqs7Xrj5kg7J6R7JeF7J2EIOyImO2Wie2VoCDsiJgg7JeG7Iq164uI64ukLiIvPg0KCQk8dWl0ZXh0IG5hbWU9IkNPTExBQl9MT0NBTF9QTEFZQkFDS19USVRMRSIgdmFsdWU9IuuhnOy7rCDsnqzsg50iLz4NCgkJPHVpdGV4dCBuYW1lPSJDT0xMQUJfTE9DQUxfUExBWUJBQ0tCVE4iIHZhbHVlPSLtmZXsnbgiLz4NCgkJPHVpdGV4dCBuYW1lPSJVTk5BTUVEU0xJREVUSVRMRSIgdmFsdWU9IuyKrOudvOydtOuTnCAlbiIvPg0KCQk8IS0tIHN1YnN0aXR1dGlvbjogJW4gPT0gc2xpZGUgbnVtYmVyIC0tPg0KCQk8IS0tIHN1YnN0aXR1dGlvbjogJXQgPT0gdG90YWwgc2xpZGUgY291bnQgLS0+DQoJCTx1aXRleHQgbmFtZT0iU0NSVUJCQVJTVEFUVVNfU0xJREVJTkZPIiB2YWx1ZT0i7Iqs65287J2065OcICVuIC8gJXQgfCAiLz4NCgkJPHVpdGV4dCBuYW1lPSJTQ1JVQkJBUlNUQVRVU19TVE9QUEVEIiB2YWx1ZT0i7KSR7KeA65CoIi8+DQoJCTx1aXRleHQgbmFtZT0iU0NSVUJCQVJTVEFUVVNfUExBWUlORyIgdmFsdWU9IuyerOyDnSIvPg0KCQk8dWl0ZXh0IG5hbWU9IlNDUlVCQkFSU1RBVFVTX05PQVVESU8iIHZhbHVlPSLsmKTrlJTsmKQg7JeG7J2MIi8+DQoJCTx1aXRleHQgbmFtZT0iU0NSVUJCQVJTVEFUVVNfVklEUExBWUlORyIgdmFsdWU9Iuu5hOuUlOyYpCDsnqzsg50g7KSRIi8+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+DQoJCTwhLS0gc3Vic3RpdHV0aW9uOiAlbSA9PSBtaW51dGVzIHJlbWFpbmluZyAtLT4NCgkJPCEtLSBzdWJzdGl0dXRpb246ICVzID09IHNlY29uZHMgcmVtYWluaW5nIC0tPg0KCQk8dWl0ZXh0IG5hbWU9IkVMQVBTRUQiIHZhbHVlPSIlbeu2hCAlc+y0iCDrgqjsnYwiLz4NCgkJPHVpdGV4dCBuYW1lPSJOT1RGT1VORCIgdmFsdWU9IuyXhuydjCIvPg0KCQk8dWl0ZXh0IG5hbWU9IkFUVEFDSE1FTlRTIiB2YWx1ZT0i7LKo67aAIO2MjOydvCIvPg0KCQk8IS0tIHN1YnN0aXR1dGlvbjogJXAgPT0gY3VycmVudCBzcGVha2VyJ3MgdGl0bGUgLS0+DQoJCTx1aXRleHQgbmFtZT0iQklPV0lOX1RJVExFIiB2YWx1ZT0i6rK966ClIOyGjOqwnDogJXAiLz4NCgkJPHVpdGV4dCBuYW1lPSJCSU9CVE5fVElUTEUiIHZhbHVlPSLqsr3roKUg7IaM6rCcIi8+DQoJCTx1aXRleHQgbmFtZT0iRElWSURFUkJUTl9USVRMRSIgdmFsdWU9InwiLz4NCgkJPHVpdGV4dCBuYW1lPSJDT05UQUNUQlROX1RJVExFIiB2YWx1ZT0i7Jew65297LKYIi8+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dWl0ZXh0IG5hbWU9IkNPVVJTRV9TVEFUVVMiIHZhbHVlPSLrqqjrk4gg7IOB7YOcIi8+DQoJCTx1aXRleHQgbmFtZT0iUEFTU0VEX1NUUklORyIgdmFsdWU9Iu2VqeqyqSIvPg0KCQk8dWl0ZXh0IG5hbWU9IkZBSUxFRF9TVFJJTkciIHZhbHVlPSLrtojtlanqsqk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QXZpc28gZGUgYXJjaGl2byBhZGp1bnRvIi8+DQoJCTx1aXRleHQgbmFtZT0iQVRUQUNITUVOVF9QUkVWSUVXX1dBUk5JTkdNU0ciIHZhbHVlPSJObyBlcyBwb3NpYmxlIGFicmlyIGxvcyBhcmNoaXZvcyBhZGp1bnRvcyBlbiBlbCBtb2RvIGRlIHByZXZpc3VhbGl6YWNpw7NuLiBVc2UgUHVibGljYXIgcGFyYSB2ZXIgbG9zIHJlc3VsdGFkb3MuIi8+DQoJCTx1aXRleHQgbmFtZT0iQ09MTEFCX0xPQ0FMX1BMQVlCQUNLX01TRyIgdmFsdWU9IkVsIGNvbnRlbmlkbyBzZSBlc3TDoSByZXByb2R1Y2llbmRvIGxvY2FsbWVudGUuIExhIGNvbGFib3JhY2nDs24gbm8gZnVuY2lvbmEgZW4gZXN0ZSBtb2RvLiIvPg0KCQk8dWl0ZXh0IG5hbWU9IkNPTExBQl9MT0NBTF9QTEFZQkFDS19USVRMRSIgdmFsdWU9IlJlcHJvZHVjY2nDs24gbG9jYWwiLz4NCgkJPHVpdGV4dCBuYW1lPSJDT0xMQUJfTE9DQUxfUExBWUJBQ0tCVE4iIHZhbHVlPSJPayIv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dWl0ZXh0IG5hbWU9IkNPVVJTRV9TVEFUVVMiIHZhbHVlPSJFc3RhZG8gZGUgbW9kdWxvIi8+DQoJCTx1aXRleHQgbmFtZT0iUEFTU0VEX1NUUklORyIgdmFsdWU9IkFwcm9iYWRvIi8+DQoJCTx1aXRleHQgbmFtZT0iRkFJTEVEX1NUUklORyIgdmFsdWU9IlN1c3BlbnNv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iYjeEE7JiN4QTt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TXVkby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uZXhvIi8+DQoJCTx1aXRleHQgbmFtZT0iQVRUQUNITUVOVF9QUkVWSUVXX1dBUk5JTkdNU0ciIHZhbHVlPSJPcyBhbmV4b3MgbsOjbyBzw6NvIGFiZXJ0b3Mgbm8gbW9kbyBkZSBWaXN1YWxpemHDp8Ojby4gVXNlIG8gY29tYW5kbyBkZSBwdWJsaWNhw6fDo28gcGFyYSB2ZXIgb3MgcmVzdWx0YWRvcy4iLz4NCgkJPHVpdGV4dCBuYW1lPSJDT0xMQUJfTE9DQUxfUExBWUJBQ0tfTVNHIiB2YWx1ZT0iTyBjb250ZcO6ZG8gZXN0w6Egc2VuZG8gcmVwcm9kdXppZG8gbG9jYWxtZW50ZS5BIGNvbGFib3Jhw6fDo28gbsOjbyBmdW5jaW9uYSBuZXN0ZSBtb2RvLiIvPg0KCQk8dWl0ZXh0IG5hbWU9IkNPTExBQl9MT0NBTF9QTEFZQkFDS19USVRMRSIgdmFsdWU9IlJlcHJvZHXDp8OjbyBsb2NhbCIvPg0KCQk8dWl0ZXh0IG5hbWU9IkNPTExBQl9MT0NBTF9QTEFZQkFDS0JUTiIgdmFsdWU9Ik9rIi8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HVpdGV4dCBuYW1lPSJDT1VSU0VfU1RBVFVTIiB2YWx1ZT0iU3RhdHVzIGRvIG3Ds2R1bG8iLz4NCgkJPHVpdGV4dCBuYW1lPSJQQVNTRURfU1RSSU5HIiB2YWx1ZT0iQXByb3ZhZG8iLz4NCgkJPHVpdGV4dCBuYW1lPSJGQUlMRURfU1RSSU5HIiB2YWx1ZT0iUmVwcm92YWRvIi8+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+DQoJCTx1aXRleHQgbmFtZT0iUVVJWlBPRF9RVUlaX01BWFNDT1JFIiB2YWx1ZT0iUG9udHVhw6fDo28gbcOheGltYToiLz4NCgkJPHVpdGV4dCBuYW1lPSJRVUlaUE9EX1FVRVNBVE1QVF9TVFIiIHZhbHVlPSJUZW50YXRpdmE6ICVuIGRlICV0Ii8+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+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mI3hBOyYjeEE7Q2xpcXVlIGVtIFNpbSBwYXJhIHNhaXIgZG8gcXVlc3Rpb27DoXJpbyBvdSBlbSBOw6NvIHNlIHF1aXNlciBjb250aW51YXIuIi8+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+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VTk5BTUVEU0xJREVUSVRMRSIgdmFsdWU9IkRpYXBvc2l0aXZhICVu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+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+DQoJCTx1aXRleHQgbmFtZT0iU0NSVUJCQVJTVEFUVVNfUkVWSUVXUVVJWiIgdmFsdWU9IlJldmlzaW9uZSBkZWwgcXVpeiIvPg0KCQk8IS0tIHN1YnN0aXR1dGlvbjogJW0gPT0gbWludXRlcyByZW1haW5pbmcgLS0+DQoJCTwhLS0gc3Vic3RpdHV0aW9uOiAlcyA9PSBzZWNvbmRzIHJlbWFpbmluZyAtLT4NCgkJPHVpdGV4dCBuYW1lPSJFTEFQU0VEIiB2YWx1ZT0iJW0gTWludXRpICVzIFNlY29uZGkgcmltYW5lbnRpIi8+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+DQoJCTx1aXRleHQgbmFtZT0iVEFCX1RIVU1CIiB2YWx1ZT0iTWluaWF0dXJlIi8+DQoJCTx1aXRleHQgbmFtZT0iVEFCX05PVEVTIiB2YWx1ZT0iTm90ZSIvPg0KCQk8dWl0ZXh0IG5hbWU9IlRBQl9TRUFSQ0giIHZhbHVlPSJDZXJjYSIvPg0KCQk8dWl0ZXh0IG5hbWU9IlNMSURFX0hFQURJTkciIHZhbHVlPSJUaXRvbG8gZGlhcG9zaXRpdmEiLz4NCgkJPHVpdGV4dCBuYW1lPSJEVVJBVElPTl9IRUFESU5HIiB2YWx1ZT0iRHVyYXRhIi8+DQoJCTx1aXRleHQgbmFtZT0iU0VBUkNIX0hFQURJTkciIHZhbHVlPSJDZXJjYSB0ZXN0bzoiLz4NCgkJPHVpdGV4dCBuYW1lPSJUSFVNQl9IRUFESU5HIiB2YWx1ZT0iRGlhcG9zaXRpdmEiLz4NCgkJPHVpdGV4dCBuYW1lPSJUSFVNQl9JTkZPIiB2YWx1ZT0iVGl0b2xvL1RlbXBvIi8+DQoJCTx1aXRleHQgbmFtZT0iQVRUQUNITkFNRV9IRUFESU5HIiB2YWx1ZT0iTm9tZSBmaWxlIi8+DQoJCTx1aXRleHQgbmFtZT0iQVRUQUNIU0laRV9IRUFESU5HIiB2YWx1ZT0iRGltZW5zaW9uZSIvPg0KCQk8dWl0ZXh0IG5hbWU9IlNMSURFX05PVEVTIiB2YWx1ZT0iTm90ZSBkaWFwb3NpdGl2YS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VU5OQU1FRFNMSURFVElUTEUiIHZhbHVlPSJEaWEgJW4iLz4NCgkJPHVpdGV4dCBuYW1lPSJDT0xMQUJfTE9DQUxfUExBWUJBQ0tfTVNHIiB2YWx1ZT0iQ29udGVudCBpcyBiZWluZyBwbGF5ZWQgbG9jYWxseS5cbiBDb2xsYWJvcmF0aW9uIGRvZXMgbm90IHdvcmsgaW4gdGhpcyBtb2RlIi8+DQoJCTx1aXRleHQgbmFtZT0iQ09MTEFCX0xPQ0FMX1BMQVlCQUNLX1RJVExFIiB2YWx1ZT0iTG9jYWwgUGxheWJhY2siLz4NCgkJPHVpdGV4dCBuYW1lPSJDT0xMQUJfTE9DQUxfUExBWUJBQ0tCVE4iIHZhbHVlPSJPay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x1aXRleHQgbmFtZT0iQ09VUlNFX1NUQVRVUyIgdmFsdWU9Ik1vZHVsZSBTdGF0dXMiLz4NCgkJPHVpdGV4dCBuYW1lPSJQQVNTRURfU1RSSU5HIiB2YWx1ZT0iUGFzc2VkIi8+DQoJCTx1aXRleHQgbmFtZT0iRkFJTEVEX1NUUklORyIgdmFsdWU9IkZhaWxlZC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5rWL6aqM5bCd6K+V5qyh5pWwOiIvPg0KCQk8dWl0ZXh0IG5hbWU9IlFVSVpQT0RfUVVJWl9BVFRFTVBUX1ZBTFVFIiB2YWx1ZT0i56ysICVuIOasoe+8jOWFsSAldCDmrKEiLz4NCgkJPHVpdGV4dCBuYW1lPSJRVUlaUE9EX1FVSVpfU0NPUkUiIHZhbHVlPSLlvpfliIY6Ii8+DQoJCTx1aXRleHQgbmFtZT0iUVVJWlBPRF9RVUlaX1BBU1NTQ09SRSIgdmFsdWU9IuWPiuagvOWIhuaVsDoiLz4NCgkJPHVpdGV4dCBuYW1lPSJRVUlaUE9EX1FVSVpfTUFYU0NPUkUiIHZhbHVlPSLmnIDpq5jliIbmlbA6Ii8+DQoJCTx1aXRleHQgbmFtZT0iUVVJWlBPRF9RVUVTQVRNUFRfU1RSIiB2YWx1ZT0i5bCd6K+V5qyh5pWwOiDnrKwgJW4g5qyh77yM5YWxICV0IOasoSIvPg0KCQk8dWl0ZXh0IG5hbWU9IlFVSVpQT0RfUVVFU1RZUEVfU1RSIiB2YWx1ZT0i57G75Z6LOiAlcyIvPg0KCQk8dWl0ZXh0IG5hbWU9IlFVSVpQT0RfUVVFU1RZUEVfR1JEIiB2YWx1ZT0i6K+E57qnIi8+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+86Iiq6K2m5ZGKIi8+DQoJCTx1aXRleHQgbmFtZT0iV0FSTklOR01TR19NU0dTVFJJTkciIHZhbHVlPSLmraTmtYvpqozkuK3mnInmnKrlsJ3or5XkvZznrZTnmoTpl67popjjgIImI3hBOyYjeEE75Y2V5Ye74oCc5piv4oCd6YCA5Ye65q2k5rWL6aqM44CC5Y2V5Ye74oCc5ZCm4oCd57un57ut5rWL6aqM44CCIi8+DQoJCTx1aXRleHQgbmFtZT0iSU5GT1JNQVRJT05fSDI2NF9GTEFTSFBMQVlFUiIgdmFsdWU9IuW9k+WJjeWuieijheWcqOaCqOeahOiuoeeul+acuuS4iueahCBGbGFzaCBQbGF5ZXIg54mI5pys5LiN5pSv5oyB6K+l6KeG6aKR44CC5Y2V5Ye76KeG6aKR5Yy65Z+f5LiL6L295pyA5paw54mI5pys55qEIEZsYXNoIFBsYXllcu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lkJHlj4LliqDogIXmmL7npLrmj5DopoHmoI8iLz4NCgkJPHVpdGV4dCBuYW1lPSJNVVRFIiB2YWx1ZT0i6Z2Z6Z+zIi8+DQoJCTx1aXRleHQgbmFtZT0iRE9DV1JBUF9USVRMRSIgdmFsdWU9IlByZXNlbnRlciDmlofku7bpmYTku7YiLz4NCgkJPHVpdGV4dCBuYW1lPSJET0NXUkFQX01TRyIgdmFsdWU9IuS/neWtmOWIsOaIkeeahOiuoeeul+acuiIvPg0KCQk8dWl0ZXh0IG5hbWU9IkRPQ1dSQVBfUFJPTVBUIiB2YWx1ZT0i5Y2V5Ye75Lul5LiL6L29Ii8+DQoJPC9sYW5ndWFnZT4NCgk8bGFuZ3VhZ2UgaWQ9InRy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HVpdGV4dCBuYW1lPSJVTk5BTUVEU0xJREVUSVRMRSIgdmFsdWU9IlNsYXl0ICVuIi8+DQoJCTwhLS0gc3Vic3RpdHV0aW9uOiAlbiA9PSBzbGlkZSBudW1iZXIgLS0+DQoJCTwhLS0gc3Vic3RpdHV0aW9uOiAldCA9PSB0b3RhbCBzbGlkZSBjb3VudCAtLT4NCgkJPHVpdGV4dCBuYW1lPSJTQ1JVQkJBUlNUQVRVU19TTElERUlORk8iIHZhbHVlPSJTbGF5dCAlbiAvICV0IHwgIi8+DQoJCTx1aXRleHQgbmFtZT0iU0NSVUJCQVJTVEFUVVNfU1RPUFBFRCIgdmFsdWU9IkR1cmR1cnVsZHUiLz4NCgkJPHVpdGV4dCBuYW1lPSJTQ1JVQkJBUlNUQVRVU19QTEFZSU5HIiB2YWx1ZT0iT3luYXTEsWzEsXlvciIvPg0KCQk8dWl0ZXh0IG5hbWU9IlNDUlVCQkFSU1RBVFVTX05PQVVESU8iIHZhbHVlPSJTZXMgWW9rIi8+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+DQoJCTx1aXRleHQgbmFtZT0iU0NSVUJCQVJTVEFUVVNfUVVFU1RJT04iIHZhbHVlPSJTb3J1eXUgWWFuxLF0bGEiLz4NCgkJPHVpdGV4dCBuYW1lPSJTQ1JVQkJBUlNUQVRVU19SRVZJRVdRVUlaIiB2YWx1ZT0iU8SxbmF2IMSwbmNlbGVuaXlvciIvPg0KCQk8IS0tIHN1YnN0aXR1dGlvbjogJW0gPT0gbWludXRlcyByZW1haW5pbmcgLS0+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+DQoJCTx1aXRleHQgbmFtZT0iVEFCX05PVEVTIiB2YWx1ZT0iTm90bGFyIi8+DQoJCTx1aXRleHQgbmFtZT0iVEFCX1NFQVJDSCIgdmFsdWU9IkFyYSIvPg0KCQk8dWl0ZXh0IG5hbWU9IlNMSURFX0hFQURJTkciIHZhbHVlPSJTbGF5dCBCYcWfbMSxxJ/EsSIvPg0KCQk8dWl0ZXh0IG5hbWU9IkRVUkFUSU9OX0hFQURJTkciIHZhbHVlPSJTw7xyZSIvPg0KCQk8dWl0ZXh0IG5hbWU9IlNFQVJDSF9IRUFESU5HIiB2YWx1ZT0iTWV0bmkgYXJhOiIvPg0KCQk8dWl0ZXh0IG5hbWU9IlRIVU1CX0hFQURJTkciIHZhbHVlPSJTbGF5dCIvPg0KCQk8dWl0ZXh0IG5hbWU9IlRIVU1CX0lORk8iIHZhbHVlPSJTbGF5dCBCYcWfbMSxxJ/EsS9Tw7xyZXNpIi8+DQoJCTx1aXRleHQgbmFtZT0iQVRUQUNITkFNRV9IRUFESU5HIiB2YWx1ZT0iRG9zeWEgQWTEsSIvPg0KCQk8dWl0ZXh0IG5hbWU9IkFUVEFDSFNJWkVfSEVBRElORyIgdmFsdWU9IkJveXV0Ii8+DQoJCTx1aXRleHQgbmFtZT0iU0xJREVfTk9URVMiIHZhbHVlPSJTbGF5dCBOb3RsYXLEsS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+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+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+DQoJCTx1aXRleHQgbmFtZT0iV0FSTklOR01TR19NU0dTVFJJTkciIHZhbHVlPSJCdSBTxLFuYXZkYSBkZW5lbm1lbWnFnyBzb3J1bGFyIHZhci4mI3hBOyYjeEE7RXZldCBzZcOnZW5lxJ9pbmkgdMSxa2xhdMSxcnNhbsSxeiBTxLFuYXZkYW4gw6fEsWthY2Frc8SxbsSxei4gU8SxbmF2YSBkZXZhbSBldG1layBpw6dpbiBIYXnEsXIgc2XDp2VuZcSfaW5pIHTEsWtsYXTEsW4uIi8+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+DQoJCTx1aXRleHQgbmFtZT0iTVVURSIgdmFsdWU9IlNlc3NpeiIvPg0KCQk8dWl0ZXh0IG5hbWU9IkRPQ1dSQVBfVElUTEUiIHZhbHVlPSJQcmVzZW50ZXIgRG9zeWEgRWtpIi8+DQoJCTx1aXRleHQgbmFtZT0iRE9DV1JBUF9NU0ciIHZhbHVlPSJCaWxnaXNheWFyxLFtYSBLYXlkZXQiLz4NCgkJPHVpdGV4dCBuYW1lPSJET0NXUkFQX1BST01QVCIgdmFsdWU9IsSwbmRpcm1layBpw6dpbiBUxLFrbGF0xLFu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VU5OQU1FRFNMSURFVElUTEUiIHZhbHVlPSLQodC70LDQudC0ICVu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tCh0LvQsNC50LQgJW4gLyAldCB8ICIvPg0KCQk8dWl0ZXh0IG5hbWU9IlNDUlVCQkFSU1RBVFVTX1NUT1BQRUQiIHZhbHVlPSLQntGB0YLQsNC90L7QstC70LXQvdC+Ii8+DQoJCTx1aXRleHQgbmFtZT0iU0NSVUJCQVJTVEFUVVNfUExBWUlORyIgdmFsdWU9ItCS0L7RgdC/0YDQvtC40LfQstC10LTQtdC90LjQtSIvPg0KCQk8dWl0ZXh0IG5hbWU9IlNDUlVCQkFSU1RBVFVTX05PQVVESU8iIHZhbHVlPSLQndC10YIg0LDRg9C00LjQviIvPg0KCQk8dWl0ZXh0IG5hbWU9IlNDUlVCQkFSU1RBVFVTX1ZJRFBMQVlJTkciIHZhbHVlPSLQktC+0YHQv9GA0L7QuNC30LLQtdC00LXQvdC40LUg0LLQuNC00LXQviIvPg0KCQk8dWl0ZXh0IG5hbWU9IlNDUlVCQkFSU1RBVFVTX0xPQURJTkciIHZhbHVlPSLQl9Cw0LPRgNGD0LfQutCwIi8+DQoJCTx1aXRleHQgbmFtZT0iU0NSVUJCQVJTVEFUVVNfQlVGRkVSSU5HIiB2YWx1ZT0i0JHRg9GE0LXRgNC40LfQsNGG0LjRjyIvPg0KCQk8dWl0ZXh0IG5hbWU9IlNDUlVCQkFSU1RBVFVTX1FVRVNUSU9OIiB2YWx1ZT0i0J7RgtCy0LXRgiDQvdCwINCy0L7Qv9GA0L7RgSIvPg0KCQk8dWl0ZXh0IG5hbWU9IlNDUlVCQkFSU1RBVFVTX1JFVklFV1FVSVoiIHZhbHVlPSLQntCx0LfQvtGAINC+0L/RgNC+0YHQsCIvPg0KCQk8IS0tIHN1YnN0aXR1dGlvbjogJW0gPT0gbWludXRlcyByZW1haW5pbmcgLS0+DQoJCTwhLS0gc3Vic3RpdHV0aW9uOiAlcyA9PSBzZWNvbmRzIHJlbWFpbmluZyAtLT4NCgkJPHVpdGV4dCBuYW1lPSJFTEFQU0VEIiB2YWx1ZT0i0J7RgdGC0LDQu9C+0YHRjCAlbSDQvNC40L0uICVzINGBIi8+DQoJCTx1aXRleHQgbmFtZT0iTk9URk9VTkQiIHZhbHVlPSLQndC40YfQtdCz0L4g0L3QtSDQvdCw0LnQtNC10L3QviIvPg0KCQk8dWl0ZXh0IG5hbWU9IkFUVEFDSE1FTlRTIiB2YWx1ZT0i0JLQu9C+0LbQtdC90LjRjyIvPg0KCQk8IS0tIHN1YnN0aXR1dGlvbjogJXAgPT0gY3VycmVudCBzcGVha2VyJ3MgdGl0bGUgLS0+DQoJCTx1aXRleHQgbmFtZT0iQklPV0lOX1RJVExFIiB2YWx1ZT0i0JHQuNC+0LPRgNCw0YTQuNGPOiAlcCIvPg0KCQk8dWl0ZXh0IG5hbWU9IkJJT0JUTl9USVRMRSIgdmFsdWU9ItCR0LjQvtCz0YDQsNGE0LjRjyIvPg0KCQk8dWl0ZXh0IG5hbWU9IkRJVklERVJCVE5fVElUTEUiIHZhbHVlPSJ8Ii8+DQoJCTx1aXRleHQgbmFtZT0iQ09OVEFDVEJUTl9USVRMRSIgdmFsdWU9ItCa0L7QvdGC0LDQutGCIi8+DQoJCTx1aXRleHQgbmFtZT0iVEFCX1FVSVoiIHZhbHVlPSLQntC/0YDQvtGBIi8+DQoJCTx1aXRleHQgbmFtZT0iVEFCX09VVExJTkUiIHZhbHVlPSLQodGF0LXQvNCwIi8+DQoJCTx1aXRleHQgbmFtZT0iVEFCX1RIVU1CIiB2YWx1ZT0i0JHQtdCz0YPQvdC+0LoiLz4NCgkJPHVpdGV4dCBuYW1lPSJUQUJfTk9URVMiIHZhbHVlPSLQl9Cw0LzQtdGC0LrQuCIvPg0KCQk8dWl0ZXh0IG5hbWU9IlRBQl9TRUFSQ0giIHZhbHVlPSLQn9C+0LjRgdC6Ii8+DQoJCTx1aXRleHQgbmFtZT0iU0xJREVfSEVBRElORyIgdmFsdWU9ItCX0LDQs9C+0LvQvtCy0L7QuiDRgdC70LDQudC00LAiLz4NCgkJPHVpdGV4dCBuYW1lPSJEVVJBVElPTl9IRUFESU5HIiB2YWx1ZT0i0JTQu9C40YIt0YHRgtGMIi8+DQoJCTx1aXRleHQgbmFtZT0iU0VBUkNIX0hFQURJTkciIHZhbHVlPSLQn9C+0LjRgdC6INGC0LXQutGB0YLQsDoiLz4NCgkJPHVpdGV4dCBuYW1lPSJUSFVNQl9IRUFESU5HIiB2YWx1ZT0i0KHQu9Cw0LnQtCIvPg0KCQk8dWl0ZXh0IG5hbWU9IlRIVU1CX0lORk8iIHZhbHVlPSLQndCw0LfQstCw0L3QuNC1L9C00LvQuNGCLdC90L7RgdGC0YwiLz4NCgkJPHVpdGV4dCBuYW1lPSJBVFRBQ0hOQU1FX0hFQURJTkciIHZhbHVlPSLQmNC80Y8g0YTQsNC50LvQsCIvPg0KCQk8dWl0ZXh0IG5hbWU9IkFUVEFDSFNJWkVfSEVBRElORyIgdmFsdWU9ItCg0LDQt9C80LXRgCIvPg0KCQk8dWl0ZXh0IG5hbWU9IlNMSURFX05PVEVTIiB2YWx1ZT0i0JfQsNC80LXRgtC60Lgg0Log0YHQu9Cw0LnQtNGDIi8+DQoJCTx1aXRleHQgbmFtZT0iQ09VUlNFX1NUQVRVUyIgdmFsdWU9Ik1vZHVsZSBTdGF0dXMiLz4NCgkJPHVpdGV4dCBuYW1lPSJQQVNTRURfU1RSSU5HIiB2YWx1ZT0iUGFzc2VkIi8+DQoJCTx1aXRleHQgbmFtZT0iRkFJTEVEX1NUUklORyIgdmFsdWU9IkZhaWxlZC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MMPROD_UIDATA" val="&lt;database version=&quot;11.0&quot;&gt;&lt;object type=&quot;1&quot; unique_id=&quot;10001&quot;&gt;&lt;property id=&quot;20141&quot; value=&quot;Security Awareness Primer&quot;/&gt;&lt;property id=&quot;20144&quot; value=&quot;0&quot;/&gt;&lt;property id=&quot;20146&quot; value=&quot;0&quot;/&gt;&lt;property id=&quot;20147&quot; value=&quot;0&quot;/&gt;&lt;property id=&quot;20148&quot; value=&quot;10&quot;/&gt;&lt;property id=&quot;20180&quot; value=&quot;3&quot;/&gt;&lt;property id=&quot;20181&quot; value=&quot;4&quot;/&gt;&lt;property id=&quot;20183&quot; value=&quot;1&quot;/&gt;&lt;property id=&quot;20184&quot; value=&quot;7&quot;/&gt;&lt;property id=&quot;20193&quot; value=&quot;-1&quot;/&gt;&lt;property id=&quot;20224&quot; value=&quot;C:\Users\geoffrey.dyer\Documents\My Adobe Presentations\Security Awareness Primer&quot;/&gt;&lt;property id=&quot;20250&quot; value=&quot;0&quot;/&gt;&lt;property id=&quot;20251&quot; value=&quot;0&quot;/&gt;&lt;property id=&quot;20259&quot; value=&quot;0&quot;/&gt;&lt;property id=&quot;20263&quot; value=&quot;2&quot;/&gt;&lt;property id=&quot;20264&quot; value=&quot;1&quot;/&gt;&lt;property id=&quot;20519&quot; value=&quot;0&quot;/&gt;&lt;property id=&quot;20600&quot; value=&quot;0&quot;/&gt;&lt;property id=&quot;20700&quot; value=&quot;0&quot;/&gt;&lt;object type=&quot;2&quot; unique_id=&quot;10002&quot;&gt;&lt;object type=&quot;3&quot; unique_id=&quot;10003&quot;&gt;&lt;property id=&quot;20148&quot; value=&quot;5&quot;/&gt;&lt;property id=&quot;20300&quot; value=&quot;Slide 1 - &amp;quot;Cybersecurity Primer&amp;quot;&quot;/&gt;&lt;property id=&quot;20303&quot; value=&quot;-1&quot;/&gt;&lt;property id=&quot;20307&quot; value=&quot;263&quot;/&gt;&lt;property id=&quot;20309&quot; value=&quot;-1&quot;/&gt;&lt;/object&gt;&lt;object type=&quot;3&quot; unique_id=&quot;10004&quot;&gt;&lt;property id=&quot;20148&quot; value=&quot;5&quot;/&gt;&lt;property id=&quot;20300&quot; value=&quot;Slide 2 - &amp;quot;Importance of Cybersecurity&amp;quot;&quot;/&gt;&lt;property id=&quot;20303&quot; value=&quot;-1&quot;/&gt;&lt;property id=&quot;20307&quot; value=&quot;259&quot;/&gt;&lt;property id=&quot;20309&quot; value=&quot;-1&quot;/&gt;&lt;/object&gt;&lt;object type=&quot;3&quot; unique_id=&quot;10005&quot;&gt;&lt;property id=&quot;20148&quot; value=&quot;5&quot;/&gt;&lt;property id=&quot;20300&quot; value=&quot;Slide 3 - &amp;quot;Cybersecurity is Safety&amp;quot;&quot;/&gt;&lt;property id=&quot;20303&quot; value=&quot;-1&quot;/&gt;&lt;property id=&quot;20307&quot; value=&quot;265&quot;/&gt;&lt;property id=&quot;20309&quot; value=&quot;-1&quot;/&gt;&lt;/object&gt;&lt;object type=&quot;3&quot; unique_id=&quot;10006&quot;&gt;&lt;property id=&quot;20148&quot; value=&quot;5&quot;/&gt;&lt;property id=&quot;20300&quot; value=&quot;Slide 4 - &amp;quot;User Awareness&amp;quot;&quot;/&gt;&lt;property id=&quot;20303&quot; value=&quot;-1&quot;/&gt;&lt;property id=&quot;20307&quot; value=&quot;266&quot;/&gt;&lt;property id=&quot;20309&quot; value=&quot;-1&quot;/&gt;&lt;/object&gt;&lt;object type=&quot;3&quot; unique_id=&quot;10007&quot;&gt;&lt;property id=&quot;20148&quot; value=&quot;5&quot;/&gt;&lt;property id=&quot;20300&quot; value=&quot;Slide 5 - &amp;quot;Leading Threats&amp;quot;&quot;/&gt;&lt;property id=&quot;20303&quot; value=&quot;-1&quot;/&gt;&lt;property id=&quot;20307&quot; value=&quot;267&quot;/&gt;&lt;property id=&quot;20309&quot; value=&quot;-1&quot;/&gt;&lt;/object&gt;&lt;object type=&quot;3&quot; unique_id=&quot;10008&quot;&gt;&lt;property id=&quot;20148&quot; value=&quot;5&quot;/&gt;&lt;property id=&quot;20300&quot; value=&quot;Slide 6 - &amp;quot;Viruses&amp;quot;&quot;/&gt;&lt;property id=&quot;20303&quot; value=&quot;-1&quot;/&gt;&lt;property id=&quot;20307&quot; value=&quot;268&quot;/&gt;&lt;property id=&quot;20309&quot; value=&quot;-1&quot;/&gt;&lt;/object&gt;&lt;object type=&quot;3&quot; unique_id=&quot;10009&quot;&gt;&lt;property id=&quot;20148&quot; value=&quot;5&quot;/&gt;&lt;property id=&quot;20300&quot; value=&quot;Slide 7 - &amp;quot;Worms&amp;quot;&quot;/&gt;&lt;property id=&quot;20303&quot; value=&quot;-1&quot;/&gt;&lt;property id=&quot;20307&quot; value=&quot;269&quot;/&gt;&lt;property id=&quot;20309&quot; value=&quot;-1&quot;/&gt;&lt;/object&gt;&lt;object type=&quot;3&quot; unique_id=&quot;10010&quot;&gt;&lt;property id=&quot;20148&quot; value=&quot;5&quot;/&gt;&lt;property id=&quot;20300&quot; value=&quot;Slide 8 - &amp;quot;Logic Bombs and Trojan Horses&amp;quot;&quot;/&gt;&lt;property id=&quot;20303&quot; value=&quot;-1&quot;/&gt;&lt;property id=&quot;20307&quot; value=&quot;270&quot;/&gt;&lt;property id=&quot;20309&quot; value=&quot;-1&quot;/&gt;&lt;/object&gt;&lt;object type=&quot;3&quot; unique_id=&quot;10011&quot;&gt;&lt;property id=&quot;20148&quot; value=&quot;5&quot;/&gt;&lt;property id=&quot;20300&quot; value=&quot;Slide 9 - &amp;quot;Social Engineering&amp;quot;&quot;/&gt;&lt;property id=&quot;20303&quot; value=&quot;-1&quot;/&gt;&lt;property id=&quot;20307&quot; value=&quot;271&quot;/&gt;&lt;property id=&quot;20309&quot; value=&quot;-1&quot;/&gt;&lt;/object&gt;&lt;object type=&quot;3&quot; unique_id=&quot;10012&quot;&gt;&lt;property id=&quot;20148&quot; value=&quot;5&quot;/&gt;&lt;property id=&quot;20300&quot; value=&quot;Slide 10 - &amp;quot;Phishing: Counterfeit Email&amp;quot;&quot;/&gt;&lt;property id=&quot;20303&quot; value=&quot;-1&quot;/&gt;&lt;property id=&quot;20307&quot; value=&quot;272&quot;/&gt;&lt;property id=&quot;20309&quot; value=&quot;-1&quot;/&gt;&lt;/object&gt;&lt;object type=&quot;3&quot; unique_id=&quot;10013&quot;&gt;&lt;property id=&quot;20148&quot; value=&quot;5&quot;/&gt;&lt;property id=&quot;20300&quot; value=&quot;Slide 11 - &amp;quot;Pharming: Counterfeit Web Pages&amp;quot;&quot;/&gt;&lt;property id=&quot;20303&quot; value=&quot;-1&quot;/&gt;&lt;property id=&quot;20307&quot; value=&quot;273&quot;/&gt;&lt;property id=&quot;20309&quot; value=&quot;-1&quot;/&gt;&lt;/object&gt;&lt;object type=&quot;3&quot; unique_id=&quot;10014&quot;&gt;&lt;property id=&quot;20148&quot; value=&quot;5&quot;/&gt;&lt;property id=&quot;20300&quot; value=&quot;Slide 12 - &amp;quot;Botnet&amp;quot;&quot;/&gt;&lt;property id=&quot;20303&quot; value=&quot;-1&quot;/&gt;&lt;property id=&quot;20307&quot; value=&quot;274&quot;/&gt;&lt;property id=&quot;20309&quot; value=&quot;-1&quot;/&gt;&lt;/object&gt;&lt;object type=&quot;3&quot; unique_id=&quot;10015&quot;&gt;&lt;property id=&quot;20148&quot; value=&quot;5&quot;/&gt;&lt;property id=&quot;20300&quot; value=&quot;Slide 13 - &amp;quot;Man In The Middle Attack&amp;quot;&quot;/&gt;&lt;property id=&quot;20303&quot; value=&quot;-1&quot;/&gt;&lt;property id=&quot;20307&quot; value=&quot;275&quot;/&gt;&lt;property id=&quot;20309&quot; value=&quot;-1&quot;/&gt;&lt;/object&gt;&lt;object type=&quot;3&quot; unique_id=&quot;10016&quot;&gt;&lt;property id=&quot;20148&quot; value=&quot;5&quot;/&gt;&lt;property id=&quot;20300&quot; value=&quot;Slide 14 - &amp;quot;Rootkit&amp;quot;&quot;/&gt;&lt;property id=&quot;20303&quot; value=&quot;-1&quot;/&gt;&lt;property id=&quot;20307&quot; value=&quot;276&quot;/&gt;&lt;property id=&quot;20309&quot; value=&quot;-1&quot;/&gt;&lt;/object&gt;&lt;object type=&quot;3&quot; unique_id=&quot;10017&quot;&gt;&lt;property id=&quot;20148&quot; value=&quot;5&quot;/&gt;&lt;property id=&quot;20300&quot; value=&quot;Slide 15 - &amp;quot;Password Cracking&amp;quot;&quot;/&gt;&lt;property id=&quot;20303&quot; value=&quot;-1&quot;/&gt;&lt;property id=&quot;20307&quot; value=&quot;277&quot;/&gt;&lt;property id=&quot;20309&quot; value=&quot;-1&quot;/&gt;&lt;/object&gt;&lt;object type=&quot;3&quot; unique_id=&quot;10018&quot;&gt;&lt;property id=&quot;20148&quot; value=&quot;5&quot;/&gt;&lt;property id=&quot;20300&quot; value=&quot;Slide 16 - &amp;quot;Georgia Data Breach Notification Law&amp;quot;&quot;/&gt;&lt;property id=&quot;20303&quot; value=&quot;-1&quot;/&gt;&lt;property id=&quot;20307&quot; value=&quot;278&quot;/&gt;&lt;property id=&quot;20309&quot; value=&quot;-1&quot;/&gt;&lt;/object&gt;&lt;object type=&quot;3&quot; unique_id=&quot;10019&quot;&gt;&lt;property id=&quot;20148&quot; value=&quot;5&quot;/&gt;&lt;property id=&quot;20300&quot; value=&quot;Slide 17 - &amp;quot;Identifying Security Compromises&amp;quot;&quot;/&gt;&lt;property id=&quot;20303&quot; value=&quot;-1&quot;/&gt;&lt;property id=&quot;20307&quot; value=&quot;279&quot;/&gt;&lt;property id=&quot;20309&quot; value=&quot;-1&quot;/&gt;&lt;/object&gt;&lt;object type=&quot;3&quot; unique_id=&quot;10020&quot;&gt;&lt;property id=&quot;20148&quot; value=&quot;5&quot;/&gt;&lt;property id=&quot;20300&quot; value=&quot;Slide 18 - &amp;quot;Malware detection&amp;quot;&quot;/&gt;&lt;property id=&quot;20303&quot; value=&quot;-1&quot;/&gt;&lt;property id=&quot;20307&quot; value=&quot;280&quot;/&gt;&lt;property id=&quot;20309&quot; value=&quot;-1&quot;/&gt;&lt;/object&gt;&lt;object type=&quot;3&quot; unique_id=&quot;10021&quot;&gt;&lt;property id=&quot;20148&quot; value=&quot;5&quot;/&gt;&lt;property id=&quot;20300&quot; value=&quot;Slide 19 - &amp;quot;Best Practices to avoid these threats&amp;quot;&quot;/&gt;&lt;property id=&quot;20303&quot; value=&quot;-1&quot;/&gt;&lt;property id=&quot;20307&quot; value=&quot;281&quot;/&gt;&lt;property id=&quot;20309&quot; value=&quot;-1&quot;/&gt;&lt;/object&gt;&lt;object type=&quot;3&quot; unique_id=&quot;10022&quot;&gt;&lt;property id=&quot;20148&quot; value=&quot;5&quot;/&gt;&lt;property id=&quot;20300&quot; value=&quot;Slide 20 - &amp;quot;Anti-virus and Anti-spyware Software&amp;quot;&quot;/&gt;&lt;property id=&quot;20303&quot; value=&quot;-1&quot;/&gt;&lt;property id=&quot;20307&quot; value=&quot;282&quot;/&gt;&lt;property id=&quot;20309&quot; value=&quot;-1&quot;/&gt;&lt;/object&gt;&lt;object type=&quot;3&quot; unique_id=&quot;10023&quot;&gt;&lt;property id=&quot;20148&quot; value=&quot;5&quot;/&gt;&lt;property id=&quot;20300&quot; value=&quot;Slide 21 - &amp;quot;Host-based Firewalls&amp;quot;&quot;/&gt;&lt;property id=&quot;20303&quot; value=&quot;-1&quot;/&gt;&lt;property id=&quot;20307&quot; value=&quot;283&quot;/&gt;&lt;property id=&quot;20309&quot; value=&quot;-1&quot;/&gt;&lt;/object&gt;&lt;object type=&quot;3&quot; unique_id=&quot;10024&quot;&gt;&lt;property id=&quot;20148&quot; value=&quot;5&quot;/&gt;&lt;property id=&quot;20300&quot; value=&quot;Slide 22 - &amp;quot;Protect your Operating System&amp;quot;&quot;/&gt;&lt;property id=&quot;20303&quot; value=&quot;-1&quot;/&gt;&lt;property id=&quot;20307&quot; value=&quot;284&quot;/&gt;&lt;property id=&quot;20309&quot; value=&quot;-1&quot;/&gt;&lt;/object&gt;&lt;object type=&quot;3&quot; unique_id=&quot;10025&quot;&gt;&lt;property id=&quot;20148&quot; value=&quot;5&quot;/&gt;&lt;property id=&quot;20300&quot; value=&quot;Slide 23 - &amp;quot;Use Strong Passwords&amp;quot;&quot;/&gt;&lt;property id=&quot;20303&quot; value=&quot;-1&quot;/&gt;&lt;property id=&quot;20307&quot; value=&quot;286&quot;/&gt;&lt;property id=&quot;20309&quot; value=&quot;-1&quot;/&gt;&lt;/object&gt;&lt;object type=&quot;3&quot; unique_id=&quot;10026&quot;&gt;&lt;property id=&quot;20148&quot; value=&quot;5&quot;/&gt;&lt;property id=&quot;20300&quot; value=&quot;Slide 24 - &amp;quot;Creating Strong Passwords&amp;quot;&quot;/&gt;&lt;property id=&quot;20303&quot; value=&quot;-1&quot;/&gt;&lt;property id=&quot;20307&quot; value=&quot;287&quot;/&gt;&lt;property id=&quot;20309&quot; value=&quot;-1&quot;/&gt;&lt;/object&gt;&lt;object type=&quot;3&quot; unique_id=&quot;10027&quot;&gt;&lt;property id=&quot;20148&quot; value=&quot;5&quot;/&gt;&lt;property id=&quot;20300&quot; value=&quot;Slide 25 - &amp;quot;Password Guidelines&amp;quot;&quot;/&gt;&lt;property id=&quot;20303&quot; value=&quot;-1&quot;/&gt;&lt;property id=&quot;20307&quot; value=&quot;288&quot;/&gt;&lt;property id=&quot;20309&quot; value=&quot;-1&quot;/&gt;&lt;/object&gt;&lt;object type=&quot;3&quot; unique_id=&quot;10028&quot;&gt;&lt;property id=&quot;20148&quot; value=&quot;5&quot;/&gt;&lt;property id=&quot;20300&quot; value=&quot;Slide 26 - &amp;quot;Avoid Social Engineering  and Malicious Software&amp;quot;&quot;/&gt;&lt;property id=&quot;20303&quot; value=&quot;-1&quot;/&gt;&lt;property id=&quot;20307&quot; value=&quot;289&quot;/&gt;&lt;property id=&quot;20309&quot; value=&quot;-1&quot;/&gt;&lt;/object&gt;&lt;object type=&quot;3&quot; unique_id=&quot;10029&quot;&gt;&lt;property id=&quot;20148&quot; value=&quot;5&quot;/&gt;&lt;property id=&quot;20300&quot; value=&quot;Slide 27 - &amp;quot;Avoid Stupid Hacker Tricks&amp;quot;&quot;/&gt;&lt;property id=&quot;20303&quot; value=&quot;-1&quot;/&gt;&lt;property id=&quot;20307&quot; value=&quot;290&quot;/&gt;&lt;property id=&quot;20309&quot; value=&quot;-1&quot;/&gt;&lt;/object&gt;&lt;object type=&quot;3&quot; unique_id=&quot;10030&quot;&gt;&lt;property id=&quot;20148&quot; value=&quot;5&quot;/&gt;&lt;property id=&quot;20300&quot; value=&quot;Slide 28 - &amp;quot;Secure Business Transactions&amp;quot;&quot;/&gt;&lt;property id=&quot;20303&quot; value=&quot;-1&quot;/&gt;&lt;property id=&quot;20307&quot; value=&quot;292&quot;/&gt;&lt;property id=&quot;20309&quot; value=&quot;-1&quot;/&gt;&lt;/object&gt;&lt;object type=&quot;3&quot; unique_id=&quot;10031&quot;&gt;&lt;property id=&quot;20148&quot; value=&quot;5&quot;/&gt;&lt;property id=&quot;20300&quot; value=&quot;Slide 29 - &amp;quot;Backup Important Information&amp;quot;&quot;/&gt;&lt;property id=&quot;20303&quot; value=&quot;-1&quot;/&gt;&lt;property id=&quot;20307&quot; value=&quot;293&quot;/&gt;&lt;property id=&quot;20309&quot; value=&quot;-1&quot;/&gt;&lt;/object&gt;&lt;object type=&quot;3&quot; unique_id=&quot;10032&quot;&gt;&lt;property id=&quot;20148&quot; value=&quot;5&quot;/&gt;&lt;property id=&quot;20300&quot; value=&quot;Slide 30 - &amp;quot;Cyber Incident Reporting&amp;quot;&quot;/&gt;&lt;property id=&quot;20303&quot; value=&quot;-1&quot;/&gt;&lt;property id=&quot;20307&quot; value=&quot;296&quot;/&gt;&lt;property id=&quot;20309&quot; value=&quot;-1&quot;/&gt;&lt;/object&gt;&lt;object type=&quot;3&quot; unique_id=&quot;10033&quot;&gt;&lt;property id=&quot;20148&quot; value=&quot;5&quot;/&gt;&lt;property id=&quot;20300&quot; value=&quot;Slide 31 - &amp;quot;Fraud&amp;quot;&quot;/&gt;&lt;property id=&quot;20303&quot; value=&quot;-1&quot;/&gt;&lt;property id=&quot;20307&quot; value=&quot;294&quot;/&gt;&lt;property id=&quot;20309&quot; value=&quot;-1&quot;/&gt;&lt;/object&gt;&lt;object type=&quot;3&quot; unique_id=&quot;10034&quot;&gt;&lt;property id=&quot;20148&quot; value=&quot;5&quot;/&gt;&lt;property id=&quot;20300&quot; value=&quot;Slide 32 - &amp;quot;Fraud Discovery&amp;quot;&quot;/&gt;&lt;property id=&quot;20303&quot; value=&quot;-1&quot;/&gt;&lt;property id=&quot;20307&quot; value=&quot;295&quot;/&gt;&lt;property id=&quot;20309&quot; value=&quot;-1&quot;/&gt;&lt;/object&gt;&lt;object type=&quot;3&quot; unique_id=&quot;10036&quot;&gt;&lt;property id=&quot;20148&quot; value=&quot;5&quot;/&gt;&lt;property id=&quot;20300&quot; value=&quot;Slide 33&quot;/&gt;&lt;property id=&quot;20303&quot; value=&quot;-1&quot;/&gt;&lt;property id=&quot;20307&quot; value=&quot;264&quot;/&gt;&lt;property id=&quot;20309&quot; value=&quot;-1&quot;/&gt;&lt;/object&gt;&lt;/object&gt;&lt;object type=&quot;8&quot; unique_id=&quot;10072&quot;&gt;&lt;/object&gt;&lt;object type=&quot;10&quot; unique_id=&quot;10253&quot;&gt;&lt;object type=&quot;11&quot; unique_id=&quot;10254&quot;&gt;&lt;property id=&quot;20180&quot; value=&quot;3&quot;/&gt;&lt;property id=&quot;20181&quot; value=&quot;4&quot;/&gt;&lt;property id=&quot;20183&quot; value=&quot;1&quot;/&gt;&lt;/object&gt;&lt;object type=&quot;12&quot; unique_id=&quot;10373&quot;&gt;&lt;/object&gt;&lt;/object&gt;&lt;object type=&quot;4&quot; unique_id=&quot;10255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584C706-6B07-4F90-B616-C9623B7F8A85}&quot;/&gt;&lt;isInvalidForFieldText val=&quot;0&quot;/&gt;&lt;Image&gt;&lt;filename val=&quot;C:\Users\geoffrey.dyer\AppData\Local\Temp\CP106481329151140Session\CPTrustFolder106481329151156\PPTImport106481329945187\data\asimages\{6584C706-6B07-4F90-B616-C9623B7F8A85}_MtorLt.png&quot;/&gt;&lt;left val=&quot;41&quot;/&gt;&lt;top val=&quot;27&quot;/&gt;&lt;width val=&quot;12&quot;/&gt;&lt;height val=&quot;587&quot;/&gt;&lt;hasText val=&quot;1&quot;/&gt;&lt;/Image&gt;&lt;/ThreeDShapeInfo&gt;"/>
</p:tagLst>
</file>

<file path=ppt/theme/theme1.xml><?xml version="1.0" encoding="utf-8"?>
<a:theme xmlns:a="http://schemas.openxmlformats.org/drawingml/2006/main" name="GUIDELINESS ON SEMINAR PAPER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C1D0487643F4B98CFDFA7A2349609" ma:contentTypeVersion="0" ma:contentTypeDescription="Create a new document." ma:contentTypeScope="" ma:versionID="d44cf90341e545bf97c9da6500f91e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e199a4fcac81fbd56dfea0fdd6d90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8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AE5C6B-E7B7-4A11-A4DE-ECF7D4F8A4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447A0C-D46D-4AAB-80A3-8D99EF6F02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D42B6B-C064-4649-BF3B-741BBCF4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GUIDELINESS ON SEMINAR PAPER 1</Template>
  <TotalTime>2050</TotalTime>
  <Words>273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GUIDELINESS ON SEMINAR PAPER 1</vt:lpstr>
      <vt:lpstr>Functions</vt:lpstr>
      <vt:lpstr>Functions (cont.)</vt:lpstr>
      <vt:lpstr>Functions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GUIDELINESS ON SEMINAR PAPER WRITING AND PRESENTATION</dc:title>
  <dc:creator>Faisal Ali Garba</dc:creator>
  <cp:lastModifiedBy>faysal</cp:lastModifiedBy>
  <cp:revision>303</cp:revision>
  <cp:lastPrinted>2014-12-05T13:59:43Z</cp:lastPrinted>
  <dcterms:created xsi:type="dcterms:W3CDTF">2019-09-20T20:41:18Z</dcterms:created>
  <dcterms:modified xsi:type="dcterms:W3CDTF">2022-04-16T23:47:53Z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0x010100DCAC1D0487643F4B98CFDFA7A2349609</vt:lpwstr>
  </property>
</Properties>
</file>