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3" r:id="rId3"/>
    <p:sldId id="276" r:id="rId4"/>
    <p:sldId id="285" r:id="rId5"/>
    <p:sldId id="259" r:id="rId6"/>
    <p:sldId id="260" r:id="rId7"/>
    <p:sldId id="261" r:id="rId8"/>
    <p:sldId id="262" r:id="rId9"/>
    <p:sldId id="263" r:id="rId10"/>
    <p:sldId id="265" r:id="rId11"/>
    <p:sldId id="278" r:id="rId12"/>
    <p:sldId id="266" r:id="rId13"/>
    <p:sldId id="279" r:id="rId14"/>
    <p:sldId id="267" r:id="rId15"/>
    <p:sldId id="280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D288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75" autoAdjust="0"/>
    <p:restoredTop sz="94643"/>
  </p:normalViewPr>
  <p:slideViewPr>
    <p:cSldViewPr>
      <p:cViewPr varScale="1">
        <p:scale>
          <a:sx n="113" d="100"/>
          <a:sy n="113" d="100"/>
        </p:scale>
        <p:origin x="-14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6A1DDB-0AB6-44B6-AD4F-CD73A16C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04EFEC-4545-4F82-B1D7-41C9A787F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9BF1A6-0EB0-418B-8D80-4CCFBFE7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2022-06-17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837BB2-581C-45E9-8D57-A7BF8FE5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C2E640-6054-4E4A-A315-2A32F79C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00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5BAA26-A32C-4C13-A0D7-A5464673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FFC6BB-A786-43D8-B595-0EAA65D2B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EEF961-303C-427B-810B-1F71BA80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2022-06-17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7474BE-77BB-45BE-A10D-B47C70DC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C37E13-BAE2-4143-8A1B-F1D9CF1C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3347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B4B9BFD-957B-407D-A4F8-CE22DB4BE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EA9C90-DD87-4EF7-938D-1CA73F647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F2B132-E0AE-4C6D-9010-4CFF70C4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2022-06-17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717168-8CA9-4490-8F5C-47C8BA5B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558F44-CA7E-4F79-968F-79E89ED6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723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23110-9253-48B4-B3DA-639A841E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94E9B5-564A-4948-8D6D-664ED4C34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144FE6-AE6E-4CBB-81D5-03F66F66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2022-06-17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19A790-AFA9-4D89-AEB6-504FC5DE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A65A1E-B549-41AB-97B0-5BFEE74E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9271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C5F80E-53C2-483F-88BA-898184D5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24CF7D-80E0-4E55-B636-1879ECAE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5E5ED6-1E08-4912-8AF9-FB1B43DA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2022-06-17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6462ED-CA90-414B-8967-46346B33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B55156-BFF2-4E79-8C13-44CAC9DB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278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D4F8E8-C875-467D-9F04-EEDDD245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35F389-FCFF-496A-AB38-BD709C401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255B387-511F-4DDD-B75C-0CBAAF426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6DDD63-7B51-43A8-9B7D-DAFE6DE7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2022-06-17</a:t>
            </a:fld>
            <a:endParaRPr lang="ko-KR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E5B21C-A5DA-4F39-AFED-F0399D33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5D9137-C923-4C68-B968-19CD08D8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573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44817-C4CA-43B1-9320-74C3DAB8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644762-5BCB-4D89-82DE-42445F665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DBD00A-403C-4F87-9BC4-ABE148C30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1D82F1A-B31D-42BB-956E-7AD743E43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13684AB-9956-42B5-B58B-D09A17748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CAA4D45-D243-4767-B55B-1CAD8901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2022-06-17</a:t>
            </a:fld>
            <a:endParaRPr lang="ko-KR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AF472D5-F2ED-4974-99A4-7C6CD56B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9E2F99C-CD5A-4E04-9453-134DAB48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175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F2F9F4-13F7-45C4-A27E-0E9C4140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DD0B27-120A-4211-BBA2-79FA94DE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2022-06-17</a:t>
            </a:fld>
            <a:endParaRPr lang="ko-KR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5F935F7-FC16-4353-A82F-AF78CDFE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41BCCC-F736-43DD-A5DA-26011095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5703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181B9D-B76F-4BAD-8C59-92E24694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2022-06-17</a:t>
            </a:fld>
            <a:endParaRPr lang="ko-KR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8B03D35-A713-46EB-8ECC-060D0805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36DE47-EA72-46B4-B4F4-214FB31E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875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656B27-894B-4ABF-8FF2-EB46C8D5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517923-D7DB-462D-BAA2-695386711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66D7D1-AFDB-4531-9716-4A28A6CC1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99EAE5-6FA4-4C20-8ED0-0CD20703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2022-06-17</a:t>
            </a:fld>
            <a:endParaRPr lang="ko-KR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65172E-9DDE-49B6-93B5-4D69939B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BF1A4E-C4F9-4902-8419-FBE6A2E2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59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B7B23-70E5-4D14-A692-C34402D8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20361C4-B919-4814-9694-6D857FB56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640548-D873-4917-83DF-DCF86182E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A95476-4085-4932-BC62-00C6C94A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2022-06-17</a:t>
            </a:fld>
            <a:endParaRPr lang="ko-KR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7ABFA4-11BF-414C-B92B-2EC53B59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DEC63A-D1D4-4E5F-9D75-C04EAEBF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3945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D52F0F-0A93-4ED8-A16C-7DD509EF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E7C4EE-86D3-407E-8FE2-3DBE6A4D8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1AEB0D-1F5E-42C1-A430-CA0CAA980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2022-06-17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4A4485-EA14-4FCF-8AFC-7F337652D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A513FB-C937-4EE6-A6E6-012849FD9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6" descr="phoenyx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5529070"/>
            <a:ext cx="1371600" cy="1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832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a/nsl.inha.ac.kr/file/d/1_mDQpP0lZcn7FCDOoqkra5yByZc3UBVu/view?usp=sha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1844824"/>
            <a:ext cx="6858048" cy="296053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Computer </a:t>
            </a:r>
            <a: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Networks - Lab</a:t>
            </a:r>
            <a:b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2100" b="1" dirty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Socket Programming in C</a:t>
            </a:r>
            <a:r>
              <a:rPr lang="ko-KR" altLang="en-US" sz="2100" b="1" dirty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100" b="1" dirty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</a:br>
            <a:endParaRPr lang="ko-KR" altLang="en-US" sz="2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Introduction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5. Connect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/>
          <a:p>
            <a:pPr>
              <a:lnSpc>
                <a:spcPts val="2900"/>
              </a:lnSpc>
            </a:pPr>
            <a:r>
              <a:rPr lang="en-US" altLang="ko-KR" sz="2200" dirty="0"/>
              <a:t>Attempting to establish a connection</a:t>
            </a:r>
            <a:r>
              <a:rPr lang="ko-KR" altLang="en-US" sz="2200" dirty="0"/>
              <a:t> </a:t>
            </a:r>
            <a:r>
              <a:rPr lang="en-US" altLang="ko-KR" sz="2200" dirty="0"/>
              <a:t>(requesting to connect)</a:t>
            </a:r>
          </a:p>
          <a:p>
            <a:pPr lvl="1">
              <a:lnSpc>
                <a:spcPts val="2900"/>
              </a:lnSpc>
            </a:pPr>
            <a:r>
              <a:rPr lang="en-US" altLang="ko-KR" sz="1700" dirty="0">
                <a:solidFill>
                  <a:schemeClr val="tx1"/>
                </a:solidFill>
              </a:rPr>
              <a:t>It’s like dialing to a specific phone number</a:t>
            </a:r>
          </a:p>
          <a:p>
            <a:pPr lvl="1">
              <a:lnSpc>
                <a:spcPts val="2900"/>
              </a:lnSpc>
            </a:pPr>
            <a:r>
              <a:rPr lang="en-US" altLang="ko-KR" sz="1700" dirty="0">
                <a:solidFill>
                  <a:schemeClr val="tx1"/>
                </a:solidFill>
              </a:rPr>
              <a:t>The implementation of requesting to connect is very simple</a:t>
            </a:r>
            <a:r>
              <a:rPr lang="ko-KR" altLang="en-US" sz="1700" dirty="0">
                <a:solidFill>
                  <a:schemeClr val="tx1"/>
                </a:solidFill>
              </a:rPr>
              <a:t>, unlike listening </a:t>
            </a:r>
            <a:r>
              <a:rPr lang="en-US" altLang="ko-KR" sz="1700" dirty="0">
                <a:solidFill>
                  <a:schemeClr val="tx1"/>
                </a:solidFill>
              </a:rPr>
              <a:t>&amp; accepting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a </a:t>
            </a:r>
            <a:r>
              <a:rPr lang="ko-KR" altLang="en-US" sz="1700" dirty="0">
                <a:solidFill>
                  <a:schemeClr val="tx1"/>
                </a:solidFill>
              </a:rPr>
              <a:t>socket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en-US" altLang="ko-KR" sz="1700" dirty="0"/>
              <a:t>To make a connection request, just specify the address to connect to and the socket descriptor to attach the socket to.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900" dirty="0"/>
          </a:p>
          <a:p>
            <a:pPr lvl="1">
              <a:lnSpc>
                <a:spcPts val="2900"/>
              </a:lnSpc>
            </a:pPr>
            <a:endParaRPr lang="en-US" altLang="ko-KR" sz="1900" dirty="0"/>
          </a:p>
          <a:p>
            <a:pPr lvl="1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321274"/>
            <a:ext cx="66675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547664" y="5520652"/>
            <a:ext cx="54726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Making a connection request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6649CF-3966-4D93-9C9E-09B4E8F5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16202"/>
          </a:xfrm>
        </p:spPr>
        <p:txBody>
          <a:bodyPr/>
          <a:lstStyle/>
          <a:p>
            <a:pPr algn="ctr"/>
            <a:r>
              <a:rPr lang="en-US" dirty="0"/>
              <a:t>“</a:t>
            </a:r>
            <a:r>
              <a:rPr lang="en-US" dirty="0" err="1"/>
              <a:t>gcc</a:t>
            </a:r>
            <a:r>
              <a:rPr lang="en-US" dirty="0"/>
              <a:t>” compiler installation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and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 err="1"/>
              <a:t>comlining</a:t>
            </a:r>
            <a:r>
              <a:rPr lang="en-US" dirty="0"/>
              <a:t> / running codes in C</a:t>
            </a:r>
          </a:p>
        </p:txBody>
      </p:sp>
    </p:spTree>
    <p:extLst>
      <p:ext uri="{BB962C8B-B14F-4D97-AF65-F5344CB8AC3E}">
        <p14:creationId xmlns:p14="http://schemas.microsoft.com/office/powerpoint/2010/main" xmlns="" val="69439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Method of running Linux-based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/>
              <a:t>Compile and run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900" dirty="0"/>
          </a:p>
          <a:p>
            <a:pPr lvl="1">
              <a:lnSpc>
                <a:spcPts val="2900"/>
              </a:lnSpc>
            </a:pPr>
            <a:endParaRPr lang="en-US" altLang="ko-KR" sz="1900" dirty="0"/>
          </a:p>
          <a:p>
            <a:pPr lvl="1"/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52700"/>
            <a:ext cx="82010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500570"/>
            <a:ext cx="72294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642910" y="2428868"/>
            <a:ext cx="8215370" cy="1285884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42910" y="4429132"/>
            <a:ext cx="8215370" cy="1285884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72132" y="2000240"/>
            <a:ext cx="328614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How to compile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72132" y="4000504"/>
            <a:ext cx="328614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How to Run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Install a </a:t>
            </a:r>
            <a:r>
              <a:rPr lang="en-US" altLang="ko-KR" sz="2500" dirty="0" err="1">
                <a:solidFill>
                  <a:schemeClr val="tx1"/>
                </a:solidFill>
                <a:latin typeface="+mn-ea"/>
                <a:ea typeface="+mn-ea"/>
              </a:rPr>
              <a:t>gcc</a:t>
            </a: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</a:rPr>
              <a:t> compiler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/>
          <a:lstStyle/>
          <a:p>
            <a:pPr marL="685800" lvl="1" indent="-342900">
              <a:lnSpc>
                <a:spcPts val="2900"/>
              </a:lnSpc>
              <a:buAutoNum type="arabicPeriod"/>
            </a:pPr>
            <a:r>
              <a:rPr lang="en-US" altLang="ko-KR" dirty="0"/>
              <a:t>Download from the link: </a:t>
            </a:r>
            <a:r>
              <a:rPr lang="en-US" altLang="ko-KR" dirty="0">
                <a:hlinkClick r:id="rId2"/>
              </a:rPr>
              <a:t>https://drive.google.com/a/nsl.inha.ac.kr/file/d/1_mDQpP0lZcn7FCDOoqkra5yByZc3UBVu/view?usp=sharing</a:t>
            </a:r>
            <a:r>
              <a:rPr lang="en-US" altLang="ko-KR" dirty="0"/>
              <a:t> </a:t>
            </a:r>
          </a:p>
          <a:p>
            <a:pPr marL="342900" lvl="1" indent="0">
              <a:lnSpc>
                <a:spcPts val="2900"/>
              </a:lnSpc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342900" lvl="1" indent="0">
              <a:lnSpc>
                <a:spcPts val="2900"/>
              </a:lnSpc>
              <a:buNone/>
            </a:pPr>
            <a:r>
              <a:rPr lang="en-US" altLang="ko-KR" dirty="0"/>
              <a:t>2. Unarchive in a desired location</a:t>
            </a:r>
          </a:p>
          <a:p>
            <a:pPr marL="342900" lvl="1" indent="0">
              <a:lnSpc>
                <a:spcPts val="2900"/>
              </a:lnSpc>
              <a:buNone/>
            </a:pPr>
            <a:r>
              <a:rPr lang="en-US" altLang="ko-KR" dirty="0"/>
              <a:t>3. Set the bin folder containing </a:t>
            </a:r>
            <a:r>
              <a:rPr lang="en-US" altLang="ko-KR" dirty="0" err="1"/>
              <a:t>gcc</a:t>
            </a:r>
            <a:r>
              <a:rPr lang="en-US" altLang="ko-KR" dirty="0"/>
              <a:t> file in the Environment (follow my instructions)</a:t>
            </a:r>
          </a:p>
          <a:p>
            <a:pPr marL="342900" lvl="1" indent="0">
              <a:lnSpc>
                <a:spcPts val="2900"/>
              </a:lnSpc>
              <a:buNone/>
            </a:pPr>
            <a:r>
              <a:rPr lang="en-US" altLang="ko-KR" dirty="0"/>
              <a:t>4. Launch the </a:t>
            </a:r>
            <a:r>
              <a:rPr lang="en-US" altLang="ko-KR" dirty="0" err="1"/>
              <a:t>CodeBlocks</a:t>
            </a:r>
            <a:r>
              <a:rPr lang="en-US" altLang="ko-KR" dirty="0"/>
              <a:t>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83988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Compile, Launch &amp; Test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/>
              <a:t>The results of the sample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900" dirty="0"/>
          </a:p>
          <a:p>
            <a:pPr lvl="1">
              <a:lnSpc>
                <a:spcPts val="2900"/>
              </a:lnSpc>
            </a:pPr>
            <a:endParaRPr lang="en-US" altLang="ko-KR" sz="1900" dirty="0"/>
          </a:p>
          <a:p>
            <a:pPr lvl="1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726511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526" y="3857628"/>
            <a:ext cx="7215238" cy="2473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357686" y="5143512"/>
            <a:ext cx="1000132" cy="35719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20072" y="5389870"/>
            <a:ext cx="2429115" cy="775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127.0.0.1 is </a:t>
            </a:r>
            <a:r>
              <a:rPr lang="ko-KR" altLang="en-US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the local computer</a:t>
            </a:r>
            <a:r>
              <a:rPr lang="en-US" altLang="ko-KR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’s</a:t>
            </a:r>
            <a:r>
              <a:rPr lang="ko-KR" altLang="en-US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address</a:t>
            </a:r>
            <a:endParaRPr lang="ko-KR" altLang="en-US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6649CF-3966-4D93-9C9E-09B4E8F5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16202"/>
          </a:xfrm>
        </p:spPr>
        <p:txBody>
          <a:bodyPr/>
          <a:lstStyle/>
          <a:p>
            <a:pPr algn="ctr"/>
            <a:r>
              <a:rPr lang="en-US" dirty="0"/>
              <a:t>Opening / closing, and writing into files</a:t>
            </a:r>
          </a:p>
        </p:txBody>
      </p:sp>
    </p:spTree>
    <p:extLst>
      <p:ext uri="{BB962C8B-B14F-4D97-AF65-F5344CB8AC3E}">
        <p14:creationId xmlns:p14="http://schemas.microsoft.com/office/powerpoint/2010/main" xmlns="" val="969615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Low-level file input and output file descriptors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6861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2900"/>
              </a:lnSpc>
            </a:pPr>
            <a:r>
              <a:rPr lang="ko-KR" altLang="en-US" sz="2200" dirty="0"/>
              <a:t>Low-level file IO</a:t>
            </a:r>
            <a:endParaRPr lang="en-US" altLang="ko-KR" sz="2200" dirty="0"/>
          </a:p>
          <a:p>
            <a:pPr lvl="1">
              <a:lnSpc>
                <a:spcPts val="29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There is no compatibility with the operating system because it is not a standard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Linux is based on a low-level file input and output functions can be based on data transmitted and received in the socket, because the socket is also to be considered as a file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endParaRPr lang="en-US" altLang="ko-KR" sz="1700" dirty="0">
              <a:solidFill>
                <a:schemeClr val="tx1"/>
              </a:solidFill>
            </a:endParaRPr>
          </a:p>
          <a:p>
            <a:pPr>
              <a:lnSpc>
                <a:spcPts val="2900"/>
              </a:lnSpc>
            </a:pPr>
            <a:endParaRPr lang="en-US" altLang="ko-KR" sz="2000" dirty="0"/>
          </a:p>
          <a:p>
            <a:pPr>
              <a:lnSpc>
                <a:spcPts val="2900"/>
              </a:lnSpc>
            </a:pPr>
            <a:r>
              <a:rPr lang="en-US" altLang="ko-KR" sz="2000" dirty="0"/>
              <a:t>File Descriptor (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)</a:t>
            </a:r>
          </a:p>
          <a:p>
            <a:pPr lvl="1">
              <a:lnSpc>
                <a:spcPts val="29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Operating system files are created </a:t>
            </a:r>
            <a:r>
              <a:rPr lang="en-US" altLang="ko-KR" sz="1600" dirty="0">
                <a:solidFill>
                  <a:schemeClr val="tx1"/>
                </a:solidFill>
              </a:rPr>
              <a:t>(a</a:t>
            </a:r>
            <a:r>
              <a:rPr lang="ko-KR" altLang="en-US" sz="1600" dirty="0">
                <a:solidFill>
                  <a:schemeClr val="tx1"/>
                </a:solidFill>
              </a:rPr>
              <a:t>nd sockets</a:t>
            </a:r>
            <a:r>
              <a:rPr lang="en-US" altLang="ko-KR" sz="1600" dirty="0">
                <a:solidFill>
                  <a:schemeClr val="tx1"/>
                </a:solidFill>
              </a:rPr>
              <a:t>) simply as</a:t>
            </a:r>
            <a:r>
              <a:rPr lang="ko-KR" altLang="en-US" sz="1600" dirty="0">
                <a:solidFill>
                  <a:schemeClr val="tx1"/>
                </a:solidFill>
              </a:rPr>
              <a:t> number</a:t>
            </a:r>
            <a:r>
              <a:rPr lang="en-US" altLang="ko-KR" sz="1600" dirty="0">
                <a:solidFill>
                  <a:schemeClr val="tx1"/>
                </a:solidFill>
              </a:rPr>
              <a:t>s (to be able to easily distinguish them)</a:t>
            </a:r>
          </a:p>
          <a:p>
            <a:pPr lvl="1">
              <a:lnSpc>
                <a:spcPts val="29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Low-level file input and output function requires a file descriptor for the purpose of input and output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Both socket &amp; file have </a:t>
            </a:r>
            <a:r>
              <a:rPr lang="en-US" altLang="ko-KR" sz="1600" dirty="0" err="1">
                <a:solidFill>
                  <a:schemeClr val="tx1"/>
                </a:solidFill>
              </a:rPr>
              <a:t>Input/Output</a:t>
            </a:r>
            <a:r>
              <a:rPr lang="en-US" altLang="ko-KR" sz="1600" dirty="0">
                <a:solidFill>
                  <a:schemeClr val="tx1"/>
                </a:solidFill>
              </a:rPr>
              <a:t> streams (socket being more advanced than file), socket descriptor can be used simply as a file descriptor as well.</a:t>
            </a:r>
          </a:p>
          <a:p>
            <a:pPr lvl="1">
              <a:lnSpc>
                <a:spcPts val="2900"/>
              </a:lnSpc>
              <a:buNone/>
            </a:pPr>
            <a:endParaRPr lang="en-US" altLang="ko-KR" sz="17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7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900" dirty="0"/>
          </a:p>
          <a:p>
            <a:pPr lvl="1">
              <a:lnSpc>
                <a:spcPts val="2900"/>
              </a:lnSpc>
            </a:pPr>
            <a:endParaRPr lang="en-US" altLang="ko-KR" sz="1900" dirty="0"/>
          </a:p>
          <a:p>
            <a:pPr lvl="1"/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3429000"/>
            <a:ext cx="3529023" cy="116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File Open and Close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6775" y="1785926"/>
            <a:ext cx="4467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00174"/>
            <a:ext cx="4352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186254"/>
            <a:ext cx="4333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072066" y="4786322"/>
            <a:ext cx="3786182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open </a:t>
            </a:r>
            <a:r>
              <a:rPr lang="ko-KR" altLang="en-US" sz="17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To proceed to the output file using the file descriptor returned by a function call,</a:t>
            </a:r>
            <a:r>
              <a:rPr lang="en-US" altLang="ko-KR" sz="17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Writing data to a file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7" y="1285860"/>
            <a:ext cx="47720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711" y="3500438"/>
            <a:ext cx="36099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0099" y="5022666"/>
            <a:ext cx="3376611" cy="118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Read data stored in the file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57950" y="4786322"/>
            <a:ext cx="107157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The results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49815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500438"/>
            <a:ext cx="31051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15807" y="5170016"/>
            <a:ext cx="3370838" cy="104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Network Programming = Socket Programming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42560"/>
          </a:xfrm>
        </p:spPr>
        <p:txBody>
          <a:bodyPr>
            <a:normAutofit/>
          </a:bodyPr>
          <a:lstStyle/>
          <a:p>
            <a:pPr>
              <a:lnSpc>
                <a:spcPts val="2900"/>
              </a:lnSpc>
            </a:pPr>
            <a:r>
              <a:rPr lang="ko-KR" altLang="en-US" sz="2200" dirty="0"/>
              <a:t>Network </a:t>
            </a:r>
            <a:r>
              <a:rPr lang="en-US" altLang="ko-KR" sz="2200" dirty="0"/>
              <a:t>P</a:t>
            </a:r>
            <a:r>
              <a:rPr lang="ko-KR" altLang="en-US" sz="2200" dirty="0"/>
              <a:t>rogramming</a:t>
            </a:r>
            <a:endParaRPr lang="en-US" altLang="ko-KR" sz="2200" dirty="0"/>
          </a:p>
          <a:p>
            <a:pPr lvl="1">
              <a:lnSpc>
                <a:spcPts val="2900"/>
              </a:lnSpc>
            </a:pPr>
            <a:r>
              <a:rPr lang="ko-KR" altLang="en-US" sz="1800" dirty="0">
                <a:solidFill>
                  <a:schemeClr val="tx1"/>
                </a:solidFill>
              </a:rPr>
              <a:t>Also known as </a:t>
            </a:r>
            <a:r>
              <a:rPr lang="en-US" altLang="ko-KR" sz="1800" dirty="0">
                <a:solidFill>
                  <a:schemeClr val="tx1"/>
                </a:solidFill>
              </a:rPr>
              <a:t>S</a:t>
            </a:r>
            <a:r>
              <a:rPr lang="ko-KR" altLang="en-US" sz="1800" dirty="0">
                <a:solidFill>
                  <a:schemeClr val="tx1"/>
                </a:solidFill>
              </a:rPr>
              <a:t>ocket </a:t>
            </a:r>
            <a:r>
              <a:rPr lang="en-US" altLang="ko-KR" sz="1800" dirty="0">
                <a:solidFill>
                  <a:schemeClr val="tx1"/>
                </a:solidFill>
              </a:rPr>
              <a:t>P</a:t>
            </a:r>
            <a:r>
              <a:rPr lang="ko-KR" altLang="en-US" sz="1800" dirty="0">
                <a:solidFill>
                  <a:schemeClr val="tx1"/>
                </a:solidFill>
              </a:rPr>
              <a:t>rogramming because the </a:t>
            </a:r>
            <a:r>
              <a:rPr lang="en-US" altLang="ko-KR" sz="1800" dirty="0">
                <a:solidFill>
                  <a:schemeClr val="tx1"/>
                </a:solidFill>
              </a:rPr>
              <a:t>network </a:t>
            </a:r>
            <a:r>
              <a:rPr lang="ko-KR" altLang="en-US" sz="1800" dirty="0">
                <a:solidFill>
                  <a:schemeClr val="tx1"/>
                </a:solidFill>
              </a:rPr>
              <a:t>programming </a:t>
            </a:r>
            <a:r>
              <a:rPr lang="en-US" altLang="ko-KR" sz="1800" dirty="0">
                <a:solidFill>
                  <a:schemeClr val="tx1"/>
                </a:solidFill>
              </a:rPr>
              <a:t>itself</a:t>
            </a:r>
            <a:r>
              <a:rPr lang="ko-KR" altLang="en-US" sz="1800" dirty="0">
                <a:solidFill>
                  <a:schemeClr val="tx1"/>
                </a:solidFill>
              </a:rPr>
              <a:t> is based on</a:t>
            </a:r>
            <a:r>
              <a:rPr lang="en-US" altLang="ko-KR" dirty="0"/>
              <a:t> Sockets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900"/>
              </a:lnSpc>
            </a:pPr>
            <a:endParaRPr lang="en-US" altLang="ko-KR" sz="2200" dirty="0" smtClean="0"/>
          </a:p>
          <a:p>
            <a:pPr>
              <a:lnSpc>
                <a:spcPts val="2900"/>
              </a:lnSpc>
            </a:pPr>
            <a:endParaRPr lang="en-US" altLang="ko-KR" sz="2200" dirty="0" smtClean="0"/>
          </a:p>
          <a:p>
            <a:pPr>
              <a:lnSpc>
                <a:spcPts val="2900"/>
              </a:lnSpc>
            </a:pPr>
            <a:endParaRPr lang="en-US" altLang="ko-KR" sz="2200" dirty="0" smtClean="0"/>
          </a:p>
          <a:p>
            <a:pPr>
              <a:lnSpc>
                <a:spcPts val="2900"/>
              </a:lnSpc>
            </a:pPr>
            <a:endParaRPr lang="en-US" altLang="ko-KR" sz="2200" dirty="0" smtClean="0"/>
          </a:p>
          <a:p>
            <a:pPr>
              <a:lnSpc>
                <a:spcPts val="2900"/>
              </a:lnSpc>
            </a:pPr>
            <a:r>
              <a:rPr lang="ko-KR" altLang="en-US" sz="2200" dirty="0" smtClean="0"/>
              <a:t>A </a:t>
            </a:r>
            <a:r>
              <a:rPr lang="ko-KR" altLang="en-US" sz="2200" dirty="0"/>
              <a:t>simple understanding of </a:t>
            </a:r>
            <a:r>
              <a:rPr lang="en-US" altLang="ko-KR" sz="2200" dirty="0"/>
              <a:t>S</a:t>
            </a:r>
            <a:r>
              <a:rPr lang="ko-KR" altLang="en-US" sz="2200" dirty="0"/>
              <a:t>ocket</a:t>
            </a:r>
            <a:endParaRPr lang="en-US" altLang="ko-KR" sz="2200" dirty="0"/>
          </a:p>
          <a:p>
            <a:pPr lvl="1">
              <a:lnSpc>
                <a:spcPts val="2900"/>
              </a:lnSpc>
            </a:pPr>
            <a:r>
              <a:rPr lang="ko-KR" altLang="en-US" sz="1800" dirty="0">
                <a:solidFill>
                  <a:schemeClr val="tx1"/>
                </a:solidFill>
              </a:rPr>
              <a:t>Provided by the </a:t>
            </a:r>
            <a:r>
              <a:rPr lang="en-US" altLang="ko-KR" sz="1800" dirty="0">
                <a:solidFill>
                  <a:schemeClr val="tx1"/>
                </a:solidFill>
              </a:rPr>
              <a:t>O</a:t>
            </a:r>
            <a:r>
              <a:rPr lang="ko-KR" altLang="en-US" sz="1800" dirty="0">
                <a:solidFill>
                  <a:schemeClr val="tx1"/>
                </a:solidFill>
              </a:rPr>
              <a:t>perating </a:t>
            </a:r>
            <a:r>
              <a:rPr lang="en-US" altLang="ko-KR" sz="1800" dirty="0">
                <a:solidFill>
                  <a:schemeClr val="tx1"/>
                </a:solidFill>
              </a:rPr>
              <a:t>S</a:t>
            </a:r>
            <a:r>
              <a:rPr lang="ko-KR" altLang="en-US" sz="1800" dirty="0">
                <a:solidFill>
                  <a:schemeClr val="tx1"/>
                </a:solidFill>
              </a:rPr>
              <a:t>ystem </a:t>
            </a:r>
            <a:r>
              <a:rPr lang="en-US" altLang="ko-KR" sz="1800" dirty="0">
                <a:solidFill>
                  <a:schemeClr val="tx1"/>
                </a:solidFill>
              </a:rPr>
              <a:t>within</a:t>
            </a:r>
            <a:r>
              <a:rPr lang="ko-KR" altLang="en-US" sz="1800" dirty="0">
                <a:solidFill>
                  <a:schemeClr val="tx1"/>
                </a:solidFill>
              </a:rPr>
              <a:t> device</a:t>
            </a:r>
            <a:r>
              <a:rPr lang="en-US" altLang="ko-KR" dirty="0"/>
              <a:t>s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Socket provides a high level of abstraction for programmers so that we don’t have to worry about underlying physical &amp; software details of networking.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2320" y="4005064"/>
            <a:ext cx="1138239" cy="98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omputer, laptop, mackbook, monitor, pc, portable, screen icon">
            <a:extLst>
              <a:ext uri="{FF2B5EF4-FFF2-40B4-BE49-F238E27FC236}">
                <a16:creationId xmlns:a16="http://schemas.microsoft.com/office/drawing/2014/main" xmlns="" id="{BB5B9884-6431-4CF8-A81B-5B57FFFE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22984"/>
            <a:ext cx="782216" cy="7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omputer, laptop, mackbook, monitor, pc, portable, screen icon">
            <a:extLst>
              <a:ext uri="{FF2B5EF4-FFF2-40B4-BE49-F238E27FC236}">
                <a16:creationId xmlns:a16="http://schemas.microsoft.com/office/drawing/2014/main" xmlns="" id="{8DAF81BB-81F3-432D-B7CD-42B9B5DA8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722984"/>
            <a:ext cx="782216" cy="7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velope icon - Evil Icons">
            <a:extLst>
              <a:ext uri="{FF2B5EF4-FFF2-40B4-BE49-F238E27FC236}">
                <a16:creationId xmlns:a16="http://schemas.microsoft.com/office/drawing/2014/main" xmlns="" id="{3D736EBB-5984-4049-B3A2-E740115ED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4030" y="2743200"/>
            <a:ext cx="679140" cy="67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2138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42414 -0.0025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9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File descriptors and socket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58016" y="2357430"/>
            <a:ext cx="107157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The results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37909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727758"/>
            <a:ext cx="3143272" cy="120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85786" y="4149080"/>
            <a:ext cx="7572428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Both socket and file descriptors are in the same number sequence.</a:t>
            </a:r>
          </a:p>
          <a:p>
            <a:pPr algn="ctr">
              <a:lnSpc>
                <a:spcPct val="150000"/>
              </a:lnSpc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This confirms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that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Linux I/O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consider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the socket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and files the same.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6649CF-3966-4D93-9C9E-09B4E8F5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16202"/>
          </a:xfrm>
        </p:spPr>
        <p:txBody>
          <a:bodyPr/>
          <a:lstStyle/>
          <a:p>
            <a:pPr algn="ctr"/>
            <a:r>
              <a:rPr lang="en-US" dirty="0" smtClean="0"/>
              <a:t>5 </a:t>
            </a:r>
            <a:r>
              <a:rPr lang="en-US" dirty="0"/>
              <a:t>“must-know” fundamental details of</a:t>
            </a:r>
            <a:br>
              <a:rPr lang="en-US" dirty="0"/>
            </a:br>
            <a:r>
              <a:rPr lang="en-US" dirty="0"/>
              <a:t>Socket Programming in C</a:t>
            </a:r>
          </a:p>
        </p:txBody>
      </p:sp>
    </p:spTree>
    <p:extLst>
      <p:ext uri="{BB962C8B-B14F-4D97-AF65-F5344CB8AC3E}">
        <p14:creationId xmlns:p14="http://schemas.microsoft.com/office/powerpoint/2010/main" xmlns="" val="75075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031119-2279-48A2-AE92-9242C188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Analogy with a Phone call</a:t>
            </a:r>
          </a:p>
        </p:txBody>
      </p:sp>
      <p:pic>
        <p:nvPicPr>
          <p:cNvPr id="1026" name="Picture 2" descr="Hand with a mobile phone | Free Icon">
            <a:extLst>
              <a:ext uri="{FF2B5EF4-FFF2-40B4-BE49-F238E27FC236}">
                <a16:creationId xmlns:a16="http://schemas.microsoft.com/office/drawing/2014/main" xmlns="" id="{7EB70C41-A666-48D0-8B4D-2D56FB029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650" y="3212976"/>
            <a:ext cx="1070248" cy="10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nd with a mobile phone | Free Icon">
            <a:extLst>
              <a:ext uri="{FF2B5EF4-FFF2-40B4-BE49-F238E27FC236}">
                <a16:creationId xmlns:a16="http://schemas.microsoft.com/office/drawing/2014/main" xmlns="" id="{2406BFC2-16F7-4606-B99E-F50B2B27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331605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DA05EE-BAEE-4538-8D2C-40BD3687F0FE}"/>
              </a:ext>
            </a:extLst>
          </p:cNvPr>
          <p:cNvSpPr txBox="1"/>
          <p:nvPr/>
        </p:nvSpPr>
        <p:spPr>
          <a:xfrm>
            <a:off x="971600" y="4326110"/>
            <a:ext cx="554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9E2395-8F81-4DA6-9165-28EAEFC0957C}"/>
              </a:ext>
            </a:extLst>
          </p:cNvPr>
          <p:cNvSpPr txBox="1"/>
          <p:nvPr/>
        </p:nvSpPr>
        <p:spPr>
          <a:xfrm>
            <a:off x="7600950" y="4326110"/>
            <a:ext cx="554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808321-E290-434C-907C-670B2B6DDD4F}"/>
              </a:ext>
            </a:extLst>
          </p:cNvPr>
          <p:cNvSpPr txBox="1"/>
          <p:nvPr/>
        </p:nvSpPr>
        <p:spPr>
          <a:xfrm>
            <a:off x="2195736" y="374810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 number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43BA6D-1121-40F5-9952-B98400E09EE1}"/>
              </a:ext>
            </a:extLst>
          </p:cNvPr>
          <p:cNvSpPr txBox="1"/>
          <p:nvPr/>
        </p:nvSpPr>
        <p:spPr>
          <a:xfrm>
            <a:off x="5364088" y="374810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 number B</a:t>
            </a:r>
          </a:p>
        </p:txBody>
      </p:sp>
      <p:pic>
        <p:nvPicPr>
          <p:cNvPr id="1032" name="Picture 8" descr="Listening Icons - Download Free Vector Icons | Noun Project">
            <a:extLst>
              <a:ext uri="{FF2B5EF4-FFF2-40B4-BE49-F238E27FC236}">
                <a16:creationId xmlns:a16="http://schemas.microsoft.com/office/drawing/2014/main" xmlns="" id="{EBDFE2AA-75C4-46B1-B8F6-74B400FF0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8304" y="2410806"/>
            <a:ext cx="736476" cy="73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lling, dialing, outgoingcall, phone icon">
            <a:extLst>
              <a:ext uri="{FF2B5EF4-FFF2-40B4-BE49-F238E27FC236}">
                <a16:creationId xmlns:a16="http://schemas.microsoft.com/office/drawing/2014/main" xmlns="" id="{FF038EA6-F530-4C2A-8787-B21AC9A1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206" y="2420335"/>
            <a:ext cx="700089" cy="70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B667073B-585D-4357-95DC-211702C411F2}"/>
              </a:ext>
            </a:extLst>
          </p:cNvPr>
          <p:cNvSpPr/>
          <p:nvPr/>
        </p:nvSpPr>
        <p:spPr>
          <a:xfrm>
            <a:off x="1908735" y="2585713"/>
            <a:ext cx="511256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Dialpad - Apps on Google Play">
            <a:extLst>
              <a:ext uri="{FF2B5EF4-FFF2-40B4-BE49-F238E27FC236}">
                <a16:creationId xmlns:a16="http://schemas.microsoft.com/office/drawing/2014/main" xmlns="" id="{791CAC89-E17A-42B4-8561-A911B81B4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228791" y="2235255"/>
            <a:ext cx="1070248" cy="10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eople connection | Free Icon">
            <a:extLst>
              <a:ext uri="{FF2B5EF4-FFF2-40B4-BE49-F238E27FC236}">
                <a16:creationId xmlns:a16="http://schemas.microsoft.com/office/drawing/2014/main" xmlns="" id="{9D224D68-8FD4-4EC7-A809-89D7FC151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9195" y="4502515"/>
            <a:ext cx="1971648" cy="19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436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/>
      <p:bldP spid="9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1. Socket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9157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en-US" altLang="ko-KR" sz="2200" dirty="0"/>
              <a:t>Creating a Socket (a Socket descriptor)</a:t>
            </a:r>
          </a:p>
          <a:p>
            <a:pPr lvl="1">
              <a:lnSpc>
                <a:spcPts val="29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TCP S</a:t>
            </a:r>
            <a:r>
              <a:rPr lang="ko-KR" altLang="en-US" sz="2000" dirty="0">
                <a:solidFill>
                  <a:schemeClr val="tx1"/>
                </a:solidFill>
              </a:rPr>
              <a:t>ocket can be </a:t>
            </a:r>
            <a:r>
              <a:rPr lang="en-US" altLang="ko-KR" sz="2000" dirty="0">
                <a:solidFill>
                  <a:schemeClr val="tx1"/>
                </a:solidFill>
              </a:rPr>
              <a:t>compared</a:t>
            </a:r>
            <a:r>
              <a:rPr lang="ko-KR" altLang="en-US" sz="2000" dirty="0">
                <a:solidFill>
                  <a:schemeClr val="tx1"/>
                </a:solidFill>
              </a:rPr>
              <a:t> to a phone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we need a device to call someone or accept their phone calls, right?</a:t>
            </a:r>
          </a:p>
          <a:p>
            <a:pPr lvl="1">
              <a:lnSpc>
                <a:spcPts val="2900"/>
              </a:lnSpc>
            </a:pPr>
            <a:r>
              <a:rPr lang="en-US" altLang="ko-KR" sz="1900" dirty="0"/>
              <a:t>To perform network I/O, the first thing a process must do is, call the socket function to create a specific type of socket by specifying the type of communication protocol desired, protocol family, etc.</a:t>
            </a:r>
            <a:endParaRPr lang="en-US" altLang="ko-KR" sz="1900" dirty="0">
              <a:solidFill>
                <a:schemeClr val="tx1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 r="1649" b="36425"/>
          <a:stretch>
            <a:fillRect/>
          </a:stretch>
        </p:blipFill>
        <p:spPr bwMode="auto">
          <a:xfrm>
            <a:off x="1447800" y="4020454"/>
            <a:ext cx="6248400" cy="93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069266" y="5520652"/>
            <a:ext cx="50720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Creating a socket descriptor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2. Bind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en-US" altLang="ko-KR" sz="2200" dirty="0"/>
              <a:t>Binding the socket</a:t>
            </a:r>
          </a:p>
          <a:p>
            <a:pPr lvl="1">
              <a:lnSpc>
                <a:spcPts val="29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It is like registering a phone number to the phone (to connect to other phones)</a:t>
            </a:r>
          </a:p>
          <a:p>
            <a:pPr lvl="1">
              <a:lnSpc>
                <a:spcPts val="2900"/>
              </a:lnSpc>
            </a:pPr>
            <a:r>
              <a:rPr lang="en-US" altLang="ko-KR" dirty="0"/>
              <a:t>Sockets do not have a complete address in the beginning to start transferring data, so we bind a Socket to a port. </a:t>
            </a:r>
            <a:r>
              <a:rPr lang="en-US" altLang="ko-KR" dirty="0">
                <a:sym typeface="Wingdings" panose="05000000000000000000" pitchFamily="2" charset="2"/>
              </a:rPr>
              <a:t> Phones do not have a phone number at the beginning to make phone calls, so we register a phone number.</a:t>
            </a:r>
            <a:endParaRPr lang="en-US" altLang="ko-KR" dirty="0"/>
          </a:p>
          <a:p>
            <a:pPr lvl="1">
              <a:lnSpc>
                <a:spcPts val="2900"/>
              </a:lnSpc>
            </a:pPr>
            <a:endParaRPr lang="en-US" dirty="0"/>
          </a:p>
          <a:p>
            <a:pPr lvl="1">
              <a:lnSpc>
                <a:spcPts val="2900"/>
              </a:lnSpc>
            </a:pPr>
            <a:r>
              <a:rPr lang="en-US" dirty="0"/>
              <a:t>The process of allocating a port number to a socket is called ‘binding’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r="1136" b="37500"/>
          <a:stretch>
            <a:fillRect/>
          </a:stretch>
        </p:blipFill>
        <p:spPr bwMode="auto">
          <a:xfrm>
            <a:off x="1142976" y="4191000"/>
            <a:ext cx="662942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047504" y="5741853"/>
            <a:ext cx="4896544" cy="783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Binding a request to TCP/IP indicating that it is ready to receive/send information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latin typeface="+mn-ea"/>
                <a:ea typeface="+mn-ea"/>
              </a:rPr>
              <a:t>3. Listen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en-US" altLang="ko-KR" sz="2200" dirty="0"/>
              <a:t>Listening for connection requests</a:t>
            </a:r>
          </a:p>
          <a:p>
            <a:pPr lvl="1">
              <a:lnSpc>
                <a:spcPts val="29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Identifying a bound, unconnected socket </a:t>
            </a:r>
            <a:r>
              <a:rPr lang="en-US" altLang="ko-KR" sz="1800" dirty="0">
                <a:solidFill>
                  <a:schemeClr val="tx1"/>
                </a:solidFill>
                <a:sym typeface="Wingdings" panose="05000000000000000000" pitchFamily="2" charset="2"/>
              </a:rPr>
              <a:t> means “identify the connection request”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en-US" dirty="0"/>
              <a:t>The process of converting an unconnected socket into a passive socket, indicating that the kernel should accept incoming connection requests directed to this socket</a:t>
            </a:r>
            <a:endParaRPr lang="en-US" altLang="ko-KR" sz="1900" dirty="0"/>
          </a:p>
          <a:p>
            <a:pPr lvl="1"/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r="2264" b="37097"/>
          <a:stretch>
            <a:fillRect/>
          </a:stretch>
        </p:blipFill>
        <p:spPr bwMode="auto">
          <a:xfrm>
            <a:off x="2000232" y="4286256"/>
            <a:ext cx="4933968" cy="74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1357290" y="5715016"/>
            <a:ext cx="635798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Listening for connection requests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4. Accept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/>
              <a:t>Accept a connection request</a:t>
            </a:r>
            <a:endParaRPr lang="en-US" altLang="ko-KR" sz="2200" dirty="0"/>
          </a:p>
          <a:p>
            <a:pPr lvl="1">
              <a:lnSpc>
                <a:spcPts val="2900"/>
              </a:lnSpc>
            </a:pPr>
            <a:r>
              <a:rPr lang="en-US" altLang="ko-KR" dirty="0"/>
              <a:t>Transition of the connection request from listen() method to an actual Socket </a:t>
            </a:r>
            <a:r>
              <a:rPr lang="en-US" altLang="ko-KR" dirty="0">
                <a:sym typeface="Wingdings" panose="05000000000000000000" pitchFamily="2" charset="2"/>
              </a:rPr>
              <a:t> means “accept the connection request”</a:t>
            </a:r>
            <a:endParaRPr lang="en-US" altLang="ko-KR" dirty="0"/>
          </a:p>
          <a:p>
            <a:pPr lvl="1">
              <a:lnSpc>
                <a:spcPts val="29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After accepting the request (and automatic creation of the socket), the data can be finally transferred between the nodes.</a:t>
            </a: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900" dirty="0"/>
          </a:p>
          <a:p>
            <a:pPr lvl="1">
              <a:lnSpc>
                <a:spcPts val="2900"/>
              </a:lnSpc>
            </a:pPr>
            <a:endParaRPr lang="en-US" altLang="ko-KR" sz="1900" dirty="0"/>
          </a:p>
          <a:p>
            <a:pPr lvl="1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57290" y="5429264"/>
            <a:ext cx="635798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Accepting an incoming connection request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r="-488" b="35998"/>
          <a:stretch>
            <a:fillRect/>
          </a:stretch>
        </p:blipFill>
        <p:spPr bwMode="auto">
          <a:xfrm>
            <a:off x="1214414" y="4038575"/>
            <a:ext cx="6862786" cy="7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latin typeface="+mn-ea"/>
                <a:ea typeface="+mn-ea"/>
              </a:rPr>
              <a:t>Make the logical steps from the 4 previous parts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428736"/>
            <a:ext cx="8363273" cy="4728224"/>
          </a:xfrm>
        </p:spPr>
        <p:txBody>
          <a:bodyPr>
            <a:normAutofit/>
          </a:bodyPr>
          <a:lstStyle/>
          <a:p>
            <a:pPr>
              <a:lnSpc>
                <a:spcPts val="2900"/>
              </a:lnSpc>
            </a:pPr>
            <a:r>
              <a:rPr lang="en-US" altLang="ko-KR" sz="2200" dirty="0"/>
              <a:t>Sequence</a:t>
            </a:r>
          </a:p>
          <a:p>
            <a:pPr lvl="1">
              <a:lnSpc>
                <a:spcPts val="2900"/>
              </a:lnSpc>
            </a:pPr>
            <a:r>
              <a:rPr lang="en-US" altLang="ko-KR" sz="1700" dirty="0">
                <a:solidFill>
                  <a:schemeClr val="tx1"/>
                </a:solidFill>
              </a:rPr>
              <a:t>Step 1.	</a:t>
            </a:r>
            <a:r>
              <a:rPr lang="ko-KR" altLang="en-US" sz="1700" dirty="0">
                <a:solidFill>
                  <a:schemeClr val="tx1"/>
                </a:solidFill>
              </a:rPr>
              <a:t>Creating the socket</a:t>
            </a:r>
            <a:r>
              <a:rPr lang="ko-KR" altLang="en-US" sz="1700" dirty="0"/>
              <a:t> </a:t>
            </a:r>
            <a:r>
              <a:rPr lang="en-US" altLang="ko-KR" sz="1700" dirty="0"/>
              <a:t>(socket</a:t>
            </a:r>
            <a:r>
              <a:rPr lang="ko-KR" altLang="en-US" sz="1700" dirty="0"/>
              <a:t> </a:t>
            </a:r>
            <a:r>
              <a:rPr lang="en-US" altLang="ko-KR" sz="1700" dirty="0"/>
              <a:t>function</a:t>
            </a:r>
            <a:r>
              <a:rPr lang="ko-KR" altLang="en-US" sz="1700" dirty="0"/>
              <a:t> </a:t>
            </a:r>
            <a:r>
              <a:rPr lang="en-US" altLang="ko-KR" sz="1700" dirty="0"/>
              <a:t>call)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en-US" altLang="ko-KR" sz="1700" dirty="0">
                <a:solidFill>
                  <a:schemeClr val="tx1"/>
                </a:solidFill>
              </a:rPr>
              <a:t>Step 2.	Bind the socket to a port (bind function call)</a:t>
            </a:r>
          </a:p>
          <a:p>
            <a:pPr lvl="1">
              <a:lnSpc>
                <a:spcPts val="2900"/>
              </a:lnSpc>
            </a:pPr>
            <a:r>
              <a:rPr lang="en-US" altLang="ko-KR" sz="1700" dirty="0">
                <a:solidFill>
                  <a:schemeClr val="tx1"/>
                </a:solidFill>
              </a:rPr>
              <a:t>Step 1.	Liste</a:t>
            </a:r>
            <a:r>
              <a:rPr lang="en-US" altLang="ko-KR" sz="1700" dirty="0"/>
              <a:t>n for </a:t>
            </a:r>
            <a:r>
              <a:rPr lang="en-US" altLang="ko-KR" sz="1700" dirty="0">
                <a:solidFill>
                  <a:schemeClr val="tx1"/>
                </a:solidFill>
              </a:rPr>
              <a:t>incoming connection requests &amp; identify ones (listen function call)</a:t>
            </a:r>
          </a:p>
          <a:p>
            <a:pPr lvl="1">
              <a:lnSpc>
                <a:spcPts val="2900"/>
              </a:lnSpc>
            </a:pPr>
            <a:r>
              <a:rPr lang="en-US" altLang="ko-KR" sz="1700" dirty="0">
                <a:solidFill>
                  <a:schemeClr val="tx1"/>
                </a:solidFill>
              </a:rPr>
              <a:t>Step 4.</a:t>
            </a:r>
            <a:r>
              <a:rPr lang="en-US" altLang="ko-KR" sz="1700" dirty="0"/>
              <a:t>	</a:t>
            </a:r>
            <a:r>
              <a:rPr lang="en-US" altLang="ko-KR" sz="1700" dirty="0">
                <a:solidFill>
                  <a:schemeClr val="tx1"/>
                </a:solidFill>
              </a:rPr>
              <a:t>Accept the identified connection request and open the socket (accept function call)</a:t>
            </a: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lnSpc>
                <a:spcPts val="2900"/>
              </a:lnSpc>
            </a:pPr>
            <a:r>
              <a:rPr lang="en-US" altLang="ko-KR" sz="2100" dirty="0">
                <a:solidFill>
                  <a:schemeClr val="tx1"/>
                </a:solidFill>
              </a:rPr>
              <a:t>See </a:t>
            </a:r>
            <a:r>
              <a:rPr lang="en-US" altLang="ko-KR" dirty="0"/>
              <a:t>&amp; feel the sequence with an existing Server-Client code </a:t>
            </a:r>
          </a:p>
          <a:p>
            <a:pPr lvl="1">
              <a:lnSpc>
                <a:spcPts val="2900"/>
              </a:lnSpc>
            </a:pPr>
            <a:r>
              <a:rPr lang="en-US" altLang="ko-KR" dirty="0"/>
              <a:t>download from the course materials in learn.inha.ac.kr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11139</TotalTime>
  <Words>742</Words>
  <Application>Microsoft Office PowerPoint</Application>
  <PresentationFormat>On-screen Show (4:3)</PresentationFormat>
  <Paragraphs>119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Computer Networks - Lab Socket Programming in C </vt:lpstr>
      <vt:lpstr>Network Programming = Socket Programming</vt:lpstr>
      <vt:lpstr>5 “must-know” fundamental details of Socket Programming in C</vt:lpstr>
      <vt:lpstr>An Analogy with a Phone call</vt:lpstr>
      <vt:lpstr>1. Socket</vt:lpstr>
      <vt:lpstr>2. Bind</vt:lpstr>
      <vt:lpstr>3. Listen</vt:lpstr>
      <vt:lpstr>4. Accept</vt:lpstr>
      <vt:lpstr>Make the logical steps from the 4 previous parts</vt:lpstr>
      <vt:lpstr>5. Connect</vt:lpstr>
      <vt:lpstr>“gcc” compiler installation and comlining / running codes in C</vt:lpstr>
      <vt:lpstr>Method of running Linux-based</vt:lpstr>
      <vt:lpstr>Install a gcc compiler</vt:lpstr>
      <vt:lpstr>Compile, Launch &amp; Test</vt:lpstr>
      <vt:lpstr>Opening / closing, and writing into files</vt:lpstr>
      <vt:lpstr>Low-level file input and output file descriptors</vt:lpstr>
      <vt:lpstr>File Open and Close</vt:lpstr>
      <vt:lpstr>Writing data to a file</vt:lpstr>
      <vt:lpstr>Read data stored in the file</vt:lpstr>
      <vt:lpstr>File descriptors and socket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faysal</cp:lastModifiedBy>
  <cp:revision>148</cp:revision>
  <dcterms:created xsi:type="dcterms:W3CDTF">2009-11-30T05:34:12Z</dcterms:created>
  <dcterms:modified xsi:type="dcterms:W3CDTF">2022-06-17T01:31:59Z</dcterms:modified>
</cp:coreProperties>
</file>