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3" r:id="rId2"/>
    <p:sldId id="290" r:id="rId3"/>
    <p:sldId id="299" r:id="rId4"/>
    <p:sldId id="300" r:id="rId5"/>
    <p:sldId id="301" r:id="rId6"/>
    <p:sldId id="302" r:id="rId7"/>
    <p:sldId id="303" r:id="rId8"/>
    <p:sldId id="304" r:id="rId9"/>
    <p:sldId id="30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A720"/>
    <a:srgbClr val="9132A6"/>
    <a:srgbClr val="E13A62"/>
    <a:srgbClr val="7DBC2D"/>
    <a:srgbClr val="099481"/>
    <a:srgbClr val="16A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6404" autoAdjust="0"/>
  </p:normalViewPr>
  <p:slideViewPr>
    <p:cSldViewPr snapToGrid="0">
      <p:cViewPr varScale="1">
        <p:scale>
          <a:sx n="108" d="100"/>
          <a:sy n="108" d="100"/>
        </p:scale>
        <p:origin x="57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E2A9F-8E2F-462C-B138-DF2C44970D69}" type="datetimeFigureOut">
              <a:rPr lang="en-US" smtClean="0"/>
              <a:pPr/>
              <a:t>8/12/2019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B5515-C577-4D37-86A6-B260DCB2B0A0}" type="slidenum">
              <a:rPr lang="en-US" smtClean="0"/>
              <a:pPr/>
              <a:t>‹#›</a:t>
            </a:fld>
            <a:endParaRPr lang="en-US"/>
          </a:p>
        </p:txBody>
      </p:sp>
    </p:spTree>
    <p:extLst>
      <p:ext uri="{BB962C8B-B14F-4D97-AF65-F5344CB8AC3E}">
        <p14:creationId xmlns:p14="http://schemas.microsoft.com/office/powerpoint/2010/main" val="3048881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57232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891374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072845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117239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558577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214414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033953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722554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834889-88A1-4E05-BE26-4B8479970F78}"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270446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834889-88A1-4E05-BE26-4B8479970F78}"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13598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834889-88A1-4E05-BE26-4B8479970F78}"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25902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834889-88A1-4E05-BE26-4B8479970F78}"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22569591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834889-88A1-4E05-BE26-4B8479970F78}"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29782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834889-88A1-4E05-BE26-4B8479970F78}"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200355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834889-88A1-4E05-BE26-4B8479970F78}" type="datetimeFigureOut">
              <a:rPr lang="en-US" smtClean="0"/>
              <a:pPr/>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403647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834889-88A1-4E05-BE26-4B8479970F78}" type="datetimeFigureOut">
              <a:rPr lang="en-US" smtClean="0"/>
              <a:pPr/>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81690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34889-88A1-4E05-BE26-4B8479970F78}" type="datetimeFigureOut">
              <a:rPr lang="en-US" smtClean="0"/>
              <a:pPr/>
              <a:t>8/12/2019</a:t>
            </a:fld>
            <a:endParaRPr lang="en-US"/>
          </a:p>
        </p:txBody>
      </p:sp>
      <p:sp>
        <p:nvSpPr>
          <p:cNvPr id="3" name="Footer Placeholder 2"/>
          <p:cNvSpPr>
            <a:spLocks noGrp="1"/>
          </p:cNvSpPr>
          <p:nvPr>
            <p:ph type="ftr" sz="quarter" idx="11"/>
          </p:nvPr>
        </p:nvSpPr>
        <p:spPr/>
        <p:txBody>
          <a:bodyPr/>
          <a:lstStyle/>
          <a:p>
            <a:endParaRPr lang="en-US"/>
          </a:p>
        </p:txBody>
      </p:sp>
      <p:sp>
        <p:nvSpPr>
          <p:cNvPr id="9" name="Rectangle 8"/>
          <p:cNvSpPr/>
          <p:nvPr userDrawn="1"/>
        </p:nvSpPr>
        <p:spPr>
          <a:xfrm>
            <a:off x="8986376" y="203984"/>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Tree>
    <p:extLst>
      <p:ext uri="{BB962C8B-B14F-4D97-AF65-F5344CB8AC3E}">
        <p14:creationId xmlns:p14="http://schemas.microsoft.com/office/powerpoint/2010/main" val="119466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834889-88A1-4E05-BE26-4B8479970F78}"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326914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834889-88A1-4E05-BE26-4B8479970F78}"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pPr/>
              <a:t>‹#›</a:t>
            </a:fld>
            <a:endParaRPr lang="en-US"/>
          </a:p>
        </p:txBody>
      </p:sp>
    </p:spTree>
    <p:extLst>
      <p:ext uri="{BB962C8B-B14F-4D97-AF65-F5344CB8AC3E}">
        <p14:creationId xmlns:p14="http://schemas.microsoft.com/office/powerpoint/2010/main" val="209620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8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34889-88A1-4E05-BE26-4B8479970F78}" type="datetimeFigureOut">
              <a:rPr lang="en-US" smtClean="0"/>
              <a:pPr/>
              <a:t>8/12/2019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1D84C-9C77-4038-8AC7-641397FA4931}" type="slidenum">
              <a:rPr lang="en-US" smtClean="0"/>
              <a:pPr/>
              <a:t>‹#›</a:t>
            </a:fld>
            <a:endParaRPr lang="en-US"/>
          </a:p>
        </p:txBody>
      </p:sp>
    </p:spTree>
    <p:extLst>
      <p:ext uri="{BB962C8B-B14F-4D97-AF65-F5344CB8AC3E}">
        <p14:creationId xmlns:p14="http://schemas.microsoft.com/office/powerpoint/2010/main" val="4210688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839097"/>
            <a:ext cx="12192000" cy="1018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2" name="AutoShape 4" descr="Image result for oil well control computer bas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Image result for oil well control computer bas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8" name="TextBox 57"/>
          <p:cNvSpPr txBox="1"/>
          <p:nvPr/>
        </p:nvSpPr>
        <p:spPr>
          <a:xfrm>
            <a:off x="4165132" y="2887661"/>
            <a:ext cx="9213668"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000" b="1" dirty="0" smtClean="0">
                <a:effectLst>
                  <a:outerShdw blurRad="38100" dist="38100" dir="2700000" algn="tl">
                    <a:srgbClr val="000000">
                      <a:alpha val="43137"/>
                    </a:srgbClr>
                  </a:outerShdw>
                </a:effectLst>
                <a:ea typeface="Verdana" pitchFamily="34" charset="0"/>
                <a:cs typeface="Verdana" pitchFamily="34" charset="0"/>
              </a:rPr>
              <a:t>Train the Trainer </a:t>
            </a:r>
            <a:r>
              <a:rPr lang="en-US" sz="4000" b="1" dirty="0" smtClean="0">
                <a:effectLst>
                  <a:outerShdw blurRad="38100" dist="38100" dir="2700000" algn="tl">
                    <a:srgbClr val="000000">
                      <a:alpha val="43137"/>
                    </a:srgbClr>
                  </a:outerShdw>
                </a:effectLst>
                <a:ea typeface="Verdana" pitchFamily="34" charset="0"/>
                <a:cs typeface="Verdana" pitchFamily="34" charset="0"/>
              </a:rPr>
              <a:t>Certification</a:t>
            </a:r>
            <a:endParaRPr lang="en-US" sz="4000" b="1" dirty="0">
              <a:effectLst>
                <a:outerShdw blurRad="38100" dist="38100" dir="2700000" algn="tl">
                  <a:srgbClr val="000000">
                    <a:alpha val="43137"/>
                  </a:srgbClr>
                </a:outerShdw>
              </a:effectLst>
              <a:ea typeface="Verdana" pitchFamily="34" charset="0"/>
              <a:cs typeface="Verdana" pitchFamily="34" charset="0"/>
            </a:endParaRPr>
          </a:p>
        </p:txBody>
      </p:sp>
      <p:pic>
        <p:nvPicPr>
          <p:cNvPr id="12299" name="Picture 11" descr="Institute of Drilling and Petroleum Engineering"/>
          <p:cNvPicPr>
            <a:picLocks noChangeAspect="1" noChangeArrowheads="1"/>
          </p:cNvPicPr>
          <p:nvPr/>
        </p:nvPicPr>
        <p:blipFill>
          <a:blip r:embed="rId2" cstate="print"/>
          <a:srcRect/>
          <a:stretch>
            <a:fillRect/>
          </a:stretch>
        </p:blipFill>
        <p:spPr bwMode="auto">
          <a:xfrm>
            <a:off x="281547" y="6108925"/>
            <a:ext cx="1821573" cy="553479"/>
          </a:xfrm>
          <a:prstGeom prst="rect">
            <a:avLst/>
          </a:prstGeom>
          <a:noFill/>
        </p:spPr>
      </p:pic>
      <p:pic>
        <p:nvPicPr>
          <p:cNvPr id="13314" name="Picture 2" descr="Related image"/>
          <p:cNvPicPr>
            <a:picLocks noChangeAspect="1" noChangeArrowheads="1"/>
          </p:cNvPicPr>
          <p:nvPr/>
        </p:nvPicPr>
        <p:blipFill>
          <a:blip r:embed="rId3" cstate="print"/>
          <a:srcRect/>
          <a:stretch>
            <a:fillRect/>
          </a:stretch>
        </p:blipFill>
        <p:spPr bwMode="auto">
          <a:xfrm>
            <a:off x="1301403" y="1221209"/>
            <a:ext cx="2579006" cy="2579006"/>
          </a:xfrm>
          <a:prstGeom prst="rect">
            <a:avLst/>
          </a:prstGeom>
          <a:noFill/>
        </p:spPr>
      </p:pic>
      <p:sp>
        <p:nvSpPr>
          <p:cNvPr id="13316" name="AutoShape 4"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5686388" y="2179775"/>
            <a:ext cx="2916074" cy="707886"/>
          </a:xfrm>
          <a:prstGeom prst="rect">
            <a:avLst/>
          </a:prstGeom>
        </p:spPr>
        <p:txBody>
          <a:bodyPr wrap="square">
            <a:spAutoFit/>
          </a:bodyPr>
          <a:lstStyle/>
          <a:p>
            <a:r>
              <a:rPr lang="en-GB" sz="4000" b="1" dirty="0"/>
              <a:t>Module 2</a:t>
            </a:r>
          </a:p>
        </p:txBody>
      </p:sp>
    </p:spTree>
    <p:extLst>
      <p:ext uri="{BB962C8B-B14F-4D97-AF65-F5344CB8AC3E}">
        <p14:creationId xmlns:p14="http://schemas.microsoft.com/office/powerpoint/2010/main" val="2724454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647" y="-151924"/>
            <a:ext cx="12255647" cy="686980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639191" y="161195"/>
            <a:ext cx="4873841"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r>
              <a:rPr lang="en-US" sz="2000" b="1" dirty="0" smtClean="0">
                <a:solidFill>
                  <a:schemeClr val="tx1"/>
                </a:solidFill>
                <a:latin typeface="Segoe UI" panose="020B0502040204020203" pitchFamily="34" charset="0"/>
                <a:cs typeface="Segoe UI" panose="020B0502040204020203" pitchFamily="34" charset="0"/>
              </a:rPr>
              <a:t>Module </a:t>
            </a:r>
            <a:r>
              <a:rPr lang="en-US" sz="2000" b="1" dirty="0">
                <a:solidFill>
                  <a:schemeClr val="tx1"/>
                </a:solidFill>
                <a:latin typeface="Segoe UI" panose="020B0502040204020203" pitchFamily="34" charset="0"/>
                <a:cs typeface="Segoe UI" panose="020B0502040204020203" pitchFamily="34" charset="0"/>
              </a:rPr>
              <a:t>2</a:t>
            </a:r>
            <a:r>
              <a:rPr lang="en-US" sz="2000" b="1" dirty="0">
                <a:solidFill>
                  <a:schemeClr val="tx1"/>
                </a:solidFill>
                <a:latin typeface="Segoe UI" panose="020B0502040204020203" pitchFamily="34" charset="0"/>
                <a:cs typeface="Segoe UI" panose="020B0502040204020203" pitchFamily="34" charset="0"/>
              </a:rPr>
              <a:t>: Icebreaking Techniques</a:t>
            </a:r>
            <a:r>
              <a:rPr lang="en-US" sz="2400" b="1" dirty="0" smtClean="0">
                <a:solidFill>
                  <a:schemeClr val="bg1"/>
                </a:solidFill>
                <a:latin typeface="Segoe UI" panose="020B0502040204020203" pitchFamily="34" charset="0"/>
                <a:ea typeface="Verdana" pitchFamily="34" charset="0"/>
                <a:cs typeface="Segoe UI" panose="020B0502040204020203" pitchFamily="34" charset="0"/>
              </a:rPr>
              <a:t>    </a:t>
            </a:r>
            <a:endParaRPr lang="es-UY" sz="2399" b="1" dirty="0">
              <a:solidFill>
                <a:prstClr val="white"/>
              </a:solidFill>
              <a:latin typeface="Segoe UI" panose="020B0502040204020203" pitchFamily="34" charset="0"/>
              <a:cs typeface="Segoe UI" panose="020B0502040204020203" pitchFamily="34" charset="0"/>
            </a:endParaRPr>
          </a:p>
        </p:txBody>
      </p:sp>
      <p:sp>
        <p:nvSpPr>
          <p:cNvPr id="4" name="Rectangle 3"/>
          <p:cNvSpPr/>
          <p:nvPr/>
        </p:nvSpPr>
        <p:spPr>
          <a:xfrm>
            <a:off x="754600" y="1138097"/>
            <a:ext cx="6096000" cy="1846659"/>
          </a:xfrm>
          <a:prstGeom prst="rect">
            <a:avLst/>
          </a:prstGeom>
        </p:spPr>
        <p:txBody>
          <a:bodyPr>
            <a:spAutoFit/>
          </a:bodyPr>
          <a:lstStyle/>
          <a:p>
            <a:pPr>
              <a:spcAft>
                <a:spcPts val="0"/>
              </a:spcAft>
            </a:pPr>
            <a:r>
              <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rPr>
              <a:t>Objectives:</a:t>
            </a:r>
          </a:p>
          <a:p>
            <a:pPr>
              <a:spcAft>
                <a:spcPts val="0"/>
              </a:spcAft>
            </a:pP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a:spcAft>
                <a:spcPts val="0"/>
              </a:spcAft>
            </a:pP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In this </a:t>
            </a:r>
            <a:r>
              <a:rPr lang="en-GB" sz="16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module </a:t>
            </a: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you will:</a:t>
            </a:r>
          </a:p>
          <a:p>
            <a:pPr>
              <a:spcAft>
                <a:spcPts val="0"/>
              </a:spcAft>
            </a:pP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a:p>
            <a:pPr marL="285750" indent="-285750">
              <a:spcAft>
                <a:spcPts val="0"/>
              </a:spcAft>
              <a:buFont typeface="Wingdings" panose="05000000000000000000" pitchFamily="2" charset="2"/>
              <a:buChar char="q"/>
            </a:pPr>
            <a:r>
              <a:rPr lang="en-GB" sz="16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Discuss </a:t>
            </a: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why icebreaking techniques are necessary</a:t>
            </a:r>
          </a:p>
          <a:p>
            <a:pPr marL="285750" indent="-285750">
              <a:spcAft>
                <a:spcPts val="0"/>
              </a:spcAft>
              <a:buFont typeface="Wingdings" panose="05000000000000000000" pitchFamily="2" charset="2"/>
              <a:buChar char="q"/>
            </a:pPr>
            <a:r>
              <a:rPr lang="en-GB" sz="16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Determine </a:t>
            </a: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how icebreaking activities be conducted</a:t>
            </a:r>
          </a:p>
          <a:p>
            <a:pPr marL="285750" indent="-285750">
              <a:spcAft>
                <a:spcPts val="0"/>
              </a:spcAft>
              <a:buFont typeface="Wingdings" panose="05000000000000000000" pitchFamily="2" charset="2"/>
              <a:buChar char="q"/>
            </a:pPr>
            <a:r>
              <a:rPr lang="en-GB" sz="1600"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Examine </a:t>
            </a:r>
            <a:r>
              <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icebreaking activities that work well</a:t>
            </a:r>
            <a:endParaRPr lang="en-GB" sz="1600"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33" name="Rectangle 32"/>
          <p:cNvSpPr/>
          <p:nvPr/>
        </p:nvSpPr>
        <p:spPr>
          <a:xfrm>
            <a:off x="-63647" y="5839097"/>
            <a:ext cx="12255647" cy="1018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pic>
        <p:nvPicPr>
          <p:cNvPr id="1026" name="Picture 2" descr="Image result for Ice Breaking techniques png"/>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15870" y="770636"/>
            <a:ext cx="3436095" cy="32628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966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647" y="-151924"/>
            <a:ext cx="12255647" cy="65534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639191" y="161195"/>
            <a:ext cx="4873841"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r>
              <a:rPr lang="en-US" sz="2000" b="1" dirty="0" smtClean="0">
                <a:solidFill>
                  <a:schemeClr val="tx1"/>
                </a:solidFill>
                <a:latin typeface="Segoe UI" panose="020B0502040204020203" pitchFamily="34" charset="0"/>
                <a:cs typeface="Segoe UI" panose="020B0502040204020203" pitchFamily="34" charset="0"/>
              </a:rPr>
              <a:t>Module </a:t>
            </a:r>
            <a:r>
              <a:rPr lang="en-US" sz="2000" b="1" dirty="0">
                <a:solidFill>
                  <a:schemeClr val="tx1"/>
                </a:solidFill>
                <a:latin typeface="Segoe UI" panose="020B0502040204020203" pitchFamily="34" charset="0"/>
                <a:cs typeface="Segoe UI" panose="020B0502040204020203" pitchFamily="34" charset="0"/>
              </a:rPr>
              <a:t>2</a:t>
            </a:r>
            <a:r>
              <a:rPr lang="en-US" sz="2000" b="1" dirty="0">
                <a:solidFill>
                  <a:schemeClr val="tx1"/>
                </a:solidFill>
                <a:latin typeface="Segoe UI" panose="020B0502040204020203" pitchFamily="34" charset="0"/>
                <a:cs typeface="Segoe UI" panose="020B0502040204020203" pitchFamily="34" charset="0"/>
              </a:rPr>
              <a:t>: Icebreaking Techniques</a:t>
            </a:r>
            <a:r>
              <a:rPr lang="en-US" sz="2400" b="1" dirty="0" smtClean="0">
                <a:solidFill>
                  <a:schemeClr val="bg1"/>
                </a:solidFill>
                <a:latin typeface="Segoe UI" panose="020B0502040204020203" pitchFamily="34" charset="0"/>
                <a:ea typeface="Verdana" pitchFamily="34" charset="0"/>
                <a:cs typeface="Segoe UI" panose="020B0502040204020203" pitchFamily="34" charset="0"/>
              </a:rPr>
              <a:t>    </a:t>
            </a:r>
            <a:endParaRPr lang="es-UY" sz="2399" b="1" dirty="0">
              <a:solidFill>
                <a:prstClr val="white"/>
              </a:solidFill>
              <a:latin typeface="Segoe UI" panose="020B0502040204020203" pitchFamily="34" charset="0"/>
              <a:cs typeface="Segoe UI" panose="020B0502040204020203" pitchFamily="34" charset="0"/>
            </a:endParaRPr>
          </a:p>
        </p:txBody>
      </p:sp>
      <p:sp>
        <p:nvSpPr>
          <p:cNvPr id="4" name="Rectangle 3"/>
          <p:cNvSpPr/>
          <p:nvPr/>
        </p:nvSpPr>
        <p:spPr>
          <a:xfrm>
            <a:off x="639191" y="1083755"/>
            <a:ext cx="6096000" cy="369332"/>
          </a:xfrm>
          <a:prstGeom prst="rect">
            <a:avLst/>
          </a:prstGeom>
        </p:spPr>
        <p:txBody>
          <a:bodyPr>
            <a:spAutoFit/>
          </a:bodyPr>
          <a:lstStyle/>
          <a:p>
            <a:pPr>
              <a:spcAft>
                <a:spcPts val="0"/>
              </a:spcAft>
            </a:pPr>
            <a:r>
              <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rPr>
              <a:t>Why Are Icebreaking Activities Necessary?</a:t>
            </a:r>
            <a:endPar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33" name="Rectangle 32"/>
          <p:cNvSpPr/>
          <p:nvPr/>
        </p:nvSpPr>
        <p:spPr>
          <a:xfrm>
            <a:off x="-63647" y="5839097"/>
            <a:ext cx="12255647" cy="1018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10" name="Rectangle 9"/>
          <p:cNvSpPr/>
          <p:nvPr/>
        </p:nvSpPr>
        <p:spPr>
          <a:xfrm>
            <a:off x="639191" y="1488985"/>
            <a:ext cx="4873841" cy="3046988"/>
          </a:xfrm>
          <a:prstGeom prst="rect">
            <a:avLst/>
          </a:prstGeom>
        </p:spPr>
        <p:txBody>
          <a:bodyPr wrap="square">
            <a:spAutoFit/>
          </a:bodyPr>
          <a:lstStyle/>
          <a:p>
            <a:pPr algn="just"/>
            <a:r>
              <a:rPr lang="en-GB" sz="1600" dirty="0">
                <a:solidFill>
                  <a:schemeClr val="bg1"/>
                </a:solidFill>
                <a:latin typeface="Segoe UI" panose="020B0502040204020203" pitchFamily="34" charset="0"/>
                <a:cs typeface="Segoe UI" panose="020B0502040204020203" pitchFamily="34" charset="0"/>
              </a:rPr>
              <a:t>Up to this point you have completed your pre-class preparation.  You are ready to meet your class, but is your class ready to meet you</a:t>
            </a:r>
            <a:r>
              <a:rPr lang="en-GB" sz="1600" dirty="0" smtClean="0">
                <a:solidFill>
                  <a:schemeClr val="bg1"/>
                </a:solidFill>
                <a:latin typeface="Segoe UI" panose="020B0502040204020203" pitchFamily="34" charset="0"/>
                <a:cs typeface="Segoe UI" panose="020B0502040204020203" pitchFamily="34" charset="0"/>
              </a:rPr>
              <a:t>?</a:t>
            </a:r>
          </a:p>
          <a:p>
            <a:pPr algn="just"/>
            <a:endParaRPr lang="en-GB" sz="1600" dirty="0">
              <a:solidFill>
                <a:schemeClr val="bg1"/>
              </a:solidFill>
              <a:latin typeface="Segoe UI" panose="020B0502040204020203" pitchFamily="34" charset="0"/>
              <a:cs typeface="Segoe UI" panose="020B0502040204020203" pitchFamily="34" charset="0"/>
            </a:endParaRPr>
          </a:p>
          <a:p>
            <a:pPr algn="just"/>
            <a:r>
              <a:rPr lang="en-GB" sz="1600" dirty="0">
                <a:solidFill>
                  <a:schemeClr val="bg1"/>
                </a:solidFill>
                <a:latin typeface="Segoe UI" panose="020B0502040204020203" pitchFamily="34" charset="0"/>
                <a:cs typeface="Segoe UI" panose="020B0502040204020203" pitchFamily="34" charset="0"/>
              </a:rPr>
              <a:t>Icebreaking includes everything that you should do to establish a relaxed atmosphere in the class.  It is designed to get the students to begin participating actively in the class.  It is an opportunity to get the students to know you and for you to get to know them.  In some classes, it is a great way for the students to get to know each other.</a:t>
            </a:r>
          </a:p>
          <a:p>
            <a:pPr algn="just"/>
            <a:endParaRPr lang="en-GB" sz="1600" dirty="0">
              <a:solidFill>
                <a:schemeClr val="bg1"/>
              </a:solidFill>
              <a:latin typeface="Segoe UI" panose="020B0502040204020203" pitchFamily="34" charset="0"/>
              <a:cs typeface="Segoe UI" panose="020B0502040204020203" pitchFamily="34" charset="0"/>
            </a:endParaRPr>
          </a:p>
        </p:txBody>
      </p:sp>
      <p:sp>
        <p:nvSpPr>
          <p:cNvPr id="2" name="AutoShape 2" descr="https://www.thebalancecareers.com/thmb/KDSFxOyEx5aA2oNAZeZRXGJca7E=/950x0/filters:format(webp)/1918426-top-ice-breakers-5b88029546e0fb005010dd3e.png"/>
          <p:cNvSpPr>
            <a:spLocks noChangeAspect="1" noChangeArrowheads="1"/>
          </p:cNvSpPr>
          <p:nvPr/>
        </p:nvSpPr>
        <p:spPr bwMode="auto">
          <a:xfrm>
            <a:off x="155575" y="-144463"/>
            <a:ext cx="304800" cy="2907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p:cNvPicPr>
            <a:picLocks noChangeAspect="1"/>
          </p:cNvPicPr>
          <p:nvPr/>
        </p:nvPicPr>
        <p:blipFill>
          <a:blip r:embed="rId5"/>
          <a:stretch>
            <a:fillRect/>
          </a:stretch>
        </p:blipFill>
        <p:spPr>
          <a:xfrm>
            <a:off x="10158984" y="146304"/>
            <a:ext cx="1576132" cy="1080094"/>
          </a:xfrm>
          <a:prstGeom prst="rect">
            <a:avLst/>
          </a:prstGeom>
        </p:spPr>
      </p:pic>
      <p:pic>
        <p:nvPicPr>
          <p:cNvPr id="14" name="Picture 2" descr="Image result for Ice Breaking techniques png"/>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7500" y="834644"/>
            <a:ext cx="3436095" cy="32628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797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647" y="-151924"/>
            <a:ext cx="12255647" cy="65534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639191" y="161195"/>
            <a:ext cx="4873841"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r>
              <a:rPr lang="en-US" sz="2000" b="1" dirty="0" smtClean="0">
                <a:solidFill>
                  <a:schemeClr val="tx1"/>
                </a:solidFill>
                <a:latin typeface="Segoe UI" panose="020B0502040204020203" pitchFamily="34" charset="0"/>
                <a:cs typeface="Segoe UI" panose="020B0502040204020203" pitchFamily="34" charset="0"/>
              </a:rPr>
              <a:t>Module </a:t>
            </a:r>
            <a:r>
              <a:rPr lang="en-US" sz="2000" b="1" dirty="0">
                <a:solidFill>
                  <a:schemeClr val="tx1"/>
                </a:solidFill>
                <a:latin typeface="Segoe UI" panose="020B0502040204020203" pitchFamily="34" charset="0"/>
                <a:cs typeface="Segoe UI" panose="020B0502040204020203" pitchFamily="34" charset="0"/>
              </a:rPr>
              <a:t>2</a:t>
            </a:r>
            <a:r>
              <a:rPr lang="en-US" sz="2000" b="1" dirty="0">
                <a:solidFill>
                  <a:schemeClr val="tx1"/>
                </a:solidFill>
                <a:latin typeface="Segoe UI" panose="020B0502040204020203" pitchFamily="34" charset="0"/>
                <a:cs typeface="Segoe UI" panose="020B0502040204020203" pitchFamily="34" charset="0"/>
              </a:rPr>
              <a:t>: Icebreaking Techniques</a:t>
            </a:r>
            <a:r>
              <a:rPr lang="en-US" sz="2400" b="1" dirty="0" smtClean="0">
                <a:solidFill>
                  <a:schemeClr val="bg1"/>
                </a:solidFill>
                <a:latin typeface="Segoe UI" panose="020B0502040204020203" pitchFamily="34" charset="0"/>
                <a:ea typeface="Verdana" pitchFamily="34" charset="0"/>
                <a:cs typeface="Segoe UI" panose="020B0502040204020203" pitchFamily="34" charset="0"/>
              </a:rPr>
              <a:t>    </a:t>
            </a:r>
            <a:endParaRPr lang="es-UY" sz="2399" b="1" dirty="0">
              <a:solidFill>
                <a:prstClr val="white"/>
              </a:solidFill>
              <a:latin typeface="Segoe UI" panose="020B0502040204020203" pitchFamily="34" charset="0"/>
              <a:cs typeface="Segoe UI" panose="020B0502040204020203" pitchFamily="34" charset="0"/>
            </a:endParaRPr>
          </a:p>
        </p:txBody>
      </p:sp>
      <p:sp>
        <p:nvSpPr>
          <p:cNvPr id="4" name="Rectangle 3"/>
          <p:cNvSpPr/>
          <p:nvPr/>
        </p:nvSpPr>
        <p:spPr>
          <a:xfrm>
            <a:off x="639191" y="1083755"/>
            <a:ext cx="6096000" cy="369332"/>
          </a:xfrm>
          <a:prstGeom prst="rect">
            <a:avLst/>
          </a:prstGeom>
        </p:spPr>
        <p:txBody>
          <a:bodyPr>
            <a:spAutoFit/>
          </a:bodyPr>
          <a:lstStyle/>
          <a:p>
            <a:pPr>
              <a:spcAft>
                <a:spcPts val="0"/>
              </a:spcAft>
            </a:pPr>
            <a:r>
              <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rPr>
              <a:t>How to Conduct Icebreaking Activities</a:t>
            </a:r>
            <a:endPar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33" name="Rectangle 32"/>
          <p:cNvSpPr/>
          <p:nvPr/>
        </p:nvSpPr>
        <p:spPr>
          <a:xfrm>
            <a:off x="-63647" y="5839097"/>
            <a:ext cx="12255647" cy="1018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10" name="Rectangle 9"/>
          <p:cNvSpPr/>
          <p:nvPr/>
        </p:nvSpPr>
        <p:spPr>
          <a:xfrm>
            <a:off x="639191" y="1488985"/>
            <a:ext cx="7005193" cy="1569660"/>
          </a:xfrm>
          <a:prstGeom prst="rect">
            <a:avLst/>
          </a:prstGeom>
        </p:spPr>
        <p:txBody>
          <a:bodyPr wrap="square">
            <a:spAutoFit/>
          </a:bodyPr>
          <a:lstStyle/>
          <a:p>
            <a:pPr algn="just"/>
            <a:r>
              <a:rPr lang="en-GB" sz="1600" dirty="0">
                <a:solidFill>
                  <a:schemeClr val="bg1"/>
                </a:solidFill>
                <a:latin typeface="Segoe UI" panose="020B0502040204020203" pitchFamily="34" charset="0"/>
                <a:cs typeface="Segoe UI" panose="020B0502040204020203" pitchFamily="34" charset="0"/>
              </a:rPr>
              <a:t>Icebreaking should occur very early in class, certainly within the first fifteen minutes.  Activities should be chosen to achieve the objectives described above, but also to have fun.  It goes without saying, icebreaking should never embarrass students.  If a student is very reticent about participating, excuse them from the activity.  Whenever possible, you should participate in the activity also.  This helps to build rapport with your students. </a:t>
            </a:r>
            <a:endParaRPr lang="en-GB" sz="1600" dirty="0">
              <a:solidFill>
                <a:schemeClr val="bg1"/>
              </a:solidFill>
              <a:latin typeface="Segoe UI" panose="020B0502040204020203" pitchFamily="34" charset="0"/>
              <a:cs typeface="Segoe UI" panose="020B0502040204020203" pitchFamily="34" charset="0"/>
            </a:endParaRPr>
          </a:p>
        </p:txBody>
      </p:sp>
      <p:sp>
        <p:nvSpPr>
          <p:cNvPr id="2" name="AutoShape 2" descr="https://www.thebalancecareers.com/thmb/KDSFxOyEx5aA2oNAZeZRXGJca7E=/950x0/filters:format(webp)/1918426-top-ice-breakers-5b88029546e0fb005010dd3e.png"/>
          <p:cNvSpPr>
            <a:spLocks noChangeAspect="1" noChangeArrowheads="1"/>
          </p:cNvSpPr>
          <p:nvPr/>
        </p:nvSpPr>
        <p:spPr bwMode="auto">
          <a:xfrm>
            <a:off x="155575" y="-144463"/>
            <a:ext cx="304800" cy="2907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p:cNvPicPr>
            <a:picLocks noChangeAspect="1"/>
          </p:cNvPicPr>
          <p:nvPr/>
        </p:nvPicPr>
        <p:blipFill>
          <a:blip r:embed="rId5"/>
          <a:stretch>
            <a:fillRect/>
          </a:stretch>
        </p:blipFill>
        <p:spPr>
          <a:xfrm>
            <a:off x="10158984" y="146304"/>
            <a:ext cx="1576132" cy="1080094"/>
          </a:xfrm>
          <a:prstGeom prst="rect">
            <a:avLst/>
          </a:prstGeom>
        </p:spPr>
      </p:pic>
      <p:pic>
        <p:nvPicPr>
          <p:cNvPr id="14" name="Picture 2" descr="Image result for Ice Breaking techniques png"/>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07962" y="1023905"/>
            <a:ext cx="2402073" cy="22809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194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647" y="-151924"/>
            <a:ext cx="12255647" cy="65534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639191" y="161195"/>
            <a:ext cx="4873841"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r>
              <a:rPr lang="en-US" sz="2000" b="1" dirty="0" smtClean="0">
                <a:solidFill>
                  <a:schemeClr val="tx1"/>
                </a:solidFill>
                <a:latin typeface="Segoe UI" panose="020B0502040204020203" pitchFamily="34" charset="0"/>
                <a:cs typeface="Segoe UI" panose="020B0502040204020203" pitchFamily="34" charset="0"/>
              </a:rPr>
              <a:t>Module </a:t>
            </a:r>
            <a:r>
              <a:rPr lang="en-US" sz="2000" b="1" dirty="0">
                <a:solidFill>
                  <a:schemeClr val="tx1"/>
                </a:solidFill>
                <a:latin typeface="Segoe UI" panose="020B0502040204020203" pitchFamily="34" charset="0"/>
                <a:cs typeface="Segoe UI" panose="020B0502040204020203" pitchFamily="34" charset="0"/>
              </a:rPr>
              <a:t>2</a:t>
            </a:r>
            <a:r>
              <a:rPr lang="en-US" sz="2000" b="1" dirty="0">
                <a:solidFill>
                  <a:schemeClr val="tx1"/>
                </a:solidFill>
                <a:latin typeface="Segoe UI" panose="020B0502040204020203" pitchFamily="34" charset="0"/>
                <a:cs typeface="Segoe UI" panose="020B0502040204020203" pitchFamily="34" charset="0"/>
              </a:rPr>
              <a:t>: Icebreaking Techniques</a:t>
            </a:r>
            <a:r>
              <a:rPr lang="en-US" sz="2400" b="1" dirty="0" smtClean="0">
                <a:solidFill>
                  <a:schemeClr val="bg1"/>
                </a:solidFill>
                <a:latin typeface="Segoe UI" panose="020B0502040204020203" pitchFamily="34" charset="0"/>
                <a:ea typeface="Verdana" pitchFamily="34" charset="0"/>
                <a:cs typeface="Segoe UI" panose="020B0502040204020203" pitchFamily="34" charset="0"/>
              </a:rPr>
              <a:t>    </a:t>
            </a:r>
            <a:endParaRPr lang="es-UY" sz="2399" b="1" dirty="0">
              <a:solidFill>
                <a:prstClr val="white"/>
              </a:solidFill>
              <a:latin typeface="Segoe UI" panose="020B0502040204020203" pitchFamily="34" charset="0"/>
              <a:cs typeface="Segoe UI" panose="020B0502040204020203" pitchFamily="34" charset="0"/>
            </a:endParaRPr>
          </a:p>
        </p:txBody>
      </p:sp>
      <p:sp>
        <p:nvSpPr>
          <p:cNvPr id="4" name="Rectangle 3"/>
          <p:cNvSpPr/>
          <p:nvPr/>
        </p:nvSpPr>
        <p:spPr>
          <a:xfrm>
            <a:off x="639191" y="1083755"/>
            <a:ext cx="6096000" cy="369332"/>
          </a:xfrm>
          <a:prstGeom prst="rect">
            <a:avLst/>
          </a:prstGeom>
        </p:spPr>
        <p:txBody>
          <a:bodyPr>
            <a:spAutoFit/>
          </a:bodyPr>
          <a:lstStyle/>
          <a:p>
            <a:pPr>
              <a:spcAft>
                <a:spcPts val="0"/>
              </a:spcAft>
            </a:pPr>
            <a:r>
              <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rPr>
              <a:t>Suggested Icebreaking Activities</a:t>
            </a:r>
            <a:endPar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33" name="Rectangle 32"/>
          <p:cNvSpPr/>
          <p:nvPr/>
        </p:nvSpPr>
        <p:spPr>
          <a:xfrm>
            <a:off x="-63647" y="5839097"/>
            <a:ext cx="12255647" cy="1018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10" name="Rectangle 9"/>
          <p:cNvSpPr/>
          <p:nvPr/>
        </p:nvSpPr>
        <p:spPr>
          <a:xfrm>
            <a:off x="639191" y="1488985"/>
            <a:ext cx="7199820" cy="3785652"/>
          </a:xfrm>
          <a:prstGeom prst="rect">
            <a:avLst/>
          </a:prstGeom>
        </p:spPr>
        <p:txBody>
          <a:bodyPr wrap="square">
            <a:spAutoFit/>
          </a:bodyPr>
          <a:lstStyle/>
          <a:p>
            <a:pPr algn="just"/>
            <a:r>
              <a:rPr lang="en-GB" sz="1600" dirty="0">
                <a:solidFill>
                  <a:schemeClr val="bg1"/>
                </a:solidFill>
                <a:latin typeface="Segoe UI" panose="020B0502040204020203" pitchFamily="34" charset="0"/>
                <a:cs typeface="Segoe UI" panose="020B0502040204020203" pitchFamily="34" charset="0"/>
              </a:rPr>
              <a:t>There are entire books written on icebreaking.  Do not hesitate to design your own.  A few simple activities are listed on the next pages.</a:t>
            </a:r>
          </a:p>
          <a:p>
            <a:pPr algn="just"/>
            <a:endParaRPr lang="en-GB" sz="1600" dirty="0">
              <a:solidFill>
                <a:schemeClr val="bg1"/>
              </a:solidFill>
              <a:latin typeface="Segoe UI" panose="020B0502040204020203" pitchFamily="34" charset="0"/>
              <a:cs typeface="Segoe UI" panose="020B0502040204020203" pitchFamily="34" charset="0"/>
            </a:endParaRPr>
          </a:p>
          <a:p>
            <a:pPr algn="just"/>
            <a:r>
              <a:rPr lang="en-GB" sz="1600" dirty="0">
                <a:solidFill>
                  <a:schemeClr val="bg1"/>
                </a:solidFill>
                <a:latin typeface="Segoe UI" panose="020B0502040204020203" pitchFamily="34" charset="0"/>
                <a:cs typeface="Segoe UI" panose="020B0502040204020203" pitchFamily="34" charset="0"/>
              </a:rPr>
              <a:t>Student interviews</a:t>
            </a:r>
          </a:p>
          <a:p>
            <a:pPr algn="just"/>
            <a:r>
              <a:rPr lang="en-GB" sz="1600" dirty="0">
                <a:solidFill>
                  <a:schemeClr val="bg1"/>
                </a:solidFill>
                <a:latin typeface="Segoe UI" panose="020B0502040204020203" pitchFamily="34" charset="0"/>
                <a:cs typeface="Segoe UI" panose="020B0502040204020203" pitchFamily="34" charset="0"/>
              </a:rPr>
              <a:t>Have the students’ pair off.  If there is an odd number, you should pair off with one of the students.  Have the student’s interview each other collecting the following information:</a:t>
            </a:r>
          </a:p>
          <a:p>
            <a:pPr marL="285750" indent="-285750" algn="just">
              <a:buFont typeface="Wingdings" panose="05000000000000000000" pitchFamily="2" charset="2"/>
              <a:buChar char="q"/>
            </a:pPr>
            <a:r>
              <a:rPr lang="en-GB" sz="1600" dirty="0" smtClean="0">
                <a:solidFill>
                  <a:schemeClr val="bg1"/>
                </a:solidFill>
                <a:latin typeface="Segoe UI" panose="020B0502040204020203" pitchFamily="34" charset="0"/>
                <a:cs typeface="Segoe UI" panose="020B0502040204020203" pitchFamily="34" charset="0"/>
              </a:rPr>
              <a:t>Name</a:t>
            </a:r>
            <a:endParaRPr lang="en-GB" sz="1600" dirty="0">
              <a:solidFill>
                <a:schemeClr val="bg1"/>
              </a:solidFill>
              <a:latin typeface="Segoe UI" panose="020B0502040204020203" pitchFamily="34" charset="0"/>
              <a:cs typeface="Segoe UI" panose="020B0502040204020203" pitchFamily="34" charset="0"/>
            </a:endParaRPr>
          </a:p>
          <a:p>
            <a:pPr marL="285750" indent="-285750" algn="just">
              <a:buFont typeface="Wingdings" panose="05000000000000000000" pitchFamily="2" charset="2"/>
              <a:buChar char="q"/>
            </a:pPr>
            <a:r>
              <a:rPr lang="en-GB" sz="1600" dirty="0" smtClean="0">
                <a:solidFill>
                  <a:schemeClr val="bg1"/>
                </a:solidFill>
                <a:latin typeface="Segoe UI" panose="020B0502040204020203" pitchFamily="34" charset="0"/>
                <a:cs typeface="Segoe UI" panose="020B0502040204020203" pitchFamily="34" charset="0"/>
              </a:rPr>
              <a:t>Department </a:t>
            </a:r>
            <a:r>
              <a:rPr lang="en-GB" sz="1600" dirty="0">
                <a:solidFill>
                  <a:schemeClr val="bg1"/>
                </a:solidFill>
                <a:latin typeface="Segoe UI" panose="020B0502040204020203" pitchFamily="34" charset="0"/>
                <a:cs typeface="Segoe UI" panose="020B0502040204020203" pitchFamily="34" charset="0"/>
              </a:rPr>
              <a:t>(if applicable)</a:t>
            </a:r>
          </a:p>
          <a:p>
            <a:pPr marL="285750" indent="-285750" algn="just">
              <a:buFont typeface="Wingdings" panose="05000000000000000000" pitchFamily="2" charset="2"/>
              <a:buChar char="q"/>
            </a:pPr>
            <a:r>
              <a:rPr lang="en-GB" sz="1600" dirty="0" smtClean="0">
                <a:solidFill>
                  <a:schemeClr val="bg1"/>
                </a:solidFill>
                <a:latin typeface="Segoe UI" panose="020B0502040204020203" pitchFamily="34" charset="0"/>
                <a:cs typeface="Segoe UI" panose="020B0502040204020203" pitchFamily="34" charset="0"/>
              </a:rPr>
              <a:t>Past </a:t>
            </a:r>
            <a:r>
              <a:rPr lang="en-GB" sz="1600" dirty="0">
                <a:solidFill>
                  <a:schemeClr val="bg1"/>
                </a:solidFill>
                <a:latin typeface="Segoe UI" panose="020B0502040204020203" pitchFamily="34" charset="0"/>
                <a:cs typeface="Segoe UI" panose="020B0502040204020203" pitchFamily="34" charset="0"/>
              </a:rPr>
              <a:t>work experience</a:t>
            </a:r>
          </a:p>
          <a:p>
            <a:pPr marL="285750" indent="-285750" algn="just">
              <a:buFont typeface="Wingdings" panose="05000000000000000000" pitchFamily="2" charset="2"/>
              <a:buChar char="q"/>
            </a:pPr>
            <a:r>
              <a:rPr lang="en-GB" sz="1600" dirty="0" smtClean="0">
                <a:solidFill>
                  <a:schemeClr val="bg1"/>
                </a:solidFill>
                <a:latin typeface="Segoe UI" panose="020B0502040204020203" pitchFamily="34" charset="0"/>
                <a:cs typeface="Segoe UI" panose="020B0502040204020203" pitchFamily="34" charset="0"/>
              </a:rPr>
              <a:t>Why </a:t>
            </a:r>
            <a:r>
              <a:rPr lang="en-GB" sz="1600" dirty="0">
                <a:solidFill>
                  <a:schemeClr val="bg1"/>
                </a:solidFill>
                <a:latin typeface="Segoe UI" panose="020B0502040204020203" pitchFamily="34" charset="0"/>
                <a:cs typeface="Segoe UI" panose="020B0502040204020203" pitchFamily="34" charset="0"/>
              </a:rPr>
              <a:t>they are taking the course</a:t>
            </a:r>
          </a:p>
          <a:p>
            <a:pPr marL="285750" indent="-285750" algn="just">
              <a:buFont typeface="Wingdings" panose="05000000000000000000" pitchFamily="2" charset="2"/>
              <a:buChar char="q"/>
            </a:pPr>
            <a:r>
              <a:rPr lang="en-GB" sz="1600" dirty="0" smtClean="0">
                <a:solidFill>
                  <a:schemeClr val="bg1"/>
                </a:solidFill>
                <a:latin typeface="Segoe UI" panose="020B0502040204020203" pitchFamily="34" charset="0"/>
                <a:cs typeface="Segoe UI" panose="020B0502040204020203" pitchFamily="34" charset="0"/>
              </a:rPr>
              <a:t>Something </a:t>
            </a:r>
            <a:r>
              <a:rPr lang="en-GB" sz="1600" dirty="0">
                <a:solidFill>
                  <a:schemeClr val="bg1"/>
                </a:solidFill>
                <a:latin typeface="Segoe UI" panose="020B0502040204020203" pitchFamily="34" charset="0"/>
                <a:cs typeface="Segoe UI" panose="020B0502040204020203" pitchFamily="34" charset="0"/>
              </a:rPr>
              <a:t>unique about themselves: </a:t>
            </a:r>
            <a:r>
              <a:rPr lang="en-GB" sz="1600" dirty="0" smtClean="0">
                <a:solidFill>
                  <a:schemeClr val="bg1"/>
                </a:solidFill>
                <a:latin typeface="Segoe UI" panose="020B0502040204020203" pitchFamily="34" charset="0"/>
                <a:cs typeface="Segoe UI" panose="020B0502040204020203" pitchFamily="34" charset="0"/>
              </a:rPr>
              <a:t>favourite </a:t>
            </a:r>
            <a:r>
              <a:rPr lang="en-GB" sz="1600" dirty="0">
                <a:solidFill>
                  <a:schemeClr val="bg1"/>
                </a:solidFill>
                <a:latin typeface="Segoe UI" panose="020B0502040204020203" pitchFamily="34" charset="0"/>
                <a:cs typeface="Segoe UI" panose="020B0502040204020203" pitchFamily="34" charset="0"/>
              </a:rPr>
              <a:t>hobby, sport, food, etc.</a:t>
            </a:r>
          </a:p>
          <a:p>
            <a:pPr algn="just"/>
            <a:endParaRPr lang="en-GB" sz="1600" dirty="0">
              <a:solidFill>
                <a:schemeClr val="bg1"/>
              </a:solidFill>
              <a:latin typeface="Segoe UI" panose="020B0502040204020203" pitchFamily="34" charset="0"/>
              <a:cs typeface="Segoe UI" panose="020B0502040204020203" pitchFamily="34" charset="0"/>
            </a:endParaRPr>
          </a:p>
          <a:p>
            <a:pPr algn="just"/>
            <a:r>
              <a:rPr lang="en-GB" sz="1600" dirty="0">
                <a:solidFill>
                  <a:schemeClr val="bg1"/>
                </a:solidFill>
                <a:latin typeface="Segoe UI" panose="020B0502040204020203" pitchFamily="34" charset="0"/>
                <a:cs typeface="Segoe UI" panose="020B0502040204020203" pitchFamily="34" charset="0"/>
              </a:rPr>
              <a:t>Give them about five minutes to do this.  Then have each student introduce his/her partner.</a:t>
            </a:r>
            <a:endParaRPr lang="en-GB" sz="1600" dirty="0">
              <a:solidFill>
                <a:schemeClr val="bg1"/>
              </a:solidFill>
              <a:latin typeface="Segoe UI" panose="020B0502040204020203" pitchFamily="34" charset="0"/>
              <a:cs typeface="Segoe UI" panose="020B0502040204020203" pitchFamily="34" charset="0"/>
            </a:endParaRPr>
          </a:p>
        </p:txBody>
      </p:sp>
      <p:sp>
        <p:nvSpPr>
          <p:cNvPr id="2" name="AutoShape 2" descr="https://www.thebalancecareers.com/thmb/KDSFxOyEx5aA2oNAZeZRXGJca7E=/950x0/filters:format(webp)/1918426-top-ice-breakers-5b88029546e0fb005010dd3e.png"/>
          <p:cNvSpPr>
            <a:spLocks noChangeAspect="1" noChangeArrowheads="1"/>
          </p:cNvSpPr>
          <p:nvPr/>
        </p:nvSpPr>
        <p:spPr bwMode="auto">
          <a:xfrm>
            <a:off x="155575" y="-144463"/>
            <a:ext cx="304800" cy="2907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220365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647" y="-151924"/>
            <a:ext cx="12255647" cy="65534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639191" y="161195"/>
            <a:ext cx="4873841"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r>
              <a:rPr lang="en-US" sz="2000" b="1" dirty="0" smtClean="0">
                <a:solidFill>
                  <a:schemeClr val="tx1"/>
                </a:solidFill>
                <a:latin typeface="Segoe UI" panose="020B0502040204020203" pitchFamily="34" charset="0"/>
                <a:cs typeface="Segoe UI" panose="020B0502040204020203" pitchFamily="34" charset="0"/>
              </a:rPr>
              <a:t>Module </a:t>
            </a:r>
            <a:r>
              <a:rPr lang="en-US" sz="2000" b="1" dirty="0">
                <a:solidFill>
                  <a:schemeClr val="tx1"/>
                </a:solidFill>
                <a:latin typeface="Segoe UI" panose="020B0502040204020203" pitchFamily="34" charset="0"/>
                <a:cs typeface="Segoe UI" panose="020B0502040204020203" pitchFamily="34" charset="0"/>
              </a:rPr>
              <a:t>2</a:t>
            </a:r>
            <a:r>
              <a:rPr lang="en-US" sz="2000" b="1" dirty="0">
                <a:solidFill>
                  <a:schemeClr val="tx1"/>
                </a:solidFill>
                <a:latin typeface="Segoe UI" panose="020B0502040204020203" pitchFamily="34" charset="0"/>
                <a:cs typeface="Segoe UI" panose="020B0502040204020203" pitchFamily="34" charset="0"/>
              </a:rPr>
              <a:t>: Icebreaking Techniques</a:t>
            </a:r>
            <a:r>
              <a:rPr lang="en-US" sz="2400" b="1" dirty="0" smtClean="0">
                <a:solidFill>
                  <a:schemeClr val="bg1"/>
                </a:solidFill>
                <a:latin typeface="Segoe UI" panose="020B0502040204020203" pitchFamily="34" charset="0"/>
                <a:ea typeface="Verdana" pitchFamily="34" charset="0"/>
                <a:cs typeface="Segoe UI" panose="020B0502040204020203" pitchFamily="34" charset="0"/>
              </a:rPr>
              <a:t>    </a:t>
            </a:r>
            <a:endParaRPr lang="es-UY" sz="2399" b="1" dirty="0">
              <a:solidFill>
                <a:prstClr val="white"/>
              </a:solidFill>
              <a:latin typeface="Segoe UI" panose="020B0502040204020203" pitchFamily="34" charset="0"/>
              <a:cs typeface="Segoe UI" panose="020B0502040204020203" pitchFamily="34" charset="0"/>
            </a:endParaRPr>
          </a:p>
        </p:txBody>
      </p:sp>
      <p:sp>
        <p:nvSpPr>
          <p:cNvPr id="4" name="Rectangle 3"/>
          <p:cNvSpPr/>
          <p:nvPr/>
        </p:nvSpPr>
        <p:spPr>
          <a:xfrm>
            <a:off x="639191" y="1083755"/>
            <a:ext cx="6096000" cy="369332"/>
          </a:xfrm>
          <a:prstGeom prst="rect">
            <a:avLst/>
          </a:prstGeom>
        </p:spPr>
        <p:txBody>
          <a:bodyPr>
            <a:spAutoFit/>
          </a:bodyPr>
          <a:lstStyle/>
          <a:p>
            <a:pPr>
              <a:spcAft>
                <a:spcPts val="0"/>
              </a:spcAft>
            </a:pPr>
            <a:r>
              <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rPr>
              <a:t>Suggested Icebreaking Activities</a:t>
            </a:r>
            <a:endPar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33" name="Rectangle 32"/>
          <p:cNvSpPr/>
          <p:nvPr/>
        </p:nvSpPr>
        <p:spPr>
          <a:xfrm>
            <a:off x="-63647" y="5839097"/>
            <a:ext cx="12255647" cy="1018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10" name="Rectangle 9"/>
          <p:cNvSpPr/>
          <p:nvPr/>
        </p:nvSpPr>
        <p:spPr>
          <a:xfrm>
            <a:off x="639191" y="1488985"/>
            <a:ext cx="7403722" cy="3539430"/>
          </a:xfrm>
          <a:prstGeom prst="rect">
            <a:avLst/>
          </a:prstGeom>
        </p:spPr>
        <p:txBody>
          <a:bodyPr wrap="square">
            <a:spAutoFit/>
          </a:bodyPr>
          <a:lstStyle/>
          <a:p>
            <a:pPr algn="just"/>
            <a:r>
              <a:rPr lang="en-GB" sz="1600" b="1" dirty="0">
                <a:solidFill>
                  <a:srgbClr val="EEA720"/>
                </a:solidFill>
                <a:latin typeface="Segoe UI" panose="020B0502040204020203" pitchFamily="34" charset="0"/>
                <a:cs typeface="Segoe UI" panose="020B0502040204020203" pitchFamily="34" charset="0"/>
              </a:rPr>
              <a:t>Draw a Picture</a:t>
            </a:r>
          </a:p>
          <a:p>
            <a:pPr algn="just"/>
            <a:r>
              <a:rPr lang="en-GB" sz="1600" dirty="0">
                <a:solidFill>
                  <a:schemeClr val="bg1"/>
                </a:solidFill>
                <a:latin typeface="Segoe UI" panose="020B0502040204020203" pitchFamily="34" charset="0"/>
                <a:cs typeface="Segoe UI" panose="020B0502040204020203" pitchFamily="34" charset="0"/>
              </a:rPr>
              <a:t>Have each student write his/her name on a name tent.  On the other side,  have students draw a picture either describing himself or herself or a hobby they enjoy, then have the rest of the class try to guess what the picture represents</a:t>
            </a:r>
            <a:r>
              <a:rPr lang="en-GB" sz="1600" dirty="0" smtClean="0">
                <a:solidFill>
                  <a:schemeClr val="bg1"/>
                </a:solidFill>
                <a:latin typeface="Segoe UI" panose="020B0502040204020203" pitchFamily="34" charset="0"/>
                <a:cs typeface="Segoe UI" panose="020B0502040204020203" pitchFamily="34" charset="0"/>
              </a:rPr>
              <a:t>.</a:t>
            </a:r>
          </a:p>
          <a:p>
            <a:pPr algn="just"/>
            <a:endParaRPr lang="en-GB" sz="1600" dirty="0">
              <a:solidFill>
                <a:schemeClr val="bg1"/>
              </a:solidFill>
              <a:latin typeface="Segoe UI" panose="020B0502040204020203" pitchFamily="34" charset="0"/>
              <a:cs typeface="Segoe UI" panose="020B0502040204020203" pitchFamily="34" charset="0"/>
            </a:endParaRPr>
          </a:p>
          <a:p>
            <a:pPr algn="just"/>
            <a:r>
              <a:rPr lang="en-GB" sz="1600" b="1" dirty="0">
                <a:solidFill>
                  <a:srgbClr val="EEA720"/>
                </a:solidFill>
                <a:latin typeface="Segoe UI" panose="020B0502040204020203" pitchFamily="34" charset="0"/>
                <a:cs typeface="Segoe UI" panose="020B0502040204020203" pitchFamily="34" charset="0"/>
              </a:rPr>
              <a:t>What’s Your </a:t>
            </a:r>
            <a:r>
              <a:rPr lang="en-GB" sz="1600" b="1" dirty="0" smtClean="0">
                <a:solidFill>
                  <a:srgbClr val="EEA720"/>
                </a:solidFill>
                <a:latin typeface="Segoe UI" panose="020B0502040204020203" pitchFamily="34" charset="0"/>
                <a:cs typeface="Segoe UI" panose="020B0502040204020203" pitchFamily="34" charset="0"/>
              </a:rPr>
              <a:t>Colour?</a:t>
            </a:r>
            <a:endParaRPr lang="en-GB" sz="1600" b="1" dirty="0">
              <a:solidFill>
                <a:srgbClr val="EEA720"/>
              </a:solidFill>
              <a:latin typeface="Segoe UI" panose="020B0502040204020203" pitchFamily="34" charset="0"/>
              <a:cs typeface="Segoe UI" panose="020B0502040204020203" pitchFamily="34" charset="0"/>
            </a:endParaRPr>
          </a:p>
          <a:p>
            <a:pPr algn="just"/>
            <a:r>
              <a:rPr lang="en-GB" sz="1600" dirty="0">
                <a:solidFill>
                  <a:schemeClr val="bg1"/>
                </a:solidFill>
                <a:latin typeface="Segoe UI" panose="020B0502040204020203" pitchFamily="34" charset="0"/>
                <a:cs typeface="Segoe UI" panose="020B0502040204020203" pitchFamily="34" charset="0"/>
              </a:rPr>
              <a:t>Have each student write his/her name on a name tent.  On the other side have each student write a </a:t>
            </a:r>
            <a:r>
              <a:rPr lang="en-GB" sz="1600" dirty="0" smtClean="0">
                <a:solidFill>
                  <a:schemeClr val="bg1"/>
                </a:solidFill>
                <a:latin typeface="Segoe UI" panose="020B0502040204020203" pitchFamily="34" charset="0"/>
                <a:cs typeface="Segoe UI" panose="020B0502040204020203" pitchFamily="34" charset="0"/>
              </a:rPr>
              <a:t>colour </a:t>
            </a:r>
            <a:r>
              <a:rPr lang="en-GB" sz="1600" dirty="0">
                <a:solidFill>
                  <a:schemeClr val="bg1"/>
                </a:solidFill>
                <a:latin typeface="Segoe UI" panose="020B0502040204020203" pitchFamily="34" charset="0"/>
                <a:cs typeface="Segoe UI" panose="020B0502040204020203" pitchFamily="34" charset="0"/>
              </a:rPr>
              <a:t>that describes his or her personality,  One at a time, the students introduce themselves by stating their name, how long they have been with their department, what their experience is, their </a:t>
            </a:r>
            <a:r>
              <a:rPr lang="en-GB" sz="1600" dirty="0" smtClean="0">
                <a:solidFill>
                  <a:schemeClr val="bg1"/>
                </a:solidFill>
                <a:latin typeface="Segoe UI" panose="020B0502040204020203" pitchFamily="34" charset="0"/>
                <a:cs typeface="Segoe UI" panose="020B0502040204020203" pitchFamily="34" charset="0"/>
              </a:rPr>
              <a:t>colour, </a:t>
            </a:r>
            <a:r>
              <a:rPr lang="en-GB" sz="1600" dirty="0">
                <a:solidFill>
                  <a:schemeClr val="bg1"/>
                </a:solidFill>
                <a:latin typeface="Segoe UI" panose="020B0502040204020203" pitchFamily="34" charset="0"/>
                <a:cs typeface="Segoe UI" panose="020B0502040204020203" pitchFamily="34" charset="0"/>
              </a:rPr>
              <a:t>and why they chose that </a:t>
            </a:r>
            <a:r>
              <a:rPr lang="en-GB" sz="1600" dirty="0" smtClean="0">
                <a:solidFill>
                  <a:schemeClr val="bg1"/>
                </a:solidFill>
                <a:latin typeface="Segoe UI" panose="020B0502040204020203" pitchFamily="34" charset="0"/>
                <a:cs typeface="Segoe UI" panose="020B0502040204020203" pitchFamily="34" charset="0"/>
              </a:rPr>
              <a:t>colour.</a:t>
            </a:r>
            <a:endParaRPr lang="en-GB" sz="1600" dirty="0">
              <a:solidFill>
                <a:schemeClr val="bg1"/>
              </a:solidFill>
              <a:latin typeface="Segoe UI" panose="020B0502040204020203" pitchFamily="34" charset="0"/>
              <a:cs typeface="Segoe UI" panose="020B0502040204020203" pitchFamily="34" charset="0"/>
            </a:endParaRPr>
          </a:p>
          <a:p>
            <a:pPr algn="just"/>
            <a:endParaRPr lang="en-GB" sz="1600" dirty="0">
              <a:solidFill>
                <a:schemeClr val="bg1"/>
              </a:solidFill>
              <a:latin typeface="Segoe UI" panose="020B0502040204020203" pitchFamily="34" charset="0"/>
              <a:cs typeface="Segoe UI" panose="020B0502040204020203" pitchFamily="34" charset="0"/>
            </a:endParaRPr>
          </a:p>
          <a:p>
            <a:pPr algn="just"/>
            <a:endParaRPr lang="en-GB" sz="1600" dirty="0">
              <a:solidFill>
                <a:schemeClr val="bg1"/>
              </a:solidFill>
              <a:latin typeface="Segoe UI" panose="020B0502040204020203" pitchFamily="34" charset="0"/>
              <a:cs typeface="Segoe UI" panose="020B0502040204020203" pitchFamily="34" charset="0"/>
            </a:endParaRPr>
          </a:p>
          <a:p>
            <a:pPr algn="just"/>
            <a:endParaRPr lang="en-GB" sz="1600" dirty="0">
              <a:solidFill>
                <a:schemeClr val="bg1"/>
              </a:solidFill>
              <a:latin typeface="Segoe UI" panose="020B0502040204020203" pitchFamily="34" charset="0"/>
              <a:cs typeface="Segoe UI" panose="020B0502040204020203" pitchFamily="34" charset="0"/>
            </a:endParaRPr>
          </a:p>
        </p:txBody>
      </p:sp>
      <p:sp>
        <p:nvSpPr>
          <p:cNvPr id="2" name="AutoShape 2" descr="https://www.thebalancecareers.com/thmb/KDSFxOyEx5aA2oNAZeZRXGJca7E=/950x0/filters:format(webp)/1918426-top-ice-breakers-5b88029546e0fb005010dd3e.png"/>
          <p:cNvSpPr>
            <a:spLocks noChangeAspect="1" noChangeArrowheads="1"/>
          </p:cNvSpPr>
          <p:nvPr/>
        </p:nvSpPr>
        <p:spPr bwMode="auto">
          <a:xfrm>
            <a:off x="155575" y="-144463"/>
            <a:ext cx="304800" cy="2907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p:cNvPicPr>
            <a:picLocks noChangeAspect="1"/>
          </p:cNvPicPr>
          <p:nvPr/>
        </p:nvPicPr>
        <p:blipFill>
          <a:blip r:embed="rId5"/>
          <a:stretch>
            <a:fillRect/>
          </a:stretch>
        </p:blipFill>
        <p:spPr>
          <a:xfrm>
            <a:off x="8186048" y="920"/>
            <a:ext cx="3862817" cy="2562810"/>
          </a:xfrm>
          <a:prstGeom prst="rect">
            <a:avLst/>
          </a:prstGeom>
        </p:spPr>
      </p:pic>
    </p:spTree>
    <p:extLst>
      <p:ext uri="{BB962C8B-B14F-4D97-AF65-F5344CB8AC3E}">
        <p14:creationId xmlns:p14="http://schemas.microsoft.com/office/powerpoint/2010/main" val="2846848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647" y="-151924"/>
            <a:ext cx="12255647" cy="65534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639191" y="161195"/>
            <a:ext cx="4873841"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r>
              <a:rPr lang="en-US" sz="2000" b="1" dirty="0" smtClean="0">
                <a:solidFill>
                  <a:schemeClr val="tx1"/>
                </a:solidFill>
                <a:latin typeface="Segoe UI" panose="020B0502040204020203" pitchFamily="34" charset="0"/>
                <a:cs typeface="Segoe UI" panose="020B0502040204020203" pitchFamily="34" charset="0"/>
              </a:rPr>
              <a:t>Module </a:t>
            </a:r>
            <a:r>
              <a:rPr lang="en-US" sz="2000" b="1" dirty="0">
                <a:solidFill>
                  <a:schemeClr val="tx1"/>
                </a:solidFill>
                <a:latin typeface="Segoe UI" panose="020B0502040204020203" pitchFamily="34" charset="0"/>
                <a:cs typeface="Segoe UI" panose="020B0502040204020203" pitchFamily="34" charset="0"/>
              </a:rPr>
              <a:t>2</a:t>
            </a:r>
            <a:r>
              <a:rPr lang="en-US" sz="2000" b="1" dirty="0">
                <a:solidFill>
                  <a:schemeClr val="tx1"/>
                </a:solidFill>
                <a:latin typeface="Segoe UI" panose="020B0502040204020203" pitchFamily="34" charset="0"/>
                <a:cs typeface="Segoe UI" panose="020B0502040204020203" pitchFamily="34" charset="0"/>
              </a:rPr>
              <a:t>: Icebreaking Techniques</a:t>
            </a:r>
            <a:r>
              <a:rPr lang="en-US" sz="2400" b="1" dirty="0" smtClean="0">
                <a:solidFill>
                  <a:schemeClr val="bg1"/>
                </a:solidFill>
                <a:latin typeface="Segoe UI" panose="020B0502040204020203" pitchFamily="34" charset="0"/>
                <a:ea typeface="Verdana" pitchFamily="34" charset="0"/>
                <a:cs typeface="Segoe UI" panose="020B0502040204020203" pitchFamily="34" charset="0"/>
              </a:rPr>
              <a:t>    </a:t>
            </a:r>
            <a:endParaRPr lang="es-UY" sz="2399" b="1" dirty="0">
              <a:solidFill>
                <a:prstClr val="white"/>
              </a:solidFill>
              <a:latin typeface="Segoe UI" panose="020B0502040204020203" pitchFamily="34" charset="0"/>
              <a:cs typeface="Segoe UI" panose="020B0502040204020203" pitchFamily="34" charset="0"/>
            </a:endParaRPr>
          </a:p>
        </p:txBody>
      </p:sp>
      <p:sp>
        <p:nvSpPr>
          <p:cNvPr id="4" name="Rectangle 3"/>
          <p:cNvSpPr/>
          <p:nvPr/>
        </p:nvSpPr>
        <p:spPr>
          <a:xfrm>
            <a:off x="639191" y="1083755"/>
            <a:ext cx="6096000" cy="369332"/>
          </a:xfrm>
          <a:prstGeom prst="rect">
            <a:avLst/>
          </a:prstGeom>
        </p:spPr>
        <p:txBody>
          <a:bodyPr>
            <a:spAutoFit/>
          </a:bodyPr>
          <a:lstStyle/>
          <a:p>
            <a:pPr>
              <a:spcAft>
                <a:spcPts val="0"/>
              </a:spcAft>
            </a:pPr>
            <a:r>
              <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rPr>
              <a:t>Suggested Icebreaking </a:t>
            </a:r>
            <a:r>
              <a:rPr lang="en-GB" b="1"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Activities Contd.</a:t>
            </a:r>
            <a:endPar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33" name="Rectangle 32"/>
          <p:cNvSpPr/>
          <p:nvPr/>
        </p:nvSpPr>
        <p:spPr>
          <a:xfrm>
            <a:off x="-63647" y="5839097"/>
            <a:ext cx="12255647" cy="1018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10" name="Rectangle 9"/>
          <p:cNvSpPr/>
          <p:nvPr/>
        </p:nvSpPr>
        <p:spPr>
          <a:xfrm>
            <a:off x="639191" y="1488985"/>
            <a:ext cx="7403722" cy="4770537"/>
          </a:xfrm>
          <a:prstGeom prst="rect">
            <a:avLst/>
          </a:prstGeom>
        </p:spPr>
        <p:txBody>
          <a:bodyPr wrap="square">
            <a:spAutoFit/>
          </a:bodyPr>
          <a:lstStyle/>
          <a:p>
            <a:pPr algn="just"/>
            <a:r>
              <a:rPr lang="en-GB" sz="1600" b="1" dirty="0">
                <a:solidFill>
                  <a:srgbClr val="EEA720"/>
                </a:solidFill>
                <a:latin typeface="Segoe UI" panose="020B0502040204020203" pitchFamily="34" charset="0"/>
                <a:cs typeface="Segoe UI" panose="020B0502040204020203" pitchFamily="34" charset="0"/>
              </a:rPr>
              <a:t>Completed Thought</a:t>
            </a:r>
          </a:p>
          <a:p>
            <a:pPr algn="just"/>
            <a:r>
              <a:rPr lang="en-GB" sz="1600" dirty="0">
                <a:solidFill>
                  <a:schemeClr val="bg1"/>
                </a:solidFill>
                <a:latin typeface="Segoe UI" panose="020B0502040204020203" pitchFamily="34" charset="0"/>
                <a:cs typeface="Segoe UI" panose="020B0502040204020203" pitchFamily="34" charset="0"/>
              </a:rPr>
              <a:t>This icebreaker can be used during the introductions.  The object is to give the students an incomplete statement and, using their own words, have them complete the thought.  A few examples are:</a:t>
            </a:r>
          </a:p>
          <a:p>
            <a:pPr algn="just"/>
            <a:endParaRPr lang="en-GB" sz="1600" dirty="0">
              <a:solidFill>
                <a:schemeClr val="bg1"/>
              </a:solidFill>
              <a:latin typeface="Segoe UI" panose="020B0502040204020203" pitchFamily="34" charset="0"/>
              <a:cs typeface="Segoe UI" panose="020B0502040204020203" pitchFamily="34" charset="0"/>
            </a:endParaRPr>
          </a:p>
          <a:p>
            <a:pPr algn="just"/>
            <a:r>
              <a:rPr lang="en-GB" sz="1600" dirty="0">
                <a:solidFill>
                  <a:schemeClr val="bg1"/>
                </a:solidFill>
                <a:latin typeface="Segoe UI" panose="020B0502040204020203" pitchFamily="34" charset="0"/>
                <a:cs typeface="Segoe UI" panose="020B0502040204020203" pitchFamily="34" charset="0"/>
              </a:rPr>
              <a:t>“Today I wish I could be…”</a:t>
            </a:r>
          </a:p>
          <a:p>
            <a:pPr algn="just"/>
            <a:r>
              <a:rPr lang="en-GB" sz="1600" dirty="0">
                <a:solidFill>
                  <a:schemeClr val="bg1"/>
                </a:solidFill>
                <a:latin typeface="Segoe UI" panose="020B0502040204020203" pitchFamily="34" charset="0"/>
                <a:cs typeface="Segoe UI" panose="020B0502040204020203" pitchFamily="34" charset="0"/>
              </a:rPr>
              <a:t>“If I won the lottery, I would…”</a:t>
            </a:r>
          </a:p>
          <a:p>
            <a:pPr algn="just"/>
            <a:r>
              <a:rPr lang="en-GB" sz="1600" dirty="0">
                <a:solidFill>
                  <a:schemeClr val="bg1"/>
                </a:solidFill>
                <a:latin typeface="Segoe UI" panose="020B0502040204020203" pitchFamily="34" charset="0"/>
                <a:cs typeface="Segoe UI" panose="020B0502040204020203" pitchFamily="34" charset="0"/>
              </a:rPr>
              <a:t>“Customer service to me means…”</a:t>
            </a:r>
          </a:p>
          <a:p>
            <a:pPr algn="just"/>
            <a:r>
              <a:rPr lang="en-GB" sz="1600" dirty="0">
                <a:solidFill>
                  <a:schemeClr val="bg1"/>
                </a:solidFill>
                <a:latin typeface="Segoe UI" panose="020B0502040204020203" pitchFamily="34" charset="0"/>
                <a:cs typeface="Segoe UI" panose="020B0502040204020203" pitchFamily="34" charset="0"/>
              </a:rPr>
              <a:t>“If I could live anywhere, I would live</a:t>
            </a:r>
            <a:r>
              <a:rPr lang="en-GB" sz="1600" dirty="0" smtClean="0">
                <a:solidFill>
                  <a:schemeClr val="bg1"/>
                </a:solidFill>
                <a:latin typeface="Segoe UI" panose="020B0502040204020203" pitchFamily="34" charset="0"/>
                <a:cs typeface="Segoe UI" panose="020B0502040204020203" pitchFamily="34" charset="0"/>
              </a:rPr>
              <a:t>…”</a:t>
            </a:r>
          </a:p>
          <a:p>
            <a:pPr algn="just"/>
            <a:endParaRPr lang="en-GB" sz="1600" dirty="0">
              <a:solidFill>
                <a:schemeClr val="bg1"/>
              </a:solidFill>
              <a:latin typeface="Segoe UI" panose="020B0502040204020203" pitchFamily="34" charset="0"/>
              <a:cs typeface="Segoe UI" panose="020B0502040204020203" pitchFamily="34" charset="0"/>
            </a:endParaRPr>
          </a:p>
          <a:p>
            <a:pPr algn="just"/>
            <a:r>
              <a:rPr lang="en-GB" sz="1600" b="1" dirty="0">
                <a:solidFill>
                  <a:srgbClr val="EEA720"/>
                </a:solidFill>
                <a:latin typeface="Segoe UI" panose="020B0502040204020203" pitchFamily="34" charset="0"/>
                <a:cs typeface="Segoe UI" panose="020B0502040204020203" pitchFamily="34" charset="0"/>
              </a:rPr>
              <a:t>Writing with Opposite Hand</a:t>
            </a:r>
          </a:p>
          <a:p>
            <a:pPr algn="just"/>
            <a:r>
              <a:rPr lang="en-GB" sz="1600" dirty="0">
                <a:solidFill>
                  <a:schemeClr val="bg1"/>
                </a:solidFill>
                <a:latin typeface="Segoe UI" panose="020B0502040204020203" pitchFamily="34" charset="0"/>
                <a:cs typeface="Segoe UI" panose="020B0502040204020203" pitchFamily="34" charset="0"/>
              </a:rPr>
              <a:t>This is another good icebreaker for introduction classes.  Have the students write their names on a piece of paper with their opposite hand.  Explain to them that this may not feel comfortable at first but if they practiced writing with this hand, it would start to feel more natural.  It is the same with any new skill; it may feel uncomfortable at first but when they practice, it will start to feel more natural.</a:t>
            </a:r>
          </a:p>
          <a:p>
            <a:pPr algn="just"/>
            <a:endParaRPr lang="en-GB" sz="1600" dirty="0">
              <a:solidFill>
                <a:schemeClr val="bg1"/>
              </a:solidFill>
              <a:latin typeface="Segoe UI" panose="020B0502040204020203" pitchFamily="34" charset="0"/>
              <a:cs typeface="Segoe UI" panose="020B0502040204020203" pitchFamily="34" charset="0"/>
            </a:endParaRPr>
          </a:p>
          <a:p>
            <a:pPr algn="just"/>
            <a:endParaRPr lang="en-GB" sz="1600" dirty="0">
              <a:solidFill>
                <a:schemeClr val="bg1"/>
              </a:solidFill>
              <a:latin typeface="Segoe UI" panose="020B0502040204020203" pitchFamily="34" charset="0"/>
              <a:cs typeface="Segoe UI" panose="020B0502040204020203" pitchFamily="34" charset="0"/>
            </a:endParaRPr>
          </a:p>
          <a:p>
            <a:pPr algn="just"/>
            <a:endParaRPr lang="en-GB" sz="1600" dirty="0">
              <a:solidFill>
                <a:schemeClr val="bg1"/>
              </a:solidFill>
              <a:latin typeface="Segoe UI" panose="020B0502040204020203" pitchFamily="34" charset="0"/>
              <a:cs typeface="Segoe UI" panose="020B0502040204020203" pitchFamily="34" charset="0"/>
            </a:endParaRPr>
          </a:p>
        </p:txBody>
      </p:sp>
      <p:sp>
        <p:nvSpPr>
          <p:cNvPr id="2" name="AutoShape 2" descr="https://www.thebalancecareers.com/thmb/KDSFxOyEx5aA2oNAZeZRXGJca7E=/950x0/filters:format(webp)/1918426-top-ice-breakers-5b88029546e0fb005010dd3e.png"/>
          <p:cNvSpPr>
            <a:spLocks noChangeAspect="1" noChangeArrowheads="1"/>
          </p:cNvSpPr>
          <p:nvPr/>
        </p:nvSpPr>
        <p:spPr bwMode="auto">
          <a:xfrm>
            <a:off x="155575" y="-144463"/>
            <a:ext cx="304800" cy="2907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74" name="Picture 2" descr="Image result for Ice Breaking techniques png"/>
          <p:cNvPicPr>
            <a:picLocks noChangeAspect="1" noChangeArrowheads="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8504040" y="2087812"/>
            <a:ext cx="3226832" cy="32268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9094027" y="925069"/>
            <a:ext cx="1586532" cy="158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298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647" y="-151924"/>
            <a:ext cx="12255647" cy="65534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639191" y="161195"/>
            <a:ext cx="4873841"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r>
              <a:rPr lang="en-US" sz="2000" b="1" dirty="0" smtClean="0">
                <a:solidFill>
                  <a:schemeClr val="tx1"/>
                </a:solidFill>
                <a:latin typeface="Segoe UI" panose="020B0502040204020203" pitchFamily="34" charset="0"/>
                <a:cs typeface="Segoe UI" panose="020B0502040204020203" pitchFamily="34" charset="0"/>
              </a:rPr>
              <a:t>Module </a:t>
            </a:r>
            <a:r>
              <a:rPr lang="en-US" sz="2000" b="1" dirty="0">
                <a:solidFill>
                  <a:schemeClr val="tx1"/>
                </a:solidFill>
                <a:latin typeface="Segoe UI" panose="020B0502040204020203" pitchFamily="34" charset="0"/>
                <a:cs typeface="Segoe UI" panose="020B0502040204020203" pitchFamily="34" charset="0"/>
              </a:rPr>
              <a:t>2</a:t>
            </a:r>
            <a:r>
              <a:rPr lang="en-US" sz="2000" b="1" dirty="0">
                <a:solidFill>
                  <a:schemeClr val="tx1"/>
                </a:solidFill>
                <a:latin typeface="Segoe UI" panose="020B0502040204020203" pitchFamily="34" charset="0"/>
                <a:cs typeface="Segoe UI" panose="020B0502040204020203" pitchFamily="34" charset="0"/>
              </a:rPr>
              <a:t>: Icebreaking Techniques</a:t>
            </a:r>
            <a:r>
              <a:rPr lang="en-US" sz="2400" b="1" dirty="0" smtClean="0">
                <a:solidFill>
                  <a:schemeClr val="bg1"/>
                </a:solidFill>
                <a:latin typeface="Segoe UI" panose="020B0502040204020203" pitchFamily="34" charset="0"/>
                <a:ea typeface="Verdana" pitchFamily="34" charset="0"/>
                <a:cs typeface="Segoe UI" panose="020B0502040204020203" pitchFamily="34" charset="0"/>
              </a:rPr>
              <a:t>    </a:t>
            </a:r>
            <a:endParaRPr lang="es-UY" sz="2399" b="1" dirty="0">
              <a:solidFill>
                <a:prstClr val="white"/>
              </a:solidFill>
              <a:latin typeface="Segoe UI" panose="020B0502040204020203" pitchFamily="34" charset="0"/>
              <a:cs typeface="Segoe UI" panose="020B0502040204020203" pitchFamily="34" charset="0"/>
            </a:endParaRPr>
          </a:p>
        </p:txBody>
      </p:sp>
      <p:sp>
        <p:nvSpPr>
          <p:cNvPr id="4" name="Rectangle 3"/>
          <p:cNvSpPr/>
          <p:nvPr/>
        </p:nvSpPr>
        <p:spPr>
          <a:xfrm>
            <a:off x="639191" y="1083755"/>
            <a:ext cx="6096000" cy="369332"/>
          </a:xfrm>
          <a:prstGeom prst="rect">
            <a:avLst/>
          </a:prstGeom>
        </p:spPr>
        <p:txBody>
          <a:bodyPr>
            <a:spAutoFit/>
          </a:bodyPr>
          <a:lstStyle/>
          <a:p>
            <a:pPr>
              <a:spcAft>
                <a:spcPts val="0"/>
              </a:spcAft>
            </a:pPr>
            <a:r>
              <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rPr>
              <a:t>Suggested Icebreaking </a:t>
            </a:r>
            <a:r>
              <a:rPr lang="en-GB" b="1"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Activities Contd.</a:t>
            </a:r>
            <a:endPar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33" name="Rectangle 32"/>
          <p:cNvSpPr/>
          <p:nvPr/>
        </p:nvSpPr>
        <p:spPr>
          <a:xfrm>
            <a:off x="-63647" y="5839097"/>
            <a:ext cx="12255647" cy="1018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10" name="Rectangle 9"/>
          <p:cNvSpPr/>
          <p:nvPr/>
        </p:nvSpPr>
        <p:spPr>
          <a:xfrm>
            <a:off x="639191" y="1488985"/>
            <a:ext cx="7643675" cy="3785652"/>
          </a:xfrm>
          <a:prstGeom prst="rect">
            <a:avLst/>
          </a:prstGeom>
        </p:spPr>
        <p:txBody>
          <a:bodyPr wrap="square">
            <a:spAutoFit/>
          </a:bodyPr>
          <a:lstStyle/>
          <a:p>
            <a:pPr algn="just"/>
            <a:r>
              <a:rPr lang="en-GB" sz="1600" b="1" dirty="0">
                <a:solidFill>
                  <a:srgbClr val="EEA720"/>
                </a:solidFill>
                <a:latin typeface="Segoe UI" panose="020B0502040204020203" pitchFamily="34" charset="0"/>
                <a:cs typeface="Segoe UI" panose="020B0502040204020203" pitchFamily="34" charset="0"/>
              </a:rPr>
              <a:t>Action Words</a:t>
            </a:r>
          </a:p>
          <a:p>
            <a:pPr algn="just"/>
            <a:r>
              <a:rPr lang="en-GB" sz="1600" dirty="0">
                <a:solidFill>
                  <a:schemeClr val="bg1"/>
                </a:solidFill>
                <a:latin typeface="Segoe UI" panose="020B0502040204020203" pitchFamily="34" charset="0"/>
                <a:cs typeface="Segoe UI" panose="020B0502040204020203" pitchFamily="34" charset="0"/>
              </a:rPr>
              <a:t>Liven up potentially dull material by </a:t>
            </a:r>
            <a:r>
              <a:rPr lang="en-GB" sz="1600" dirty="0" smtClean="0">
                <a:solidFill>
                  <a:schemeClr val="bg1"/>
                </a:solidFill>
                <a:latin typeface="Segoe UI" panose="020B0502040204020203" pitchFamily="34" charset="0"/>
                <a:cs typeface="Segoe UI" panose="020B0502040204020203" pitchFamily="34" charset="0"/>
              </a:rPr>
              <a:t>analysing </a:t>
            </a:r>
            <a:r>
              <a:rPr lang="en-GB" sz="1600" dirty="0">
                <a:solidFill>
                  <a:schemeClr val="bg1"/>
                </a:solidFill>
                <a:latin typeface="Segoe UI" panose="020B0502040204020203" pitchFamily="34" charset="0"/>
                <a:cs typeface="Segoe UI" panose="020B0502040204020203" pitchFamily="34" charset="0"/>
              </a:rPr>
              <a:t>it for a key word and then assigning an action to it.  Every time that word is mentioned during the session, the group must perform an action, such as clapping their hands.  The actions also help burn those concepts into trainees’ memories.  The aim is to keep concentration and interest high, and to get the group to focus on key words, ideas, and attitudes. </a:t>
            </a:r>
            <a:endParaRPr lang="en-GB" sz="1600" dirty="0" smtClean="0">
              <a:solidFill>
                <a:schemeClr val="bg1"/>
              </a:solidFill>
              <a:latin typeface="Segoe UI" panose="020B0502040204020203" pitchFamily="34" charset="0"/>
              <a:cs typeface="Segoe UI" panose="020B0502040204020203" pitchFamily="34" charset="0"/>
            </a:endParaRPr>
          </a:p>
          <a:p>
            <a:pPr algn="just"/>
            <a:endParaRPr lang="en-GB" sz="1600" dirty="0">
              <a:solidFill>
                <a:schemeClr val="bg1"/>
              </a:solidFill>
              <a:latin typeface="Segoe UI" panose="020B0502040204020203" pitchFamily="34" charset="0"/>
              <a:cs typeface="Segoe UI" panose="020B0502040204020203" pitchFamily="34" charset="0"/>
            </a:endParaRPr>
          </a:p>
          <a:p>
            <a:pPr algn="just"/>
            <a:r>
              <a:rPr lang="en-GB" sz="1600" b="1" dirty="0" smtClean="0">
                <a:solidFill>
                  <a:srgbClr val="EEA720"/>
                </a:solidFill>
                <a:latin typeface="Segoe UI" panose="020B0502040204020203" pitchFamily="34" charset="0"/>
                <a:cs typeface="Segoe UI" panose="020B0502040204020203" pitchFamily="34" charset="0"/>
              </a:rPr>
              <a:t>Coloured </a:t>
            </a:r>
            <a:r>
              <a:rPr lang="en-GB" sz="1600" b="1" dirty="0">
                <a:solidFill>
                  <a:srgbClr val="EEA720"/>
                </a:solidFill>
                <a:latin typeface="Segoe UI" panose="020B0502040204020203" pitchFamily="34" charset="0"/>
                <a:cs typeface="Segoe UI" panose="020B0502040204020203" pitchFamily="34" charset="0"/>
              </a:rPr>
              <a:t>Slickers</a:t>
            </a:r>
          </a:p>
          <a:p>
            <a:pPr algn="just"/>
            <a:r>
              <a:rPr lang="en-GB" sz="1600" dirty="0" smtClean="0">
                <a:solidFill>
                  <a:schemeClr val="bg1"/>
                </a:solidFill>
                <a:latin typeface="Segoe UI" panose="020B0502040204020203" pitchFamily="34" charset="0"/>
                <a:cs typeface="Segoe UI" panose="020B0502040204020203" pitchFamily="34" charset="0"/>
              </a:rPr>
              <a:t>Coloured </a:t>
            </a:r>
            <a:r>
              <a:rPr lang="en-GB" sz="1600" dirty="0">
                <a:solidFill>
                  <a:schemeClr val="bg1"/>
                </a:solidFill>
                <a:latin typeface="Segoe UI" panose="020B0502040204020203" pitchFamily="34" charset="0"/>
                <a:cs typeface="Segoe UI" panose="020B0502040204020203" pitchFamily="34" charset="0"/>
              </a:rPr>
              <a:t>stick-on dots, such as those used to code file folders, can be used to mark places in workbooks and identify meaningful material.  Provide strips of dots at each table so that as participants come across key points, they can place a </a:t>
            </a:r>
            <a:r>
              <a:rPr lang="en-GB" sz="1600" dirty="0" smtClean="0">
                <a:solidFill>
                  <a:schemeClr val="bg1"/>
                </a:solidFill>
                <a:latin typeface="Segoe UI" panose="020B0502040204020203" pitchFamily="34" charset="0"/>
                <a:cs typeface="Segoe UI" panose="020B0502040204020203" pitchFamily="34" charset="0"/>
              </a:rPr>
              <a:t>coloured </a:t>
            </a:r>
            <a:r>
              <a:rPr lang="en-GB" sz="1600" dirty="0">
                <a:solidFill>
                  <a:schemeClr val="bg1"/>
                </a:solidFill>
                <a:latin typeface="Segoe UI" panose="020B0502040204020203" pitchFamily="34" charset="0"/>
                <a:cs typeface="Segoe UI" panose="020B0502040204020203" pitchFamily="34" charset="0"/>
              </a:rPr>
              <a:t>dot in the margin.  It makes it easy for participants to later scan the workbook and pick out ideas they can use for action planning!</a:t>
            </a:r>
          </a:p>
          <a:p>
            <a:pPr algn="just"/>
            <a:endParaRPr lang="en-GB" sz="1600" dirty="0">
              <a:solidFill>
                <a:schemeClr val="bg1"/>
              </a:solidFill>
              <a:latin typeface="Segoe UI" panose="020B0502040204020203" pitchFamily="34" charset="0"/>
              <a:cs typeface="Segoe UI" panose="020B0502040204020203" pitchFamily="34" charset="0"/>
            </a:endParaRPr>
          </a:p>
          <a:p>
            <a:pPr algn="just"/>
            <a:endParaRPr lang="en-GB" sz="1600" dirty="0">
              <a:solidFill>
                <a:schemeClr val="bg1"/>
              </a:solidFill>
              <a:latin typeface="Segoe UI" panose="020B0502040204020203" pitchFamily="34" charset="0"/>
              <a:cs typeface="Segoe UI" panose="020B0502040204020203" pitchFamily="34" charset="0"/>
            </a:endParaRPr>
          </a:p>
        </p:txBody>
      </p:sp>
      <p:sp>
        <p:nvSpPr>
          <p:cNvPr id="2" name="AutoShape 2" descr="https://www.thebalancecareers.com/thmb/KDSFxOyEx5aA2oNAZeZRXGJca7E=/950x0/filters:format(webp)/1918426-top-ice-breakers-5b88029546e0fb005010dd3e.png"/>
          <p:cNvSpPr>
            <a:spLocks noChangeAspect="1" noChangeArrowheads="1"/>
          </p:cNvSpPr>
          <p:nvPr/>
        </p:nvSpPr>
        <p:spPr bwMode="auto">
          <a:xfrm>
            <a:off x="155575" y="-144463"/>
            <a:ext cx="304800" cy="2907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170"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4271" y="1629349"/>
            <a:ext cx="1662865" cy="121423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1160" y="3501967"/>
            <a:ext cx="1257097" cy="965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468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1008" y="-144463"/>
            <a:ext cx="12255647" cy="65534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endParaRPr lang="es-UY" sz="2399" dirty="0">
              <a:solidFill>
                <a:prstClr val="white"/>
              </a:solidFill>
            </a:endParaRPr>
          </a:p>
        </p:txBody>
      </p:sp>
      <p:sp>
        <p:nvSpPr>
          <p:cNvPr id="18" name="TextBox 17"/>
          <p:cNvSpPr txBox="1"/>
          <p:nvPr/>
        </p:nvSpPr>
        <p:spPr>
          <a:xfrm>
            <a:off x="1588" y="161195"/>
            <a:ext cx="4032027" cy="40011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dirty="0">
                <a:solidFill>
                  <a:schemeClr val="bg1"/>
                </a:solidFill>
                <a:latin typeface="Verdana" pitchFamily="34" charset="0"/>
                <a:ea typeface="Verdana" pitchFamily="34" charset="0"/>
                <a:cs typeface="Verdana" pitchFamily="34" charset="0"/>
              </a:rPr>
              <a:t>	</a:t>
            </a:r>
          </a:p>
        </p:txBody>
      </p:sp>
      <p:sp>
        <p:nvSpPr>
          <p:cNvPr id="27" name="Rounded Rectangle 26">
            <a:hlinkClick r:id="rId3"/>
          </p:cNvPr>
          <p:cNvSpPr/>
          <p:nvPr/>
        </p:nvSpPr>
        <p:spPr>
          <a:xfrm>
            <a:off x="639191" y="161195"/>
            <a:ext cx="4873841"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987"/>
            <a:r>
              <a:rPr lang="en-US" sz="2000" dirty="0" smtClean="0">
                <a:solidFill>
                  <a:prstClr val="white"/>
                </a:solidFill>
              </a:rPr>
              <a:t>  </a:t>
            </a:r>
            <a:r>
              <a:rPr lang="en-US" sz="2000" b="1" dirty="0" smtClean="0">
                <a:solidFill>
                  <a:schemeClr val="tx1"/>
                </a:solidFill>
                <a:latin typeface="Segoe UI" panose="020B0502040204020203" pitchFamily="34" charset="0"/>
                <a:cs typeface="Segoe UI" panose="020B0502040204020203" pitchFamily="34" charset="0"/>
              </a:rPr>
              <a:t>Module </a:t>
            </a:r>
            <a:r>
              <a:rPr lang="en-US" sz="2000" b="1" dirty="0">
                <a:solidFill>
                  <a:schemeClr val="tx1"/>
                </a:solidFill>
                <a:latin typeface="Segoe UI" panose="020B0502040204020203" pitchFamily="34" charset="0"/>
                <a:cs typeface="Segoe UI" panose="020B0502040204020203" pitchFamily="34" charset="0"/>
              </a:rPr>
              <a:t>2</a:t>
            </a:r>
            <a:r>
              <a:rPr lang="en-US" sz="2000" b="1" dirty="0">
                <a:solidFill>
                  <a:schemeClr val="tx1"/>
                </a:solidFill>
                <a:latin typeface="Segoe UI" panose="020B0502040204020203" pitchFamily="34" charset="0"/>
                <a:cs typeface="Segoe UI" panose="020B0502040204020203" pitchFamily="34" charset="0"/>
              </a:rPr>
              <a:t>: Icebreaking Techniques</a:t>
            </a:r>
            <a:r>
              <a:rPr lang="en-US" sz="2400" b="1" dirty="0" smtClean="0">
                <a:solidFill>
                  <a:schemeClr val="bg1"/>
                </a:solidFill>
                <a:latin typeface="Segoe UI" panose="020B0502040204020203" pitchFamily="34" charset="0"/>
                <a:ea typeface="Verdana" pitchFamily="34" charset="0"/>
                <a:cs typeface="Segoe UI" panose="020B0502040204020203" pitchFamily="34" charset="0"/>
              </a:rPr>
              <a:t>    </a:t>
            </a:r>
            <a:endParaRPr lang="es-UY" sz="2399" b="1" dirty="0">
              <a:solidFill>
                <a:prstClr val="white"/>
              </a:solidFill>
              <a:latin typeface="Segoe UI" panose="020B0502040204020203" pitchFamily="34" charset="0"/>
              <a:cs typeface="Segoe UI" panose="020B0502040204020203" pitchFamily="34" charset="0"/>
            </a:endParaRPr>
          </a:p>
        </p:txBody>
      </p:sp>
      <p:sp>
        <p:nvSpPr>
          <p:cNvPr id="4" name="Rectangle 3"/>
          <p:cNvSpPr/>
          <p:nvPr/>
        </p:nvSpPr>
        <p:spPr>
          <a:xfrm>
            <a:off x="639191" y="1083755"/>
            <a:ext cx="6096000" cy="369332"/>
          </a:xfrm>
          <a:prstGeom prst="rect">
            <a:avLst/>
          </a:prstGeom>
        </p:spPr>
        <p:txBody>
          <a:bodyPr>
            <a:spAutoFit/>
          </a:bodyPr>
          <a:lstStyle/>
          <a:p>
            <a:pPr>
              <a:spcAft>
                <a:spcPts val="0"/>
              </a:spcAft>
            </a:pPr>
            <a:r>
              <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rPr>
              <a:t>Suggested Icebreaking </a:t>
            </a:r>
            <a:r>
              <a:rPr lang="en-GB" b="1" dirty="0" smtClean="0">
                <a:solidFill>
                  <a:schemeClr val="bg1"/>
                </a:solidFill>
                <a:latin typeface="Segoe UI" panose="020B0502040204020203" pitchFamily="34" charset="0"/>
                <a:ea typeface="Times New Roman" panose="02020603050405020304" pitchFamily="18" charset="0"/>
                <a:cs typeface="Segoe UI" panose="020B0502040204020203" pitchFamily="34" charset="0"/>
              </a:rPr>
              <a:t>Activities Contd.</a:t>
            </a:r>
            <a:endParaRPr lang="en-GB" b="1" dirty="0">
              <a:solidFill>
                <a:schemeClr val="bg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33" name="Rectangle 32"/>
          <p:cNvSpPr/>
          <p:nvPr/>
        </p:nvSpPr>
        <p:spPr>
          <a:xfrm>
            <a:off x="-91007" y="5839097"/>
            <a:ext cx="12283008" cy="1018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1" descr="Institute of Drilling and Petroleum Engineering"/>
          <p:cNvPicPr>
            <a:picLocks noChangeAspect="1" noChangeArrowheads="1"/>
          </p:cNvPicPr>
          <p:nvPr/>
        </p:nvPicPr>
        <p:blipFill>
          <a:blip r:embed="rId4" cstate="print"/>
          <a:srcRect/>
          <a:stretch>
            <a:fillRect/>
          </a:stretch>
        </p:blipFill>
        <p:spPr bwMode="auto">
          <a:xfrm>
            <a:off x="283163" y="6136715"/>
            <a:ext cx="1394342" cy="423666"/>
          </a:xfrm>
          <a:prstGeom prst="rect">
            <a:avLst/>
          </a:prstGeom>
          <a:noFill/>
        </p:spPr>
      </p:pic>
      <p:sp>
        <p:nvSpPr>
          <p:cNvPr id="34" name="Rectangle 33"/>
          <p:cNvSpPr/>
          <p:nvPr/>
        </p:nvSpPr>
        <p:spPr>
          <a:xfrm>
            <a:off x="9094027" y="6348548"/>
            <a:ext cx="303115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ea typeface="Verdana" pitchFamily="34" charset="0"/>
                <a:cs typeface="Verdana" pitchFamily="34" charset="0"/>
              </a:rPr>
              <a:t>Train the Trainer Certification </a:t>
            </a:r>
            <a:endParaRPr lang="en-US" b="1" dirty="0">
              <a:effectLst>
                <a:outerShdw blurRad="38100" dist="38100" dir="2700000" algn="tl">
                  <a:srgbClr val="000000">
                    <a:alpha val="43137"/>
                  </a:srgbClr>
                </a:outerShdw>
              </a:effectLst>
              <a:ea typeface="Verdana" pitchFamily="34" charset="0"/>
              <a:cs typeface="Verdana" pitchFamily="34" charset="0"/>
            </a:endParaRPr>
          </a:p>
        </p:txBody>
      </p:sp>
      <p:sp>
        <p:nvSpPr>
          <p:cNvPr id="10" name="Rectangle 9"/>
          <p:cNvSpPr/>
          <p:nvPr/>
        </p:nvSpPr>
        <p:spPr>
          <a:xfrm>
            <a:off x="639191" y="1488985"/>
            <a:ext cx="5397625" cy="1815882"/>
          </a:xfrm>
          <a:prstGeom prst="rect">
            <a:avLst/>
          </a:prstGeom>
        </p:spPr>
        <p:txBody>
          <a:bodyPr wrap="square">
            <a:spAutoFit/>
          </a:bodyPr>
          <a:lstStyle/>
          <a:p>
            <a:pPr algn="just"/>
            <a:r>
              <a:rPr lang="en-GB" sz="1600" b="1" dirty="0">
                <a:solidFill>
                  <a:srgbClr val="EEA720"/>
                </a:solidFill>
                <a:latin typeface="Segoe UI" panose="020B0502040204020203" pitchFamily="34" charset="0"/>
                <a:cs typeface="Segoe UI" panose="020B0502040204020203" pitchFamily="34" charset="0"/>
              </a:rPr>
              <a:t>Bingo Icebreaker</a:t>
            </a:r>
          </a:p>
          <a:p>
            <a:pPr algn="just"/>
            <a:r>
              <a:rPr lang="en-GB" sz="1600" dirty="0">
                <a:solidFill>
                  <a:schemeClr val="bg1"/>
                </a:solidFill>
                <a:latin typeface="Segoe UI" panose="020B0502040204020203" pitchFamily="34" charset="0"/>
                <a:cs typeface="Segoe UI" panose="020B0502040204020203" pitchFamily="34" charset="0"/>
              </a:rPr>
              <a:t>Objective: Use this game to facilitate introductions.  Print and copy a bingo card for each player.  Players circulate to find others who match descriptions in the bingo squares and write the name of that person in the individual square.  When a player has filled the entire card, s/he yells ‘Bingo!”</a:t>
            </a:r>
          </a:p>
        </p:txBody>
      </p:sp>
      <p:sp>
        <p:nvSpPr>
          <p:cNvPr id="2" name="AutoShape 2" descr="https://www.thebalancecareers.com/thmb/KDSFxOyEx5aA2oNAZeZRXGJca7E=/950x0/filters:format(webp)/1918426-top-ice-breakers-5b88029546e0fb005010dd3e.png"/>
          <p:cNvSpPr>
            <a:spLocks noChangeAspect="1" noChangeArrowheads="1"/>
          </p:cNvSpPr>
          <p:nvPr/>
        </p:nvSpPr>
        <p:spPr bwMode="auto">
          <a:xfrm>
            <a:off x="155575" y="-144463"/>
            <a:ext cx="304800" cy="2907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 name="Picture 2"/>
          <p:cNvPicPr>
            <a:picLocks noChangeAspect="1"/>
          </p:cNvPicPr>
          <p:nvPr/>
        </p:nvPicPr>
        <p:blipFill>
          <a:blip r:embed="rId5"/>
          <a:stretch>
            <a:fillRect/>
          </a:stretch>
        </p:blipFill>
        <p:spPr>
          <a:xfrm>
            <a:off x="6644441" y="921845"/>
            <a:ext cx="3900211" cy="46009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839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USINESS">
      <a:dk1>
        <a:sysClr val="windowText" lastClr="000000"/>
      </a:dk1>
      <a:lt1>
        <a:sysClr val="window" lastClr="FFFFFF"/>
      </a:lt1>
      <a:dk2>
        <a:srgbClr val="44546A"/>
      </a:dk2>
      <a:lt2>
        <a:srgbClr val="E7E6E6"/>
      </a:lt2>
      <a:accent1>
        <a:srgbClr val="16A1CA"/>
      </a:accent1>
      <a:accent2>
        <a:srgbClr val="099481"/>
      </a:accent2>
      <a:accent3>
        <a:srgbClr val="7DBC2D"/>
      </a:accent3>
      <a:accent4>
        <a:srgbClr val="EEA720"/>
      </a:accent4>
      <a:accent5>
        <a:srgbClr val="E13A62"/>
      </a:accent5>
      <a:accent6>
        <a:srgbClr val="9132A6"/>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3760</TotalTime>
  <Words>1184</Words>
  <Application>Microsoft Office PowerPoint</Application>
  <PresentationFormat>Widescreen</PresentationFormat>
  <Paragraphs>95</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Segoe UI</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DELL</cp:lastModifiedBy>
  <cp:revision>135</cp:revision>
  <dcterms:created xsi:type="dcterms:W3CDTF">2015-08-22T14:32:45Z</dcterms:created>
  <dcterms:modified xsi:type="dcterms:W3CDTF">2019-08-12T13:09:06Z</dcterms:modified>
  <cp:category>Presentations, Business Presentations, Free PowerPoint Templates</cp:category>
  <cp:contentStatus>Template</cp:contentStatus>
</cp:coreProperties>
</file>