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3" r:id="rId2"/>
    <p:sldId id="288" r:id="rId3"/>
    <p:sldId id="289" r:id="rId4"/>
    <p:sldId id="290" r:id="rId5"/>
    <p:sldId id="291" r:id="rId6"/>
    <p:sldId id="292" r:id="rId7"/>
    <p:sldId id="293" r:id="rId8"/>
    <p:sldId id="294" r:id="rId9"/>
    <p:sldId id="295" r:id="rId10"/>
    <p:sldId id="296" r:id="rId11"/>
    <p:sldId id="297"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32A6"/>
    <a:srgbClr val="E13A62"/>
    <a:srgbClr val="EEA720"/>
    <a:srgbClr val="7DBC2D"/>
    <a:srgbClr val="099481"/>
    <a:srgbClr val="16A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404" autoAdjust="0"/>
  </p:normalViewPr>
  <p:slideViewPr>
    <p:cSldViewPr snapToGrid="0">
      <p:cViewPr varScale="1">
        <p:scale>
          <a:sx n="108" d="100"/>
          <a:sy n="108" d="100"/>
        </p:scale>
        <p:origin x="63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pPr/>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pPr/>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57232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14664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79050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2172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1603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1800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45600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27967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00535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2569591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834889-88A1-4E05-BE26-4B8479970F78}" type="datetimeFigureOut">
              <a:rPr lang="en-US" smtClean="0"/>
              <a:pPr/>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834889-88A1-4E05-BE26-4B8479970F78}" type="datetimeFigureOut">
              <a:rPr lang="en-US" smtClean="0"/>
              <a:pPr/>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8169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4889-88A1-4E05-BE26-4B8479970F78}" type="datetimeFigureOut">
              <a:rPr lang="en-US" smtClean="0"/>
              <a:pPr/>
              <a:t>8/12/2019</a:t>
            </a:fld>
            <a:endParaRPr lang="en-US"/>
          </a:p>
        </p:txBody>
      </p:sp>
      <p:sp>
        <p:nvSpPr>
          <p:cNvPr id="3" name="Footer Placeholder 2"/>
          <p:cNvSpPr>
            <a:spLocks noGrp="1"/>
          </p:cNvSpPr>
          <p:nvPr>
            <p:ph type="ftr" sz="quarter" idx="11"/>
          </p:nvPr>
        </p:nvSpPr>
        <p:spPr/>
        <p:txBody>
          <a:bodyPr/>
          <a:lstStyle/>
          <a:p>
            <a:endParaRPr lang="en-US"/>
          </a:p>
        </p:txBody>
      </p:sp>
      <p:sp>
        <p:nvSpPr>
          <p:cNvPr id="9" name="Rectangle 8"/>
          <p:cNvSpPr/>
          <p:nvPr userDrawn="1"/>
        </p:nvSpPr>
        <p:spPr>
          <a:xfrm>
            <a:off x="8986376" y="203984"/>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34889-88A1-4E05-BE26-4B8479970F78}" type="datetimeFigureOut">
              <a:rPr lang="en-US" smtClean="0"/>
              <a:pPr/>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pPr/>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839097"/>
            <a:ext cx="12192000"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2" name="AutoShape 4" descr="Image result for oil well control computer ba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Image result for oil well control computer ba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8" name="TextBox 57"/>
          <p:cNvSpPr txBox="1"/>
          <p:nvPr/>
        </p:nvSpPr>
        <p:spPr>
          <a:xfrm>
            <a:off x="4165132" y="2887661"/>
            <a:ext cx="9213668"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sz="4000" b="1" dirty="0">
              <a:effectLst>
                <a:outerShdw blurRad="38100" dist="38100" dir="2700000" algn="tl">
                  <a:srgbClr val="000000">
                    <a:alpha val="43137"/>
                  </a:srgbClr>
                </a:outerShdw>
              </a:effectLst>
              <a:ea typeface="Verdana" pitchFamily="34" charset="0"/>
              <a:cs typeface="Verdana" pitchFamily="34" charset="0"/>
            </a:endParaRPr>
          </a:p>
        </p:txBody>
      </p:sp>
      <p:pic>
        <p:nvPicPr>
          <p:cNvPr id="12299" name="Picture 11" descr="Institute of Drilling and Petroleum Engineering"/>
          <p:cNvPicPr>
            <a:picLocks noChangeAspect="1" noChangeArrowheads="1"/>
          </p:cNvPicPr>
          <p:nvPr/>
        </p:nvPicPr>
        <p:blipFill>
          <a:blip r:embed="rId2" cstate="print"/>
          <a:srcRect/>
          <a:stretch>
            <a:fillRect/>
          </a:stretch>
        </p:blipFill>
        <p:spPr bwMode="auto">
          <a:xfrm>
            <a:off x="281547" y="6108925"/>
            <a:ext cx="1821573" cy="553479"/>
          </a:xfrm>
          <a:prstGeom prst="rect">
            <a:avLst/>
          </a:prstGeom>
          <a:noFill/>
        </p:spPr>
      </p:pic>
      <p:pic>
        <p:nvPicPr>
          <p:cNvPr id="13314" name="Picture 2" descr="Related image"/>
          <p:cNvPicPr>
            <a:picLocks noChangeAspect="1" noChangeArrowheads="1"/>
          </p:cNvPicPr>
          <p:nvPr/>
        </p:nvPicPr>
        <p:blipFill>
          <a:blip r:embed="rId3" cstate="print"/>
          <a:srcRect/>
          <a:stretch>
            <a:fillRect/>
          </a:stretch>
        </p:blipFill>
        <p:spPr bwMode="auto">
          <a:xfrm>
            <a:off x="1443446" y="1922545"/>
            <a:ext cx="2579006" cy="2579006"/>
          </a:xfrm>
          <a:prstGeom prst="rect">
            <a:avLst/>
          </a:prstGeom>
          <a:noFill/>
        </p:spPr>
      </p:pic>
      <p:sp>
        <p:nvSpPr>
          <p:cNvPr id="13316" name="AutoShape 4"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445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371455" y="161195"/>
            <a:ext cx="4715429"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78" y="1121709"/>
            <a:ext cx="5303209" cy="1323439"/>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Over time each trainer develops an individual style in preparing to teach a course for the first time.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On the right is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 list of items, by category, to consider in preparing for a class that is to be taught for the first time.</a:t>
            </a: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5" y="793340"/>
            <a:ext cx="4005236"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Steps in Preparing for a Class</a:t>
            </a:r>
          </a:p>
        </p:txBody>
      </p:sp>
      <p:sp>
        <p:nvSpPr>
          <p:cNvPr id="11" name="Rectangle 10"/>
          <p:cNvSpPr/>
          <p:nvPr/>
        </p:nvSpPr>
        <p:spPr>
          <a:xfrm>
            <a:off x="371455" y="2465321"/>
            <a:ext cx="4005236"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Learning the Courseware</a:t>
            </a:r>
          </a:p>
        </p:txBody>
      </p:sp>
      <p:sp>
        <p:nvSpPr>
          <p:cNvPr id="12" name="Rectangle 11"/>
          <p:cNvSpPr/>
          <p:nvPr/>
        </p:nvSpPr>
        <p:spPr>
          <a:xfrm>
            <a:off x="345481" y="2789814"/>
            <a:ext cx="5336403" cy="1323439"/>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In addition to having sufficient prep time, observing the course as it is being taught serves as a terrific tool for learning the courseware for a particular product level.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On the right are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some ways to use prep time and “sit-ins” productively.</a:t>
            </a:r>
          </a:p>
        </p:txBody>
      </p:sp>
      <p:sp>
        <p:nvSpPr>
          <p:cNvPr id="14" name="Rectangle 13"/>
          <p:cNvSpPr/>
          <p:nvPr/>
        </p:nvSpPr>
        <p:spPr>
          <a:xfrm>
            <a:off x="5803213" y="-92165"/>
            <a:ext cx="6388787" cy="604908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80769" y="516341"/>
            <a:ext cx="6233674" cy="646331"/>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1.When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observing the class, jot down the questions students ask and, if necessary, the trainer’s reply .Also write down any tips, interesting suggestions, or practical examples that the trainer provides.</a:t>
            </a:r>
          </a:p>
        </p:txBody>
      </p:sp>
      <p:sp>
        <p:nvSpPr>
          <p:cNvPr id="15" name="Rectangle 14"/>
          <p:cNvSpPr/>
          <p:nvPr/>
        </p:nvSpPr>
        <p:spPr>
          <a:xfrm>
            <a:off x="5891504" y="159557"/>
            <a:ext cx="4005236" cy="369332"/>
          </a:xfrm>
          <a:prstGeom prst="rect">
            <a:avLst/>
          </a:prstGeom>
        </p:spPr>
        <p:txBody>
          <a:bodyPr wrap="square">
            <a:spAutoFit/>
          </a:bodyPr>
          <a:lstStyle/>
          <a:p>
            <a:r>
              <a:rPr lang="en-GB" b="1" dirty="0" smtClean="0">
                <a:solidFill>
                  <a:schemeClr val="bg1"/>
                </a:solidFill>
                <a:latin typeface="Segoe UI" panose="020B0502040204020203" pitchFamily="34" charset="0"/>
                <a:cs typeface="Segoe UI" panose="020B0502040204020203" pitchFamily="34" charset="0"/>
              </a:rPr>
              <a:t>Item List </a:t>
            </a:r>
            <a:endParaRPr lang="en-GB" b="1"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a:xfrm>
            <a:off x="5923562" y="1168324"/>
            <a:ext cx="6025781" cy="461665"/>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2.During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your sit-in, not how far you should be in the material at each break and at lunchtime.</a:t>
            </a:r>
          </a:p>
        </p:txBody>
      </p:sp>
      <p:sp>
        <p:nvSpPr>
          <p:cNvPr id="19" name="Rectangle 18"/>
          <p:cNvSpPr/>
          <p:nvPr/>
        </p:nvSpPr>
        <p:spPr>
          <a:xfrm>
            <a:off x="5880769" y="1666351"/>
            <a:ext cx="6233674" cy="646331"/>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3.Identify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appropriate points for demonstrations and exercises to take place.  Complete each of the demonstrations and exercises with the students if possible.  This provides you with needed practice.</a:t>
            </a:r>
          </a:p>
        </p:txBody>
      </p:sp>
      <p:sp>
        <p:nvSpPr>
          <p:cNvPr id="20" name="Rectangle 19"/>
          <p:cNvSpPr/>
          <p:nvPr/>
        </p:nvSpPr>
        <p:spPr>
          <a:xfrm>
            <a:off x="5920644" y="2420357"/>
            <a:ext cx="6099721" cy="646331"/>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4.On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next available prep day walk through the entire course as if you were back in class. Read through the manual, complete each demonstration as indicated, and work through each exercise.</a:t>
            </a:r>
          </a:p>
        </p:txBody>
      </p:sp>
    </p:spTree>
    <p:extLst>
      <p:ext uri="{BB962C8B-B14F-4D97-AF65-F5344CB8AC3E}">
        <p14:creationId xmlns:p14="http://schemas.microsoft.com/office/powerpoint/2010/main" val="232549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371455" y="161195"/>
            <a:ext cx="4715429"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78" y="1121709"/>
            <a:ext cx="5185777" cy="1077218"/>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Over time each trainer develops an individual style in preparing to teach a course for the first time.  Below is a list of items, by category, to consider in preparing for a class that is to be taught for the first time.</a:t>
            </a: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4" y="793340"/>
            <a:ext cx="4715429"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Steps in Preparing for a </a:t>
            </a:r>
            <a:r>
              <a:rPr lang="en-GB" b="1" dirty="0" smtClean="0">
                <a:solidFill>
                  <a:schemeClr val="bg1"/>
                </a:solidFill>
                <a:latin typeface="Segoe UI" panose="020B0502040204020203" pitchFamily="34" charset="0"/>
                <a:cs typeface="Segoe UI" panose="020B0502040204020203" pitchFamily="34" charset="0"/>
              </a:rPr>
              <a:t>Class Contd.</a:t>
            </a:r>
            <a:endParaRPr lang="en-GB" b="1" dirty="0">
              <a:solidFill>
                <a:schemeClr val="bg1"/>
              </a:solidFill>
              <a:latin typeface="Segoe UI" panose="020B0502040204020203" pitchFamily="34" charset="0"/>
              <a:cs typeface="Segoe UI" panose="020B0502040204020203" pitchFamily="34" charset="0"/>
            </a:endParaRPr>
          </a:p>
        </p:txBody>
      </p:sp>
      <p:sp>
        <p:nvSpPr>
          <p:cNvPr id="11" name="Rectangle 10"/>
          <p:cNvSpPr/>
          <p:nvPr/>
        </p:nvSpPr>
        <p:spPr>
          <a:xfrm>
            <a:off x="371455" y="2465321"/>
            <a:ext cx="4005236"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Learning the Courseware</a:t>
            </a:r>
          </a:p>
        </p:txBody>
      </p:sp>
      <p:sp>
        <p:nvSpPr>
          <p:cNvPr id="12" name="Rectangle 11"/>
          <p:cNvSpPr/>
          <p:nvPr/>
        </p:nvSpPr>
        <p:spPr>
          <a:xfrm>
            <a:off x="345481" y="2789814"/>
            <a:ext cx="5336403" cy="1323439"/>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In addition to having sufficient prep time, observing the course as it is being taught serves as a terrific tool for learning the courseware for a particular product level.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On the right are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some ways to use prep time and “sit-ins” productively.</a:t>
            </a:r>
          </a:p>
        </p:txBody>
      </p:sp>
      <p:sp>
        <p:nvSpPr>
          <p:cNvPr id="14" name="Rectangle 13"/>
          <p:cNvSpPr/>
          <p:nvPr/>
        </p:nvSpPr>
        <p:spPr>
          <a:xfrm>
            <a:off x="5803213" y="-92165"/>
            <a:ext cx="6388787" cy="604908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80769" y="516341"/>
            <a:ext cx="6233674" cy="1200329"/>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5.Go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through each of the exercises again.  In doing so, make some notes on each of them, such as:</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When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do students complete this exercise?</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What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skills are covered?</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Which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exercises can be modified if time is running short?</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Is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exercise done individually or as a group?</a:t>
            </a:r>
          </a:p>
        </p:txBody>
      </p:sp>
      <p:sp>
        <p:nvSpPr>
          <p:cNvPr id="15" name="Rectangle 14"/>
          <p:cNvSpPr/>
          <p:nvPr/>
        </p:nvSpPr>
        <p:spPr>
          <a:xfrm>
            <a:off x="5891504" y="159557"/>
            <a:ext cx="4005236" cy="369332"/>
          </a:xfrm>
          <a:prstGeom prst="rect">
            <a:avLst/>
          </a:prstGeom>
        </p:spPr>
        <p:txBody>
          <a:bodyPr wrap="square">
            <a:spAutoFit/>
          </a:bodyPr>
          <a:lstStyle/>
          <a:p>
            <a:r>
              <a:rPr lang="en-GB" b="1" dirty="0" smtClean="0">
                <a:solidFill>
                  <a:schemeClr val="bg1"/>
                </a:solidFill>
                <a:latin typeface="Segoe UI" panose="020B0502040204020203" pitchFamily="34" charset="0"/>
                <a:cs typeface="Segoe UI" panose="020B0502040204020203" pitchFamily="34" charset="0"/>
              </a:rPr>
              <a:t>Item List </a:t>
            </a:r>
            <a:endParaRPr lang="en-GB" b="1"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a:xfrm>
            <a:off x="5923563" y="1920283"/>
            <a:ext cx="6061291" cy="3785652"/>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6.Plan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following  items for each topic </a:t>
            </a: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in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course and as you do note them in your Instructor Guide.</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b="1" dirty="0">
                <a:solidFill>
                  <a:srgbClr val="FFC000"/>
                </a:solidFill>
                <a:latin typeface="Segoe UI" panose="020B0502040204020203" pitchFamily="34" charset="0"/>
                <a:ea typeface="Times New Roman" panose="02020603050405020304" pitchFamily="18" charset="0"/>
                <a:cs typeface="Segoe UI" panose="020B0502040204020203" pitchFamily="34" charset="0"/>
              </a:rPr>
              <a:t>Define</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How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will you define the benefits of how and why this feature/topic is used?</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Do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you have practical business examples for each topic?</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Can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you relate this topic to your own experiences or the experiences of a co-worker?</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b="1" dirty="0">
                <a:solidFill>
                  <a:srgbClr val="FFC000"/>
                </a:solidFill>
                <a:latin typeface="Segoe UI" panose="020B0502040204020203" pitchFamily="34" charset="0"/>
                <a:ea typeface="Times New Roman" panose="02020603050405020304" pitchFamily="18" charset="0"/>
                <a:cs typeface="Segoe UI" panose="020B0502040204020203" pitchFamily="34" charset="0"/>
              </a:rPr>
              <a:t>Show</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How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will you demonstrate this feature (on the board, at the student’s computer, using an overhead projection system, etc.)?</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Test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each of you demonstrations before going into class.</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When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dealing with a difficult topic, be sure to have numerous examples available.  It is a good idea to idea to have extra demonstrations and exercises available for those types of topics.</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b="1" dirty="0">
                <a:solidFill>
                  <a:srgbClr val="FFC000"/>
                </a:solidFill>
                <a:latin typeface="Segoe UI" panose="020B0502040204020203" pitchFamily="34" charset="0"/>
                <a:ea typeface="Times New Roman" panose="02020603050405020304" pitchFamily="18" charset="0"/>
                <a:cs typeface="Segoe UI" panose="020B0502040204020203" pitchFamily="34" charset="0"/>
              </a:rPr>
              <a:t>Do</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What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exercise will the student use to practice this?</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Note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any areas where students may have difficulty in completing the exercise steps.  Be ready clarify the steps for them.</a:t>
            </a:r>
          </a:p>
        </p:txBody>
      </p:sp>
    </p:spTree>
    <p:extLst>
      <p:ext uri="{BB962C8B-B14F-4D97-AF65-F5344CB8AC3E}">
        <p14:creationId xmlns:p14="http://schemas.microsoft.com/office/powerpoint/2010/main" val="405825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371455" y="161195"/>
            <a:ext cx="4715429"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78" y="1121709"/>
            <a:ext cx="5185777" cy="1077218"/>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Over time each trainer develops an individual style in preparing to teach a course for the first time.  Below is a list of items, by category, to consider in preparing for a class that is to be taught for the first time.</a:t>
            </a: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4" y="793340"/>
            <a:ext cx="4715429"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Steps in Preparing for a </a:t>
            </a:r>
            <a:r>
              <a:rPr lang="en-GB" b="1" dirty="0" smtClean="0">
                <a:solidFill>
                  <a:schemeClr val="bg1"/>
                </a:solidFill>
                <a:latin typeface="Segoe UI" panose="020B0502040204020203" pitchFamily="34" charset="0"/>
                <a:cs typeface="Segoe UI" panose="020B0502040204020203" pitchFamily="34" charset="0"/>
              </a:rPr>
              <a:t>Class Contd.</a:t>
            </a:r>
            <a:endParaRPr lang="en-GB" b="1" dirty="0">
              <a:solidFill>
                <a:schemeClr val="bg1"/>
              </a:solidFill>
              <a:latin typeface="Segoe UI" panose="020B0502040204020203" pitchFamily="34" charset="0"/>
              <a:cs typeface="Segoe UI" panose="020B0502040204020203" pitchFamily="34" charset="0"/>
            </a:endParaRPr>
          </a:p>
        </p:txBody>
      </p:sp>
      <p:sp>
        <p:nvSpPr>
          <p:cNvPr id="11" name="Rectangle 10"/>
          <p:cNvSpPr/>
          <p:nvPr/>
        </p:nvSpPr>
        <p:spPr>
          <a:xfrm>
            <a:off x="371455" y="2465321"/>
            <a:ext cx="4005236"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Learning the Courseware</a:t>
            </a:r>
          </a:p>
        </p:txBody>
      </p:sp>
      <p:sp>
        <p:nvSpPr>
          <p:cNvPr id="12" name="Rectangle 11"/>
          <p:cNvSpPr/>
          <p:nvPr/>
        </p:nvSpPr>
        <p:spPr>
          <a:xfrm>
            <a:off x="345481" y="2789814"/>
            <a:ext cx="5336403" cy="1323439"/>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In addition to having sufficient prep time, observing the course as it is being taught serves as a terrific tool for learning the courseware for a particular product level.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On the right are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some ways to use prep time and “sit-ins” productively.</a:t>
            </a:r>
          </a:p>
        </p:txBody>
      </p:sp>
      <p:sp>
        <p:nvSpPr>
          <p:cNvPr id="14" name="Rectangle 13"/>
          <p:cNvSpPr/>
          <p:nvPr/>
        </p:nvSpPr>
        <p:spPr>
          <a:xfrm>
            <a:off x="5803213" y="-92165"/>
            <a:ext cx="6388787" cy="604908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91504" y="159557"/>
            <a:ext cx="4005236" cy="369332"/>
          </a:xfrm>
          <a:prstGeom prst="rect">
            <a:avLst/>
          </a:prstGeom>
        </p:spPr>
        <p:txBody>
          <a:bodyPr wrap="square">
            <a:spAutoFit/>
          </a:bodyPr>
          <a:lstStyle/>
          <a:p>
            <a:r>
              <a:rPr lang="en-GB" b="1" dirty="0" smtClean="0">
                <a:solidFill>
                  <a:schemeClr val="bg1"/>
                </a:solidFill>
                <a:latin typeface="Segoe UI" panose="020B0502040204020203" pitchFamily="34" charset="0"/>
                <a:cs typeface="Segoe UI" panose="020B0502040204020203" pitchFamily="34" charset="0"/>
              </a:rPr>
              <a:t>Item List </a:t>
            </a:r>
            <a:endParaRPr lang="en-GB" b="1"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a:xfrm>
            <a:off x="5891504" y="605174"/>
            <a:ext cx="6061291" cy="4339650"/>
          </a:xfrm>
          <a:prstGeom prst="rect">
            <a:avLst/>
          </a:prstGeom>
        </p:spPr>
        <p:txBody>
          <a:bodyPr wrap="square">
            <a:spAutoFit/>
          </a:bodyPr>
          <a:lstStyle/>
          <a:p>
            <a:pPr algn="just">
              <a:spcAft>
                <a:spcPts val="0"/>
              </a:spcAft>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6.Plan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following  items for each topic </a:t>
            </a: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in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course and as you do note them in your Instructor Guide</a:t>
            </a: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b="1" dirty="0">
                <a:solidFill>
                  <a:srgbClr val="FFC000"/>
                </a:solidFill>
                <a:latin typeface="Segoe UI" panose="020B0502040204020203" pitchFamily="34" charset="0"/>
                <a:ea typeface="Times New Roman" panose="02020603050405020304" pitchFamily="18" charset="0"/>
                <a:cs typeface="Segoe UI" panose="020B0502040204020203" pitchFamily="34" charset="0"/>
              </a:rPr>
              <a:t>Review</a:t>
            </a:r>
          </a:p>
          <a:p>
            <a:pPr algn="just">
              <a:spcAft>
                <a:spcPts val="0"/>
              </a:spcAft>
            </a:pP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What summary exercises will the student use to reinforce that they can complete the skill steps on their own.</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What questions will you ask to check for understanding?</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When will you ask each question?</a:t>
            </a: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What summary questions will you ask at the end of each chapter, before lunch, at the end of the day?</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Is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appropriate, study the next level course for the application if available.  This will help you to field questions in class that pertain to advanced topics.  You will also know whether the topic is covered in the next level.</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Schedule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 work session with an experienced trainer or your training manager to discuss style/presentation or software issues.</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Schedule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Presentation Certification.</a:t>
            </a:r>
          </a:p>
          <a:p>
            <a:pPr marL="171450" indent="-171450" algn="just">
              <a:spcAft>
                <a:spcPts val="0"/>
              </a:spcAft>
              <a:buFont typeface="Wingdings" panose="05000000000000000000" pitchFamily="2" charset="2"/>
              <a:buChar char="q"/>
            </a:pPr>
            <a:r>
              <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Schedule </a:t>
            </a: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 Product Certification.</a:t>
            </a:r>
          </a:p>
          <a:p>
            <a:pPr algn="just">
              <a:spcAft>
                <a:spcPts val="0"/>
              </a:spcAft>
            </a:pPr>
            <a:r>
              <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 </a:t>
            </a:r>
          </a:p>
          <a:p>
            <a:pPr algn="just">
              <a:spcAft>
                <a:spcPts val="0"/>
              </a:spcAft>
            </a:pPr>
            <a:endParaRPr lang="en-GB" sz="12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endParaRPr lang="en-GB" sz="12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243640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1" descr="Institute of Drilling and Petroleum Engineering"/>
          <p:cNvPicPr>
            <a:picLocks noChangeAspect="1" noChangeArrowheads="1"/>
          </p:cNvPicPr>
          <p:nvPr/>
        </p:nvPicPr>
        <p:blipFill>
          <a:blip r:embed="rId2" cstate="print"/>
          <a:srcRect/>
          <a:stretch>
            <a:fillRect/>
          </a:stretch>
        </p:blipFill>
        <p:spPr bwMode="auto">
          <a:xfrm>
            <a:off x="10187547" y="6122780"/>
            <a:ext cx="1821573" cy="553479"/>
          </a:xfrm>
          <a:prstGeom prst="rect">
            <a:avLst/>
          </a:prstGeom>
          <a:noFill/>
        </p:spPr>
      </p:pic>
      <p:sp>
        <p:nvSpPr>
          <p:cNvPr id="30" name="Rectangle 29"/>
          <p:cNvSpPr/>
          <p:nvPr/>
        </p:nvSpPr>
        <p:spPr>
          <a:xfrm>
            <a:off x="-1" y="1410"/>
            <a:ext cx="8289421" cy="637309"/>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Verdana" pitchFamily="34" charset="0"/>
                <a:ea typeface="Verdana" pitchFamily="34" charset="0"/>
                <a:cs typeface="Verdana" pitchFamily="34" charset="0"/>
              </a:rPr>
              <a:t>      Course Outline </a:t>
            </a:r>
            <a:endParaRPr lang="en-US" sz="2400" spc="-300" dirty="0">
              <a:latin typeface="Verdana" pitchFamily="34" charset="0"/>
              <a:ea typeface="Verdana" pitchFamily="34" charset="0"/>
              <a:cs typeface="Verdana" pitchFamily="34" charset="0"/>
            </a:endParaRPr>
          </a:p>
        </p:txBody>
      </p:sp>
      <p:grpSp>
        <p:nvGrpSpPr>
          <p:cNvPr id="18" name="Group 10"/>
          <p:cNvGrpSpPr/>
          <p:nvPr/>
        </p:nvGrpSpPr>
        <p:grpSpPr>
          <a:xfrm>
            <a:off x="794758" y="837488"/>
            <a:ext cx="7494663" cy="4341263"/>
            <a:chOff x="7288213" y="2017713"/>
            <a:chExt cx="4311650" cy="3322637"/>
          </a:xfrm>
          <a:solidFill>
            <a:schemeClr val="accent1">
              <a:lumMod val="50000"/>
            </a:schemeClr>
          </a:solidFill>
        </p:grpSpPr>
        <p:sp>
          <p:nvSpPr>
            <p:cNvPr id="19" name="Rectangle 18"/>
            <p:cNvSpPr/>
            <p:nvPr/>
          </p:nvSpPr>
          <p:spPr>
            <a:xfrm>
              <a:off x="7416800" y="2133600"/>
              <a:ext cx="4183063" cy="2336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dirty="0">
                <a:latin typeface="Arial" panose="020B0604020202020204" pitchFamily="34" charset="0"/>
                <a:cs typeface="Arial" panose="020B0604020202020204" pitchFamily="34" charset="0"/>
              </a:endParaRPr>
            </a:p>
          </p:txBody>
        </p:sp>
        <p:grpSp>
          <p:nvGrpSpPr>
            <p:cNvPr id="20" name="Group 36"/>
            <p:cNvGrpSpPr>
              <a:grpSpLocks noChangeAspect="1"/>
            </p:cNvGrpSpPr>
            <p:nvPr/>
          </p:nvGrpSpPr>
          <p:grpSpPr bwMode="auto">
            <a:xfrm>
              <a:off x="7288213" y="2017713"/>
              <a:ext cx="4311650" cy="3322637"/>
              <a:chOff x="255" y="1263"/>
              <a:chExt cx="2716" cy="2093"/>
            </a:xfrm>
            <a:grpFill/>
          </p:grpSpPr>
          <p:sp>
            <p:nvSpPr>
              <p:cNvPr id="21" name="Freeform 37"/>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8"/>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 name="Rectangle 24"/>
          <p:cNvSpPr/>
          <p:nvPr/>
        </p:nvSpPr>
        <p:spPr>
          <a:xfrm>
            <a:off x="1012909" y="1145313"/>
            <a:ext cx="7276512" cy="3693319"/>
          </a:xfrm>
          <a:prstGeom prst="rect">
            <a:avLst/>
          </a:prstGeom>
        </p:spPr>
        <p:txBody>
          <a:bodyPr wrap="square">
            <a:spAutoFit/>
          </a:bodyPr>
          <a:lstStyle/>
          <a:p>
            <a:pPr marL="285750" lvl="0" indent="-285750" algn="just" fontAlgn="base">
              <a:spcBef>
                <a:spcPct val="0"/>
              </a:spcBef>
              <a:spcAft>
                <a:spcPct val="0"/>
              </a:spcAft>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1: Pre-Class Planning	</a:t>
            </a:r>
          </a:p>
          <a:p>
            <a:pPr marL="285750" lvl="0" indent="-285750" algn="just" fontAlgn="base">
              <a:spcBef>
                <a:spcPct val="0"/>
              </a:spcBef>
              <a:spcAft>
                <a:spcPct val="0"/>
              </a:spcAft>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2: Icebreaking Techniques</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3: The </a:t>
            </a:r>
            <a:r>
              <a:rPr lang="en-US" dirty="0">
                <a:solidFill>
                  <a:schemeClr val="bg1"/>
                </a:solidFill>
                <a:latin typeface="Verdana" pitchFamily="34" charset="0"/>
                <a:ea typeface="Verdana" pitchFamily="34" charset="0"/>
                <a:cs typeface="Verdana" pitchFamily="34" charset="0"/>
              </a:rPr>
              <a:t>Instructor’s Behavior</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4: Checklist</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5: Balanced Instruction</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6: Questing Techniques</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7: Classroom </a:t>
            </a:r>
            <a:r>
              <a:rPr lang="en-US" dirty="0">
                <a:solidFill>
                  <a:schemeClr val="bg1"/>
                </a:solidFill>
                <a:latin typeface="Verdana" pitchFamily="34" charset="0"/>
                <a:ea typeface="Verdana" pitchFamily="34" charset="0"/>
                <a:cs typeface="Verdana" pitchFamily="34" charset="0"/>
              </a:rPr>
              <a:t>Dynamics and </a:t>
            </a:r>
            <a:r>
              <a:rPr lang="en-US" dirty="0" smtClean="0">
                <a:solidFill>
                  <a:schemeClr val="bg1"/>
                </a:solidFill>
                <a:latin typeface="Verdana" pitchFamily="34" charset="0"/>
                <a:ea typeface="Verdana" pitchFamily="34" charset="0"/>
                <a:cs typeface="Verdana" pitchFamily="34" charset="0"/>
              </a:rPr>
              <a:t>Motivational Theories </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8: Adult </a:t>
            </a:r>
            <a:r>
              <a:rPr lang="en-US" dirty="0">
                <a:solidFill>
                  <a:schemeClr val="bg1"/>
                </a:solidFill>
                <a:latin typeface="Verdana" pitchFamily="34" charset="0"/>
                <a:ea typeface="Verdana" pitchFamily="34" charset="0"/>
                <a:cs typeface="Verdana" pitchFamily="34" charset="0"/>
              </a:rPr>
              <a:t>Learning 	</a:t>
            </a:r>
          </a:p>
          <a:p>
            <a:pPr marL="285750" indent="-285750">
              <a:buFont typeface="Wingdings" panose="05000000000000000000" pitchFamily="2" charset="2"/>
              <a:buChar char="q"/>
            </a:pPr>
            <a:endParaRPr lang="en-US" dirty="0" smtClean="0">
              <a:solidFill>
                <a:schemeClr val="bg1"/>
              </a:solidFill>
              <a:latin typeface="Verdana" pitchFamily="34" charset="0"/>
              <a:ea typeface="Verdana" pitchFamily="34" charset="0"/>
              <a:cs typeface="Verdana" pitchFamily="34" charset="0"/>
            </a:endParaRPr>
          </a:p>
          <a:p>
            <a:pPr marL="285750" indent="-285750">
              <a:buFont typeface="Wingdings" panose="05000000000000000000" pitchFamily="2" charset="2"/>
              <a:buChar char="q"/>
            </a:pPr>
            <a:endParaRPr lang="en-GB" dirty="0"/>
          </a:p>
          <a:p>
            <a:pPr lvl="0" algn="just" fontAlgn="base">
              <a:spcBef>
                <a:spcPct val="0"/>
              </a:spcBef>
              <a:spcAft>
                <a:spcPct val="0"/>
              </a:spcAft>
              <a:buFont typeface="Wingdings" pitchFamily="2" charset="2"/>
              <a:buChar char="q"/>
            </a:pPr>
            <a:endParaRPr lang="en-US" dirty="0" smtClean="0">
              <a:solidFill>
                <a:schemeClr val="bg1"/>
              </a:solidFill>
              <a:latin typeface="Verdana" pitchFamily="34" charset="0"/>
              <a:ea typeface="Verdana" pitchFamily="34" charset="0"/>
              <a:cs typeface="Verdana" pitchFamily="34" charset="0"/>
            </a:endParaRPr>
          </a:p>
          <a:p>
            <a:pPr lvl="0" algn="just" fontAlgn="base">
              <a:spcBef>
                <a:spcPct val="0"/>
              </a:spcBef>
              <a:spcAft>
                <a:spcPct val="0"/>
              </a:spcAft>
            </a:pPr>
            <a:endParaRPr lang="en-US" dirty="0" smtClean="0">
              <a:solidFill>
                <a:schemeClr val="bg1"/>
              </a:solidFill>
              <a:latin typeface="Verdana" pitchFamily="34" charset="0"/>
              <a:ea typeface="Verdana" pitchFamily="34" charset="0"/>
              <a:cs typeface="Verdana" pitchFamily="34" charset="0"/>
            </a:endParaRPr>
          </a:p>
          <a:p>
            <a:pPr lvl="0" algn="just" eaLnBrk="0" fontAlgn="base" hangingPunct="0">
              <a:spcBef>
                <a:spcPct val="0"/>
              </a:spcBef>
              <a:spcAft>
                <a:spcPct val="0"/>
              </a:spcAft>
              <a:buFont typeface="Wingdings" pitchFamily="2" charset="2"/>
              <a:buChar char="q"/>
            </a:pPr>
            <a:endParaRPr lang="en-US" dirty="0"/>
          </a:p>
        </p:txBody>
      </p:sp>
    </p:spTree>
    <p:extLst>
      <p:ext uri="{BB962C8B-B14F-4D97-AF65-F5344CB8AC3E}">
        <p14:creationId xmlns:p14="http://schemas.microsoft.com/office/powerpoint/2010/main" val="400151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1" descr="Institute of Drilling and Petroleum Engineering"/>
          <p:cNvPicPr>
            <a:picLocks noChangeAspect="1" noChangeArrowheads="1"/>
          </p:cNvPicPr>
          <p:nvPr/>
        </p:nvPicPr>
        <p:blipFill>
          <a:blip r:embed="rId2" cstate="print"/>
          <a:srcRect/>
          <a:stretch>
            <a:fillRect/>
          </a:stretch>
        </p:blipFill>
        <p:spPr bwMode="auto">
          <a:xfrm>
            <a:off x="10187547" y="6122780"/>
            <a:ext cx="1821573" cy="553479"/>
          </a:xfrm>
          <a:prstGeom prst="rect">
            <a:avLst/>
          </a:prstGeom>
          <a:noFill/>
        </p:spPr>
      </p:pic>
      <p:sp>
        <p:nvSpPr>
          <p:cNvPr id="30" name="Rectangle 29"/>
          <p:cNvSpPr/>
          <p:nvPr/>
        </p:nvSpPr>
        <p:spPr>
          <a:xfrm>
            <a:off x="-1" y="1410"/>
            <a:ext cx="8289421" cy="637309"/>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pPr>
            <a:r>
              <a:rPr lang="en-US" dirty="0" smtClean="0">
                <a:solidFill>
                  <a:schemeClr val="bg1"/>
                </a:solidFill>
                <a:latin typeface="Verdana" pitchFamily="34" charset="0"/>
                <a:ea typeface="Verdana" pitchFamily="34" charset="0"/>
                <a:cs typeface="Verdana" pitchFamily="34" charset="0"/>
              </a:rPr>
              <a:t>          Module </a:t>
            </a:r>
            <a:r>
              <a:rPr lang="en-US" dirty="0">
                <a:solidFill>
                  <a:schemeClr val="bg1"/>
                </a:solidFill>
                <a:latin typeface="Verdana" pitchFamily="34" charset="0"/>
                <a:ea typeface="Verdana" pitchFamily="34" charset="0"/>
                <a:cs typeface="Verdana" pitchFamily="34" charset="0"/>
              </a:rPr>
              <a:t>1: Pre-Class Planning	</a:t>
            </a:r>
          </a:p>
        </p:txBody>
      </p:sp>
      <p:grpSp>
        <p:nvGrpSpPr>
          <p:cNvPr id="18" name="Group 10"/>
          <p:cNvGrpSpPr/>
          <p:nvPr/>
        </p:nvGrpSpPr>
        <p:grpSpPr>
          <a:xfrm>
            <a:off x="794758" y="837488"/>
            <a:ext cx="7494663" cy="4341263"/>
            <a:chOff x="7288213" y="2017713"/>
            <a:chExt cx="4311650" cy="3322637"/>
          </a:xfrm>
          <a:solidFill>
            <a:schemeClr val="accent1">
              <a:lumMod val="50000"/>
            </a:schemeClr>
          </a:solidFill>
        </p:grpSpPr>
        <p:sp>
          <p:nvSpPr>
            <p:cNvPr id="19" name="Rectangle 18"/>
            <p:cNvSpPr/>
            <p:nvPr/>
          </p:nvSpPr>
          <p:spPr>
            <a:xfrm>
              <a:off x="7416800" y="2133600"/>
              <a:ext cx="4183063" cy="2336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dirty="0">
                <a:latin typeface="Arial" panose="020B0604020202020204" pitchFamily="34" charset="0"/>
                <a:cs typeface="Arial" panose="020B0604020202020204" pitchFamily="34" charset="0"/>
              </a:endParaRPr>
            </a:p>
          </p:txBody>
        </p:sp>
        <p:grpSp>
          <p:nvGrpSpPr>
            <p:cNvPr id="20" name="Group 36"/>
            <p:cNvGrpSpPr>
              <a:grpSpLocks noChangeAspect="1"/>
            </p:cNvGrpSpPr>
            <p:nvPr/>
          </p:nvGrpSpPr>
          <p:grpSpPr bwMode="auto">
            <a:xfrm>
              <a:off x="7288213" y="2017713"/>
              <a:ext cx="4311650" cy="3322637"/>
              <a:chOff x="255" y="1263"/>
              <a:chExt cx="2716" cy="2093"/>
            </a:xfrm>
            <a:grpFill/>
          </p:grpSpPr>
          <p:sp>
            <p:nvSpPr>
              <p:cNvPr id="21" name="Freeform 37"/>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8"/>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 name="Rectangle 24"/>
          <p:cNvSpPr/>
          <p:nvPr/>
        </p:nvSpPr>
        <p:spPr>
          <a:xfrm>
            <a:off x="1012909" y="1145313"/>
            <a:ext cx="7276512" cy="3693319"/>
          </a:xfrm>
          <a:prstGeom prst="rect">
            <a:avLst/>
          </a:prstGeom>
        </p:spPr>
        <p:txBody>
          <a:bodyPr wrap="square">
            <a:spAutoFit/>
          </a:bodyPr>
          <a:lstStyle/>
          <a:p>
            <a:pPr marL="285750" lvl="0" indent="-285750" algn="just" fontAlgn="base">
              <a:spcBef>
                <a:spcPct val="0"/>
              </a:spcBef>
              <a:spcAft>
                <a:spcPct val="0"/>
              </a:spcAft>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1: Pre-Class Planning	</a:t>
            </a:r>
          </a:p>
          <a:p>
            <a:pPr marL="285750" lvl="0" indent="-285750" algn="just" fontAlgn="base">
              <a:spcBef>
                <a:spcPct val="0"/>
              </a:spcBef>
              <a:spcAft>
                <a:spcPct val="0"/>
              </a:spcAft>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2: Icebreaking Techniques</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3: The </a:t>
            </a:r>
            <a:r>
              <a:rPr lang="en-US" dirty="0">
                <a:solidFill>
                  <a:schemeClr val="bg1"/>
                </a:solidFill>
                <a:latin typeface="Verdana" pitchFamily="34" charset="0"/>
                <a:ea typeface="Verdana" pitchFamily="34" charset="0"/>
                <a:cs typeface="Verdana" pitchFamily="34" charset="0"/>
              </a:rPr>
              <a:t>Instructor’s Behavior</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4: Checklist</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5: Balanced Instruction</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6: Questing Techniques</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7: Classroom </a:t>
            </a:r>
            <a:r>
              <a:rPr lang="en-US" dirty="0">
                <a:solidFill>
                  <a:schemeClr val="bg1"/>
                </a:solidFill>
                <a:latin typeface="Verdana" pitchFamily="34" charset="0"/>
                <a:ea typeface="Verdana" pitchFamily="34" charset="0"/>
                <a:cs typeface="Verdana" pitchFamily="34" charset="0"/>
              </a:rPr>
              <a:t>Dynamics and </a:t>
            </a:r>
            <a:r>
              <a:rPr lang="en-US" dirty="0" smtClean="0">
                <a:solidFill>
                  <a:schemeClr val="bg1"/>
                </a:solidFill>
                <a:latin typeface="Verdana" pitchFamily="34" charset="0"/>
                <a:ea typeface="Verdana" pitchFamily="34" charset="0"/>
                <a:cs typeface="Verdana" pitchFamily="34" charset="0"/>
              </a:rPr>
              <a:t>Motivational Theories </a:t>
            </a:r>
          </a:p>
          <a:p>
            <a:pPr marL="285750" indent="-285750">
              <a:buFont typeface="Wingdings" panose="05000000000000000000" pitchFamily="2" charset="2"/>
              <a:buChar char="q"/>
            </a:pPr>
            <a:r>
              <a:rPr lang="en-US" dirty="0" smtClean="0">
                <a:solidFill>
                  <a:schemeClr val="bg1"/>
                </a:solidFill>
                <a:latin typeface="Verdana" pitchFamily="34" charset="0"/>
                <a:ea typeface="Verdana" pitchFamily="34" charset="0"/>
                <a:cs typeface="Verdana" pitchFamily="34" charset="0"/>
              </a:rPr>
              <a:t>Module 8: Adult </a:t>
            </a:r>
            <a:r>
              <a:rPr lang="en-US" dirty="0">
                <a:solidFill>
                  <a:schemeClr val="bg1"/>
                </a:solidFill>
                <a:latin typeface="Verdana" pitchFamily="34" charset="0"/>
                <a:ea typeface="Verdana" pitchFamily="34" charset="0"/>
                <a:cs typeface="Verdana" pitchFamily="34" charset="0"/>
              </a:rPr>
              <a:t>Learning 	</a:t>
            </a:r>
          </a:p>
          <a:p>
            <a:pPr marL="285750" indent="-285750">
              <a:buFont typeface="Wingdings" panose="05000000000000000000" pitchFamily="2" charset="2"/>
              <a:buChar char="q"/>
            </a:pPr>
            <a:endParaRPr lang="en-US" dirty="0" smtClean="0">
              <a:solidFill>
                <a:schemeClr val="bg1"/>
              </a:solidFill>
              <a:latin typeface="Verdana" pitchFamily="34" charset="0"/>
              <a:ea typeface="Verdana" pitchFamily="34" charset="0"/>
              <a:cs typeface="Verdana" pitchFamily="34" charset="0"/>
            </a:endParaRPr>
          </a:p>
          <a:p>
            <a:pPr marL="285750" indent="-285750">
              <a:buFont typeface="Wingdings" panose="05000000000000000000" pitchFamily="2" charset="2"/>
              <a:buChar char="q"/>
            </a:pPr>
            <a:endParaRPr lang="en-GB" dirty="0"/>
          </a:p>
          <a:p>
            <a:pPr lvl="0" algn="just" fontAlgn="base">
              <a:spcBef>
                <a:spcPct val="0"/>
              </a:spcBef>
              <a:spcAft>
                <a:spcPct val="0"/>
              </a:spcAft>
              <a:buFont typeface="Wingdings" pitchFamily="2" charset="2"/>
              <a:buChar char="q"/>
            </a:pPr>
            <a:endParaRPr lang="en-US" dirty="0" smtClean="0">
              <a:solidFill>
                <a:schemeClr val="bg1"/>
              </a:solidFill>
              <a:latin typeface="Verdana" pitchFamily="34" charset="0"/>
              <a:ea typeface="Verdana" pitchFamily="34" charset="0"/>
              <a:cs typeface="Verdana" pitchFamily="34" charset="0"/>
            </a:endParaRPr>
          </a:p>
          <a:p>
            <a:pPr lvl="0" algn="just" fontAlgn="base">
              <a:spcBef>
                <a:spcPct val="0"/>
              </a:spcBef>
              <a:spcAft>
                <a:spcPct val="0"/>
              </a:spcAft>
            </a:pPr>
            <a:endParaRPr lang="en-US" dirty="0" smtClean="0">
              <a:solidFill>
                <a:schemeClr val="bg1"/>
              </a:solidFill>
              <a:latin typeface="Verdana" pitchFamily="34" charset="0"/>
              <a:ea typeface="Verdana" pitchFamily="34" charset="0"/>
              <a:cs typeface="Verdana" pitchFamily="34" charset="0"/>
            </a:endParaRPr>
          </a:p>
          <a:p>
            <a:pPr lvl="0" algn="just" eaLnBrk="0" fontAlgn="base" hangingPunct="0">
              <a:spcBef>
                <a:spcPct val="0"/>
              </a:spcBef>
              <a:spcAft>
                <a:spcPct val="0"/>
              </a:spcAft>
              <a:buFont typeface="Wingdings" pitchFamily="2" charset="2"/>
              <a:buChar char="q"/>
            </a:pPr>
            <a:endParaRPr lang="en-US" dirty="0"/>
          </a:p>
        </p:txBody>
      </p:sp>
    </p:spTree>
    <p:extLst>
      <p:ext uri="{BB962C8B-B14F-4D97-AF65-F5344CB8AC3E}">
        <p14:creationId xmlns:p14="http://schemas.microsoft.com/office/powerpoint/2010/main" val="1846535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6246"/>
            <a:ext cx="12188825" cy="68698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204031" y="161195"/>
            <a:ext cx="4882853"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59108" y="1526821"/>
            <a:ext cx="6096000" cy="2062103"/>
          </a:xfrm>
          <a:prstGeom prst="rect">
            <a:avLst/>
          </a:prstGeom>
        </p:spPr>
        <p:txBody>
          <a:bodyPr>
            <a:spAutoFit/>
          </a:bodyPr>
          <a:lstStyle/>
          <a:p>
            <a:pPr>
              <a:spcAft>
                <a:spcPts val="0"/>
              </a:spcAft>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Objectives:</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 </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In this </a:t>
            </a:r>
            <a:r>
              <a:rPr lang="en-US"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module </a:t>
            </a: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you will:</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Define pre-class planning</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Discuss the importance of pre-class planning</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Define pre-class planning activities</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Review a checklist for pre-class planning</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Discuss preparing to teach a class</a:t>
            </a:r>
            <a:endParaRPr lang="en-GB" sz="160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3175" y="5839097"/>
            <a:ext cx="12192000"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pic>
        <p:nvPicPr>
          <p:cNvPr id="2052" name="Picture 4" descr="Image result for classroom pla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607" y="640936"/>
            <a:ext cx="6614443" cy="440962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Tree>
    <p:extLst>
      <p:ext uri="{BB962C8B-B14F-4D97-AF65-F5344CB8AC3E}">
        <p14:creationId xmlns:p14="http://schemas.microsoft.com/office/powerpoint/2010/main" val="1151966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75" y="54631"/>
            <a:ext cx="12188825" cy="68698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71372" y="161195"/>
            <a:ext cx="4415512"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674547" y="1279653"/>
            <a:ext cx="6179013" cy="1815882"/>
          </a:xfrm>
          <a:prstGeom prst="rect">
            <a:avLst/>
          </a:prstGeom>
        </p:spPr>
        <p:txBody>
          <a:bodyPr wrap="square">
            <a:spAutoFit/>
          </a:bodyPr>
          <a:lstStyle/>
          <a:p>
            <a:pPr algn="just"/>
            <a:r>
              <a:rPr lang="en-US" sz="1600" dirty="0">
                <a:solidFill>
                  <a:schemeClr val="bg1"/>
                </a:solidFill>
                <a:latin typeface="Segoe UI" panose="020B0502040204020203" pitchFamily="34" charset="0"/>
                <a:cs typeface="Segoe UI" panose="020B0502040204020203" pitchFamily="34" charset="0"/>
              </a:rPr>
              <a:t>Pre-class planning is everything that you do before class starts to ensure its success.  These are the activities that all professional instructors do and there is no excuse for not doing them.  The first few times you teach pre-class planning will consume more of your time.  As you become comfortable with the subject matter and the classroom environment, pre-class planning is less time-consuming.  Still, some pre-class planning is always required.  </a:t>
            </a:r>
            <a:endParaRPr lang="en-GB" sz="1600" dirty="0">
              <a:solidFill>
                <a:schemeClr val="bg1"/>
              </a:solidFill>
              <a:latin typeface="Segoe UI" panose="020B0502040204020203" pitchFamily="34" charset="0"/>
              <a:cs typeface="Segoe UI" panose="020B0502040204020203" pitchFamily="34" charset="0"/>
            </a:endParaRPr>
          </a:p>
        </p:txBody>
      </p:sp>
      <p:sp>
        <p:nvSpPr>
          <p:cNvPr id="33" name="Rectangle 32"/>
          <p:cNvSpPr/>
          <p:nvPr/>
        </p:nvSpPr>
        <p:spPr>
          <a:xfrm>
            <a:off x="-3175" y="6208430"/>
            <a:ext cx="12192000" cy="6495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300919" y="6321381"/>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674547" y="994816"/>
            <a:ext cx="3134897" cy="369332"/>
          </a:xfrm>
          <a:prstGeom prst="rect">
            <a:avLst/>
          </a:prstGeom>
        </p:spPr>
        <p:txBody>
          <a:bodyPr wrap="none">
            <a:spAutoFit/>
          </a:bodyPr>
          <a:lstStyle/>
          <a:p>
            <a:pPr lvl="0" defTabSz="1218987"/>
            <a:r>
              <a:rPr lang="en-US" b="1" dirty="0">
                <a:solidFill>
                  <a:schemeClr val="bg1"/>
                </a:solidFill>
                <a:latin typeface="Segoe UI" panose="020B0502040204020203" pitchFamily="34" charset="0"/>
                <a:cs typeface="Segoe UI" panose="020B0502040204020203" pitchFamily="34" charset="0"/>
              </a:rPr>
              <a:t>What is Pre-Class Planning </a:t>
            </a:r>
          </a:p>
        </p:txBody>
      </p:sp>
      <p:pic>
        <p:nvPicPr>
          <p:cNvPr id="3078" name="Picture 6" descr="Image result for classroom pla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5403" y="798617"/>
            <a:ext cx="4287220" cy="21150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74547" y="3604552"/>
            <a:ext cx="6947038" cy="1754326"/>
          </a:xfrm>
          <a:prstGeom prst="rect">
            <a:avLst/>
          </a:prstGeom>
        </p:spPr>
        <p:txBody>
          <a:bodyPr wrap="square">
            <a:spAutoFit/>
          </a:bodyPr>
          <a:lstStyle/>
          <a:p>
            <a:pPr algn="just"/>
            <a:r>
              <a:rPr lang="en-US" dirty="0">
                <a:solidFill>
                  <a:schemeClr val="bg1"/>
                </a:solidFill>
                <a:latin typeface="Segoe UI" panose="020B0502040204020203" pitchFamily="34" charset="0"/>
                <a:cs typeface="Segoe UI" panose="020B0502040204020203" pitchFamily="34" charset="0"/>
              </a:rPr>
              <a:t>When </a:t>
            </a:r>
            <a:r>
              <a:rPr lang="en-US" sz="1600" dirty="0">
                <a:solidFill>
                  <a:schemeClr val="bg1"/>
                </a:solidFill>
                <a:latin typeface="Segoe UI" panose="020B0502040204020203" pitchFamily="34" charset="0"/>
                <a:cs typeface="Segoe UI" panose="020B0502040204020203" pitchFamily="34" charset="0"/>
              </a:rPr>
              <a:t>students</a:t>
            </a:r>
            <a:r>
              <a:rPr lang="en-US" dirty="0">
                <a:solidFill>
                  <a:schemeClr val="bg1"/>
                </a:solidFill>
                <a:latin typeface="Segoe UI" panose="020B0502040204020203" pitchFamily="34" charset="0"/>
                <a:cs typeface="Segoe UI" panose="020B0502040204020203" pitchFamily="34" charset="0"/>
              </a:rPr>
              <a:t> arrive for a new class, they are usually there because they want to be, they are looking forward to learning the material.  They have not yet formed an opinion of the course of the instructor.  They are probably neutral or slightly positive toward that class.  They have expectations.  The professional instructor will try to meet these expectations.</a:t>
            </a:r>
            <a:endParaRPr lang="en-GB" dirty="0">
              <a:solidFill>
                <a:schemeClr val="bg1"/>
              </a:solidFill>
              <a:latin typeface="Segoe UI" panose="020B0502040204020203" pitchFamily="34" charset="0"/>
              <a:cs typeface="Segoe UI" panose="020B0502040204020203" pitchFamily="34" charset="0"/>
            </a:endParaRPr>
          </a:p>
        </p:txBody>
      </p:sp>
      <p:sp>
        <p:nvSpPr>
          <p:cNvPr id="16" name="Rectangle 15"/>
          <p:cNvSpPr/>
          <p:nvPr/>
        </p:nvSpPr>
        <p:spPr>
          <a:xfrm>
            <a:off x="671372" y="3304867"/>
            <a:ext cx="3536644" cy="369332"/>
          </a:xfrm>
          <a:prstGeom prst="rect">
            <a:avLst/>
          </a:prstGeom>
        </p:spPr>
        <p:txBody>
          <a:bodyPr wrap="square">
            <a:spAutoFit/>
          </a:bodyPr>
          <a:lstStyle/>
          <a:p>
            <a:pPr lvl="0" defTabSz="1218987"/>
            <a:r>
              <a:rPr lang="en-US" b="1" dirty="0" smtClean="0">
                <a:solidFill>
                  <a:schemeClr val="bg1"/>
                </a:solidFill>
                <a:latin typeface="Segoe UI" panose="020B0502040204020203" pitchFamily="34" charset="0"/>
                <a:cs typeface="Segoe UI" panose="020B0502040204020203" pitchFamily="34" charset="0"/>
              </a:rPr>
              <a:t>Pre-Class Planning Activities  </a:t>
            </a:r>
            <a:endParaRPr lang="en-US" b="1" dirty="0">
              <a:solidFill>
                <a:schemeClr val="bg1"/>
              </a:solidFill>
              <a:latin typeface="Segoe UI" panose="020B0502040204020203" pitchFamily="34" charset="0"/>
              <a:cs typeface="Segoe UI" panose="020B0502040204020203" pitchFamily="34" charset="0"/>
            </a:endParaRPr>
          </a:p>
        </p:txBody>
      </p:sp>
      <p:pic>
        <p:nvPicPr>
          <p:cNvPr id="21" name="Picture 10" descr="Image result for teache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2274" y="3393865"/>
            <a:ext cx="2643505" cy="179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86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1696" y="0"/>
            <a:ext cx="12603696"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417229" y="161195"/>
            <a:ext cx="4669655"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80" y="1121709"/>
            <a:ext cx="10963922" cy="1323439"/>
          </a:xfrm>
          <a:prstGeom prst="rect">
            <a:avLst/>
          </a:prstGeom>
        </p:spPr>
        <p:txBody>
          <a:bodyPr wrap="square">
            <a:spAutoFit/>
          </a:bodyPr>
          <a:lstStyle/>
          <a:p>
            <a:pPr algn="just">
              <a:spcAft>
                <a:spcPts val="0"/>
              </a:spcAft>
            </a:pPr>
            <a:r>
              <a:rPr lang="en-US"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most important pre-class activity is reviewing the subject matter material.  We cannot stress the importance of this enough.  It is imperative that you enter the class as a subject matter expert.  You should not only be conversant with the skills and knowledge, but also with the course material.  It is a good idea to review all exercises that will be used.  It is easy to forget solutions to complicated exercises.</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US" sz="1600" dirty="0">
                <a:latin typeface="Garamond" panose="02020404030301010803" pitchFamily="18" charset="0"/>
                <a:ea typeface="Times New Roman" panose="02020603050405020304" pitchFamily="18" charset="0"/>
                <a:cs typeface="Times New Roman" panose="02020603050405020304" pitchFamily="18" charset="0"/>
              </a:rPr>
              <a:t> </a:t>
            </a:r>
            <a:endParaRPr lang="en-GB" sz="10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33" name="Rectangle 32"/>
          <p:cNvSpPr/>
          <p:nvPr/>
        </p:nvSpPr>
        <p:spPr>
          <a:xfrm>
            <a:off x="-411696" y="5956917"/>
            <a:ext cx="12603696" cy="9010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5" y="793340"/>
            <a:ext cx="3292291" cy="369332"/>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Subject Matter Preparation</a:t>
            </a:r>
            <a:endParaRPr lang="en-GB" b="1" dirty="0">
              <a:solidFill>
                <a:schemeClr val="bg1"/>
              </a:solidFill>
              <a:latin typeface="Segoe UI" panose="020B0502040204020203" pitchFamily="34" charset="0"/>
              <a:cs typeface="Segoe UI" panose="020B0502040204020203" pitchFamily="34" charset="0"/>
            </a:endParaRPr>
          </a:p>
        </p:txBody>
      </p:sp>
      <p:sp>
        <p:nvSpPr>
          <p:cNvPr id="15" name="Rectangle 14"/>
          <p:cNvSpPr/>
          <p:nvPr/>
        </p:nvSpPr>
        <p:spPr>
          <a:xfrm>
            <a:off x="417229" y="2570039"/>
            <a:ext cx="9339309" cy="3785652"/>
          </a:xfrm>
          <a:prstGeom prst="rect">
            <a:avLst/>
          </a:prstGeom>
        </p:spPr>
        <p:txBody>
          <a:bodyPr wrap="square">
            <a:spAutoFit/>
          </a:bodyPr>
          <a:lstStyle/>
          <a:p>
            <a:pPr algn="just"/>
            <a:r>
              <a:rPr lang="en-US" sz="1600" dirty="0">
                <a:solidFill>
                  <a:schemeClr val="bg1"/>
                </a:solidFill>
                <a:latin typeface="Segoe UI" panose="020B0502040204020203" pitchFamily="34" charset="0"/>
                <a:cs typeface="Segoe UI" panose="020B0502040204020203" pitchFamily="34" charset="0"/>
              </a:rPr>
              <a:t>If possible, prepare and check the classroom 30-45 minutes before the class begins.  Check that all materials are complete and sufficient.  This includes the Student Manuals, Student Exercises, tent cards, pens/pencils, etc.  Is the correct software installed?  Are the printers working?  If you are teaching off-site, it’s a good idea to have extra copies of student materials with you</a:t>
            </a:r>
            <a:r>
              <a:rPr lang="en-US" sz="1600" dirty="0" smtClean="0">
                <a:solidFill>
                  <a:schemeClr val="bg1"/>
                </a:solidFill>
                <a:latin typeface="Segoe UI" panose="020B0502040204020203" pitchFamily="34" charset="0"/>
                <a:cs typeface="Segoe UI" panose="020B0502040204020203" pitchFamily="34" charset="0"/>
              </a:rPr>
              <a:t>.</a:t>
            </a:r>
          </a:p>
          <a:p>
            <a:pPr algn="just"/>
            <a:endParaRPr lang="en-US" sz="1600" dirty="0" smtClean="0">
              <a:solidFill>
                <a:schemeClr val="bg1"/>
              </a:solidFill>
              <a:latin typeface="Segoe UI" panose="020B0502040204020203" pitchFamily="34" charset="0"/>
              <a:cs typeface="Segoe UI" panose="020B0502040204020203" pitchFamily="34" charset="0"/>
            </a:endParaRPr>
          </a:p>
          <a:p>
            <a:pPr algn="just"/>
            <a:r>
              <a:rPr lang="en-US" sz="1600" dirty="0">
                <a:solidFill>
                  <a:schemeClr val="bg1"/>
                </a:solidFill>
                <a:latin typeface="Segoe UI" panose="020B0502040204020203" pitchFamily="34" charset="0"/>
                <a:cs typeface="Segoe UI" panose="020B0502040204020203" pitchFamily="34" charset="0"/>
              </a:rPr>
              <a:t>If possible, arrange the room to be most conducive to teaching and learning.  This simply means arranging the desks and chairs so that the students are as close to you as possible.  Also, make sure they will be able to see the instructional media that you will be presenting.  Aisle spacing should allow you to walk to each student’s desk.  You will not always have control over the size of the room or the location of the student desks.  Often you will have to make do with a less then desirable learning environment.  An experienced instructor can overcome these obstacles. Remember the classroom will reflect on you and Stefanini. The most important thing is not to complain about the room as it sets a negative tone.</a:t>
            </a:r>
            <a:endParaRPr lang="en-GB" sz="1600" dirty="0">
              <a:solidFill>
                <a:schemeClr val="bg1"/>
              </a:solidFill>
              <a:latin typeface="Segoe UI" panose="020B0502040204020203" pitchFamily="34" charset="0"/>
              <a:cs typeface="Segoe UI" panose="020B0502040204020203" pitchFamily="34" charset="0"/>
            </a:endParaRPr>
          </a:p>
          <a:p>
            <a:pPr algn="just"/>
            <a:endParaRPr lang="en-US"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p:txBody>
      </p:sp>
      <p:sp>
        <p:nvSpPr>
          <p:cNvPr id="16" name="Rectangle 15"/>
          <p:cNvSpPr/>
          <p:nvPr/>
        </p:nvSpPr>
        <p:spPr>
          <a:xfrm>
            <a:off x="371455" y="2239885"/>
            <a:ext cx="3142187" cy="369332"/>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Classroom Preparation</a:t>
            </a:r>
            <a:endParaRPr lang="en-GB" b="1" dirty="0">
              <a:solidFill>
                <a:schemeClr val="bg1"/>
              </a:solidFill>
              <a:latin typeface="Segoe UI" panose="020B0502040204020203" pitchFamily="34" charset="0"/>
              <a:cs typeface="Segoe UI" panose="020B0502040204020203" pitchFamily="34" charset="0"/>
            </a:endParaRPr>
          </a:p>
        </p:txBody>
      </p:sp>
      <p:pic>
        <p:nvPicPr>
          <p:cNvPr id="4102" name="Picture 6" descr="Image result for classroom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56538" y="2836779"/>
            <a:ext cx="1965448" cy="166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69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452761" y="161195"/>
            <a:ext cx="4634123"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80" y="1121709"/>
            <a:ext cx="4942944" cy="2308324"/>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Check that all electrical equipment is working and that you have spare bulbs for project equipment.  Do you know how to use the equipment?  Check that you have markers, flipchart paper, etc.  Check that you know how to turn equipment on and off, check that you know how to dim lights in the room.  Check that all students will be able to see and hear the material that you are presenting. </a:t>
            </a: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5" y="793340"/>
            <a:ext cx="3292291" cy="369332"/>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Presentation Equipment</a:t>
            </a:r>
            <a:endParaRPr lang="en-GB" b="1" dirty="0">
              <a:solidFill>
                <a:schemeClr val="bg1"/>
              </a:solidFill>
              <a:latin typeface="Segoe UI" panose="020B0502040204020203" pitchFamily="34" charset="0"/>
              <a:cs typeface="Segoe UI" panose="020B0502040204020203" pitchFamily="34" charset="0"/>
            </a:endParaRPr>
          </a:p>
        </p:txBody>
      </p:sp>
      <p:pic>
        <p:nvPicPr>
          <p:cNvPr id="5122"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0664" y="497879"/>
            <a:ext cx="5370734" cy="294512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83163" y="3987597"/>
            <a:ext cx="3292291" cy="369332"/>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Plan Opening Remarks</a:t>
            </a:r>
            <a:endParaRPr lang="en-GB" b="1"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a:xfrm>
            <a:off x="283163" y="4295668"/>
            <a:ext cx="7344649" cy="1077218"/>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first hour of your class is the most critical.  This is when your students will form an impression (probably lasting) of you.  Plan how you will begin the class.  Icebreaking activities and student introductions will be discussed later.</a:t>
            </a: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pic>
        <p:nvPicPr>
          <p:cNvPr id="5124" name="Picture 4" descr="Image result for opening remarks png"/>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7775572" y="3987597"/>
            <a:ext cx="1481313" cy="1481313"/>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Connector 4"/>
          <p:cNvSpPr/>
          <p:nvPr/>
        </p:nvSpPr>
        <p:spPr>
          <a:xfrm>
            <a:off x="8167941" y="3981272"/>
            <a:ext cx="696573" cy="670627"/>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2341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371455" y="161195"/>
            <a:ext cx="4715429"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79" y="1121709"/>
            <a:ext cx="7654036" cy="3046988"/>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Teaching is one of the most rewarding professions one can be in.  Your attitude has more influence on the trainee than any other of your personal traits or actions.  You must have an attitude of service toward those you teach.  You must be confident about your abilities without being pompous.  There may be many problems in your outside life.  Do not carry them into the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classroom , leave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them outside the door. </a:t>
            </a:r>
            <a:endPar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Also, after having taught a course many times, there is a tendency to become jaded with the material and teaching.  A professional trainer can prevent this with self-motivational techniques.  View each class as a experience for you to learn something and to meet new people.</a:t>
            </a: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5" y="793340"/>
            <a:ext cx="4005236" cy="369332"/>
          </a:xfrm>
          <a:prstGeom prst="rect">
            <a:avLst/>
          </a:prstGeom>
        </p:spPr>
        <p:txBody>
          <a:bodyPr wrap="square">
            <a:spAutoFit/>
          </a:bodyPr>
          <a:lstStyle/>
          <a:p>
            <a:r>
              <a:rPr lang="en-GB" b="1">
                <a:solidFill>
                  <a:schemeClr val="bg1"/>
                </a:solidFill>
                <a:latin typeface="Segoe UI" panose="020B0502040204020203" pitchFamily="34" charset="0"/>
                <a:cs typeface="Segoe UI" panose="020B0502040204020203" pitchFamily="34" charset="0"/>
              </a:rPr>
              <a:t>Develop a Positive Mental Set</a:t>
            </a:r>
            <a:endParaRPr lang="en-GB" b="1" dirty="0">
              <a:solidFill>
                <a:schemeClr val="bg1"/>
              </a:solidFill>
              <a:latin typeface="Segoe UI" panose="020B0502040204020203" pitchFamily="34" charset="0"/>
              <a:cs typeface="Segoe UI" panose="020B0502040204020203" pitchFamily="34" charset="0"/>
            </a:endParaRPr>
          </a:p>
        </p:txBody>
      </p:sp>
      <p:pic>
        <p:nvPicPr>
          <p:cNvPr id="5124" name="Picture 4" descr="Image result for opening remarks 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425147" y="978006"/>
            <a:ext cx="2333317" cy="2333317"/>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Connector 4"/>
          <p:cNvSpPr/>
          <p:nvPr/>
        </p:nvSpPr>
        <p:spPr>
          <a:xfrm>
            <a:off x="9094028" y="978006"/>
            <a:ext cx="1026516" cy="1046103"/>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2634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4874" y="-92165"/>
            <a:ext cx="12536874" cy="67025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371455" y="161195"/>
            <a:ext cx="4715429"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p>
          <a:p>
            <a:pPr defTabSz="1218987"/>
            <a:r>
              <a:rPr lang="en-US" sz="2000" b="1" dirty="0" smtClean="0">
                <a:solidFill>
                  <a:schemeClr val="tx1"/>
                </a:solidFill>
              </a:rPr>
              <a:t>Module </a:t>
            </a:r>
            <a:r>
              <a:rPr lang="en-US" sz="2000" b="1" dirty="0">
                <a:solidFill>
                  <a:schemeClr val="tx1"/>
                </a:solidFill>
              </a:rPr>
              <a:t>1</a:t>
            </a:r>
            <a:r>
              <a:rPr lang="en-US" sz="2000" b="1" dirty="0" smtClean="0">
                <a:solidFill>
                  <a:schemeClr val="tx1"/>
                </a:solidFill>
              </a:rPr>
              <a:t>: Pre-Class Planning </a:t>
            </a:r>
            <a:endParaRPr lang="en-US" sz="2000" b="1" dirty="0">
              <a:solidFill>
                <a:schemeClr val="tx1"/>
              </a:solidFill>
            </a:endParaRPr>
          </a:p>
          <a:p>
            <a:pPr lvl="0" algn="just" fontAlgn="base">
              <a:spcBef>
                <a:spcPct val="0"/>
              </a:spcBef>
              <a:spcAft>
                <a:spcPct val="0"/>
              </a:spcAft>
            </a:pPr>
            <a:r>
              <a:rPr lang="en-US" sz="2400" dirty="0">
                <a:solidFill>
                  <a:schemeClr val="bg1"/>
                </a:solidFill>
                <a:latin typeface="Verdana" pitchFamily="34" charset="0"/>
                <a:ea typeface="Verdana" pitchFamily="34" charset="0"/>
                <a:cs typeface="Verdana" pitchFamily="34" charset="0"/>
              </a:rPr>
              <a:t>    </a:t>
            </a:r>
            <a:endParaRPr lang="es-UY" sz="2399" dirty="0">
              <a:solidFill>
                <a:prstClr val="white"/>
              </a:solidFill>
            </a:endParaRPr>
          </a:p>
        </p:txBody>
      </p:sp>
      <p:sp>
        <p:nvSpPr>
          <p:cNvPr id="4" name="Rectangle 3"/>
          <p:cNvSpPr/>
          <p:nvPr/>
        </p:nvSpPr>
        <p:spPr>
          <a:xfrm>
            <a:off x="374779" y="1121709"/>
            <a:ext cx="6611947" cy="1815882"/>
          </a:xfrm>
          <a:prstGeom prst="rect">
            <a:avLst/>
          </a:prstGeom>
        </p:spPr>
        <p:txBody>
          <a:bodyPr wrap="square">
            <a:spAutoFit/>
          </a:bodyPr>
          <a:lstStyle/>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The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checklist on the right will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help ensure that you have covered the items necessary during pre-class planning.  Modify this checklist as needed to reflect individual courses</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A post-class checklist is also a helpful tool that can be used to maintain consistency in the classroom.</a:t>
            </a:r>
          </a:p>
          <a:p>
            <a:pPr algn="just">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 </a:t>
            </a:r>
          </a:p>
          <a:p>
            <a:pPr algn="just">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344874" y="5956917"/>
            <a:ext cx="12536874" cy="906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2" name="Rectangle 1"/>
          <p:cNvSpPr/>
          <p:nvPr/>
        </p:nvSpPr>
        <p:spPr>
          <a:xfrm>
            <a:off x="371455" y="793340"/>
            <a:ext cx="4005236" cy="369332"/>
          </a:xfrm>
          <a:prstGeom prst="rect">
            <a:avLst/>
          </a:prstGeom>
        </p:spPr>
        <p:txBody>
          <a:bodyPr wrap="square">
            <a:spAutoFit/>
          </a:bodyPr>
          <a:lstStyle/>
          <a:p>
            <a:r>
              <a:rPr lang="en-GB" b="1" dirty="0">
                <a:solidFill>
                  <a:schemeClr val="bg1"/>
                </a:solidFill>
                <a:latin typeface="Segoe UI" panose="020B0502040204020203" pitchFamily="34" charset="0"/>
                <a:cs typeface="Segoe UI" panose="020B0502040204020203" pitchFamily="34" charset="0"/>
              </a:rPr>
              <a:t>Pre-Class Planning Checklist</a:t>
            </a:r>
          </a:p>
        </p:txBody>
      </p:sp>
      <p:graphicFrame>
        <p:nvGraphicFramePr>
          <p:cNvPr id="3" name="Table 2"/>
          <p:cNvGraphicFramePr>
            <a:graphicFrameLocks noGrp="1"/>
          </p:cNvGraphicFramePr>
          <p:nvPr>
            <p:extLst>
              <p:ext uri="{D42A27DB-BD31-4B8C-83A1-F6EECF244321}">
                <p14:modId xmlns:p14="http://schemas.microsoft.com/office/powerpoint/2010/main" val="545174856"/>
              </p:ext>
            </p:extLst>
          </p:nvPr>
        </p:nvGraphicFramePr>
        <p:xfrm>
          <a:off x="7415807" y="786586"/>
          <a:ext cx="3903222" cy="5006115"/>
        </p:xfrm>
        <a:graphic>
          <a:graphicData uri="http://schemas.openxmlformats.org/drawingml/2006/table">
            <a:tbl>
              <a:tblPr firstRow="1" firstCol="1" bandRow="1">
                <a:tableStyleId>{69CF1AB2-1976-4502-BF36-3FF5EA218861}</a:tableStyleId>
              </a:tblPr>
              <a:tblGrid>
                <a:gridCol w="1300909">
                  <a:extLst>
                    <a:ext uri="{9D8B030D-6E8A-4147-A177-3AD203B41FA5}">
                      <a16:colId xmlns:a16="http://schemas.microsoft.com/office/drawing/2014/main" val="2023898196"/>
                    </a:ext>
                  </a:extLst>
                </a:gridCol>
                <a:gridCol w="1300909">
                  <a:extLst>
                    <a:ext uri="{9D8B030D-6E8A-4147-A177-3AD203B41FA5}">
                      <a16:colId xmlns:a16="http://schemas.microsoft.com/office/drawing/2014/main" val="3709710723"/>
                    </a:ext>
                  </a:extLst>
                </a:gridCol>
                <a:gridCol w="1301404">
                  <a:extLst>
                    <a:ext uri="{9D8B030D-6E8A-4147-A177-3AD203B41FA5}">
                      <a16:colId xmlns:a16="http://schemas.microsoft.com/office/drawing/2014/main" val="727159540"/>
                    </a:ext>
                  </a:extLst>
                </a:gridCol>
              </a:tblGrid>
              <a:tr h="186935">
                <a:tc gridSpan="3">
                  <a:txBody>
                    <a:bodyPr/>
                    <a:lstStyle/>
                    <a:p>
                      <a:pPr algn="ctr">
                        <a:spcAft>
                          <a:spcPts val="0"/>
                        </a:spcAft>
                      </a:pPr>
                      <a:r>
                        <a:rPr lang="en-US" sz="1600" b="1" dirty="0">
                          <a:effectLst/>
                          <a:latin typeface="Segoe UI" panose="020B0502040204020203" pitchFamily="34" charset="0"/>
                          <a:cs typeface="Segoe UI" panose="020B0502040204020203" pitchFamily="34" charset="0"/>
                        </a:rPr>
                        <a:t>Pre-Class Planning Checklist</a:t>
                      </a:r>
                      <a:endParaRPr lang="en-GB" sz="16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40794" marR="40794"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19460404"/>
                  </a:ext>
                </a:extLst>
              </a:tr>
              <a:tr h="206608">
                <a:tc>
                  <a:txBody>
                    <a:bodyPr/>
                    <a:lstStyle/>
                    <a:p>
                      <a:pPr algn="ctr">
                        <a:spcAft>
                          <a:spcPts val="0"/>
                        </a:spcAft>
                      </a:pPr>
                      <a:r>
                        <a:rPr lang="en-US" sz="1400" b="1" dirty="0">
                          <a:solidFill>
                            <a:schemeClr val="tx1"/>
                          </a:solidFill>
                          <a:effectLst/>
                        </a:rPr>
                        <a:t>Materials</a:t>
                      </a:r>
                      <a:endParaRPr lang="en-GB" sz="1400" b="1" dirty="0">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lgn="ctr">
                        <a:spcAft>
                          <a:spcPts val="0"/>
                        </a:spcAft>
                      </a:pPr>
                      <a:r>
                        <a:rPr lang="en-US" sz="1400" b="1" dirty="0">
                          <a:solidFill>
                            <a:schemeClr val="tx1"/>
                          </a:solidFill>
                          <a:effectLst/>
                        </a:rPr>
                        <a:t>Equipment</a:t>
                      </a:r>
                      <a:endParaRPr lang="en-GB" sz="1400" b="1" dirty="0">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lgn="ctr">
                        <a:spcAft>
                          <a:spcPts val="0"/>
                        </a:spcAft>
                      </a:pPr>
                      <a:r>
                        <a:rPr lang="en-US" sz="1400" b="1" dirty="0">
                          <a:solidFill>
                            <a:schemeClr val="tx1"/>
                          </a:solidFill>
                          <a:effectLst/>
                        </a:rPr>
                        <a:t>Facilities</a:t>
                      </a:r>
                      <a:endParaRPr lang="en-GB" sz="1400" b="1" dirty="0">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3455865437"/>
                  </a:ext>
                </a:extLst>
              </a:tr>
              <a:tr h="303261">
                <a:tc>
                  <a:txBody>
                    <a:bodyPr/>
                    <a:lstStyle/>
                    <a:p>
                      <a:pPr>
                        <a:spcAft>
                          <a:spcPts val="0"/>
                        </a:spcAft>
                      </a:pPr>
                      <a:r>
                        <a:rPr lang="en-US" sz="700" dirty="0">
                          <a:effectLst/>
                        </a:rPr>
                        <a:t> </a:t>
                      </a:r>
                      <a:endParaRPr lang="en-GB" sz="5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3083344558"/>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693938081"/>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dirty="0">
                          <a:effectLst/>
                        </a:rPr>
                        <a:t> </a:t>
                      </a:r>
                      <a:endParaRPr lang="en-GB" sz="5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4232443588"/>
                  </a:ext>
                </a:extLst>
              </a:tr>
              <a:tr h="303261">
                <a:tc>
                  <a:txBody>
                    <a:bodyPr/>
                    <a:lstStyle/>
                    <a:p>
                      <a:pPr>
                        <a:spcAft>
                          <a:spcPts val="0"/>
                        </a:spcAft>
                      </a:pPr>
                      <a:r>
                        <a:rPr lang="en-US" sz="700" dirty="0">
                          <a:effectLst/>
                        </a:rPr>
                        <a:t> </a:t>
                      </a:r>
                      <a:endParaRPr lang="en-GB" sz="5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4280857781"/>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978082256"/>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205667048"/>
                  </a:ext>
                </a:extLst>
              </a:tr>
              <a:tr h="303261">
                <a:tc>
                  <a:txBody>
                    <a:bodyPr/>
                    <a:lstStyle/>
                    <a:p>
                      <a:pPr>
                        <a:spcAft>
                          <a:spcPts val="0"/>
                        </a:spcAft>
                      </a:pPr>
                      <a:r>
                        <a:rPr lang="en-US" sz="700" dirty="0">
                          <a:effectLst/>
                        </a:rPr>
                        <a:t> </a:t>
                      </a:r>
                      <a:endParaRPr lang="en-GB" sz="5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001765343"/>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434998419"/>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861094518"/>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1759393607"/>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667001745"/>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3755439105"/>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3954289135"/>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2288514825"/>
                  </a:ext>
                </a:extLst>
              </a:tr>
              <a:tr h="303261">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a:effectLst/>
                        </a:rPr>
                        <a:t> </a:t>
                      </a:r>
                      <a:endParaRPr lang="en-GB" sz="50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tc>
                  <a:txBody>
                    <a:bodyPr/>
                    <a:lstStyle/>
                    <a:p>
                      <a:pPr>
                        <a:spcAft>
                          <a:spcPts val="0"/>
                        </a:spcAft>
                      </a:pPr>
                      <a:r>
                        <a:rPr lang="en-US" sz="700" dirty="0">
                          <a:effectLst/>
                        </a:rPr>
                        <a:t> </a:t>
                      </a:r>
                      <a:endParaRPr lang="en-GB" sz="5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40794" marR="40794" marT="0" marB="0"/>
                </a:tc>
                <a:extLst>
                  <a:ext uri="{0D108BD9-81ED-4DB2-BD59-A6C34878D82A}">
                    <a16:rowId xmlns:a16="http://schemas.microsoft.com/office/drawing/2014/main" val="1273815480"/>
                  </a:ext>
                </a:extLst>
              </a:tr>
            </a:tbl>
          </a:graphicData>
        </a:graphic>
      </p:graphicFrame>
    </p:spTree>
    <p:extLst>
      <p:ext uri="{BB962C8B-B14F-4D97-AF65-F5344CB8AC3E}">
        <p14:creationId xmlns:p14="http://schemas.microsoft.com/office/powerpoint/2010/main" val="1716342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USINESS">
      <a:dk1>
        <a:sysClr val="windowText" lastClr="000000"/>
      </a:dk1>
      <a:lt1>
        <a:sysClr val="window" lastClr="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3656</TotalTime>
  <Words>1990</Words>
  <Application>Microsoft Office PowerPoint</Application>
  <PresentationFormat>Widescreen</PresentationFormat>
  <Paragraphs>222</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Garamond</vt:lpstr>
      <vt:lpstr>Segoe UI</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DELL</cp:lastModifiedBy>
  <cp:revision>126</cp:revision>
  <dcterms:created xsi:type="dcterms:W3CDTF">2015-08-22T14:32:45Z</dcterms:created>
  <dcterms:modified xsi:type="dcterms:W3CDTF">2019-08-12T11:23:55Z</dcterms:modified>
  <cp:category>Presentations, Business Presentations, Free PowerPoint Templates</cp:category>
  <cp:contentStatus>Template</cp:contentStatus>
</cp:coreProperties>
</file>