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3" r:id="rId5"/>
    <p:sldMasterId id="2147483684" r:id="rId6"/>
    <p:sldMasterId id="214748368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6858000" cx="9144000"/>
  <p:notesSz cx="7315200" cy="9601200"/>
  <p:embeddedFontLst>
    <p:embeddedFont>
      <p:font typeface="Libre Franklin"/>
      <p:regular r:id="rId22"/>
      <p:bold r:id="rId23"/>
      <p:italic r:id="rId24"/>
      <p:boldItalic r:id="rId25"/>
    </p:embeddedFont>
    <p:embeddedFont>
      <p:font typeface="Tahoma"/>
      <p:regular r:id="rId26"/>
      <p:bold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D16F6A-4954-4BC6-B20E-9910930B8B1C}">
  <a:tblStyle styleId="{BBD16F6A-4954-4BC6-B20E-9910930B8B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CA67DCC-1F3F-40AB-BF59-BD064A4A937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LibreFranklin-regular.fntdata"/><Relationship Id="rId21" Type="http://schemas.openxmlformats.org/officeDocument/2006/relationships/slide" Target="slides/slide13.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Tahoma-regular.fntdata"/><Relationship Id="rId25" Type="http://schemas.openxmlformats.org/officeDocument/2006/relationships/font" Target="fonts/LibreFranklin-boldItalic.fntdata"/><Relationship Id="rId28" Type="http://schemas.openxmlformats.org/officeDocument/2006/relationships/font" Target="fonts/MavenPro-regular.fntdata"/><Relationship Id="rId27" Type="http://schemas.openxmlformats.org/officeDocument/2006/relationships/font" Target="fonts/Tahom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avenPro-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4" name="Google Shape;224;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aa4bd6716_2_2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aa4bd6716_2_22: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9" name="Google Shape;299;g5aa4bd6716_2_22: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aa4bd6716_2_4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aa4bd6716_2_41: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6" name="Google Shape;306;g5aa4bd6716_2_41: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2" name="Google Shape;312;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8" name="Google Shape;318;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1" name="Google Shape;231;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5" name="Google Shape;255;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1" name="Google Shape;261;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7" name="Google Shape;267;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3" name="Google Shape;273;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aa4bd6716_2_1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aa4bd6716_2_1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0" name="Google Shape;280;g5aa4bd6716_2_1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6" name="Google Shape;286;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2" name="Google Shape;292;p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1905002"/>
            <a:ext cx="7543800" cy="2593975"/>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6600"/>
              <a:buFont typeface="Tahom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lstStyle>
            <a:lvl1pPr lvl="0" algn="l">
              <a:spcBef>
                <a:spcPts val="400"/>
              </a:spcBef>
              <a:spcAft>
                <a:spcPts val="0"/>
              </a:spcAft>
              <a:buSzPts val="2000"/>
              <a:buNone/>
              <a:defRPr sz="2000">
                <a:solidFill>
                  <a:srgbClr val="888888"/>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p:txBody>
      </p:sp>
      <p:sp>
        <p:nvSpPr>
          <p:cNvPr id="21" name="Google Shape;21;p2"/>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1600200" y="-76200"/>
            <a:ext cx="5334000" cy="76200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8" name="Google Shape;78;p11"/>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4579937" y="2324102"/>
            <a:ext cx="5851525" cy="1752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541338" y="190503"/>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2"/>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14"/>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 name="Google Shape;94;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rtl="0" algn="ctr">
              <a:spcBef>
                <a:spcPts val="640"/>
              </a:spcBef>
              <a:spcAft>
                <a:spcPts val="0"/>
              </a:spcAft>
              <a:buClr>
                <a:srgbClr val="888888"/>
              </a:buClr>
              <a:buSzPts val="3200"/>
              <a:buNone/>
              <a:defRPr>
                <a:solidFill>
                  <a:srgbClr val="888888"/>
                </a:solidFill>
              </a:defRPr>
            </a:lvl1pPr>
            <a:lvl2pPr lvl="1" rtl="0" algn="ctr">
              <a:spcBef>
                <a:spcPts val="480"/>
              </a:spcBef>
              <a:spcAft>
                <a:spcPts val="0"/>
              </a:spcAft>
              <a:buClr>
                <a:srgbClr val="888888"/>
              </a:buClr>
              <a:buSzPts val="2400"/>
              <a:buNone/>
              <a:defRPr>
                <a:solidFill>
                  <a:srgbClr val="888888"/>
                </a:solidFill>
              </a:defRPr>
            </a:lvl2pPr>
            <a:lvl3pPr lvl="2" rtl="0" algn="ctr">
              <a:spcBef>
                <a:spcPts val="400"/>
              </a:spcBef>
              <a:spcAft>
                <a:spcPts val="0"/>
              </a:spcAft>
              <a:buClr>
                <a:srgbClr val="888888"/>
              </a:buClr>
              <a:buSzPts val="20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5" name="Google Shape;95;p14"/>
          <p:cNvSpPr txBox="1"/>
          <p:nvPr>
            <p:ph idx="10" type="dt"/>
          </p:nvPr>
        </p:nvSpPr>
        <p:spPr>
          <a:xfrm>
            <a:off x="2857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4"/>
          <p:cNvSpPr txBox="1"/>
          <p:nvPr>
            <p:ph idx="12" type="sldNum"/>
          </p:nvPr>
        </p:nvSpPr>
        <p:spPr>
          <a:xfrm>
            <a:off x="4500563" y="6356350"/>
            <a:ext cx="500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 name="Google Shape;99;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00" name="Google Shape;100;p15"/>
          <p:cNvSpPr txBox="1"/>
          <p:nvPr>
            <p:ph idx="10" type="dt"/>
          </p:nvPr>
        </p:nvSpPr>
        <p:spPr>
          <a:xfrm>
            <a:off x="509588"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5"/>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 name="Google Shape;104;p16"/>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05" name="Google Shape;105;p16"/>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6"/>
          <p:cNvSpPr txBox="1"/>
          <p:nvPr>
            <p:ph idx="12" type="sldNum"/>
          </p:nvPr>
        </p:nvSpPr>
        <p:spPr>
          <a:xfrm>
            <a:off x="3857625"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 name="Google Shape;109;p17"/>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0" name="Google Shape;110;p17"/>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1" name="Google Shape;111;p17"/>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7"/>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5" name="Google Shape;115;p18"/>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6" name="Google Shape;116;p18"/>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7" name="Google Shape;117;p18"/>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18" name="Google Shape;118;p18"/>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19" name="Google Shape;119;p18"/>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18"/>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 name="Google Shape;123;p19"/>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19"/>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5" name="Shape 125"/>
        <p:cNvGrpSpPr/>
        <p:nvPr/>
      </p:nvGrpSpPr>
      <p:grpSpPr>
        <a:xfrm>
          <a:off x="0" y="0"/>
          <a:ext cx="0" cy="0"/>
          <a:chOff x="0" y="0"/>
          <a:chExt cx="0" cy="0"/>
        </a:xfrm>
      </p:grpSpPr>
      <p:sp>
        <p:nvSpPr>
          <p:cNvPr id="126" name="Google Shape;126;p20"/>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21"/>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0" name="Google Shape;13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31" name="Google Shape;13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2" name="Google Shape;132;p21"/>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1"/>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3"/>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4" name="Shape 134"/>
        <p:cNvGrpSpPr/>
        <p:nvPr/>
      </p:nvGrpSpPr>
      <p:grpSpPr>
        <a:xfrm>
          <a:off x="0" y="0"/>
          <a:ext cx="0" cy="0"/>
          <a:chOff x="0" y="0"/>
          <a:chExt cx="0" cy="0"/>
        </a:xfrm>
      </p:grpSpPr>
      <p:sp>
        <p:nvSpPr>
          <p:cNvPr id="135" name="Google Shape;135;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6" name="Google Shape;136;p2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Libre Franklin"/>
                <a:ea typeface="Libre Franklin"/>
                <a:cs typeface="Libre Franklin"/>
                <a:sym typeface="Libre Franklin"/>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Lucida Sans"/>
                <a:ea typeface="Lucida Sans"/>
                <a:cs typeface="Lucida Sans"/>
                <a:sym typeface="Lucida Sans"/>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Lucida Sans"/>
                <a:ea typeface="Lucida Sans"/>
                <a:cs typeface="Lucida Sans"/>
                <a:sym typeface="Lucida Sans"/>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9pPr>
          </a:lstStyle>
          <a:p/>
        </p:txBody>
      </p:sp>
      <p:sp>
        <p:nvSpPr>
          <p:cNvPr id="137" name="Google Shape;137;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38" name="Google Shape;138;p22"/>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22"/>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0" name="Shape 140"/>
        <p:cNvGrpSpPr/>
        <p:nvPr/>
      </p:nvGrpSpPr>
      <p:grpSpPr>
        <a:xfrm>
          <a:off x="0" y="0"/>
          <a:ext cx="0" cy="0"/>
          <a:chOff x="0" y="0"/>
          <a:chExt cx="0" cy="0"/>
        </a:xfrm>
      </p:grpSpPr>
      <p:sp>
        <p:nvSpPr>
          <p:cNvPr id="141" name="Google Shape;1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3"/>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3" name="Google Shape;143;p23"/>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23"/>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24"/>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7" name="Google Shape;147;p24"/>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48" name="Google Shape;148;p24"/>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24"/>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50" name="Shape 150"/>
        <p:cNvGrpSpPr/>
        <p:nvPr/>
      </p:nvGrpSpPr>
      <p:grpSpPr>
        <a:xfrm>
          <a:off x="0" y="0"/>
          <a:ext cx="0" cy="0"/>
          <a:chOff x="0" y="0"/>
          <a:chExt cx="0" cy="0"/>
        </a:xfrm>
      </p:grpSpPr>
      <p:cxnSp>
        <p:nvCxnSpPr>
          <p:cNvPr id="151" name="Google Shape;151;p25"/>
          <p:cNvCxnSpPr/>
          <p:nvPr/>
        </p:nvCxnSpPr>
        <p:spPr>
          <a:xfrm>
            <a:off x="0" y="3810000"/>
            <a:ext cx="9144000" cy="0"/>
          </a:xfrm>
          <a:prstGeom prst="straightConnector1">
            <a:avLst/>
          </a:prstGeom>
          <a:noFill/>
          <a:ln cap="flat" cmpd="sng" w="38100">
            <a:solidFill>
              <a:schemeClr val="lt1"/>
            </a:solidFill>
            <a:prstDash val="solid"/>
            <a:round/>
            <a:headEnd len="sm" w="sm" type="none"/>
            <a:tailEnd len="sm" w="sm" type="none"/>
          </a:ln>
        </p:spPr>
      </p:cxnSp>
      <p:pic>
        <p:nvPicPr>
          <p:cNvPr descr="C:\Users\Ari Wibisono\Desktop\fasilkom.png" id="152" name="Google Shape;152;p25"/>
          <p:cNvPicPr preferRelativeResize="0"/>
          <p:nvPr/>
        </p:nvPicPr>
        <p:blipFill rotWithShape="1">
          <a:blip r:embed="rId2">
            <a:alphaModFix/>
          </a:blip>
          <a:srcRect b="0" l="0" r="0" t="0"/>
          <a:stretch/>
        </p:blipFill>
        <p:spPr>
          <a:xfrm>
            <a:off x="6781800" y="6324600"/>
            <a:ext cx="409575" cy="425345"/>
          </a:xfrm>
          <a:prstGeom prst="rect">
            <a:avLst/>
          </a:prstGeom>
          <a:noFill/>
          <a:ln>
            <a:noFill/>
          </a:ln>
        </p:spPr>
      </p:pic>
      <p:sp>
        <p:nvSpPr>
          <p:cNvPr id="153" name="Google Shape;153;p25"/>
          <p:cNvSpPr txBox="1"/>
          <p:nvPr/>
        </p:nvSpPr>
        <p:spPr>
          <a:xfrm>
            <a:off x="7239000" y="6324600"/>
            <a:ext cx="19050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dk1"/>
                </a:solidFill>
                <a:latin typeface="Lucida Sans"/>
                <a:ea typeface="Lucida Sans"/>
                <a:cs typeface="Lucida Sans"/>
                <a:sym typeface="Lucida Sans"/>
              </a:rPr>
              <a:t>Fakultas Ilmu Komputer</a:t>
            </a:r>
            <a:endParaRPr b="0" sz="11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b="0" lang="en-US" sz="1100">
                <a:solidFill>
                  <a:schemeClr val="dk1"/>
                </a:solidFill>
                <a:latin typeface="Lucida Sans"/>
                <a:ea typeface="Lucida Sans"/>
                <a:cs typeface="Lucida Sans"/>
                <a:sym typeface="Lucida Sans"/>
              </a:rPr>
              <a:t>Universitas</a:t>
            </a:r>
            <a:r>
              <a:rPr b="0" lang="en-US" sz="1100">
                <a:solidFill>
                  <a:schemeClr val="dk1"/>
                </a:solidFill>
                <a:latin typeface="Lucida Sans"/>
                <a:ea typeface="Lucida Sans"/>
                <a:cs typeface="Lucida Sans"/>
                <a:sym typeface="Lucida Sans"/>
              </a:rPr>
              <a:t> Indonesia</a:t>
            </a:r>
            <a:endParaRPr b="0" sz="1100">
              <a:solidFill>
                <a:schemeClr val="dk1"/>
              </a:solidFill>
              <a:latin typeface="Lucida Sans"/>
              <a:ea typeface="Lucida Sans"/>
              <a:cs typeface="Lucida Sans"/>
              <a:sym typeface="Lucida Sans"/>
            </a:endParaRPr>
          </a:p>
        </p:txBody>
      </p:sp>
      <p:sp>
        <p:nvSpPr>
          <p:cNvPr id="154" name="Google Shape;154;p2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p2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56" name="Google Shape;156;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7" name="Google Shape;157;p25"/>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1"/>
        </a:solidFill>
      </p:bgPr>
    </p:bg>
    <p:spTree>
      <p:nvGrpSpPr>
        <p:cNvPr id="162" name="Shape 162"/>
        <p:cNvGrpSpPr/>
        <p:nvPr/>
      </p:nvGrpSpPr>
      <p:grpSpPr>
        <a:xfrm>
          <a:off x="0" y="0"/>
          <a:ext cx="0" cy="0"/>
          <a:chOff x="0" y="0"/>
          <a:chExt cx="0" cy="0"/>
        </a:xfrm>
      </p:grpSpPr>
      <p:sp>
        <p:nvSpPr>
          <p:cNvPr id="163" name="Google Shape;163;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4" name="Google Shape;164;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rtl="0" algn="ctr">
              <a:spcBef>
                <a:spcPts val="640"/>
              </a:spcBef>
              <a:spcAft>
                <a:spcPts val="0"/>
              </a:spcAft>
              <a:buClr>
                <a:srgbClr val="888888"/>
              </a:buClr>
              <a:buSzPts val="3200"/>
              <a:buNone/>
              <a:defRPr>
                <a:solidFill>
                  <a:srgbClr val="888888"/>
                </a:solidFill>
              </a:defRPr>
            </a:lvl1pPr>
            <a:lvl2pPr lvl="1" rtl="0" algn="ctr">
              <a:spcBef>
                <a:spcPts val="480"/>
              </a:spcBef>
              <a:spcAft>
                <a:spcPts val="0"/>
              </a:spcAft>
              <a:buClr>
                <a:srgbClr val="888888"/>
              </a:buClr>
              <a:buSzPts val="2400"/>
              <a:buNone/>
              <a:defRPr>
                <a:solidFill>
                  <a:srgbClr val="888888"/>
                </a:solidFill>
              </a:defRPr>
            </a:lvl2pPr>
            <a:lvl3pPr lvl="2" rtl="0" algn="ctr">
              <a:spcBef>
                <a:spcPts val="400"/>
              </a:spcBef>
              <a:spcAft>
                <a:spcPts val="0"/>
              </a:spcAft>
              <a:buClr>
                <a:srgbClr val="888888"/>
              </a:buClr>
              <a:buSzPts val="20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165" name="Google Shape;165;p27"/>
          <p:cNvSpPr txBox="1"/>
          <p:nvPr>
            <p:ph idx="12" type="sldNum"/>
          </p:nvPr>
        </p:nvSpPr>
        <p:spPr>
          <a:xfrm>
            <a:off x="4500563" y="6356350"/>
            <a:ext cx="5001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6" name="Shape 166"/>
        <p:cNvGrpSpPr/>
        <p:nvPr/>
      </p:nvGrpSpPr>
      <p:grpSpPr>
        <a:xfrm>
          <a:off x="0" y="0"/>
          <a:ext cx="0" cy="0"/>
          <a:chOff x="0" y="0"/>
          <a:chExt cx="0" cy="0"/>
        </a:xfrm>
      </p:grpSpPr>
      <p:sp>
        <p:nvSpPr>
          <p:cNvPr id="167" name="Google Shape;16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69" name="Google Shape;169;p28"/>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170" name="Shape 170"/>
        <p:cNvGrpSpPr/>
        <p:nvPr/>
      </p:nvGrpSpPr>
      <p:grpSpPr>
        <a:xfrm>
          <a:off x="0" y="0"/>
          <a:ext cx="0" cy="0"/>
          <a:chOff x="0" y="0"/>
          <a:chExt cx="0" cy="0"/>
        </a:xfrm>
      </p:grpSpPr>
      <p:sp>
        <p:nvSpPr>
          <p:cNvPr id="171" name="Google Shape;171;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73" name="Google Shape;173;p29"/>
          <p:cNvSpPr txBox="1"/>
          <p:nvPr>
            <p:ph idx="12" type="sldNum"/>
          </p:nvPr>
        </p:nvSpPr>
        <p:spPr>
          <a:xfrm>
            <a:off x="3857625"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4" name="Shape 174"/>
        <p:cNvGrpSpPr/>
        <p:nvPr/>
      </p:nvGrpSpPr>
      <p:grpSpPr>
        <a:xfrm>
          <a:off x="0" y="0"/>
          <a:ext cx="0" cy="0"/>
          <a:chOff x="0" y="0"/>
          <a:chExt cx="0" cy="0"/>
        </a:xfrm>
      </p:grpSpPr>
      <p:sp>
        <p:nvSpPr>
          <p:cNvPr id="175" name="Google Shape;17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77" name="Google Shape;177;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78" name="Google Shape;178;p30"/>
          <p:cNvSpPr txBox="1"/>
          <p:nvPr>
            <p:ph idx="10" type="dt"/>
          </p:nvPr>
        </p:nvSpPr>
        <p:spPr>
          <a:xfrm>
            <a:off x="3867150" y="6356350"/>
            <a:ext cx="2133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9" name="Google Shape;179;p30"/>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80" name="Shape 180"/>
        <p:cNvGrpSpPr/>
        <p:nvPr/>
      </p:nvGrpSpPr>
      <p:grpSpPr>
        <a:xfrm>
          <a:off x="0" y="0"/>
          <a:ext cx="0" cy="0"/>
          <a:chOff x="0" y="0"/>
          <a:chExt cx="0" cy="0"/>
        </a:xfrm>
      </p:grpSpPr>
      <p:sp>
        <p:nvSpPr>
          <p:cNvPr id="181" name="Google Shape;18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2" name="Google Shape;182;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83" name="Google Shape;183;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84" name="Google Shape;184;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85" name="Google Shape;185;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86" name="Google Shape;186;p31"/>
          <p:cNvSpPr txBox="1"/>
          <p:nvPr>
            <p:ph idx="10" type="dt"/>
          </p:nvPr>
        </p:nvSpPr>
        <p:spPr>
          <a:xfrm>
            <a:off x="3867150" y="6356350"/>
            <a:ext cx="2133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7" name="Google Shape;187;p31"/>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0" name="Google Shape;190;p32"/>
          <p:cNvSpPr txBox="1"/>
          <p:nvPr>
            <p:ph idx="10" type="dt"/>
          </p:nvPr>
        </p:nvSpPr>
        <p:spPr>
          <a:xfrm>
            <a:off x="3867150" y="6356350"/>
            <a:ext cx="2133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91" name="Google Shape;191;p32"/>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4"/>
          <p:cNvSpPr txBox="1"/>
          <p:nvPr>
            <p:ph type="title"/>
          </p:nvPr>
        </p:nvSpPr>
        <p:spPr>
          <a:xfrm>
            <a:off x="722314" y="5486400"/>
            <a:ext cx="7659687" cy="11684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dk2"/>
              </a:buClr>
              <a:buSzPts val="3600"/>
              <a:buFont typeface="Tahom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722314" y="3852863"/>
            <a:ext cx="6135687" cy="1633538"/>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SzPts val="2000"/>
              <a:buNone/>
              <a:defRPr sz="2000">
                <a:solidFill>
                  <a:srgbClr val="888888"/>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33" name="Google Shape;33;p4"/>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2" name="Shape 192"/>
        <p:cNvGrpSpPr/>
        <p:nvPr/>
      </p:nvGrpSpPr>
      <p:grpSpPr>
        <a:xfrm>
          <a:off x="0" y="0"/>
          <a:ext cx="0" cy="0"/>
          <a:chOff x="0" y="0"/>
          <a:chExt cx="0" cy="0"/>
        </a:xfrm>
      </p:grpSpPr>
      <p:sp>
        <p:nvSpPr>
          <p:cNvPr id="193" name="Google Shape;193;p33"/>
          <p:cNvSpPr txBox="1"/>
          <p:nvPr>
            <p:ph idx="10" type="dt"/>
          </p:nvPr>
        </p:nvSpPr>
        <p:spPr>
          <a:xfrm>
            <a:off x="3867150" y="6356350"/>
            <a:ext cx="2133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94" name="Google Shape;194;p33"/>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5" name="Shape 195"/>
        <p:cNvGrpSpPr/>
        <p:nvPr/>
      </p:nvGrpSpPr>
      <p:grpSpPr>
        <a:xfrm>
          <a:off x="0" y="0"/>
          <a:ext cx="0" cy="0"/>
          <a:chOff x="0" y="0"/>
          <a:chExt cx="0" cy="0"/>
        </a:xfrm>
      </p:grpSpPr>
      <p:sp>
        <p:nvSpPr>
          <p:cNvPr id="196" name="Google Shape;196;p34"/>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 name="Google Shape;197;p34"/>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98" name="Google Shape;198;p34"/>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99" name="Google Shape;199;p34"/>
          <p:cNvSpPr txBox="1"/>
          <p:nvPr>
            <p:ph idx="10" type="dt"/>
          </p:nvPr>
        </p:nvSpPr>
        <p:spPr>
          <a:xfrm>
            <a:off x="3867150" y="6356350"/>
            <a:ext cx="2133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200" name="Google Shape;200;p34"/>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01" name="Shape 201"/>
        <p:cNvGrpSpPr/>
        <p:nvPr/>
      </p:nvGrpSpPr>
      <p:grpSpPr>
        <a:xfrm>
          <a:off x="0" y="0"/>
          <a:ext cx="0" cy="0"/>
          <a:chOff x="0" y="0"/>
          <a:chExt cx="0" cy="0"/>
        </a:xfrm>
      </p:grpSpPr>
      <p:sp>
        <p:nvSpPr>
          <p:cNvPr id="202" name="Google Shape;202;p35"/>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Libre Franklin"/>
                <a:ea typeface="Libre Franklin"/>
                <a:cs typeface="Libre Franklin"/>
                <a:sym typeface="Libre Franklin"/>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Lucida Sans"/>
                <a:ea typeface="Lucida Sans"/>
                <a:cs typeface="Lucida Sans"/>
                <a:sym typeface="Lucida Sans"/>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Lucida Sans"/>
                <a:ea typeface="Lucida Sans"/>
                <a:cs typeface="Lucida Sans"/>
                <a:sym typeface="Lucida Sans"/>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Lucida Sans"/>
                <a:ea typeface="Lucida Sans"/>
                <a:cs typeface="Lucida Sans"/>
                <a:sym typeface="Lucida Sans"/>
              </a:defRPr>
            </a:lvl9pPr>
          </a:lstStyle>
          <a:p/>
        </p:txBody>
      </p:sp>
      <p:sp>
        <p:nvSpPr>
          <p:cNvPr id="204" name="Google Shape;204;p35"/>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205" name="Google Shape;205;p35"/>
          <p:cNvSpPr txBox="1"/>
          <p:nvPr>
            <p:ph idx="10" type="dt"/>
          </p:nvPr>
        </p:nvSpPr>
        <p:spPr>
          <a:xfrm>
            <a:off x="3867150" y="6356350"/>
            <a:ext cx="2133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206" name="Google Shape;206;p35"/>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bg>
      <p:bgPr>
        <a:blipFill>
          <a:blip r:embed="rId2">
            <a:alphaModFix/>
          </a:blip>
          <a:stretch>
            <a:fillRect/>
          </a:stretch>
        </a:blipFill>
      </p:bgPr>
    </p:bg>
    <p:spTree>
      <p:nvGrpSpPr>
        <p:cNvPr id="207" name="Shape 207"/>
        <p:cNvGrpSpPr/>
        <p:nvPr/>
      </p:nvGrpSpPr>
      <p:grpSpPr>
        <a:xfrm>
          <a:off x="0" y="0"/>
          <a:ext cx="0" cy="0"/>
          <a:chOff x="0" y="0"/>
          <a:chExt cx="0" cy="0"/>
        </a:xfrm>
      </p:grpSpPr>
      <p:sp>
        <p:nvSpPr>
          <p:cNvPr id="208" name="Google Shape;20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9" name="Google Shape;209;p36"/>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10" name="Google Shape;210;p36"/>
          <p:cNvSpPr txBox="1"/>
          <p:nvPr>
            <p:ph idx="10" type="dt"/>
          </p:nvPr>
        </p:nvSpPr>
        <p:spPr>
          <a:xfrm>
            <a:off x="3867150" y="6356350"/>
            <a:ext cx="2133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211" name="Google Shape;211;p36"/>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bg>
      <p:bgPr>
        <a:blipFill>
          <a:blip r:embed="rId2">
            <a:alphaModFix/>
          </a:blip>
          <a:stretch>
            <a:fillRect/>
          </a:stretch>
        </a:blipFill>
      </p:bgPr>
    </p:bg>
    <p:spTree>
      <p:nvGrpSpPr>
        <p:cNvPr id="212" name="Shape 212"/>
        <p:cNvGrpSpPr/>
        <p:nvPr/>
      </p:nvGrpSpPr>
      <p:grpSpPr>
        <a:xfrm>
          <a:off x="0" y="0"/>
          <a:ext cx="0" cy="0"/>
          <a:chOff x="0" y="0"/>
          <a:chExt cx="0" cy="0"/>
        </a:xfrm>
      </p:grpSpPr>
      <p:sp>
        <p:nvSpPr>
          <p:cNvPr id="213" name="Google Shape;213;p37"/>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37"/>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15" name="Google Shape;215;p37"/>
          <p:cNvSpPr txBox="1"/>
          <p:nvPr>
            <p:ph idx="10" type="dt"/>
          </p:nvPr>
        </p:nvSpPr>
        <p:spPr>
          <a:xfrm>
            <a:off x="3867150" y="6356350"/>
            <a:ext cx="2133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216" name="Google Shape;216;p37"/>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217" name="Shape 217"/>
        <p:cNvGrpSpPr/>
        <p:nvPr/>
      </p:nvGrpSpPr>
      <p:grpSpPr>
        <a:xfrm>
          <a:off x="0" y="0"/>
          <a:ext cx="0" cy="0"/>
          <a:chOff x="0" y="0"/>
          <a:chExt cx="0" cy="0"/>
        </a:xfrm>
      </p:grpSpPr>
      <p:cxnSp>
        <p:nvCxnSpPr>
          <p:cNvPr id="218" name="Google Shape;218;p38"/>
          <p:cNvCxnSpPr/>
          <p:nvPr/>
        </p:nvCxnSpPr>
        <p:spPr>
          <a:xfrm>
            <a:off x="0" y="3810000"/>
            <a:ext cx="9144000" cy="0"/>
          </a:xfrm>
          <a:prstGeom prst="straightConnector1">
            <a:avLst/>
          </a:prstGeom>
          <a:noFill/>
          <a:ln cap="flat" cmpd="sng" w="38100">
            <a:solidFill>
              <a:schemeClr val="lt1"/>
            </a:solidFill>
            <a:prstDash val="solid"/>
            <a:round/>
            <a:headEnd len="sm" w="sm" type="none"/>
            <a:tailEnd len="sm" w="sm" type="none"/>
          </a:ln>
        </p:spPr>
      </p:cxnSp>
      <p:sp>
        <p:nvSpPr>
          <p:cNvPr id="219" name="Google Shape;219;p3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3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221" name="Google Shape;221;p38"/>
          <p:cNvSpPr txBox="1"/>
          <p:nvPr>
            <p:ph idx="11" type="ftr"/>
          </p:nvPr>
        </p:nvSpPr>
        <p:spPr>
          <a:xfrm>
            <a:off x="3124200" y="6356350"/>
            <a:ext cx="2895600" cy="3651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5"/>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0" name="Google Shape;40;p5"/>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4000"/>
              <a:buFont typeface="Tahom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6" name="Google Shape;46;p6"/>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 name="Google Shape;47;p6"/>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8" name="Google Shape;48;p6"/>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9" name="Google Shape;49;p6"/>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2"/>
              </a:buClr>
              <a:buSzPts val="2200"/>
              <a:buFont typeface="Tahom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304800" y="6096000"/>
            <a:ext cx="7772401" cy="609600"/>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4" name="Google Shape;64;p9"/>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dk2"/>
              </a:buClr>
              <a:buSzPts val="2200"/>
              <a:buFont typeface="Tahom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0" y="0"/>
            <a:ext cx="8458200" cy="54864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1" name="Google Shape;71;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2" name="Google Shape;72;p10"/>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10"/>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2.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dk2"/>
              </a:buClr>
              <a:buSzPts val="4000"/>
              <a:buFont typeface="Tahoma"/>
              <a:buNone/>
              <a:defRPr b="0" i="0" sz="4000" u="none" cap="none" strike="noStrike">
                <a:solidFill>
                  <a:schemeClr val="dk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1" y="4048760"/>
            <a:ext cx="2367281" cy="36576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2" y="1645920"/>
            <a:ext cx="2438399" cy="36576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p:nvPr/>
        </p:nvSpPr>
        <p:spPr>
          <a:xfrm>
            <a:off x="0" y="6477000"/>
            <a:ext cx="8458200" cy="3445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600" u="none" cap="none" strike="noStrike">
                <a:solidFill>
                  <a:schemeClr val="lt1"/>
                </a:solidFill>
                <a:latin typeface="Calibri"/>
                <a:ea typeface="Calibri"/>
                <a:cs typeface="Calibri"/>
                <a:sym typeface="Calibri"/>
              </a:rPr>
              <a:t>Data Science</a:t>
            </a:r>
            <a:endParaRPr b="0" i="0" sz="16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1pPr>
            <a:lvl2pPr lvl="1"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2pPr>
            <a:lvl3pPr lvl="2"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3pPr>
            <a:lvl4pPr lvl="3"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4pPr>
            <a:lvl5pPr lvl="4"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5pPr>
            <a:lvl6pPr lvl="5"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6pPr>
            <a:lvl7pPr lvl="6"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7pPr>
            <a:lvl8pPr lvl="7"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8pPr>
            <a:lvl9pPr lvl="8"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9pPr>
          </a:lstStyle>
          <a:p/>
        </p:txBody>
      </p:sp>
      <p:sp>
        <p:nvSpPr>
          <p:cNvPr id="89" name="Google Shape;89;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Libre Franklin"/>
                <a:ea typeface="Libre Franklin"/>
                <a:cs typeface="Libre Franklin"/>
                <a:sym typeface="Libre Frankl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Lucida Sans"/>
                <a:ea typeface="Lucida Sans"/>
                <a:cs typeface="Lucida Sans"/>
                <a:sym typeface="Lucida Sans"/>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9pPr>
          </a:lstStyle>
          <a:p/>
        </p:txBody>
      </p:sp>
      <p:sp>
        <p:nvSpPr>
          <p:cNvPr id="90" name="Google Shape;90;p13"/>
          <p:cNvSpPr txBox="1"/>
          <p:nvPr>
            <p:ph idx="10" type="dt"/>
          </p:nvPr>
        </p:nvSpPr>
        <p:spPr>
          <a:xfrm>
            <a:off x="3867150" y="6356350"/>
            <a:ext cx="21336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91" name="Google Shape;91;p13"/>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8989"/>
                </a:solidFill>
                <a:latin typeface="Lucida Sans"/>
                <a:ea typeface="Lucida Sans"/>
                <a:cs typeface="Lucida Sans"/>
                <a:sym typeface="Lucida Sans"/>
              </a:defRPr>
            </a:lvl1pPr>
            <a:lvl2pPr indent="0" lvl="1" marL="0" marR="0" rtl="0" algn="r">
              <a:spcBef>
                <a:spcPts val="0"/>
              </a:spcBef>
              <a:buNone/>
              <a:defRPr b="0" i="0" sz="1200" u="none" cap="none" strike="noStrike">
                <a:solidFill>
                  <a:srgbClr val="898989"/>
                </a:solidFill>
                <a:latin typeface="Lucida Sans"/>
                <a:ea typeface="Lucida Sans"/>
                <a:cs typeface="Lucida Sans"/>
                <a:sym typeface="Lucida Sans"/>
              </a:defRPr>
            </a:lvl2pPr>
            <a:lvl3pPr indent="0" lvl="2" marL="0" marR="0" rtl="0" algn="r">
              <a:spcBef>
                <a:spcPts val="0"/>
              </a:spcBef>
              <a:buNone/>
              <a:defRPr b="0" i="0" sz="1200" u="none" cap="none" strike="noStrike">
                <a:solidFill>
                  <a:srgbClr val="898989"/>
                </a:solidFill>
                <a:latin typeface="Lucida Sans"/>
                <a:ea typeface="Lucida Sans"/>
                <a:cs typeface="Lucida Sans"/>
                <a:sym typeface="Lucida Sans"/>
              </a:defRPr>
            </a:lvl3pPr>
            <a:lvl4pPr indent="0" lvl="3" marL="0" marR="0" rtl="0" algn="r">
              <a:spcBef>
                <a:spcPts val="0"/>
              </a:spcBef>
              <a:buNone/>
              <a:defRPr b="0" i="0" sz="1200" u="none" cap="none" strike="noStrike">
                <a:solidFill>
                  <a:srgbClr val="898989"/>
                </a:solidFill>
                <a:latin typeface="Lucida Sans"/>
                <a:ea typeface="Lucida Sans"/>
                <a:cs typeface="Lucida Sans"/>
                <a:sym typeface="Lucida Sans"/>
              </a:defRPr>
            </a:lvl4pPr>
            <a:lvl5pPr indent="0" lvl="4" marL="0" marR="0" rtl="0" algn="r">
              <a:spcBef>
                <a:spcPts val="0"/>
              </a:spcBef>
              <a:buNone/>
              <a:defRPr b="0" i="0" sz="1200" u="none" cap="none" strike="noStrike">
                <a:solidFill>
                  <a:srgbClr val="898989"/>
                </a:solidFill>
                <a:latin typeface="Lucida Sans"/>
                <a:ea typeface="Lucida Sans"/>
                <a:cs typeface="Lucida Sans"/>
                <a:sym typeface="Lucida Sans"/>
              </a:defRPr>
            </a:lvl5pPr>
            <a:lvl6pPr indent="0" lvl="5" marL="0" marR="0" rtl="0" algn="r">
              <a:spcBef>
                <a:spcPts val="0"/>
              </a:spcBef>
              <a:buNone/>
              <a:defRPr b="0" i="0" sz="1200" u="none" cap="none" strike="noStrike">
                <a:solidFill>
                  <a:srgbClr val="898989"/>
                </a:solidFill>
                <a:latin typeface="Lucida Sans"/>
                <a:ea typeface="Lucida Sans"/>
                <a:cs typeface="Lucida Sans"/>
                <a:sym typeface="Lucida Sans"/>
              </a:defRPr>
            </a:lvl6pPr>
            <a:lvl7pPr indent="0" lvl="6" marL="0" marR="0" rtl="0" algn="r">
              <a:spcBef>
                <a:spcPts val="0"/>
              </a:spcBef>
              <a:buNone/>
              <a:defRPr b="0" i="0" sz="1200" u="none" cap="none" strike="noStrike">
                <a:solidFill>
                  <a:srgbClr val="898989"/>
                </a:solidFill>
                <a:latin typeface="Lucida Sans"/>
                <a:ea typeface="Lucida Sans"/>
                <a:cs typeface="Lucida Sans"/>
                <a:sym typeface="Lucida Sans"/>
              </a:defRPr>
            </a:lvl7pPr>
            <a:lvl8pPr indent="0" lvl="7" marL="0" marR="0" rtl="0" algn="r">
              <a:spcBef>
                <a:spcPts val="0"/>
              </a:spcBef>
              <a:buNone/>
              <a:defRPr b="0" i="0" sz="1200" u="none" cap="none" strike="noStrike">
                <a:solidFill>
                  <a:srgbClr val="898989"/>
                </a:solidFill>
                <a:latin typeface="Lucida Sans"/>
                <a:ea typeface="Lucida Sans"/>
                <a:cs typeface="Lucida Sans"/>
                <a:sym typeface="Lucida Sans"/>
              </a:defRPr>
            </a:lvl8pPr>
            <a:lvl9pPr indent="0" lvl="8" marL="0" marR="0" rtl="0" algn="r">
              <a:spcBef>
                <a:spcPts val="0"/>
              </a:spcBef>
              <a:buNone/>
              <a:defRPr b="0" i="0" sz="1200" u="none" cap="none" strike="noStrike">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1pPr>
            <a:lvl2pPr lvl="1"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2pPr>
            <a:lvl3pPr lvl="2"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3pPr>
            <a:lvl4pPr lvl="3"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4pPr>
            <a:lvl5pPr lvl="4"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5pPr>
            <a:lvl6pPr lvl="5"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6pPr>
            <a:lvl7pPr lvl="6"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7pPr>
            <a:lvl8pPr lvl="7"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8pPr>
            <a:lvl9pPr lvl="8" marR="0" rtl="0" algn="ctr">
              <a:spcBef>
                <a:spcPts val="0"/>
              </a:spcBef>
              <a:spcAft>
                <a:spcPts val="0"/>
              </a:spcAft>
              <a:buSzPts val="1400"/>
              <a:buNone/>
              <a:defRPr b="0" i="0" sz="4400" u="none" cap="none" strike="noStrike">
                <a:solidFill>
                  <a:schemeClr val="dk1"/>
                </a:solidFill>
                <a:latin typeface="Libre Franklin"/>
                <a:ea typeface="Libre Franklin"/>
                <a:cs typeface="Libre Franklin"/>
                <a:sym typeface="Libre Franklin"/>
              </a:defRPr>
            </a:lvl9pPr>
          </a:lstStyle>
          <a:p/>
        </p:txBody>
      </p:sp>
      <p:sp>
        <p:nvSpPr>
          <p:cNvPr id="160" name="Google Shape;160;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Libre Franklin"/>
                <a:ea typeface="Libre Franklin"/>
                <a:cs typeface="Libre Franklin"/>
                <a:sym typeface="Libre Frankl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Lucida Sans"/>
                <a:ea typeface="Lucida Sans"/>
                <a:cs typeface="Lucida Sans"/>
                <a:sym typeface="Lucida Sans"/>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cida Sans"/>
                <a:ea typeface="Lucida Sans"/>
                <a:cs typeface="Lucida Sans"/>
                <a:sym typeface="Lucida Sans"/>
              </a:defRPr>
            </a:lvl9pPr>
          </a:lstStyle>
          <a:p/>
        </p:txBody>
      </p:sp>
      <p:sp>
        <p:nvSpPr>
          <p:cNvPr id="161" name="Google Shape;161;p26"/>
          <p:cNvSpPr txBox="1"/>
          <p:nvPr>
            <p:ph idx="12" type="sldNum"/>
          </p:nvPr>
        </p:nvSpPr>
        <p:spPr>
          <a:xfrm>
            <a:off x="6500813"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98989"/>
                </a:solidFill>
                <a:latin typeface="Lucida Sans"/>
                <a:ea typeface="Lucida Sans"/>
                <a:cs typeface="Lucida Sans"/>
                <a:sym typeface="Lucida Sans"/>
              </a:defRPr>
            </a:lvl1pPr>
            <a:lvl2pPr indent="0" lvl="1" marL="0" marR="0" rtl="0" algn="r">
              <a:spcBef>
                <a:spcPts val="0"/>
              </a:spcBef>
              <a:buNone/>
              <a:defRPr sz="1200">
                <a:solidFill>
                  <a:srgbClr val="898989"/>
                </a:solidFill>
                <a:latin typeface="Lucida Sans"/>
                <a:ea typeface="Lucida Sans"/>
                <a:cs typeface="Lucida Sans"/>
                <a:sym typeface="Lucida Sans"/>
              </a:defRPr>
            </a:lvl2pPr>
            <a:lvl3pPr indent="0" lvl="2" marL="0" marR="0" rtl="0" algn="r">
              <a:spcBef>
                <a:spcPts val="0"/>
              </a:spcBef>
              <a:buNone/>
              <a:defRPr sz="1200">
                <a:solidFill>
                  <a:srgbClr val="898989"/>
                </a:solidFill>
                <a:latin typeface="Lucida Sans"/>
                <a:ea typeface="Lucida Sans"/>
                <a:cs typeface="Lucida Sans"/>
                <a:sym typeface="Lucida Sans"/>
              </a:defRPr>
            </a:lvl3pPr>
            <a:lvl4pPr indent="0" lvl="3" marL="0" marR="0" rtl="0" algn="r">
              <a:spcBef>
                <a:spcPts val="0"/>
              </a:spcBef>
              <a:buNone/>
              <a:defRPr sz="1200">
                <a:solidFill>
                  <a:srgbClr val="898989"/>
                </a:solidFill>
                <a:latin typeface="Lucida Sans"/>
                <a:ea typeface="Lucida Sans"/>
                <a:cs typeface="Lucida Sans"/>
                <a:sym typeface="Lucida Sans"/>
              </a:defRPr>
            </a:lvl4pPr>
            <a:lvl5pPr indent="0" lvl="4" marL="0" marR="0" rtl="0" algn="r">
              <a:spcBef>
                <a:spcPts val="0"/>
              </a:spcBef>
              <a:buNone/>
              <a:defRPr sz="1200">
                <a:solidFill>
                  <a:srgbClr val="898989"/>
                </a:solidFill>
                <a:latin typeface="Lucida Sans"/>
                <a:ea typeface="Lucida Sans"/>
                <a:cs typeface="Lucida Sans"/>
                <a:sym typeface="Lucida Sans"/>
              </a:defRPr>
            </a:lvl5pPr>
            <a:lvl6pPr indent="0" lvl="5" marL="0" marR="0" rtl="0" algn="r">
              <a:spcBef>
                <a:spcPts val="0"/>
              </a:spcBef>
              <a:buNone/>
              <a:defRPr sz="1200">
                <a:solidFill>
                  <a:srgbClr val="898989"/>
                </a:solidFill>
                <a:latin typeface="Lucida Sans"/>
                <a:ea typeface="Lucida Sans"/>
                <a:cs typeface="Lucida Sans"/>
                <a:sym typeface="Lucida Sans"/>
              </a:defRPr>
            </a:lvl6pPr>
            <a:lvl7pPr indent="0" lvl="6" marL="0" marR="0" rtl="0" algn="r">
              <a:spcBef>
                <a:spcPts val="0"/>
              </a:spcBef>
              <a:buNone/>
              <a:defRPr sz="1200">
                <a:solidFill>
                  <a:srgbClr val="898989"/>
                </a:solidFill>
                <a:latin typeface="Lucida Sans"/>
                <a:ea typeface="Lucida Sans"/>
                <a:cs typeface="Lucida Sans"/>
                <a:sym typeface="Lucida Sans"/>
              </a:defRPr>
            </a:lvl7pPr>
            <a:lvl8pPr indent="0" lvl="7" marL="0" marR="0" rtl="0" algn="r">
              <a:spcBef>
                <a:spcPts val="0"/>
              </a:spcBef>
              <a:buNone/>
              <a:defRPr sz="1200">
                <a:solidFill>
                  <a:srgbClr val="898989"/>
                </a:solidFill>
                <a:latin typeface="Lucida Sans"/>
                <a:ea typeface="Lucida Sans"/>
                <a:cs typeface="Lucida Sans"/>
                <a:sym typeface="Lucida Sans"/>
              </a:defRPr>
            </a:lvl8pPr>
            <a:lvl9pPr indent="0" lvl="8" marL="0" marR="0" rtl="0" algn="r">
              <a:spcBef>
                <a:spcPts val="0"/>
              </a:spcBef>
              <a:buNone/>
              <a:defRPr sz="1200">
                <a:solidFill>
                  <a:srgbClr val="898989"/>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takingnote.tcf.org/2008/06/yes-it-did-mak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ctrTitle"/>
          </p:nvPr>
        </p:nvSpPr>
        <p:spPr>
          <a:xfrm>
            <a:off x="533400" y="6096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2800"/>
              <a:buFont typeface="Cambria"/>
              <a:buNone/>
            </a:pPr>
            <a:r>
              <a:rPr b="1" lang="en-US" sz="2800">
                <a:solidFill>
                  <a:srgbClr val="002060"/>
                </a:solidFill>
                <a:latin typeface="Cambria"/>
                <a:ea typeface="Cambria"/>
                <a:cs typeface="Cambria"/>
                <a:sym typeface="Cambria"/>
              </a:rPr>
              <a:t>Indonesian Presidential Election </a:t>
            </a:r>
            <a:r>
              <a:rPr b="1" i="1" lang="en-US" sz="2800">
                <a:solidFill>
                  <a:srgbClr val="002060"/>
                </a:solidFill>
                <a:latin typeface="Cambria"/>
                <a:ea typeface="Cambria"/>
                <a:cs typeface="Cambria"/>
                <a:sym typeface="Cambria"/>
              </a:rPr>
              <a:t>Buzzers</a:t>
            </a:r>
            <a:r>
              <a:rPr b="1" lang="en-US" sz="2800">
                <a:solidFill>
                  <a:srgbClr val="002060"/>
                </a:solidFill>
                <a:latin typeface="Cambria"/>
                <a:ea typeface="Cambria"/>
                <a:cs typeface="Cambria"/>
                <a:sym typeface="Cambria"/>
              </a:rPr>
              <a:t>  Detection</a:t>
            </a:r>
            <a:r>
              <a:rPr b="1" lang="en-US" sz="2800">
                <a:solidFill>
                  <a:srgbClr val="002060"/>
                </a:solidFill>
                <a:latin typeface="Cambria"/>
                <a:ea typeface="Cambria"/>
                <a:cs typeface="Cambria"/>
                <a:sym typeface="Cambria"/>
              </a:rPr>
              <a:t> </a:t>
            </a:r>
            <a:br>
              <a:rPr b="1" lang="en-US" sz="2800">
                <a:solidFill>
                  <a:srgbClr val="002060"/>
                </a:solidFill>
                <a:latin typeface="Cambria"/>
                <a:ea typeface="Cambria"/>
                <a:cs typeface="Cambria"/>
                <a:sym typeface="Cambria"/>
              </a:rPr>
            </a:br>
            <a:r>
              <a:rPr lang="en-US" sz="2800">
                <a:solidFill>
                  <a:srgbClr val="002060"/>
                </a:solidFill>
                <a:latin typeface="Cambria"/>
                <a:ea typeface="Cambria"/>
                <a:cs typeface="Cambria"/>
                <a:sym typeface="Cambria"/>
              </a:rPr>
              <a:t>(Data Science)</a:t>
            </a:r>
            <a:endParaRPr sz="2800">
              <a:latin typeface="Cambria"/>
              <a:ea typeface="Cambria"/>
              <a:cs typeface="Cambria"/>
              <a:sym typeface="Cambria"/>
            </a:endParaRPr>
          </a:p>
        </p:txBody>
      </p:sp>
      <p:pic>
        <p:nvPicPr>
          <p:cNvPr id="227" name="Google Shape;227;p39"/>
          <p:cNvPicPr preferRelativeResize="0"/>
          <p:nvPr/>
        </p:nvPicPr>
        <p:blipFill rotWithShape="1">
          <a:blip r:embed="rId3">
            <a:alphaModFix/>
          </a:blip>
          <a:srcRect b="0" l="0" r="0" t="0"/>
          <a:stretch/>
        </p:blipFill>
        <p:spPr>
          <a:xfrm>
            <a:off x="5370342" y="575872"/>
            <a:ext cx="2706858" cy="1173113"/>
          </a:xfrm>
          <a:prstGeom prst="rect">
            <a:avLst/>
          </a:prstGeom>
          <a:noFill/>
          <a:ln>
            <a:noFill/>
          </a:ln>
        </p:spPr>
      </p:pic>
      <p:sp>
        <p:nvSpPr>
          <p:cNvPr id="228" name="Google Shape;228;p39"/>
          <p:cNvSpPr txBox="1"/>
          <p:nvPr/>
        </p:nvSpPr>
        <p:spPr>
          <a:xfrm>
            <a:off x="533400" y="3962400"/>
            <a:ext cx="7543800" cy="222083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rgbClr val="002060"/>
              </a:buClr>
              <a:buSzPts val="2400"/>
              <a:buFont typeface="Cambria"/>
              <a:buNone/>
            </a:pPr>
            <a:r>
              <a:rPr lang="en-US" sz="2400">
                <a:solidFill>
                  <a:srgbClr val="002060"/>
                </a:solidFill>
                <a:latin typeface="Cambria"/>
                <a:ea typeface="Cambria"/>
                <a:cs typeface="Cambria"/>
                <a:sym typeface="Cambria"/>
              </a:rPr>
              <a:t>Kepala DSA</a:t>
            </a:r>
            <a:endParaRPr b="0" i="0" sz="2400" u="none" cap="none" strike="noStrike">
              <a:solidFill>
                <a:srgbClr val="002060"/>
              </a:solidFill>
              <a:latin typeface="Cambria"/>
              <a:ea typeface="Cambria"/>
              <a:cs typeface="Cambria"/>
              <a:sym typeface="Cambria"/>
            </a:endParaRPr>
          </a:p>
          <a:p>
            <a:pPr indent="0" lvl="0" marL="0" marR="0" rtl="0" algn="r">
              <a:spcBef>
                <a:spcPts val="0"/>
              </a:spcBef>
              <a:spcAft>
                <a:spcPts val="0"/>
              </a:spcAft>
              <a:buClr>
                <a:srgbClr val="002060"/>
              </a:buClr>
              <a:buSzPts val="1800"/>
              <a:buFont typeface="Tahoma"/>
              <a:buNone/>
            </a:pPr>
            <a:r>
              <a:rPr lang="en-US" sz="1800">
                <a:solidFill>
                  <a:srgbClr val="002060"/>
                </a:solidFill>
                <a:latin typeface="Tahoma"/>
                <a:ea typeface="Tahoma"/>
                <a:cs typeface="Tahoma"/>
                <a:sym typeface="Tahoma"/>
              </a:rPr>
              <a:t>Alif Ahsanil S</a:t>
            </a:r>
            <a:endParaRPr b="0" i="0" sz="1800" u="none" cap="none" strike="noStrike">
              <a:solidFill>
                <a:srgbClr val="002060"/>
              </a:solidFill>
              <a:latin typeface="Tahoma"/>
              <a:ea typeface="Tahoma"/>
              <a:cs typeface="Tahoma"/>
              <a:sym typeface="Tahoma"/>
            </a:endParaRPr>
          </a:p>
          <a:p>
            <a:pPr indent="0" lvl="0" marL="0" marR="0" rtl="0" algn="r">
              <a:spcBef>
                <a:spcPts val="0"/>
              </a:spcBef>
              <a:spcAft>
                <a:spcPts val="0"/>
              </a:spcAft>
              <a:buClr>
                <a:srgbClr val="002060"/>
              </a:buClr>
              <a:buSzPts val="1800"/>
              <a:buFont typeface="Tahoma"/>
              <a:buNone/>
            </a:pPr>
            <a:r>
              <a:rPr lang="en-US" sz="1800">
                <a:solidFill>
                  <a:srgbClr val="002060"/>
                </a:solidFill>
                <a:latin typeface="Tahoma"/>
                <a:ea typeface="Tahoma"/>
                <a:cs typeface="Tahoma"/>
                <a:sym typeface="Tahoma"/>
              </a:rPr>
              <a:t>Fari Qodri</a:t>
            </a:r>
            <a:endParaRPr b="0" i="0" sz="1800" u="none" cap="none" strike="noStrike">
              <a:solidFill>
                <a:srgbClr val="002060"/>
              </a:solidFill>
              <a:latin typeface="Tahoma"/>
              <a:ea typeface="Tahoma"/>
              <a:cs typeface="Tahoma"/>
              <a:sym typeface="Tahoma"/>
            </a:endParaRPr>
          </a:p>
          <a:p>
            <a:pPr indent="0" lvl="0" marL="0" marR="0" rtl="0" algn="r">
              <a:spcBef>
                <a:spcPts val="0"/>
              </a:spcBef>
              <a:spcAft>
                <a:spcPts val="0"/>
              </a:spcAft>
              <a:buClr>
                <a:srgbClr val="002060"/>
              </a:buClr>
              <a:buSzPts val="1800"/>
              <a:buFont typeface="Tahoma"/>
              <a:buNone/>
            </a:pPr>
            <a:r>
              <a:rPr lang="en-US" sz="1800">
                <a:solidFill>
                  <a:srgbClr val="002060"/>
                </a:solidFill>
                <a:latin typeface="Tahoma"/>
                <a:ea typeface="Tahoma"/>
                <a:cs typeface="Tahoma"/>
                <a:sym typeface="Tahoma"/>
              </a:rPr>
              <a:t>Fikar Febrian</a:t>
            </a:r>
            <a:endParaRPr b="0" i="0" sz="1800" u="none" cap="none" strike="noStrike">
              <a:solidFill>
                <a:srgbClr val="002060"/>
              </a:solidFill>
              <a:latin typeface="Tahoma"/>
              <a:ea typeface="Tahoma"/>
              <a:cs typeface="Tahoma"/>
              <a:sym typeface="Tahoma"/>
            </a:endParaRPr>
          </a:p>
          <a:p>
            <a:pPr indent="0" lvl="0" marL="0" marR="0" rtl="0" algn="r">
              <a:spcBef>
                <a:spcPts val="0"/>
              </a:spcBef>
              <a:spcAft>
                <a:spcPts val="0"/>
              </a:spcAft>
              <a:buClr>
                <a:srgbClr val="002060"/>
              </a:buClr>
              <a:buSzPts val="1800"/>
              <a:buFont typeface="Tahoma"/>
              <a:buNone/>
            </a:pPr>
            <a:r>
              <a:rPr lang="en-US" sz="1800">
                <a:solidFill>
                  <a:srgbClr val="002060"/>
                </a:solidFill>
                <a:latin typeface="Tahoma"/>
                <a:ea typeface="Tahoma"/>
                <a:cs typeface="Tahoma"/>
                <a:sym typeface="Tahoma"/>
              </a:rPr>
              <a:t>Muhammad At Thoriq</a:t>
            </a:r>
            <a:endParaRPr sz="1800">
              <a:solidFill>
                <a:srgbClr val="002060"/>
              </a:solidFill>
              <a:latin typeface="Tahoma"/>
              <a:ea typeface="Tahoma"/>
              <a:cs typeface="Tahoma"/>
              <a:sym typeface="Tahoma"/>
            </a:endParaRPr>
          </a:p>
          <a:p>
            <a:pPr indent="0" lvl="0" marL="0" marR="0" rtl="0" algn="r">
              <a:spcBef>
                <a:spcPts val="0"/>
              </a:spcBef>
              <a:spcAft>
                <a:spcPts val="0"/>
              </a:spcAft>
              <a:buClr>
                <a:srgbClr val="002060"/>
              </a:buClr>
              <a:buSzPts val="1800"/>
              <a:buFont typeface="Tahoma"/>
              <a:buNone/>
            </a:pPr>
            <a:r>
              <a:rPr lang="en-US" sz="1800">
                <a:solidFill>
                  <a:srgbClr val="002060"/>
                </a:solidFill>
                <a:latin typeface="Tahoma"/>
                <a:ea typeface="Tahoma"/>
                <a:cs typeface="Tahoma"/>
                <a:sym typeface="Tahoma"/>
              </a:rPr>
              <a:t>Valerysa Regita</a:t>
            </a:r>
            <a:endParaRPr sz="1800">
              <a:solidFill>
                <a:srgbClr val="002060"/>
              </a:solidFill>
              <a:latin typeface="Tahoma"/>
              <a:ea typeface="Tahoma"/>
              <a:cs typeface="Tahoma"/>
              <a:sym typeface="Tahoma"/>
            </a:endParaRPr>
          </a:p>
          <a:p>
            <a:pPr indent="0" lvl="0" marL="0" marR="0" rtl="0" algn="r">
              <a:spcBef>
                <a:spcPts val="0"/>
              </a:spcBef>
              <a:spcAft>
                <a:spcPts val="0"/>
              </a:spcAft>
              <a:buClr>
                <a:schemeClr val="dk2"/>
              </a:buClr>
              <a:buSzPts val="1800"/>
              <a:buFont typeface="Tahoma"/>
              <a:buNone/>
            </a:pPr>
            <a:r>
              <a:t/>
            </a:r>
            <a:endParaRPr b="0" i="0" sz="1800" u="none" cap="none" strike="noStrike">
              <a:solidFill>
                <a:schemeClr val="dk2"/>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457200" y="274638"/>
            <a:ext cx="7620000" cy="563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Hasil Eksperimen </a:t>
            </a:r>
            <a:endParaRPr/>
          </a:p>
        </p:txBody>
      </p:sp>
      <p:graphicFrame>
        <p:nvGraphicFramePr>
          <p:cNvPr id="302" name="Google Shape;302;p48"/>
          <p:cNvGraphicFramePr/>
          <p:nvPr/>
        </p:nvGraphicFramePr>
        <p:xfrm>
          <a:off x="1348850" y="1046500"/>
          <a:ext cx="3000000" cy="3000000"/>
        </p:xfrm>
        <a:graphic>
          <a:graphicData uri="http://schemas.openxmlformats.org/drawingml/2006/table">
            <a:tbl>
              <a:tblPr>
                <a:noFill/>
                <a:tableStyleId>{1CA67DCC-1F3F-40AB-BF59-BD064A4A9374}</a:tableStyleId>
              </a:tblPr>
              <a:tblGrid>
                <a:gridCol w="956550"/>
                <a:gridCol w="895350"/>
                <a:gridCol w="1009650"/>
                <a:gridCol w="956550"/>
                <a:gridCol w="956550"/>
                <a:gridCol w="956550"/>
              </a:tblGrid>
              <a:tr h="254075">
                <a:tc>
                  <a:txBody>
                    <a:bodyPr>
                      <a:noAutofit/>
                    </a:bodyPr>
                    <a:lstStyle/>
                    <a:p>
                      <a:pPr indent="0" lvl="0" marL="0" rtl="0" algn="ctr">
                        <a:spcBef>
                          <a:spcPts val="0"/>
                        </a:spcBef>
                        <a:spcAft>
                          <a:spcPts val="0"/>
                        </a:spcAft>
                        <a:buNone/>
                      </a:pPr>
                      <a:r>
                        <a:rPr b="1" lang="en-US" sz="1200">
                          <a:latin typeface="Times New Roman"/>
                          <a:ea typeface="Times New Roman"/>
                          <a:cs typeface="Times New Roman"/>
                          <a:sym typeface="Times New Roman"/>
                        </a:rPr>
                        <a:t>No</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US" sz="1200">
                          <a:latin typeface="Times New Roman"/>
                          <a:ea typeface="Times New Roman"/>
                          <a:cs typeface="Times New Roman"/>
                          <a:sym typeface="Times New Roman"/>
                        </a:rPr>
                        <a:t>Classifier</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US" sz="1200">
                          <a:latin typeface="Times New Roman"/>
                          <a:ea typeface="Times New Roman"/>
                          <a:cs typeface="Times New Roman"/>
                          <a:sym typeface="Times New Roman"/>
                        </a:rPr>
                        <a:t>Jumlah Fitur</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US" sz="1200">
                          <a:latin typeface="Times New Roman"/>
                          <a:ea typeface="Times New Roman"/>
                          <a:cs typeface="Times New Roman"/>
                          <a:sym typeface="Times New Roman"/>
                        </a:rPr>
                        <a:t>Akurasi</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US" sz="1200">
                          <a:latin typeface="Times New Roman"/>
                          <a:ea typeface="Times New Roman"/>
                          <a:cs typeface="Times New Roman"/>
                          <a:sym typeface="Times New Roman"/>
                        </a:rPr>
                        <a:t>Precision</a:t>
                      </a:r>
                      <a:endParaRPr b="1"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b="1" lang="en-US" sz="1200">
                          <a:latin typeface="Times New Roman"/>
                          <a:ea typeface="Times New Roman"/>
                          <a:cs typeface="Times New Roman"/>
                          <a:sym typeface="Times New Roman"/>
                        </a:rPr>
                        <a:t>Recall</a:t>
                      </a:r>
                      <a:endParaRPr b="1" sz="1200">
                        <a:latin typeface="Times New Roman"/>
                        <a:ea typeface="Times New Roman"/>
                        <a:cs typeface="Times New Roman"/>
                        <a:sym typeface="Times New Roman"/>
                      </a:endParaRPr>
                    </a:p>
                  </a:txBody>
                  <a:tcPr marT="63500" marB="63500" marR="63500" marL="63500"/>
                </a:tc>
              </a:tr>
              <a:tr h="403350">
                <a:tc rowSpan="5">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rowSpan="5">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SVM RBF Kernel</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0.5531</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0.5688</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0.3255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0.6119</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0.6366</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0.5480</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0.6099</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0.6348</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0.544</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0.6049</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0.6312</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0.534</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0.6029</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0.6303</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0.53</a:t>
                      </a:r>
                      <a:endParaRPr sz="1200">
                        <a:latin typeface="Times New Roman"/>
                        <a:ea typeface="Times New Roman"/>
                        <a:cs typeface="Times New Roman"/>
                        <a:sym typeface="Times New Roman"/>
                      </a:endParaRPr>
                    </a:p>
                  </a:txBody>
                  <a:tcPr marT="63500" marB="63500" marR="63500" marL="63500"/>
                </a:tc>
              </a:tr>
              <a:tr h="254075">
                <a:tc rowSpan="5">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rowSpan="5">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SVM Linear Kernel</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0.5346</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0.5358</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0.2425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0.5897</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0.6100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0.4685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0.5907</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0.6100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0.4705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0.5869</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0.6093</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0.4725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0.5869</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0.6093</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0.4725</a:t>
                      </a:r>
                      <a:endParaRPr sz="1200">
                        <a:latin typeface="Times New Roman"/>
                        <a:ea typeface="Times New Roman"/>
                        <a:cs typeface="Times New Roman"/>
                        <a:sym typeface="Times New Roman"/>
                      </a:endParaRPr>
                    </a:p>
                  </a:txBody>
                  <a:tcPr marT="63500" marB="63500" marR="63500" marL="63500"/>
                </a:tc>
              </a:tr>
              <a:tr h="254075">
                <a:tc rowSpan="5">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tc>
                <a:tc rowSpan="5">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0.5377</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0.5458</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0.2525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0.5888</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0.6150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0.4745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0.5918</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0.6190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0.4785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0.5859</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0.6101</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0.4785</a:t>
                      </a:r>
                      <a:endParaRPr sz="1200">
                        <a:latin typeface="Times New Roman"/>
                        <a:ea typeface="Times New Roman"/>
                        <a:cs typeface="Times New Roman"/>
                        <a:sym typeface="Times New Roman"/>
                      </a:endParaRPr>
                    </a:p>
                  </a:txBody>
                  <a:tcPr marT="63500" marB="63500" marR="63500" marL="63500"/>
                </a:tc>
              </a:tr>
              <a:tr h="254075">
                <a:tc vMerge="1"/>
                <a:tc vMerge="1"/>
                <a:tc>
                  <a:txBody>
                    <a:bodyPr>
                      <a:noAutofit/>
                    </a:bodyPr>
                    <a:lstStyle/>
                    <a:p>
                      <a:pPr indent="0" lvl="0" marL="0" rtl="0" algn="ctr">
                        <a:spcBef>
                          <a:spcPts val="0"/>
                        </a:spcBef>
                        <a:spcAft>
                          <a:spcPts val="0"/>
                        </a:spcAft>
                        <a:buNone/>
                      </a:pPr>
                      <a:r>
                        <a:rPr lang="en-US" sz="1200">
                          <a:latin typeface="Times New Roman"/>
                          <a:ea typeface="Times New Roman"/>
                          <a:cs typeface="Times New Roman"/>
                          <a:sym typeface="Times New Roman"/>
                        </a:rPr>
                        <a:t>25</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0.5859</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0.6101</a:t>
                      </a:r>
                      <a:endParaRPr sz="1200">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0.4785</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457200" y="274638"/>
            <a:ext cx="7620000" cy="563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Analisis Eksperimen</a:t>
            </a:r>
            <a:endParaRPr/>
          </a:p>
        </p:txBody>
      </p:sp>
      <p:sp>
        <p:nvSpPr>
          <p:cNvPr id="309" name="Google Shape;309;p49"/>
          <p:cNvSpPr txBox="1"/>
          <p:nvPr>
            <p:ph idx="1" type="body"/>
          </p:nvPr>
        </p:nvSpPr>
        <p:spPr>
          <a:xfrm>
            <a:off x="457200" y="1066800"/>
            <a:ext cx="7620000" cy="53340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Akurasi paling tinggi dari tiga algoritma SVM RBF Kernel, SVM Linear Kernel, dan Linear Regression berada di sekitar 60%.</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US"/>
              <a:t>Skor hanya 60% </a:t>
            </a:r>
            <a:r>
              <a:rPr lang="en-US"/>
              <a:t> </a:t>
            </a:r>
            <a:r>
              <a:rPr lang="en-US"/>
              <a:t>disebabkan oleh 2 hal yaitu:</a:t>
            </a:r>
            <a:endParaRPr/>
          </a:p>
          <a:p>
            <a:pPr indent="-342900" lvl="1" marL="914400" rtl="0" algn="l">
              <a:spcBef>
                <a:spcPts val="0"/>
              </a:spcBef>
              <a:spcAft>
                <a:spcPts val="0"/>
              </a:spcAft>
              <a:buSzPts val="1800"/>
              <a:buChar char="•"/>
            </a:pPr>
            <a:r>
              <a:rPr lang="en-US"/>
              <a:t>Human error pada proses memberikan label buzzer dan non-buzzer</a:t>
            </a:r>
            <a:endParaRPr/>
          </a:p>
          <a:p>
            <a:pPr indent="-342900" lvl="1" marL="914400" rtl="0" algn="l">
              <a:spcBef>
                <a:spcPts val="0"/>
              </a:spcBef>
              <a:spcAft>
                <a:spcPts val="0"/>
              </a:spcAft>
              <a:buSzPts val="1800"/>
              <a:buChar char="•"/>
            </a:pPr>
            <a:r>
              <a:rPr lang="en-US"/>
              <a:t>Variasi fitur yang kurang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Tahoma"/>
              <a:buNone/>
            </a:pPr>
            <a:r>
              <a:rPr lang="en-US"/>
              <a:t>Kesimpulan</a:t>
            </a:r>
            <a:endParaRPr/>
          </a:p>
        </p:txBody>
      </p:sp>
      <p:sp>
        <p:nvSpPr>
          <p:cNvPr id="315" name="Google Shape;315;p50"/>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US"/>
              <a:t>Pendeteksi buzzer dengan nilai akurasi tertinggi di sekitar 60% sudah cukup baik. Hal yang perlu diperhatikan ketika ingin mengaplikasikan kerangka kerja deteksi buzzer ini ialah dengan memahami secara komprehensif konteks topiknya. Pada konteks pemilihan presiden RI tahun 2019, dinamika serta topik yang menjadi konten kampanye sangat bervariasi sehingga sangat sulit untuk mengidentifikasi akun buzzer dan non-buzzer. Selain itu, eksplorasi lebih jauh terkait fitur yang ingin digunakan juga diperlukan untuk menambah pandangan terhadap proses pendeteksian buzzer.</a:t>
            </a:r>
            <a:endParaRPr/>
          </a:p>
          <a:p>
            <a:pPr indent="0" lvl="0" marL="34290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Tahoma"/>
              <a:buNone/>
            </a:pPr>
            <a:r>
              <a:rPr lang="en-US"/>
              <a:t>Referensi</a:t>
            </a:r>
            <a:endParaRPr/>
          </a:p>
        </p:txBody>
      </p:sp>
      <p:sp>
        <p:nvSpPr>
          <p:cNvPr id="321" name="Google Shape;321;p51"/>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M. Cornfield, “Yes, it did make a difference,” Media &amp; Politics, June 2008. [Online]. Available: Retrieved July 16, 2015, from </a:t>
            </a:r>
            <a:r>
              <a:rPr lang="en-US" u="sng">
                <a:solidFill>
                  <a:schemeClr val="hlink"/>
                </a:solidFill>
                <a:hlinkClick r:id="rId3"/>
              </a:rPr>
              <a:t>http://takingnote.tcf.org/2008/06/yes-it-did-make.html</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Ibrahim, Mochamad &amp; Abdillah, Omar &amp; F. Wicaksono, Alfan &amp; Adriani, Mirna. (2015). Buzzer Detection and Sentiment Analysis for Predicting Presidential Election Results in a Twitter Nation. 1348-1353. 10.1109/ICDMW.2015.113.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Kantepe, Mucahit &amp; Can Ganiz, Murat. (2017). Preprocessing framework for Twitter bot detection. 630-634. 10.1109/UBMK.2017.8093483.  </a:t>
            </a:r>
            <a:endParaRPr/>
          </a:p>
          <a:p>
            <a:pPr indent="-88900" lvl="0" marL="342900" rtl="0" algn="l">
              <a:spcBef>
                <a:spcPts val="0"/>
              </a:spcBef>
              <a:spcAft>
                <a:spcPts val="0"/>
              </a:spcAft>
              <a:buClr>
                <a:schemeClr val="dk1"/>
              </a:buClr>
              <a:buSzPts val="1100"/>
              <a:buFont typeface="Arial"/>
              <a:buNone/>
            </a:pPr>
            <a:r>
              <a:t/>
            </a:r>
            <a:endParaRPr/>
          </a:p>
          <a:p>
            <a:pPr indent="-88900" lvl="0" marL="342900" rtl="0" algn="l">
              <a:spcBef>
                <a:spcPts val="0"/>
              </a:spcBef>
              <a:spcAft>
                <a:spcPts val="0"/>
              </a:spcAft>
              <a:buClr>
                <a:schemeClr val="dk1"/>
              </a:buClr>
              <a:buSzPts val="1100"/>
              <a:buFont typeface="Arial"/>
              <a:buNone/>
            </a:pPr>
            <a:r>
              <a:t/>
            </a:r>
            <a:endParaRPr/>
          </a:p>
          <a:p>
            <a:pPr indent="-88900" lvl="0" marL="342900" rtl="0" algn="l">
              <a:spcBef>
                <a:spcPts val="0"/>
              </a:spcBef>
              <a:spcAft>
                <a:spcPts val="0"/>
              </a:spcAft>
              <a:buSzPts val="2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Calibri"/>
              <a:buNone/>
            </a:pPr>
            <a:r>
              <a:rPr lang="en-US">
                <a:latin typeface="Calibri"/>
                <a:ea typeface="Calibri"/>
                <a:cs typeface="Calibri"/>
                <a:sym typeface="Calibri"/>
              </a:rPr>
              <a:t>Outline</a:t>
            </a:r>
            <a:endParaRPr/>
          </a:p>
        </p:txBody>
      </p:sp>
      <p:grpSp>
        <p:nvGrpSpPr>
          <p:cNvPr id="234" name="Google Shape;234;p40"/>
          <p:cNvGrpSpPr/>
          <p:nvPr/>
        </p:nvGrpSpPr>
        <p:grpSpPr>
          <a:xfrm>
            <a:off x="495300" y="1092049"/>
            <a:ext cx="7543800" cy="4240801"/>
            <a:chOff x="0" y="51299"/>
            <a:chExt cx="7543800" cy="4240801"/>
          </a:xfrm>
        </p:grpSpPr>
        <p:sp>
          <p:nvSpPr>
            <p:cNvPr id="235" name="Google Shape;235;p40"/>
            <p:cNvSpPr/>
            <p:nvPr/>
          </p:nvSpPr>
          <p:spPr>
            <a:xfrm>
              <a:off x="0" y="51299"/>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0"/>
            <p:cNvSpPr txBox="1"/>
            <p:nvPr/>
          </p:nvSpPr>
          <p:spPr>
            <a:xfrm>
              <a:off x="23417" y="74716"/>
              <a:ext cx="7496966"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Calibri"/>
                  <a:ea typeface="Calibri"/>
                  <a:cs typeface="Calibri"/>
                  <a:sym typeface="Calibri"/>
                </a:rPr>
                <a:t>Deskripsi Singkat</a:t>
              </a:r>
              <a:endParaRPr/>
            </a:p>
          </p:txBody>
        </p:sp>
        <p:sp>
          <p:nvSpPr>
            <p:cNvPr id="237" name="Google Shape;237;p40"/>
            <p:cNvSpPr/>
            <p:nvPr/>
          </p:nvSpPr>
          <p:spPr>
            <a:xfrm>
              <a:off x="0" y="588600"/>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0"/>
            <p:cNvSpPr txBox="1"/>
            <p:nvPr/>
          </p:nvSpPr>
          <p:spPr>
            <a:xfrm>
              <a:off x="23417" y="612017"/>
              <a:ext cx="7496966"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Calibri"/>
                  <a:ea typeface="Calibri"/>
                  <a:cs typeface="Calibri"/>
                  <a:sym typeface="Calibri"/>
                </a:rPr>
                <a:t>Rumusan Masalah</a:t>
              </a:r>
              <a:endParaRPr/>
            </a:p>
          </p:txBody>
        </p:sp>
        <p:sp>
          <p:nvSpPr>
            <p:cNvPr id="239" name="Google Shape;239;p40"/>
            <p:cNvSpPr/>
            <p:nvPr/>
          </p:nvSpPr>
          <p:spPr>
            <a:xfrm>
              <a:off x="0" y="1125900"/>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0"/>
            <p:cNvSpPr txBox="1"/>
            <p:nvPr/>
          </p:nvSpPr>
          <p:spPr>
            <a:xfrm>
              <a:off x="23417" y="1149317"/>
              <a:ext cx="7496966"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Calibri"/>
                  <a:ea typeface="Calibri"/>
                  <a:cs typeface="Calibri"/>
                  <a:sym typeface="Calibri"/>
                </a:rPr>
                <a:t>Applicability</a:t>
              </a:r>
              <a:endParaRPr/>
            </a:p>
          </p:txBody>
        </p:sp>
        <p:sp>
          <p:nvSpPr>
            <p:cNvPr id="241" name="Google Shape;241;p40"/>
            <p:cNvSpPr/>
            <p:nvPr/>
          </p:nvSpPr>
          <p:spPr>
            <a:xfrm>
              <a:off x="0" y="1663200"/>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0"/>
            <p:cNvSpPr txBox="1"/>
            <p:nvPr/>
          </p:nvSpPr>
          <p:spPr>
            <a:xfrm>
              <a:off x="23417" y="1686617"/>
              <a:ext cx="7496966"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Calibri"/>
                  <a:ea typeface="Calibri"/>
                  <a:cs typeface="Calibri"/>
                  <a:sym typeface="Calibri"/>
                </a:rPr>
                <a:t>Data &amp; Variables</a:t>
              </a:r>
              <a:endParaRPr/>
            </a:p>
          </p:txBody>
        </p:sp>
        <p:sp>
          <p:nvSpPr>
            <p:cNvPr id="243" name="Google Shape;243;p40"/>
            <p:cNvSpPr/>
            <p:nvPr/>
          </p:nvSpPr>
          <p:spPr>
            <a:xfrm>
              <a:off x="0" y="2200500"/>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0"/>
            <p:cNvSpPr txBox="1"/>
            <p:nvPr/>
          </p:nvSpPr>
          <p:spPr>
            <a:xfrm>
              <a:off x="23417" y="2223917"/>
              <a:ext cx="7496966"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b="0" i="0" lang="en-US" sz="2000" u="none" cap="none" strike="noStrike">
                  <a:solidFill>
                    <a:schemeClr val="lt1"/>
                  </a:solidFill>
                  <a:latin typeface="Calibri"/>
                  <a:ea typeface="Calibri"/>
                  <a:cs typeface="Calibri"/>
                  <a:sym typeface="Calibri"/>
                </a:rPr>
                <a:t>Metodologi</a:t>
              </a:r>
              <a:endParaRPr/>
            </a:p>
          </p:txBody>
        </p:sp>
        <p:sp>
          <p:nvSpPr>
            <p:cNvPr id="245" name="Google Shape;245;p40"/>
            <p:cNvSpPr/>
            <p:nvPr/>
          </p:nvSpPr>
          <p:spPr>
            <a:xfrm>
              <a:off x="0" y="2737800"/>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0"/>
            <p:cNvSpPr txBox="1"/>
            <p:nvPr/>
          </p:nvSpPr>
          <p:spPr>
            <a:xfrm>
              <a:off x="23417" y="2761217"/>
              <a:ext cx="7496966"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lang="en-US" sz="2000">
                  <a:solidFill>
                    <a:schemeClr val="lt1"/>
                  </a:solidFill>
                  <a:latin typeface="Calibri"/>
                  <a:ea typeface="Calibri"/>
                  <a:cs typeface="Calibri"/>
                  <a:sym typeface="Calibri"/>
                </a:rPr>
                <a:t>Eksperimen</a:t>
              </a:r>
              <a:endParaRPr/>
            </a:p>
          </p:txBody>
        </p:sp>
        <p:sp>
          <p:nvSpPr>
            <p:cNvPr id="247" name="Google Shape;247;p40"/>
            <p:cNvSpPr/>
            <p:nvPr/>
          </p:nvSpPr>
          <p:spPr>
            <a:xfrm>
              <a:off x="0" y="3275100"/>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0"/>
            <p:cNvSpPr txBox="1"/>
            <p:nvPr/>
          </p:nvSpPr>
          <p:spPr>
            <a:xfrm>
              <a:off x="23417" y="3298517"/>
              <a:ext cx="7496966" cy="432866"/>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lang="en-US" sz="2000">
                  <a:solidFill>
                    <a:schemeClr val="lt1"/>
                  </a:solidFill>
                  <a:latin typeface="Calibri"/>
                  <a:ea typeface="Calibri"/>
                  <a:cs typeface="Calibri"/>
                  <a:sym typeface="Calibri"/>
                </a:rPr>
                <a:t>Hasil Eksperimen</a:t>
              </a:r>
              <a:endParaRPr b="0" i="0" sz="2000" u="none" cap="none" strike="noStrike">
                <a:solidFill>
                  <a:schemeClr val="lt1"/>
                </a:solidFill>
                <a:latin typeface="Calibri"/>
                <a:ea typeface="Calibri"/>
                <a:cs typeface="Calibri"/>
                <a:sym typeface="Calibri"/>
              </a:endParaRPr>
            </a:p>
          </p:txBody>
        </p:sp>
        <p:sp>
          <p:nvSpPr>
            <p:cNvPr id="249" name="Google Shape;249;p40"/>
            <p:cNvSpPr/>
            <p:nvPr/>
          </p:nvSpPr>
          <p:spPr>
            <a:xfrm>
              <a:off x="0" y="3812400"/>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0"/>
            <p:cNvSpPr txBox="1"/>
            <p:nvPr/>
          </p:nvSpPr>
          <p:spPr>
            <a:xfrm>
              <a:off x="23392" y="3835817"/>
              <a:ext cx="7497000" cy="43290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None/>
              </a:pPr>
              <a:r>
                <a:rPr lang="en-US" sz="2000">
                  <a:solidFill>
                    <a:schemeClr val="lt1"/>
                  </a:solidFill>
                  <a:latin typeface="Calibri"/>
                  <a:ea typeface="Calibri"/>
                  <a:cs typeface="Calibri"/>
                  <a:sym typeface="Calibri"/>
                </a:rPr>
                <a:t>Analisis Eksperimen</a:t>
              </a:r>
              <a:endParaRPr b="0" i="0" sz="2000" u="none" cap="none" strike="noStrike">
                <a:solidFill>
                  <a:schemeClr val="lt1"/>
                </a:solidFill>
                <a:latin typeface="Calibri"/>
                <a:ea typeface="Calibri"/>
                <a:cs typeface="Calibri"/>
                <a:sym typeface="Calibri"/>
              </a:endParaRPr>
            </a:p>
          </p:txBody>
        </p:sp>
      </p:grpSp>
      <p:sp>
        <p:nvSpPr>
          <p:cNvPr id="251" name="Google Shape;251;p40"/>
          <p:cNvSpPr/>
          <p:nvPr/>
        </p:nvSpPr>
        <p:spPr>
          <a:xfrm>
            <a:off x="495300" y="5409050"/>
            <a:ext cx="7543800" cy="479700"/>
          </a:xfrm>
          <a:prstGeom prst="roundRect">
            <a:avLst>
              <a:gd fmla="val 16667" name="adj"/>
            </a:avLst>
          </a:prstGeom>
          <a:solidFill>
            <a:srgbClr val="596377"/>
          </a:solidFill>
          <a:ln cap="flat" cmpd="sng" w="25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0"/>
          <p:cNvSpPr txBox="1"/>
          <p:nvPr/>
        </p:nvSpPr>
        <p:spPr>
          <a:xfrm>
            <a:off x="567400" y="5409050"/>
            <a:ext cx="71046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FFFF"/>
                </a:solidFill>
                <a:latin typeface="Calibri"/>
                <a:ea typeface="Calibri"/>
                <a:cs typeface="Calibri"/>
                <a:sym typeface="Calibri"/>
              </a:rPr>
              <a:t>Kesimpulan</a:t>
            </a:r>
            <a:endParaRPr sz="20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Calibri"/>
              <a:buNone/>
            </a:pPr>
            <a:r>
              <a:rPr lang="en-US">
                <a:latin typeface="Calibri"/>
                <a:ea typeface="Calibri"/>
                <a:cs typeface="Calibri"/>
                <a:sym typeface="Calibri"/>
              </a:rPr>
              <a:t>Deskripsi Singkat</a:t>
            </a:r>
            <a:endParaRPr/>
          </a:p>
        </p:txBody>
      </p:sp>
      <p:sp>
        <p:nvSpPr>
          <p:cNvPr id="258" name="Google Shape;258;p41"/>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200"/>
              <a:buChar char="•"/>
            </a:pPr>
            <a:r>
              <a:rPr lang="en-US"/>
              <a:t>Proyek ini menghasilkan produk yang dapat melakukan k</a:t>
            </a:r>
            <a:r>
              <a:rPr lang="en-US"/>
              <a:t>lasifikasi akun Twitter yang membagi akun menjadi dua kelas yaitu buzzer dan non buzzer. </a:t>
            </a:r>
            <a:endParaRPr/>
          </a:p>
          <a:p>
            <a:pPr indent="0" lvl="0" marL="342900" rtl="0" algn="l">
              <a:spcBef>
                <a:spcPts val="0"/>
              </a:spcBef>
              <a:spcAft>
                <a:spcPts val="0"/>
              </a:spcAft>
              <a:buNone/>
            </a:pPr>
            <a:r>
              <a:t/>
            </a:r>
            <a:endParaRPr/>
          </a:p>
          <a:p>
            <a:pPr indent="-203200" lvl="0" marL="342900" rtl="0" algn="l">
              <a:spcBef>
                <a:spcPts val="0"/>
              </a:spcBef>
              <a:spcAft>
                <a:spcPts val="0"/>
              </a:spcAft>
              <a:buSzPts val="1800"/>
              <a:buChar char="•"/>
            </a:pPr>
            <a:r>
              <a:rPr lang="en-US"/>
              <a:t>Proyek akan menggunakan kombinasi model dan fitur dengan training dan testing splitting untuk menentukan model yang bisa melakukan klasifikasi terbaik.</a:t>
            </a:r>
            <a:endParaRPr/>
          </a:p>
          <a:p>
            <a:pPr indent="0" lvl="0" marL="342900" rtl="0" algn="l">
              <a:spcBef>
                <a:spcPts val="0"/>
              </a:spcBef>
              <a:spcAft>
                <a:spcPts val="0"/>
              </a:spcAft>
              <a:buNone/>
            </a:pPr>
            <a:r>
              <a:t/>
            </a:r>
            <a:endParaRPr/>
          </a:p>
          <a:p>
            <a:pPr indent="-228600" lvl="0" marL="342900" rtl="0" algn="l">
              <a:spcBef>
                <a:spcPts val="0"/>
              </a:spcBef>
              <a:spcAft>
                <a:spcPts val="0"/>
              </a:spcAft>
              <a:buSzPts val="2200"/>
              <a:buChar char="•"/>
            </a:pPr>
            <a:r>
              <a:rPr lang="en-US"/>
              <a:t>Nantinya model hasil produk ini diharapkan dapat membedakan apakah sebuah akun merupakan akun buzzer atau bukan.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Calibri"/>
              <a:buNone/>
            </a:pPr>
            <a:r>
              <a:rPr lang="en-US">
                <a:latin typeface="Calibri"/>
                <a:ea typeface="Calibri"/>
                <a:cs typeface="Calibri"/>
                <a:sym typeface="Calibri"/>
              </a:rPr>
              <a:t>Rumusan Masalah</a:t>
            </a:r>
            <a:endParaRPr>
              <a:latin typeface="Calibri"/>
              <a:ea typeface="Calibri"/>
              <a:cs typeface="Calibri"/>
              <a:sym typeface="Calibri"/>
            </a:endParaRPr>
          </a:p>
        </p:txBody>
      </p:sp>
      <p:sp>
        <p:nvSpPr>
          <p:cNvPr id="264" name="Google Shape;264;p42"/>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400"/>
              <a:buChar char="•"/>
            </a:pPr>
            <a:r>
              <a:rPr lang="en-US" sz="2400"/>
              <a:t>Fitur apa saja yang dapat menentukan sebuah akun termasuk ke dalam buzzer?</a:t>
            </a:r>
            <a:endParaRPr sz="2400"/>
          </a:p>
          <a:p>
            <a:pPr indent="0" lvl="0" marL="342900" rtl="0" algn="l">
              <a:spcBef>
                <a:spcPts val="0"/>
              </a:spcBef>
              <a:spcAft>
                <a:spcPts val="0"/>
              </a:spcAft>
              <a:buNone/>
            </a:pPr>
            <a:r>
              <a:t/>
            </a:r>
            <a:endParaRPr sz="2400"/>
          </a:p>
          <a:p>
            <a:pPr indent="-228600" lvl="0" marL="342900" rtl="0" algn="l">
              <a:spcBef>
                <a:spcPts val="0"/>
              </a:spcBef>
              <a:spcAft>
                <a:spcPts val="0"/>
              </a:spcAft>
              <a:buSzPts val="2400"/>
              <a:buChar char="•"/>
            </a:pPr>
            <a:r>
              <a:rPr lang="en-US" sz="2400"/>
              <a:t>Bagaimana solusi model machine learning untuk mengidentifikasi buzzer twitter secara otomatis?.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Calibri"/>
              <a:buNone/>
            </a:pPr>
            <a:r>
              <a:rPr lang="en-US">
                <a:latin typeface="Calibri"/>
                <a:ea typeface="Calibri"/>
                <a:cs typeface="Calibri"/>
                <a:sym typeface="Calibri"/>
              </a:rPr>
              <a:t>Applicability</a:t>
            </a:r>
            <a:endParaRPr/>
          </a:p>
        </p:txBody>
      </p:sp>
      <p:sp>
        <p:nvSpPr>
          <p:cNvPr id="270" name="Google Shape;270;p43"/>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noAutofit/>
          </a:bodyPr>
          <a:lstStyle/>
          <a:p>
            <a:pPr indent="0" lvl="0" marL="342900" rtl="0" algn="just">
              <a:spcBef>
                <a:spcPts val="0"/>
              </a:spcBef>
              <a:spcAft>
                <a:spcPts val="0"/>
              </a:spcAft>
              <a:buNone/>
            </a:pPr>
            <a:r>
              <a:rPr lang="en-US" sz="2400"/>
              <a:t>Memberikan referensi framework deteksi akun buzzer untuk melakukan analisis sentimen menggunakan data Twitter.</a:t>
            </a:r>
            <a:endParaRPr sz="2400">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Calibri"/>
              <a:buNone/>
            </a:pPr>
            <a:r>
              <a:rPr lang="en-US">
                <a:latin typeface="Calibri"/>
                <a:ea typeface="Calibri"/>
                <a:cs typeface="Calibri"/>
                <a:sym typeface="Calibri"/>
              </a:rPr>
              <a:t>Data &amp; Variables</a:t>
            </a:r>
            <a:endParaRPr/>
          </a:p>
        </p:txBody>
      </p:sp>
      <p:sp>
        <p:nvSpPr>
          <p:cNvPr id="276" name="Google Shape;276;p44"/>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noAutofit/>
          </a:bodyPr>
          <a:lstStyle/>
          <a:p>
            <a:pPr indent="-228600" lvl="0" marL="342900" rtl="0" algn="just">
              <a:spcBef>
                <a:spcPts val="440"/>
              </a:spcBef>
              <a:spcAft>
                <a:spcPts val="0"/>
              </a:spcAft>
              <a:buSzPts val="2200"/>
              <a:buChar char="•"/>
            </a:pPr>
            <a:r>
              <a:rPr lang="en-US"/>
              <a:t>Pengumpulan 2500 tweet politik selama masa kampanye sejak 29 September 2018 sampai 13 April 2019 menggunakan Twitter Search API menggunakan beberapa kata kunci.</a:t>
            </a:r>
            <a:endParaRPr/>
          </a:p>
          <a:p>
            <a:pPr indent="-203200" lvl="0" marL="342900" rtl="0" algn="just">
              <a:spcBef>
                <a:spcPts val="440"/>
              </a:spcBef>
              <a:spcAft>
                <a:spcPts val="0"/>
              </a:spcAft>
              <a:buSzPts val="1800"/>
              <a:buChar char="•"/>
            </a:pPr>
            <a:r>
              <a:rPr lang="en-US"/>
              <a:t>Selanjutnya diambil akun dari 2500 tweet tersebut sebanyak 1017 akun.</a:t>
            </a:r>
            <a:endParaRPr/>
          </a:p>
          <a:p>
            <a:pPr indent="-203200" lvl="0" marL="342900" rtl="0" algn="just">
              <a:spcBef>
                <a:spcPts val="440"/>
              </a:spcBef>
              <a:spcAft>
                <a:spcPts val="0"/>
              </a:spcAft>
              <a:buSzPts val="1800"/>
              <a:buChar char="•"/>
            </a:pPr>
            <a:r>
              <a:rPr lang="en-US"/>
              <a:t>Masing-masing akun diperiksa dan diberikan label buzzer atau non-buzzer secara manual. </a:t>
            </a:r>
            <a:endParaRPr/>
          </a:p>
          <a:p>
            <a:pPr indent="-203200" lvl="0" marL="342900" rtl="0" algn="just">
              <a:spcBef>
                <a:spcPts val="440"/>
              </a:spcBef>
              <a:spcAft>
                <a:spcPts val="0"/>
              </a:spcAft>
              <a:buSzPts val="1800"/>
              <a:buChar char="•"/>
            </a:pPr>
            <a:r>
              <a:rPr lang="en-US"/>
              <a:t>Hasil proses label yang kami lakukan terdapat 504 akun non-buzzer, 489 akun buzzer, dan 24 akun yang tidak ditemukan.</a:t>
            </a:r>
            <a:endParaRPr/>
          </a:p>
          <a:p>
            <a:pPr indent="-88900" lvl="0" marL="342900" rtl="0" algn="l">
              <a:spcBef>
                <a:spcPts val="440"/>
              </a:spcBef>
              <a:spcAft>
                <a:spcPts val="0"/>
              </a:spcAft>
              <a:buSzPts val="2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57200" y="274638"/>
            <a:ext cx="7620000" cy="563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Keyword Tweet</a:t>
            </a:r>
            <a:endParaRPr/>
          </a:p>
        </p:txBody>
      </p:sp>
      <p:graphicFrame>
        <p:nvGraphicFramePr>
          <p:cNvPr id="283" name="Google Shape;283;p45"/>
          <p:cNvGraphicFramePr/>
          <p:nvPr/>
        </p:nvGraphicFramePr>
        <p:xfrm>
          <a:off x="952500" y="1438350"/>
          <a:ext cx="3000000" cy="3000000"/>
        </p:xfrm>
        <a:graphic>
          <a:graphicData uri="http://schemas.openxmlformats.org/drawingml/2006/table">
            <a:tbl>
              <a:tblPr>
                <a:noFill/>
                <a:tableStyleId>{BBD16F6A-4954-4BC6-B20E-9910930B8B1C}</a:tableStyleId>
              </a:tblPr>
              <a:tblGrid>
                <a:gridCol w="3199325"/>
                <a:gridCol w="3199325"/>
              </a:tblGrid>
              <a:tr h="746800">
                <a:tc>
                  <a:txBody>
                    <a:bodyPr>
                      <a:noAutofit/>
                    </a:bodyPr>
                    <a:lstStyle/>
                    <a:p>
                      <a:pPr indent="0" lvl="0" marL="0" rtl="0" algn="just">
                        <a:lnSpc>
                          <a:spcPct val="150000"/>
                        </a:lnSpc>
                        <a:spcBef>
                          <a:spcPts val="0"/>
                        </a:spcBef>
                        <a:spcAft>
                          <a:spcPts val="0"/>
                        </a:spcAft>
                        <a:buNone/>
                      </a:pPr>
                      <a:r>
                        <a:rPr b="1" lang="en-US">
                          <a:latin typeface="Maven Pro"/>
                          <a:ea typeface="Maven Pro"/>
                          <a:cs typeface="Maven Pro"/>
                          <a:sym typeface="Maven Pro"/>
                        </a:rPr>
                        <a:t>Representasi Pihak</a:t>
                      </a:r>
                      <a:endParaRPr b="1">
                        <a:latin typeface="Maven Pro"/>
                        <a:ea typeface="Maven Pro"/>
                        <a:cs typeface="Maven Pro"/>
                        <a:sym typeface="Maven Pr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50000"/>
                        </a:lnSpc>
                        <a:spcBef>
                          <a:spcPts val="0"/>
                        </a:spcBef>
                        <a:spcAft>
                          <a:spcPts val="0"/>
                        </a:spcAft>
                        <a:buNone/>
                      </a:pPr>
                      <a:r>
                        <a:rPr b="1" lang="en-US">
                          <a:latin typeface="Maven Pro"/>
                          <a:ea typeface="Maven Pro"/>
                          <a:cs typeface="Maven Pro"/>
                          <a:sym typeface="Maven Pro"/>
                        </a:rPr>
                        <a:t>Kata Kunci</a:t>
                      </a:r>
                      <a:endParaRPr b="1">
                        <a:latin typeface="Maven Pro"/>
                        <a:ea typeface="Maven Pro"/>
                        <a:cs typeface="Maven Pro"/>
                        <a:sym typeface="Maven Pr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6800">
                <a:tc>
                  <a:txBody>
                    <a:bodyPr>
                      <a:noAutofit/>
                    </a:bodyPr>
                    <a:lstStyle/>
                    <a:p>
                      <a:pPr indent="0" lvl="0" marL="0" rtl="0" algn="just">
                        <a:lnSpc>
                          <a:spcPct val="150000"/>
                        </a:lnSpc>
                        <a:spcBef>
                          <a:spcPts val="0"/>
                        </a:spcBef>
                        <a:spcAft>
                          <a:spcPts val="0"/>
                        </a:spcAft>
                        <a:buNone/>
                      </a:pPr>
                      <a:r>
                        <a:rPr lang="en-US">
                          <a:latin typeface="Maven Pro"/>
                          <a:ea typeface="Maven Pro"/>
                          <a:cs typeface="Maven Pro"/>
                          <a:sym typeface="Maven Pro"/>
                        </a:rPr>
                        <a:t>Joko Widodo </a:t>
                      </a:r>
                      <a:endParaRPr>
                        <a:latin typeface="Maven Pro"/>
                        <a:ea typeface="Maven Pro"/>
                        <a:cs typeface="Maven Pro"/>
                        <a:sym typeface="Maven Pr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50000"/>
                        </a:lnSpc>
                        <a:spcBef>
                          <a:spcPts val="0"/>
                        </a:spcBef>
                        <a:spcAft>
                          <a:spcPts val="0"/>
                        </a:spcAft>
                        <a:buNone/>
                      </a:pPr>
                      <a:r>
                        <a:rPr lang="en-US">
                          <a:latin typeface="Maven Pro"/>
                          <a:ea typeface="Maven Pro"/>
                          <a:cs typeface="Maven Pro"/>
                          <a:sym typeface="Maven Pro"/>
                        </a:rPr>
                        <a:t>”saya01”, “jokowi2periode”</a:t>
                      </a:r>
                      <a:endParaRPr>
                        <a:latin typeface="Maven Pro"/>
                        <a:ea typeface="Maven Pro"/>
                        <a:cs typeface="Maven Pro"/>
                        <a:sym typeface="Maven Pr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58375">
                <a:tc>
                  <a:txBody>
                    <a:bodyPr>
                      <a:noAutofit/>
                    </a:bodyPr>
                    <a:lstStyle/>
                    <a:p>
                      <a:pPr indent="0" lvl="0" marL="0" rtl="0" algn="just">
                        <a:lnSpc>
                          <a:spcPct val="150000"/>
                        </a:lnSpc>
                        <a:spcBef>
                          <a:spcPts val="0"/>
                        </a:spcBef>
                        <a:spcAft>
                          <a:spcPts val="0"/>
                        </a:spcAft>
                        <a:buNone/>
                      </a:pPr>
                      <a:r>
                        <a:rPr lang="en-US">
                          <a:latin typeface="Maven Pro"/>
                          <a:ea typeface="Maven Pro"/>
                          <a:cs typeface="Maven Pro"/>
                          <a:sym typeface="Maven Pro"/>
                        </a:rPr>
                        <a:t>Prabowo Subianto</a:t>
                      </a:r>
                      <a:endParaRPr>
                        <a:latin typeface="Maven Pro"/>
                        <a:ea typeface="Maven Pro"/>
                        <a:cs typeface="Maven Pro"/>
                        <a:sym typeface="Maven Pr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50000"/>
                        </a:lnSpc>
                        <a:spcBef>
                          <a:spcPts val="0"/>
                        </a:spcBef>
                        <a:spcAft>
                          <a:spcPts val="0"/>
                        </a:spcAft>
                        <a:buNone/>
                      </a:pPr>
                      <a:r>
                        <a:rPr lang="en-US">
                          <a:latin typeface="Maven Pro"/>
                          <a:ea typeface="Maven Pro"/>
                          <a:cs typeface="Maven Pro"/>
                          <a:sym typeface="Maven Pro"/>
                        </a:rPr>
                        <a:t>”2019gantipresiden”, “01maincurang”</a:t>
                      </a:r>
                      <a:endParaRPr>
                        <a:latin typeface="Maven Pro"/>
                        <a:ea typeface="Maven Pro"/>
                        <a:cs typeface="Maven Pro"/>
                        <a:sym typeface="Maven Pr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6800">
                <a:tc>
                  <a:txBody>
                    <a:bodyPr>
                      <a:noAutofit/>
                    </a:bodyPr>
                    <a:lstStyle/>
                    <a:p>
                      <a:pPr indent="0" lvl="0" marL="0" rtl="0" algn="just">
                        <a:lnSpc>
                          <a:spcPct val="150000"/>
                        </a:lnSpc>
                        <a:spcBef>
                          <a:spcPts val="0"/>
                        </a:spcBef>
                        <a:spcAft>
                          <a:spcPts val="0"/>
                        </a:spcAft>
                        <a:buNone/>
                      </a:pPr>
                      <a:r>
                        <a:rPr lang="en-US">
                          <a:latin typeface="Maven Pro"/>
                          <a:ea typeface="Maven Pro"/>
                          <a:cs typeface="Maven Pro"/>
                          <a:sym typeface="Maven Pro"/>
                        </a:rPr>
                        <a:t>Netral</a:t>
                      </a:r>
                      <a:endParaRPr>
                        <a:latin typeface="Maven Pro"/>
                        <a:ea typeface="Maven Pro"/>
                        <a:cs typeface="Maven Pro"/>
                        <a:sym typeface="Maven Pr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50000"/>
                        </a:lnSpc>
                        <a:spcBef>
                          <a:spcPts val="0"/>
                        </a:spcBef>
                        <a:spcAft>
                          <a:spcPts val="0"/>
                        </a:spcAft>
                        <a:buNone/>
                      </a:pPr>
                      <a:r>
                        <a:rPr lang="en-US">
                          <a:latin typeface="Maven Pro"/>
                          <a:ea typeface="Maven Pro"/>
                          <a:cs typeface="Maven Pro"/>
                          <a:sym typeface="Maven Pro"/>
                        </a:rPr>
                        <a:t>“pemiludamai”</a:t>
                      </a:r>
                      <a:endParaRPr>
                        <a:latin typeface="Maven Pro"/>
                        <a:ea typeface="Maven Pro"/>
                        <a:cs typeface="Maven Pro"/>
                        <a:sym typeface="Maven Pr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457200" y="274638"/>
            <a:ext cx="7620000" cy="5635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Calibri"/>
              <a:buNone/>
            </a:pPr>
            <a:r>
              <a:rPr lang="en-US">
                <a:latin typeface="Calibri"/>
                <a:ea typeface="Calibri"/>
                <a:cs typeface="Calibri"/>
                <a:sym typeface="Calibri"/>
              </a:rPr>
              <a:t>Metodologi</a:t>
            </a:r>
            <a:endParaRPr>
              <a:latin typeface="Calibri"/>
              <a:ea typeface="Calibri"/>
              <a:cs typeface="Calibri"/>
              <a:sym typeface="Calibri"/>
            </a:endParaRPr>
          </a:p>
        </p:txBody>
      </p:sp>
      <p:sp>
        <p:nvSpPr>
          <p:cNvPr id="289" name="Google Shape;289;p46"/>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noAutofit/>
          </a:bodyPr>
          <a:lstStyle/>
          <a:p>
            <a:pPr indent="-342900" lvl="0" marL="457200" rtl="0" algn="l">
              <a:spcBef>
                <a:spcPts val="440"/>
              </a:spcBef>
              <a:spcAft>
                <a:spcPts val="0"/>
              </a:spcAft>
              <a:buSzPts val="1800"/>
              <a:buChar char="•"/>
            </a:pPr>
            <a:r>
              <a:rPr lang="en-US"/>
              <a:t>Koleksi Data</a:t>
            </a:r>
            <a:br>
              <a:rPr lang="en-US"/>
            </a:br>
            <a:r>
              <a:rPr lang="en-US"/>
              <a:t>Pengambilan 1017 akun dari 2500 tweet yang memiliki keyword dari Tweet Search API</a:t>
            </a:r>
            <a:endParaRPr/>
          </a:p>
          <a:p>
            <a:pPr indent="-342900" lvl="0" marL="457200" rtl="0" algn="l">
              <a:spcBef>
                <a:spcPts val="0"/>
              </a:spcBef>
              <a:spcAft>
                <a:spcPts val="0"/>
              </a:spcAft>
              <a:buSzPts val="1800"/>
              <a:buChar char="•"/>
            </a:pPr>
            <a:r>
              <a:rPr lang="en-US"/>
              <a:t>Seleksi Fitur</a:t>
            </a:r>
            <a:endParaRPr/>
          </a:p>
          <a:p>
            <a:pPr indent="-342900" lvl="1" marL="914400" rtl="0" algn="l">
              <a:spcBef>
                <a:spcPts val="0"/>
              </a:spcBef>
              <a:spcAft>
                <a:spcPts val="0"/>
              </a:spcAft>
              <a:buSzPts val="1800"/>
              <a:buChar char="•"/>
            </a:pPr>
            <a:r>
              <a:rPr lang="en-US"/>
              <a:t>M</a:t>
            </a:r>
            <a:r>
              <a:rPr lang="en-US"/>
              <a:t>enggunakan Mutual Information untuk menghitung dependensi antara setiap fitur dengan label.</a:t>
            </a:r>
            <a:endParaRPr/>
          </a:p>
          <a:p>
            <a:pPr indent="-342900" lvl="1" marL="914400" rtl="0" algn="l">
              <a:spcBef>
                <a:spcPts val="0"/>
              </a:spcBef>
              <a:spcAft>
                <a:spcPts val="0"/>
              </a:spcAft>
              <a:buSzPts val="1800"/>
              <a:buChar char="•"/>
            </a:pPr>
            <a:r>
              <a:rPr lang="en-US"/>
              <a:t>Kami hanya menggunakan 5, 10, 15, 20, dan 25 fitur teratas sebagai eksperimen kami.</a:t>
            </a:r>
            <a:endParaRPr/>
          </a:p>
          <a:p>
            <a:pPr indent="-342900" lvl="0" marL="457200" rtl="0" algn="l">
              <a:spcBef>
                <a:spcPts val="0"/>
              </a:spcBef>
              <a:spcAft>
                <a:spcPts val="0"/>
              </a:spcAft>
              <a:buSzPts val="1800"/>
              <a:buChar char="•"/>
            </a:pPr>
            <a:r>
              <a:rPr lang="en-US"/>
              <a:t>Algoritma</a:t>
            </a:r>
            <a:endParaRPr/>
          </a:p>
          <a:p>
            <a:pPr indent="-342900" lvl="1" marL="914400" rtl="0" algn="l">
              <a:spcBef>
                <a:spcPts val="0"/>
              </a:spcBef>
              <a:spcAft>
                <a:spcPts val="0"/>
              </a:spcAft>
              <a:buSzPts val="1800"/>
              <a:buChar char="•"/>
            </a:pPr>
            <a:r>
              <a:rPr lang="en-US"/>
              <a:t>SVM dengan kernel RBF </a:t>
            </a:r>
            <a:endParaRPr/>
          </a:p>
          <a:p>
            <a:pPr indent="-342900" lvl="1" marL="914400" rtl="0" algn="l">
              <a:spcBef>
                <a:spcPts val="0"/>
              </a:spcBef>
              <a:spcAft>
                <a:spcPts val="0"/>
              </a:spcAft>
              <a:buSzPts val="1800"/>
              <a:buChar char="•"/>
            </a:pPr>
            <a:r>
              <a:rPr lang="en-US"/>
              <a:t>SVM dengan kernel linear</a:t>
            </a:r>
            <a:endParaRPr/>
          </a:p>
          <a:p>
            <a:pPr indent="-342900" lvl="1" marL="914400" rtl="0" algn="l">
              <a:spcBef>
                <a:spcPts val="0"/>
              </a:spcBef>
              <a:spcAft>
                <a:spcPts val="0"/>
              </a:spcAft>
              <a:buSzPts val="1800"/>
              <a:buChar char="•"/>
            </a:pPr>
            <a:r>
              <a:rPr lang="en-US"/>
              <a:t>Logistic Regression. </a:t>
            </a:r>
            <a:endParaRPr/>
          </a:p>
          <a:p>
            <a:pPr indent="-342900" lvl="0" marL="457200" rtl="0" algn="l">
              <a:spcBef>
                <a:spcPts val="0"/>
              </a:spcBef>
              <a:spcAft>
                <a:spcPts val="0"/>
              </a:spcAft>
              <a:buSzPts val="1800"/>
              <a:buChar char="•"/>
            </a:pPr>
            <a:r>
              <a:rPr lang="en-US"/>
              <a:t>Eksperimen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457200" y="274638"/>
            <a:ext cx="7620000" cy="56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000"/>
              <a:buFont typeface="Calibri"/>
              <a:buNone/>
            </a:pPr>
            <a:r>
              <a:rPr lang="en-US">
                <a:latin typeface="Calibri"/>
                <a:ea typeface="Calibri"/>
                <a:cs typeface="Calibri"/>
                <a:sym typeface="Calibri"/>
              </a:rPr>
              <a:t>Eksperimen</a:t>
            </a:r>
            <a:endParaRPr>
              <a:latin typeface="Calibri"/>
              <a:ea typeface="Calibri"/>
              <a:cs typeface="Calibri"/>
              <a:sym typeface="Calibri"/>
            </a:endParaRPr>
          </a:p>
        </p:txBody>
      </p:sp>
      <p:sp>
        <p:nvSpPr>
          <p:cNvPr id="295" name="Google Shape;295;p47"/>
          <p:cNvSpPr txBox="1"/>
          <p:nvPr>
            <p:ph idx="1" type="body"/>
          </p:nvPr>
        </p:nvSpPr>
        <p:spPr>
          <a:xfrm>
            <a:off x="457200" y="1066800"/>
            <a:ext cx="7620000" cy="5334000"/>
          </a:xfrm>
          <a:prstGeom prst="rect">
            <a:avLst/>
          </a:prstGeom>
          <a:noFill/>
          <a:ln>
            <a:noFill/>
          </a:ln>
        </p:spPr>
        <p:txBody>
          <a:bodyPr anchorCtr="0" anchor="t" bIns="45700" lIns="91425" spcFirstLastPara="1" rIns="91425" wrap="square" tIns="45700">
            <a:noAutofit/>
          </a:bodyPr>
          <a:lstStyle/>
          <a:p>
            <a:pPr indent="-342900" lvl="0" marL="457200" rtl="0" algn="l">
              <a:spcBef>
                <a:spcPts val="440"/>
              </a:spcBef>
              <a:spcAft>
                <a:spcPts val="0"/>
              </a:spcAft>
              <a:buSzPts val="1800"/>
              <a:buChar char="•"/>
            </a:pPr>
            <a:r>
              <a:rPr lang="en-US"/>
              <a:t>Mencoba berbagai kombinasi model dan fitur dengan training dan testing splitting.</a:t>
            </a:r>
            <a:endParaRPr/>
          </a:p>
          <a:p>
            <a:pPr indent="0" lvl="0" marL="457200" rtl="0" algn="l">
              <a:spcBef>
                <a:spcPts val="440"/>
              </a:spcBef>
              <a:spcAft>
                <a:spcPts val="0"/>
              </a:spcAft>
              <a:buNone/>
            </a:pPr>
            <a:r>
              <a:t/>
            </a:r>
            <a:endParaRPr/>
          </a:p>
          <a:p>
            <a:pPr indent="-342900" lvl="0" marL="457200" rtl="0" algn="l">
              <a:spcBef>
                <a:spcPts val="440"/>
              </a:spcBef>
              <a:spcAft>
                <a:spcPts val="0"/>
              </a:spcAft>
              <a:buSzPts val="1800"/>
              <a:buChar char="•"/>
            </a:pPr>
            <a:r>
              <a:rPr lang="en-US"/>
              <a:t>Model machine learning yang kami coba adalah: </a:t>
            </a:r>
            <a:endParaRPr/>
          </a:p>
          <a:p>
            <a:pPr indent="-342900" lvl="1" marL="914400" rtl="0" algn="l">
              <a:spcBef>
                <a:spcPts val="0"/>
              </a:spcBef>
              <a:spcAft>
                <a:spcPts val="0"/>
              </a:spcAft>
              <a:buSzPts val="1800"/>
              <a:buChar char="•"/>
            </a:pPr>
            <a:r>
              <a:rPr lang="en-US"/>
              <a:t>SVM dengan kernel RBF </a:t>
            </a:r>
            <a:endParaRPr/>
          </a:p>
          <a:p>
            <a:pPr indent="-342900" lvl="1" marL="914400" rtl="0" algn="l">
              <a:spcBef>
                <a:spcPts val="0"/>
              </a:spcBef>
              <a:spcAft>
                <a:spcPts val="0"/>
              </a:spcAft>
              <a:buSzPts val="1800"/>
              <a:buChar char="•"/>
            </a:pPr>
            <a:r>
              <a:rPr lang="en-US"/>
              <a:t>SVM dengan kernel linear</a:t>
            </a:r>
            <a:endParaRPr/>
          </a:p>
          <a:p>
            <a:pPr indent="-342900" lvl="1" marL="914400" rtl="0" algn="l">
              <a:spcBef>
                <a:spcPts val="0"/>
              </a:spcBef>
              <a:spcAft>
                <a:spcPts val="0"/>
              </a:spcAft>
              <a:buSzPts val="1800"/>
              <a:buChar char="•"/>
            </a:pPr>
            <a:r>
              <a:rPr lang="en-US"/>
              <a:t>Logistic Regression. </a:t>
            </a:r>
            <a:endParaRPr/>
          </a:p>
          <a:p>
            <a:pPr indent="0" lvl="0" marL="914400" rtl="0" algn="l">
              <a:spcBef>
                <a:spcPts val="440"/>
              </a:spcBef>
              <a:spcAft>
                <a:spcPts val="0"/>
              </a:spcAft>
              <a:buNone/>
            </a:pPr>
            <a:r>
              <a:t/>
            </a:r>
            <a:endParaRPr/>
          </a:p>
          <a:p>
            <a:pPr indent="-342900" lvl="0" marL="457200" rtl="0" algn="l">
              <a:spcBef>
                <a:spcPts val="440"/>
              </a:spcBef>
              <a:spcAft>
                <a:spcPts val="0"/>
              </a:spcAft>
              <a:buSzPts val="1800"/>
              <a:buChar char="•"/>
            </a:pPr>
            <a:r>
              <a:rPr lang="en-US"/>
              <a:t>Kami mencoba 5, 10, 15, 20, dan 25 fitur terpenting berdasarkan skor mutual information untuk masing-masing algoritma machine learning.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djacency">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