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  <p:sldId id="278" r:id="rId7"/>
    <p:sldId id="267" r:id="rId8"/>
    <p:sldId id="259" r:id="rId9"/>
    <p:sldId id="261" r:id="rId10"/>
    <p:sldId id="260" r:id="rId11"/>
    <p:sldId id="262" r:id="rId12"/>
    <p:sldId id="263" r:id="rId13"/>
    <p:sldId id="268" r:id="rId14"/>
    <p:sldId id="269" r:id="rId15"/>
    <p:sldId id="271" r:id="rId16"/>
    <p:sldId id="272" r:id="rId17"/>
    <p:sldId id="275" r:id="rId18"/>
    <p:sldId id="277" r:id="rId19"/>
    <p:sldId id="273" r:id="rId20"/>
    <p:sldId id="27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6"/>
    <p:restoredTop sz="94647"/>
  </p:normalViewPr>
  <p:slideViewPr>
    <p:cSldViewPr snapToGrid="0" snapToObjects="1">
      <p:cViewPr varScale="1">
        <p:scale>
          <a:sx n="112" d="100"/>
          <a:sy n="112" d="100"/>
        </p:scale>
        <p:origin x="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093AAE-91E2-7749-A68E-4F8D33A94E61}" type="doc">
      <dgm:prSet loTypeId="urn:microsoft.com/office/officeart/2005/8/layout/orgChar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3495CF6-593E-8B49-A2D2-9045504BE510}">
      <dgm:prSet phldrT="[Text]" custT="1"/>
      <dgm:spPr>
        <a:solidFill>
          <a:schemeClr val="accent5"/>
        </a:solidFill>
      </dgm:spPr>
      <dgm:t>
        <a:bodyPr/>
        <a:lstStyle/>
        <a:p>
          <a:r>
            <a:rPr lang="en-US" sz="2400" dirty="0"/>
            <a:t>Property Location</a:t>
          </a:r>
        </a:p>
      </dgm:t>
    </dgm:pt>
    <dgm:pt modelId="{5EDD96FF-1C65-C344-BAF9-105819539C34}" type="parTrans" cxnId="{6581C2E6-BA54-CD4A-99CE-8247C1341C7C}">
      <dgm:prSet/>
      <dgm:spPr/>
      <dgm:t>
        <a:bodyPr/>
        <a:lstStyle/>
        <a:p>
          <a:endParaRPr lang="en-US" sz="2400"/>
        </a:p>
      </dgm:t>
    </dgm:pt>
    <dgm:pt modelId="{DCFDEFEC-0AC3-BF45-B395-DF2D5EEA70FD}" type="sibTrans" cxnId="{6581C2E6-BA54-CD4A-99CE-8247C1341C7C}">
      <dgm:prSet/>
      <dgm:spPr/>
      <dgm:t>
        <a:bodyPr/>
        <a:lstStyle/>
        <a:p>
          <a:endParaRPr lang="en-US" sz="2400"/>
        </a:p>
      </dgm:t>
    </dgm:pt>
    <dgm:pt modelId="{7A883BF5-BBF4-B14C-A3EC-F1CDDF33A396}">
      <dgm:prSet phldrT="[Text]"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sz="2400" i="1" dirty="0">
              <a:solidFill>
                <a:schemeClr val="tx2"/>
              </a:solidFill>
            </a:rPr>
            <a:t>City</a:t>
          </a:r>
        </a:p>
      </dgm:t>
    </dgm:pt>
    <dgm:pt modelId="{9AE65394-0CF7-604E-A26D-67EB1D5A3A3F}" type="parTrans" cxnId="{3DA0D90F-77A3-AA47-9FD0-9CB145CAC9BE}">
      <dgm:prSet/>
      <dgm:spPr/>
      <dgm:t>
        <a:bodyPr/>
        <a:lstStyle/>
        <a:p>
          <a:endParaRPr lang="en-US" sz="2400"/>
        </a:p>
      </dgm:t>
    </dgm:pt>
    <dgm:pt modelId="{D4854810-4E37-EA4D-96E9-34557137FAB4}" type="sibTrans" cxnId="{3DA0D90F-77A3-AA47-9FD0-9CB145CAC9BE}">
      <dgm:prSet/>
      <dgm:spPr/>
      <dgm:t>
        <a:bodyPr/>
        <a:lstStyle/>
        <a:p>
          <a:endParaRPr lang="en-US" sz="2400"/>
        </a:p>
      </dgm:t>
    </dgm:pt>
    <dgm:pt modelId="{6FD2742E-BA55-7143-94FC-822C4E8B8023}">
      <dgm:prSet phldrT="[Text]"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sz="2400" i="1" dirty="0">
              <a:solidFill>
                <a:schemeClr val="tx2"/>
              </a:solidFill>
            </a:rPr>
            <a:t>Province</a:t>
          </a:r>
        </a:p>
      </dgm:t>
    </dgm:pt>
    <dgm:pt modelId="{841FD42F-D15D-9D40-9B38-74CF0F743975}" type="parTrans" cxnId="{55CC8859-14CB-6644-8094-05A2D2C6DF93}">
      <dgm:prSet/>
      <dgm:spPr/>
      <dgm:t>
        <a:bodyPr/>
        <a:lstStyle/>
        <a:p>
          <a:endParaRPr lang="en-US" sz="2400"/>
        </a:p>
      </dgm:t>
    </dgm:pt>
    <dgm:pt modelId="{FBB13F82-8793-D84E-9A85-E661A3269C11}" type="sibTrans" cxnId="{55CC8859-14CB-6644-8094-05A2D2C6DF93}">
      <dgm:prSet/>
      <dgm:spPr/>
      <dgm:t>
        <a:bodyPr/>
        <a:lstStyle/>
        <a:p>
          <a:endParaRPr lang="en-US" sz="2400"/>
        </a:p>
      </dgm:t>
    </dgm:pt>
    <dgm:pt modelId="{F4B6AA89-F688-EB44-9AD0-210FE20F86B2}">
      <dgm:prSet phldrT="[Text]"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sz="2400" i="1" dirty="0">
              <a:solidFill>
                <a:schemeClr val="tx2"/>
              </a:solidFill>
            </a:rPr>
            <a:t>Country</a:t>
          </a:r>
        </a:p>
      </dgm:t>
    </dgm:pt>
    <dgm:pt modelId="{D0B1A308-ECBF-4347-8E69-038BDC7D4A00}" type="parTrans" cxnId="{DE3E74A3-E3BE-CF4B-8DA8-B11E6B75341B}">
      <dgm:prSet/>
      <dgm:spPr/>
      <dgm:t>
        <a:bodyPr/>
        <a:lstStyle/>
        <a:p>
          <a:endParaRPr lang="en-US" sz="2400"/>
        </a:p>
      </dgm:t>
    </dgm:pt>
    <dgm:pt modelId="{C9D12A62-DA60-9B42-B15B-F64F071F8A04}" type="sibTrans" cxnId="{DE3E74A3-E3BE-CF4B-8DA8-B11E6B75341B}">
      <dgm:prSet/>
      <dgm:spPr/>
      <dgm:t>
        <a:bodyPr/>
        <a:lstStyle/>
        <a:p>
          <a:endParaRPr lang="en-US" sz="2400"/>
        </a:p>
      </dgm:t>
    </dgm:pt>
    <dgm:pt modelId="{CEFD72ED-34BB-DF43-A7CA-42C2C3319250}">
      <dgm:prSet phldrT="[Text]"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sz="2400" i="1" dirty="0">
              <a:solidFill>
                <a:schemeClr val="tx2"/>
              </a:solidFill>
            </a:rPr>
            <a:t>Region</a:t>
          </a:r>
        </a:p>
      </dgm:t>
    </dgm:pt>
    <dgm:pt modelId="{0077946D-17A8-7944-9443-6E1EFED1304C}" type="parTrans" cxnId="{DC3043E8-A3BE-444C-BDD5-6D9DFCB8166C}">
      <dgm:prSet/>
      <dgm:spPr/>
      <dgm:t>
        <a:bodyPr/>
        <a:lstStyle/>
        <a:p>
          <a:endParaRPr lang="en-US" sz="2400"/>
        </a:p>
      </dgm:t>
    </dgm:pt>
    <dgm:pt modelId="{B8C0A7CF-477A-A647-8F3C-8C9605506EDF}" type="sibTrans" cxnId="{DC3043E8-A3BE-444C-BDD5-6D9DFCB8166C}">
      <dgm:prSet/>
      <dgm:spPr/>
      <dgm:t>
        <a:bodyPr/>
        <a:lstStyle/>
        <a:p>
          <a:endParaRPr lang="en-US" sz="2400"/>
        </a:p>
      </dgm:t>
    </dgm:pt>
    <dgm:pt modelId="{DC6F70DC-426F-4F4B-8FC5-38F71EEBC45C}" type="pres">
      <dgm:prSet presAssocID="{25093AAE-91E2-7749-A68E-4F8D33A94E6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14B7F42-3E8F-5243-BA4A-09ED370CD8BA}" type="pres">
      <dgm:prSet presAssocID="{F3495CF6-593E-8B49-A2D2-9045504BE510}" presName="hierRoot1" presStyleCnt="0">
        <dgm:presLayoutVars>
          <dgm:hierBranch val="init"/>
        </dgm:presLayoutVars>
      </dgm:prSet>
      <dgm:spPr/>
    </dgm:pt>
    <dgm:pt modelId="{97DC30C7-C912-A04D-80E1-F24A76C74B7D}" type="pres">
      <dgm:prSet presAssocID="{F3495CF6-593E-8B49-A2D2-9045504BE510}" presName="rootComposite1" presStyleCnt="0"/>
      <dgm:spPr/>
    </dgm:pt>
    <dgm:pt modelId="{11FEDEAF-BB68-8848-BAAA-A075E1A9742C}" type="pres">
      <dgm:prSet presAssocID="{F3495CF6-593E-8B49-A2D2-9045504BE510}" presName="rootText1" presStyleLbl="node0" presStyleIdx="0" presStyleCnt="1" custScaleX="185271" custScaleY="108020">
        <dgm:presLayoutVars>
          <dgm:chPref val="3"/>
        </dgm:presLayoutVars>
      </dgm:prSet>
      <dgm:spPr/>
    </dgm:pt>
    <dgm:pt modelId="{BE05DD46-3D54-594C-A26E-5533C80B122F}" type="pres">
      <dgm:prSet presAssocID="{F3495CF6-593E-8B49-A2D2-9045504BE510}" presName="rootConnector1" presStyleLbl="node1" presStyleIdx="0" presStyleCnt="0"/>
      <dgm:spPr/>
    </dgm:pt>
    <dgm:pt modelId="{A3319EF7-0ECB-C54E-B34F-B6029543CE39}" type="pres">
      <dgm:prSet presAssocID="{F3495CF6-593E-8B49-A2D2-9045504BE510}" presName="hierChild2" presStyleCnt="0"/>
      <dgm:spPr/>
    </dgm:pt>
    <dgm:pt modelId="{25D99FEC-99B4-5D41-9FF9-7B5BC0752FFC}" type="pres">
      <dgm:prSet presAssocID="{9AE65394-0CF7-604E-A26D-67EB1D5A3A3F}" presName="Name37" presStyleLbl="parChTrans1D2" presStyleIdx="0" presStyleCnt="4"/>
      <dgm:spPr/>
    </dgm:pt>
    <dgm:pt modelId="{D1D1BB11-7389-0647-92B6-55F966F625D1}" type="pres">
      <dgm:prSet presAssocID="{7A883BF5-BBF4-B14C-A3EC-F1CDDF33A396}" presName="hierRoot2" presStyleCnt="0">
        <dgm:presLayoutVars>
          <dgm:hierBranch val="init"/>
        </dgm:presLayoutVars>
      </dgm:prSet>
      <dgm:spPr/>
    </dgm:pt>
    <dgm:pt modelId="{6BEA9459-C831-E04A-9795-90355D2C1B45}" type="pres">
      <dgm:prSet presAssocID="{7A883BF5-BBF4-B14C-A3EC-F1CDDF33A396}" presName="rootComposite" presStyleCnt="0"/>
      <dgm:spPr/>
    </dgm:pt>
    <dgm:pt modelId="{899E7AB4-45EB-864D-826C-5C045055AF42}" type="pres">
      <dgm:prSet presAssocID="{7A883BF5-BBF4-B14C-A3EC-F1CDDF33A396}" presName="rootText" presStyleLbl="node2" presStyleIdx="0" presStyleCnt="4">
        <dgm:presLayoutVars>
          <dgm:chPref val="3"/>
        </dgm:presLayoutVars>
      </dgm:prSet>
      <dgm:spPr/>
    </dgm:pt>
    <dgm:pt modelId="{6DCA05FB-6484-6349-AB66-24EBB7DD10EC}" type="pres">
      <dgm:prSet presAssocID="{7A883BF5-BBF4-B14C-A3EC-F1CDDF33A396}" presName="rootConnector" presStyleLbl="node2" presStyleIdx="0" presStyleCnt="4"/>
      <dgm:spPr/>
    </dgm:pt>
    <dgm:pt modelId="{43B37735-0095-A14A-A989-998934A3C01E}" type="pres">
      <dgm:prSet presAssocID="{7A883BF5-BBF4-B14C-A3EC-F1CDDF33A396}" presName="hierChild4" presStyleCnt="0"/>
      <dgm:spPr/>
    </dgm:pt>
    <dgm:pt modelId="{FC330D9A-8D77-C64F-A287-93524D993639}" type="pres">
      <dgm:prSet presAssocID="{7A883BF5-BBF4-B14C-A3EC-F1CDDF33A396}" presName="hierChild5" presStyleCnt="0"/>
      <dgm:spPr/>
    </dgm:pt>
    <dgm:pt modelId="{CE32CEA3-2304-4547-83F7-2CBE3BA9478C}" type="pres">
      <dgm:prSet presAssocID="{0077946D-17A8-7944-9443-6E1EFED1304C}" presName="Name37" presStyleLbl="parChTrans1D2" presStyleIdx="1" presStyleCnt="4"/>
      <dgm:spPr/>
    </dgm:pt>
    <dgm:pt modelId="{14BCE49A-5825-E34F-8863-41099CD9DFD1}" type="pres">
      <dgm:prSet presAssocID="{CEFD72ED-34BB-DF43-A7CA-42C2C3319250}" presName="hierRoot2" presStyleCnt="0">
        <dgm:presLayoutVars>
          <dgm:hierBranch val="init"/>
        </dgm:presLayoutVars>
      </dgm:prSet>
      <dgm:spPr/>
    </dgm:pt>
    <dgm:pt modelId="{3A80F6F7-1028-BC47-B251-17A2054C5197}" type="pres">
      <dgm:prSet presAssocID="{CEFD72ED-34BB-DF43-A7CA-42C2C3319250}" presName="rootComposite" presStyleCnt="0"/>
      <dgm:spPr/>
    </dgm:pt>
    <dgm:pt modelId="{F7022D49-D1C3-CE4E-982B-B6474BB7416F}" type="pres">
      <dgm:prSet presAssocID="{CEFD72ED-34BB-DF43-A7CA-42C2C3319250}" presName="rootText" presStyleLbl="node2" presStyleIdx="1" presStyleCnt="4">
        <dgm:presLayoutVars>
          <dgm:chPref val="3"/>
        </dgm:presLayoutVars>
      </dgm:prSet>
      <dgm:spPr/>
    </dgm:pt>
    <dgm:pt modelId="{C2AE0DFE-D56C-4145-A699-F65A18E99DE2}" type="pres">
      <dgm:prSet presAssocID="{CEFD72ED-34BB-DF43-A7CA-42C2C3319250}" presName="rootConnector" presStyleLbl="node2" presStyleIdx="1" presStyleCnt="4"/>
      <dgm:spPr/>
    </dgm:pt>
    <dgm:pt modelId="{63862A74-1C43-4A4F-81AA-8ECD8E7880E1}" type="pres">
      <dgm:prSet presAssocID="{CEFD72ED-34BB-DF43-A7CA-42C2C3319250}" presName="hierChild4" presStyleCnt="0"/>
      <dgm:spPr/>
    </dgm:pt>
    <dgm:pt modelId="{CD711F4B-D3BD-D84F-8D77-94CB0197EB53}" type="pres">
      <dgm:prSet presAssocID="{CEFD72ED-34BB-DF43-A7CA-42C2C3319250}" presName="hierChild5" presStyleCnt="0"/>
      <dgm:spPr/>
    </dgm:pt>
    <dgm:pt modelId="{F2E1E62E-7318-A848-84D8-35613B475467}" type="pres">
      <dgm:prSet presAssocID="{841FD42F-D15D-9D40-9B38-74CF0F743975}" presName="Name37" presStyleLbl="parChTrans1D2" presStyleIdx="2" presStyleCnt="4"/>
      <dgm:spPr/>
    </dgm:pt>
    <dgm:pt modelId="{BCBA1DB6-5A31-A94D-920C-B2C7BBED6C25}" type="pres">
      <dgm:prSet presAssocID="{6FD2742E-BA55-7143-94FC-822C4E8B8023}" presName="hierRoot2" presStyleCnt="0">
        <dgm:presLayoutVars>
          <dgm:hierBranch val="init"/>
        </dgm:presLayoutVars>
      </dgm:prSet>
      <dgm:spPr/>
    </dgm:pt>
    <dgm:pt modelId="{ED8E2122-9521-0343-BCFA-65C79D1424CA}" type="pres">
      <dgm:prSet presAssocID="{6FD2742E-BA55-7143-94FC-822C4E8B8023}" presName="rootComposite" presStyleCnt="0"/>
      <dgm:spPr/>
    </dgm:pt>
    <dgm:pt modelId="{F34DACC0-C9FC-9C4F-B09A-F85BBA10B51D}" type="pres">
      <dgm:prSet presAssocID="{6FD2742E-BA55-7143-94FC-822C4E8B8023}" presName="rootText" presStyleLbl="node2" presStyleIdx="2" presStyleCnt="4">
        <dgm:presLayoutVars>
          <dgm:chPref val="3"/>
        </dgm:presLayoutVars>
      </dgm:prSet>
      <dgm:spPr/>
    </dgm:pt>
    <dgm:pt modelId="{23748A47-D857-D742-814D-417B9A43CA57}" type="pres">
      <dgm:prSet presAssocID="{6FD2742E-BA55-7143-94FC-822C4E8B8023}" presName="rootConnector" presStyleLbl="node2" presStyleIdx="2" presStyleCnt="4"/>
      <dgm:spPr/>
    </dgm:pt>
    <dgm:pt modelId="{446C51E0-6EC1-2343-B77A-5660AAFEEB5D}" type="pres">
      <dgm:prSet presAssocID="{6FD2742E-BA55-7143-94FC-822C4E8B8023}" presName="hierChild4" presStyleCnt="0"/>
      <dgm:spPr/>
    </dgm:pt>
    <dgm:pt modelId="{081D9DF6-AFB1-A048-8111-799296FC726A}" type="pres">
      <dgm:prSet presAssocID="{6FD2742E-BA55-7143-94FC-822C4E8B8023}" presName="hierChild5" presStyleCnt="0"/>
      <dgm:spPr/>
    </dgm:pt>
    <dgm:pt modelId="{E07440CA-FC3F-144F-A3D8-39EC70DCAF15}" type="pres">
      <dgm:prSet presAssocID="{D0B1A308-ECBF-4347-8E69-038BDC7D4A00}" presName="Name37" presStyleLbl="parChTrans1D2" presStyleIdx="3" presStyleCnt="4"/>
      <dgm:spPr/>
    </dgm:pt>
    <dgm:pt modelId="{1869CEE1-0843-8249-ABBF-4FBC7D6ADB6B}" type="pres">
      <dgm:prSet presAssocID="{F4B6AA89-F688-EB44-9AD0-210FE20F86B2}" presName="hierRoot2" presStyleCnt="0">
        <dgm:presLayoutVars>
          <dgm:hierBranch val="init"/>
        </dgm:presLayoutVars>
      </dgm:prSet>
      <dgm:spPr/>
    </dgm:pt>
    <dgm:pt modelId="{8A4FBA9F-0487-1044-834E-7A652CB8A0E7}" type="pres">
      <dgm:prSet presAssocID="{F4B6AA89-F688-EB44-9AD0-210FE20F86B2}" presName="rootComposite" presStyleCnt="0"/>
      <dgm:spPr/>
    </dgm:pt>
    <dgm:pt modelId="{4B59F8FA-EF8D-A744-B07F-49F60511178F}" type="pres">
      <dgm:prSet presAssocID="{F4B6AA89-F688-EB44-9AD0-210FE20F86B2}" presName="rootText" presStyleLbl="node2" presStyleIdx="3" presStyleCnt="4">
        <dgm:presLayoutVars>
          <dgm:chPref val="3"/>
        </dgm:presLayoutVars>
      </dgm:prSet>
      <dgm:spPr/>
    </dgm:pt>
    <dgm:pt modelId="{6BB4DD4E-CFB3-5741-B478-7F27FC362B2F}" type="pres">
      <dgm:prSet presAssocID="{F4B6AA89-F688-EB44-9AD0-210FE20F86B2}" presName="rootConnector" presStyleLbl="node2" presStyleIdx="3" presStyleCnt="4"/>
      <dgm:spPr/>
    </dgm:pt>
    <dgm:pt modelId="{E7FA0AB7-A7A6-6547-A922-B9E2D3FFB75F}" type="pres">
      <dgm:prSet presAssocID="{F4B6AA89-F688-EB44-9AD0-210FE20F86B2}" presName="hierChild4" presStyleCnt="0"/>
      <dgm:spPr/>
    </dgm:pt>
    <dgm:pt modelId="{B27B2446-37B9-B449-A8A9-C1976E5775EE}" type="pres">
      <dgm:prSet presAssocID="{F4B6AA89-F688-EB44-9AD0-210FE20F86B2}" presName="hierChild5" presStyleCnt="0"/>
      <dgm:spPr/>
    </dgm:pt>
    <dgm:pt modelId="{8B1178A2-0045-264E-87F6-9C5B5AC1F783}" type="pres">
      <dgm:prSet presAssocID="{F3495CF6-593E-8B49-A2D2-9045504BE510}" presName="hierChild3" presStyleCnt="0"/>
      <dgm:spPr/>
    </dgm:pt>
  </dgm:ptLst>
  <dgm:cxnLst>
    <dgm:cxn modelId="{3DA0D90F-77A3-AA47-9FD0-9CB145CAC9BE}" srcId="{F3495CF6-593E-8B49-A2D2-9045504BE510}" destId="{7A883BF5-BBF4-B14C-A3EC-F1CDDF33A396}" srcOrd="0" destOrd="0" parTransId="{9AE65394-0CF7-604E-A26D-67EB1D5A3A3F}" sibTransId="{D4854810-4E37-EA4D-96E9-34557137FAB4}"/>
    <dgm:cxn modelId="{D9770129-14E8-8745-BBFB-50770C8BD6C5}" type="presOf" srcId="{841FD42F-D15D-9D40-9B38-74CF0F743975}" destId="{F2E1E62E-7318-A848-84D8-35613B475467}" srcOrd="0" destOrd="0" presId="urn:microsoft.com/office/officeart/2005/8/layout/orgChart1"/>
    <dgm:cxn modelId="{3DC35D33-C972-8B43-982F-E2777999C35C}" type="presOf" srcId="{CEFD72ED-34BB-DF43-A7CA-42C2C3319250}" destId="{C2AE0DFE-D56C-4145-A699-F65A18E99DE2}" srcOrd="1" destOrd="0" presId="urn:microsoft.com/office/officeart/2005/8/layout/orgChart1"/>
    <dgm:cxn modelId="{2C70C633-88FF-7C49-BD0B-970CD4279C66}" type="presOf" srcId="{F4B6AA89-F688-EB44-9AD0-210FE20F86B2}" destId="{4B59F8FA-EF8D-A744-B07F-49F60511178F}" srcOrd="0" destOrd="0" presId="urn:microsoft.com/office/officeart/2005/8/layout/orgChart1"/>
    <dgm:cxn modelId="{44AD4D3D-44C4-E743-9BC1-43CD54EDBFB1}" type="presOf" srcId="{0077946D-17A8-7944-9443-6E1EFED1304C}" destId="{CE32CEA3-2304-4547-83F7-2CBE3BA9478C}" srcOrd="0" destOrd="0" presId="urn:microsoft.com/office/officeart/2005/8/layout/orgChart1"/>
    <dgm:cxn modelId="{2513BD41-FACC-9A45-AC2A-F121B6F57637}" type="presOf" srcId="{6FD2742E-BA55-7143-94FC-822C4E8B8023}" destId="{F34DACC0-C9FC-9C4F-B09A-F85BBA10B51D}" srcOrd="0" destOrd="0" presId="urn:microsoft.com/office/officeart/2005/8/layout/orgChart1"/>
    <dgm:cxn modelId="{F266B049-8C34-7649-9A79-3B5BB93C97A8}" type="presOf" srcId="{D0B1A308-ECBF-4347-8E69-038BDC7D4A00}" destId="{E07440CA-FC3F-144F-A3D8-39EC70DCAF15}" srcOrd="0" destOrd="0" presId="urn:microsoft.com/office/officeart/2005/8/layout/orgChart1"/>
    <dgm:cxn modelId="{55CC8859-14CB-6644-8094-05A2D2C6DF93}" srcId="{F3495CF6-593E-8B49-A2D2-9045504BE510}" destId="{6FD2742E-BA55-7143-94FC-822C4E8B8023}" srcOrd="2" destOrd="0" parTransId="{841FD42F-D15D-9D40-9B38-74CF0F743975}" sibTransId="{FBB13F82-8793-D84E-9A85-E661A3269C11}"/>
    <dgm:cxn modelId="{5CE8AD6C-FBE9-3C46-A662-E451B216760C}" type="presOf" srcId="{F3495CF6-593E-8B49-A2D2-9045504BE510}" destId="{BE05DD46-3D54-594C-A26E-5533C80B122F}" srcOrd="1" destOrd="0" presId="urn:microsoft.com/office/officeart/2005/8/layout/orgChart1"/>
    <dgm:cxn modelId="{62379A8E-253A-1C47-B1F4-5E1500477DE4}" type="presOf" srcId="{25093AAE-91E2-7749-A68E-4F8D33A94E61}" destId="{DC6F70DC-426F-4F4B-8FC5-38F71EEBC45C}" srcOrd="0" destOrd="0" presId="urn:microsoft.com/office/officeart/2005/8/layout/orgChart1"/>
    <dgm:cxn modelId="{C55C6BA3-55C1-6541-BBF5-EFD7741F3436}" type="presOf" srcId="{7A883BF5-BBF4-B14C-A3EC-F1CDDF33A396}" destId="{6DCA05FB-6484-6349-AB66-24EBB7DD10EC}" srcOrd="1" destOrd="0" presId="urn:microsoft.com/office/officeart/2005/8/layout/orgChart1"/>
    <dgm:cxn modelId="{DE3E74A3-E3BE-CF4B-8DA8-B11E6B75341B}" srcId="{F3495CF6-593E-8B49-A2D2-9045504BE510}" destId="{F4B6AA89-F688-EB44-9AD0-210FE20F86B2}" srcOrd="3" destOrd="0" parTransId="{D0B1A308-ECBF-4347-8E69-038BDC7D4A00}" sibTransId="{C9D12A62-DA60-9B42-B15B-F64F071F8A04}"/>
    <dgm:cxn modelId="{DED2F5A9-EF37-2245-9C78-7057B6156228}" type="presOf" srcId="{7A883BF5-BBF4-B14C-A3EC-F1CDDF33A396}" destId="{899E7AB4-45EB-864D-826C-5C045055AF42}" srcOrd="0" destOrd="0" presId="urn:microsoft.com/office/officeart/2005/8/layout/orgChart1"/>
    <dgm:cxn modelId="{11821CDF-8A2E-DE42-86CC-A02C0314236B}" type="presOf" srcId="{CEFD72ED-34BB-DF43-A7CA-42C2C3319250}" destId="{F7022D49-D1C3-CE4E-982B-B6474BB7416F}" srcOrd="0" destOrd="0" presId="urn:microsoft.com/office/officeart/2005/8/layout/orgChart1"/>
    <dgm:cxn modelId="{6581C2E6-BA54-CD4A-99CE-8247C1341C7C}" srcId="{25093AAE-91E2-7749-A68E-4F8D33A94E61}" destId="{F3495CF6-593E-8B49-A2D2-9045504BE510}" srcOrd="0" destOrd="0" parTransId="{5EDD96FF-1C65-C344-BAF9-105819539C34}" sibTransId="{DCFDEFEC-0AC3-BF45-B395-DF2D5EEA70FD}"/>
    <dgm:cxn modelId="{DC3043E8-A3BE-444C-BDD5-6D9DFCB8166C}" srcId="{F3495CF6-593E-8B49-A2D2-9045504BE510}" destId="{CEFD72ED-34BB-DF43-A7CA-42C2C3319250}" srcOrd="1" destOrd="0" parTransId="{0077946D-17A8-7944-9443-6E1EFED1304C}" sibTransId="{B8C0A7CF-477A-A647-8F3C-8C9605506EDF}"/>
    <dgm:cxn modelId="{3D83EEEB-0CF7-0949-8165-E9F612C10A54}" type="presOf" srcId="{6FD2742E-BA55-7143-94FC-822C4E8B8023}" destId="{23748A47-D857-D742-814D-417B9A43CA57}" srcOrd="1" destOrd="0" presId="urn:microsoft.com/office/officeart/2005/8/layout/orgChart1"/>
    <dgm:cxn modelId="{C8129BEC-D39C-B948-9500-7C985114FD0D}" type="presOf" srcId="{F4B6AA89-F688-EB44-9AD0-210FE20F86B2}" destId="{6BB4DD4E-CFB3-5741-B478-7F27FC362B2F}" srcOrd="1" destOrd="0" presId="urn:microsoft.com/office/officeart/2005/8/layout/orgChart1"/>
    <dgm:cxn modelId="{1FE0D0F6-7970-704F-BB44-3203A6874F97}" type="presOf" srcId="{9AE65394-0CF7-604E-A26D-67EB1D5A3A3F}" destId="{25D99FEC-99B4-5D41-9FF9-7B5BC0752FFC}" srcOrd="0" destOrd="0" presId="urn:microsoft.com/office/officeart/2005/8/layout/orgChart1"/>
    <dgm:cxn modelId="{73F8B9F7-3FF8-4D4C-A91E-88F370F6DB59}" type="presOf" srcId="{F3495CF6-593E-8B49-A2D2-9045504BE510}" destId="{11FEDEAF-BB68-8848-BAAA-A075E1A9742C}" srcOrd="0" destOrd="0" presId="urn:microsoft.com/office/officeart/2005/8/layout/orgChart1"/>
    <dgm:cxn modelId="{C767B484-872C-4949-8210-40DD30086DBD}" type="presParOf" srcId="{DC6F70DC-426F-4F4B-8FC5-38F71EEBC45C}" destId="{414B7F42-3E8F-5243-BA4A-09ED370CD8BA}" srcOrd="0" destOrd="0" presId="urn:microsoft.com/office/officeart/2005/8/layout/orgChart1"/>
    <dgm:cxn modelId="{29A84DCB-AAF7-1042-BFD9-2D0E19D39729}" type="presParOf" srcId="{414B7F42-3E8F-5243-BA4A-09ED370CD8BA}" destId="{97DC30C7-C912-A04D-80E1-F24A76C74B7D}" srcOrd="0" destOrd="0" presId="urn:microsoft.com/office/officeart/2005/8/layout/orgChart1"/>
    <dgm:cxn modelId="{9038C87A-D1D9-7A44-B625-EF4D0980436C}" type="presParOf" srcId="{97DC30C7-C912-A04D-80E1-F24A76C74B7D}" destId="{11FEDEAF-BB68-8848-BAAA-A075E1A9742C}" srcOrd="0" destOrd="0" presId="urn:microsoft.com/office/officeart/2005/8/layout/orgChart1"/>
    <dgm:cxn modelId="{A4C5C500-825F-2D44-8F44-0B4BD100748A}" type="presParOf" srcId="{97DC30C7-C912-A04D-80E1-F24A76C74B7D}" destId="{BE05DD46-3D54-594C-A26E-5533C80B122F}" srcOrd="1" destOrd="0" presId="urn:microsoft.com/office/officeart/2005/8/layout/orgChart1"/>
    <dgm:cxn modelId="{494D928C-D982-3243-B826-1C44FAFBBC50}" type="presParOf" srcId="{414B7F42-3E8F-5243-BA4A-09ED370CD8BA}" destId="{A3319EF7-0ECB-C54E-B34F-B6029543CE39}" srcOrd="1" destOrd="0" presId="urn:microsoft.com/office/officeart/2005/8/layout/orgChart1"/>
    <dgm:cxn modelId="{82F81667-A58E-8142-8D83-54EDEFE7BF61}" type="presParOf" srcId="{A3319EF7-0ECB-C54E-B34F-B6029543CE39}" destId="{25D99FEC-99B4-5D41-9FF9-7B5BC0752FFC}" srcOrd="0" destOrd="0" presId="urn:microsoft.com/office/officeart/2005/8/layout/orgChart1"/>
    <dgm:cxn modelId="{9716AD8B-DF8D-234E-8DEC-3A8C74924CBB}" type="presParOf" srcId="{A3319EF7-0ECB-C54E-B34F-B6029543CE39}" destId="{D1D1BB11-7389-0647-92B6-55F966F625D1}" srcOrd="1" destOrd="0" presId="urn:microsoft.com/office/officeart/2005/8/layout/orgChart1"/>
    <dgm:cxn modelId="{7EDA5238-A566-F34A-87CE-7E83576B5DF5}" type="presParOf" srcId="{D1D1BB11-7389-0647-92B6-55F966F625D1}" destId="{6BEA9459-C831-E04A-9795-90355D2C1B45}" srcOrd="0" destOrd="0" presId="urn:microsoft.com/office/officeart/2005/8/layout/orgChart1"/>
    <dgm:cxn modelId="{A9E9A249-6363-2B46-942E-A5A796205C59}" type="presParOf" srcId="{6BEA9459-C831-E04A-9795-90355D2C1B45}" destId="{899E7AB4-45EB-864D-826C-5C045055AF42}" srcOrd="0" destOrd="0" presId="urn:microsoft.com/office/officeart/2005/8/layout/orgChart1"/>
    <dgm:cxn modelId="{CBAB0644-E93F-6F40-8BE3-3AD56AF9F5AF}" type="presParOf" srcId="{6BEA9459-C831-E04A-9795-90355D2C1B45}" destId="{6DCA05FB-6484-6349-AB66-24EBB7DD10EC}" srcOrd="1" destOrd="0" presId="urn:microsoft.com/office/officeart/2005/8/layout/orgChart1"/>
    <dgm:cxn modelId="{23505BDD-5183-294E-95DF-22947E1BA6A6}" type="presParOf" srcId="{D1D1BB11-7389-0647-92B6-55F966F625D1}" destId="{43B37735-0095-A14A-A989-998934A3C01E}" srcOrd="1" destOrd="0" presId="urn:microsoft.com/office/officeart/2005/8/layout/orgChart1"/>
    <dgm:cxn modelId="{B57798AA-E30A-A341-95D6-CFDBD37C8806}" type="presParOf" srcId="{D1D1BB11-7389-0647-92B6-55F966F625D1}" destId="{FC330D9A-8D77-C64F-A287-93524D993639}" srcOrd="2" destOrd="0" presId="urn:microsoft.com/office/officeart/2005/8/layout/orgChart1"/>
    <dgm:cxn modelId="{3BDFA9C7-D9C7-3D4C-A66D-3491821C0BE7}" type="presParOf" srcId="{A3319EF7-0ECB-C54E-B34F-B6029543CE39}" destId="{CE32CEA3-2304-4547-83F7-2CBE3BA9478C}" srcOrd="2" destOrd="0" presId="urn:microsoft.com/office/officeart/2005/8/layout/orgChart1"/>
    <dgm:cxn modelId="{81174D55-7443-DD4B-B53F-903AE68D18F9}" type="presParOf" srcId="{A3319EF7-0ECB-C54E-B34F-B6029543CE39}" destId="{14BCE49A-5825-E34F-8863-41099CD9DFD1}" srcOrd="3" destOrd="0" presId="urn:microsoft.com/office/officeart/2005/8/layout/orgChart1"/>
    <dgm:cxn modelId="{FD5F359A-F072-204B-89B0-5912B6171051}" type="presParOf" srcId="{14BCE49A-5825-E34F-8863-41099CD9DFD1}" destId="{3A80F6F7-1028-BC47-B251-17A2054C5197}" srcOrd="0" destOrd="0" presId="urn:microsoft.com/office/officeart/2005/8/layout/orgChart1"/>
    <dgm:cxn modelId="{9286DE4C-E5FC-D54F-9263-8B01E5046076}" type="presParOf" srcId="{3A80F6F7-1028-BC47-B251-17A2054C5197}" destId="{F7022D49-D1C3-CE4E-982B-B6474BB7416F}" srcOrd="0" destOrd="0" presId="urn:microsoft.com/office/officeart/2005/8/layout/orgChart1"/>
    <dgm:cxn modelId="{81400B54-DB94-1B48-AC76-0BF4234ABF6F}" type="presParOf" srcId="{3A80F6F7-1028-BC47-B251-17A2054C5197}" destId="{C2AE0DFE-D56C-4145-A699-F65A18E99DE2}" srcOrd="1" destOrd="0" presId="urn:microsoft.com/office/officeart/2005/8/layout/orgChart1"/>
    <dgm:cxn modelId="{91AF8D68-5E5F-9245-9C56-A153D27AC844}" type="presParOf" srcId="{14BCE49A-5825-E34F-8863-41099CD9DFD1}" destId="{63862A74-1C43-4A4F-81AA-8ECD8E7880E1}" srcOrd="1" destOrd="0" presId="urn:microsoft.com/office/officeart/2005/8/layout/orgChart1"/>
    <dgm:cxn modelId="{24C0874B-7695-5142-A6D8-48DDF5CB3162}" type="presParOf" srcId="{14BCE49A-5825-E34F-8863-41099CD9DFD1}" destId="{CD711F4B-D3BD-D84F-8D77-94CB0197EB53}" srcOrd="2" destOrd="0" presId="urn:microsoft.com/office/officeart/2005/8/layout/orgChart1"/>
    <dgm:cxn modelId="{77AC94B2-5DED-1E41-B264-96AE46E52175}" type="presParOf" srcId="{A3319EF7-0ECB-C54E-B34F-B6029543CE39}" destId="{F2E1E62E-7318-A848-84D8-35613B475467}" srcOrd="4" destOrd="0" presId="urn:microsoft.com/office/officeart/2005/8/layout/orgChart1"/>
    <dgm:cxn modelId="{B5542D5F-5B96-2D45-87B8-EDF96FB70550}" type="presParOf" srcId="{A3319EF7-0ECB-C54E-B34F-B6029543CE39}" destId="{BCBA1DB6-5A31-A94D-920C-B2C7BBED6C25}" srcOrd="5" destOrd="0" presId="urn:microsoft.com/office/officeart/2005/8/layout/orgChart1"/>
    <dgm:cxn modelId="{719F1556-E618-F342-B532-769423CD088B}" type="presParOf" srcId="{BCBA1DB6-5A31-A94D-920C-B2C7BBED6C25}" destId="{ED8E2122-9521-0343-BCFA-65C79D1424CA}" srcOrd="0" destOrd="0" presId="urn:microsoft.com/office/officeart/2005/8/layout/orgChart1"/>
    <dgm:cxn modelId="{919F5F3A-14FD-DB42-9287-D37070B4A967}" type="presParOf" srcId="{ED8E2122-9521-0343-BCFA-65C79D1424CA}" destId="{F34DACC0-C9FC-9C4F-B09A-F85BBA10B51D}" srcOrd="0" destOrd="0" presId="urn:microsoft.com/office/officeart/2005/8/layout/orgChart1"/>
    <dgm:cxn modelId="{7E3F1CBF-68E2-D74F-BA6A-A0F3F26C0AEF}" type="presParOf" srcId="{ED8E2122-9521-0343-BCFA-65C79D1424CA}" destId="{23748A47-D857-D742-814D-417B9A43CA57}" srcOrd="1" destOrd="0" presId="urn:microsoft.com/office/officeart/2005/8/layout/orgChart1"/>
    <dgm:cxn modelId="{1C28BA8D-FDF3-B449-A802-7E84C8AED913}" type="presParOf" srcId="{BCBA1DB6-5A31-A94D-920C-B2C7BBED6C25}" destId="{446C51E0-6EC1-2343-B77A-5660AAFEEB5D}" srcOrd="1" destOrd="0" presId="urn:microsoft.com/office/officeart/2005/8/layout/orgChart1"/>
    <dgm:cxn modelId="{44F1784B-E767-5F4F-96F0-19721509ADD6}" type="presParOf" srcId="{BCBA1DB6-5A31-A94D-920C-B2C7BBED6C25}" destId="{081D9DF6-AFB1-A048-8111-799296FC726A}" srcOrd="2" destOrd="0" presId="urn:microsoft.com/office/officeart/2005/8/layout/orgChart1"/>
    <dgm:cxn modelId="{6BA9046D-EFCF-664A-BE3B-9E11958A0EF0}" type="presParOf" srcId="{A3319EF7-0ECB-C54E-B34F-B6029543CE39}" destId="{E07440CA-FC3F-144F-A3D8-39EC70DCAF15}" srcOrd="6" destOrd="0" presId="urn:microsoft.com/office/officeart/2005/8/layout/orgChart1"/>
    <dgm:cxn modelId="{0E6FB538-86A2-0F40-9828-959119919454}" type="presParOf" srcId="{A3319EF7-0ECB-C54E-B34F-B6029543CE39}" destId="{1869CEE1-0843-8249-ABBF-4FBC7D6ADB6B}" srcOrd="7" destOrd="0" presId="urn:microsoft.com/office/officeart/2005/8/layout/orgChart1"/>
    <dgm:cxn modelId="{F8363A32-99D6-5141-B66B-D84275458A99}" type="presParOf" srcId="{1869CEE1-0843-8249-ABBF-4FBC7D6ADB6B}" destId="{8A4FBA9F-0487-1044-834E-7A652CB8A0E7}" srcOrd="0" destOrd="0" presId="urn:microsoft.com/office/officeart/2005/8/layout/orgChart1"/>
    <dgm:cxn modelId="{ED0BFE51-98D7-B64E-8204-709AA9B150E4}" type="presParOf" srcId="{8A4FBA9F-0487-1044-834E-7A652CB8A0E7}" destId="{4B59F8FA-EF8D-A744-B07F-49F60511178F}" srcOrd="0" destOrd="0" presId="urn:microsoft.com/office/officeart/2005/8/layout/orgChart1"/>
    <dgm:cxn modelId="{F483E570-D29B-F749-9DC9-028BB15F8D3F}" type="presParOf" srcId="{8A4FBA9F-0487-1044-834E-7A652CB8A0E7}" destId="{6BB4DD4E-CFB3-5741-B478-7F27FC362B2F}" srcOrd="1" destOrd="0" presId="urn:microsoft.com/office/officeart/2005/8/layout/orgChart1"/>
    <dgm:cxn modelId="{F9CD2196-0900-B942-AE5B-7087E6FD94F4}" type="presParOf" srcId="{1869CEE1-0843-8249-ABBF-4FBC7D6ADB6B}" destId="{E7FA0AB7-A7A6-6547-A922-B9E2D3FFB75F}" srcOrd="1" destOrd="0" presId="urn:microsoft.com/office/officeart/2005/8/layout/orgChart1"/>
    <dgm:cxn modelId="{8DE5C4BC-11F8-2B4F-AE8B-CF94DE4C4038}" type="presParOf" srcId="{1869CEE1-0843-8249-ABBF-4FBC7D6ADB6B}" destId="{B27B2446-37B9-B449-A8A9-C1976E5775EE}" srcOrd="2" destOrd="0" presId="urn:microsoft.com/office/officeart/2005/8/layout/orgChart1"/>
    <dgm:cxn modelId="{AEFEC80C-CE4D-F943-B957-DDB40C34E133}" type="presParOf" srcId="{414B7F42-3E8F-5243-BA4A-09ED370CD8BA}" destId="{8B1178A2-0045-264E-87F6-9C5B5AC1F78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5093AAE-91E2-7749-A68E-4F8D33A94E61}" type="doc">
      <dgm:prSet loTypeId="urn:microsoft.com/office/officeart/2005/8/layout/orgChar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3495CF6-593E-8B49-A2D2-9045504BE510}">
      <dgm:prSet phldrT="[Text]" custT="1"/>
      <dgm:spPr>
        <a:solidFill>
          <a:schemeClr val="accent5"/>
        </a:solidFill>
      </dgm:spPr>
      <dgm:t>
        <a:bodyPr/>
        <a:lstStyle/>
        <a:p>
          <a:r>
            <a:rPr lang="en-US" sz="2400" dirty="0"/>
            <a:t>Property Type</a:t>
          </a:r>
        </a:p>
      </dgm:t>
    </dgm:pt>
    <dgm:pt modelId="{5EDD96FF-1C65-C344-BAF9-105819539C34}" type="parTrans" cxnId="{6581C2E6-BA54-CD4A-99CE-8247C1341C7C}">
      <dgm:prSet/>
      <dgm:spPr/>
      <dgm:t>
        <a:bodyPr/>
        <a:lstStyle/>
        <a:p>
          <a:endParaRPr lang="en-US" sz="2400"/>
        </a:p>
      </dgm:t>
    </dgm:pt>
    <dgm:pt modelId="{DCFDEFEC-0AC3-BF45-B395-DF2D5EEA70FD}" type="sibTrans" cxnId="{6581C2E6-BA54-CD4A-99CE-8247C1341C7C}">
      <dgm:prSet/>
      <dgm:spPr/>
      <dgm:t>
        <a:bodyPr/>
        <a:lstStyle/>
        <a:p>
          <a:endParaRPr lang="en-US" sz="2400"/>
        </a:p>
      </dgm:t>
    </dgm:pt>
    <dgm:pt modelId="{7A883BF5-BBF4-B14C-A3EC-F1CDDF33A396}">
      <dgm:prSet phldrT="[Text]"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sz="2400" i="1" dirty="0">
              <a:solidFill>
                <a:schemeClr val="tx2"/>
              </a:solidFill>
            </a:rPr>
            <a:t>House</a:t>
          </a:r>
        </a:p>
      </dgm:t>
    </dgm:pt>
    <dgm:pt modelId="{9AE65394-0CF7-604E-A26D-67EB1D5A3A3F}" type="parTrans" cxnId="{3DA0D90F-77A3-AA47-9FD0-9CB145CAC9BE}">
      <dgm:prSet/>
      <dgm:spPr/>
      <dgm:t>
        <a:bodyPr/>
        <a:lstStyle/>
        <a:p>
          <a:endParaRPr lang="en-US" sz="2400"/>
        </a:p>
      </dgm:t>
    </dgm:pt>
    <dgm:pt modelId="{D4854810-4E37-EA4D-96E9-34557137FAB4}" type="sibTrans" cxnId="{3DA0D90F-77A3-AA47-9FD0-9CB145CAC9BE}">
      <dgm:prSet/>
      <dgm:spPr/>
      <dgm:t>
        <a:bodyPr/>
        <a:lstStyle/>
        <a:p>
          <a:endParaRPr lang="en-US" sz="2400"/>
        </a:p>
      </dgm:t>
    </dgm:pt>
    <dgm:pt modelId="{6FD2742E-BA55-7143-94FC-822C4E8B8023}">
      <dgm:prSet phldrT="[Text]"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sz="2400" i="1" dirty="0">
              <a:solidFill>
                <a:schemeClr val="tx2"/>
              </a:solidFill>
            </a:rPr>
            <a:t>Plot</a:t>
          </a:r>
        </a:p>
      </dgm:t>
    </dgm:pt>
    <dgm:pt modelId="{841FD42F-D15D-9D40-9B38-74CF0F743975}" type="parTrans" cxnId="{55CC8859-14CB-6644-8094-05A2D2C6DF93}">
      <dgm:prSet/>
      <dgm:spPr/>
      <dgm:t>
        <a:bodyPr/>
        <a:lstStyle/>
        <a:p>
          <a:endParaRPr lang="en-US" sz="2400"/>
        </a:p>
      </dgm:t>
    </dgm:pt>
    <dgm:pt modelId="{FBB13F82-8793-D84E-9A85-E661A3269C11}" type="sibTrans" cxnId="{55CC8859-14CB-6644-8094-05A2D2C6DF93}">
      <dgm:prSet/>
      <dgm:spPr/>
      <dgm:t>
        <a:bodyPr/>
        <a:lstStyle/>
        <a:p>
          <a:endParaRPr lang="en-US" sz="2400"/>
        </a:p>
      </dgm:t>
    </dgm:pt>
    <dgm:pt modelId="{F4B6AA89-F688-EB44-9AD0-210FE20F86B2}">
      <dgm:prSet phldrT="[Text]"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sz="2400" i="1" dirty="0">
              <a:solidFill>
                <a:schemeClr val="tx2"/>
              </a:solidFill>
            </a:rPr>
            <a:t>Other</a:t>
          </a:r>
        </a:p>
      </dgm:t>
    </dgm:pt>
    <dgm:pt modelId="{D0B1A308-ECBF-4347-8E69-038BDC7D4A00}" type="parTrans" cxnId="{DE3E74A3-E3BE-CF4B-8DA8-B11E6B75341B}">
      <dgm:prSet/>
      <dgm:spPr/>
      <dgm:t>
        <a:bodyPr/>
        <a:lstStyle/>
        <a:p>
          <a:endParaRPr lang="en-US" sz="2400"/>
        </a:p>
      </dgm:t>
    </dgm:pt>
    <dgm:pt modelId="{C9D12A62-DA60-9B42-B15B-F64F071F8A04}" type="sibTrans" cxnId="{DE3E74A3-E3BE-CF4B-8DA8-B11E6B75341B}">
      <dgm:prSet/>
      <dgm:spPr/>
      <dgm:t>
        <a:bodyPr/>
        <a:lstStyle/>
        <a:p>
          <a:endParaRPr lang="en-US" sz="2400"/>
        </a:p>
      </dgm:t>
    </dgm:pt>
    <dgm:pt modelId="{CEFD72ED-34BB-DF43-A7CA-42C2C3319250}">
      <dgm:prSet phldrT="[Text]"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sz="2400" i="1" dirty="0">
              <a:solidFill>
                <a:schemeClr val="tx2"/>
              </a:solidFill>
            </a:rPr>
            <a:t>Apartment</a:t>
          </a:r>
        </a:p>
      </dgm:t>
    </dgm:pt>
    <dgm:pt modelId="{0077946D-17A8-7944-9443-6E1EFED1304C}" type="parTrans" cxnId="{DC3043E8-A3BE-444C-BDD5-6D9DFCB8166C}">
      <dgm:prSet/>
      <dgm:spPr/>
      <dgm:t>
        <a:bodyPr/>
        <a:lstStyle/>
        <a:p>
          <a:endParaRPr lang="en-US" sz="2400"/>
        </a:p>
      </dgm:t>
    </dgm:pt>
    <dgm:pt modelId="{B8C0A7CF-477A-A647-8F3C-8C9605506EDF}" type="sibTrans" cxnId="{DC3043E8-A3BE-444C-BDD5-6D9DFCB8166C}">
      <dgm:prSet/>
      <dgm:spPr/>
      <dgm:t>
        <a:bodyPr/>
        <a:lstStyle/>
        <a:p>
          <a:endParaRPr lang="en-US" sz="2400"/>
        </a:p>
      </dgm:t>
    </dgm:pt>
    <dgm:pt modelId="{DC6F70DC-426F-4F4B-8FC5-38F71EEBC45C}" type="pres">
      <dgm:prSet presAssocID="{25093AAE-91E2-7749-A68E-4F8D33A94E6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14B7F42-3E8F-5243-BA4A-09ED370CD8BA}" type="pres">
      <dgm:prSet presAssocID="{F3495CF6-593E-8B49-A2D2-9045504BE510}" presName="hierRoot1" presStyleCnt="0">
        <dgm:presLayoutVars>
          <dgm:hierBranch val="init"/>
        </dgm:presLayoutVars>
      </dgm:prSet>
      <dgm:spPr/>
    </dgm:pt>
    <dgm:pt modelId="{97DC30C7-C912-A04D-80E1-F24A76C74B7D}" type="pres">
      <dgm:prSet presAssocID="{F3495CF6-593E-8B49-A2D2-9045504BE510}" presName="rootComposite1" presStyleCnt="0"/>
      <dgm:spPr/>
    </dgm:pt>
    <dgm:pt modelId="{11FEDEAF-BB68-8848-BAAA-A075E1A9742C}" type="pres">
      <dgm:prSet presAssocID="{F3495CF6-593E-8B49-A2D2-9045504BE510}" presName="rootText1" presStyleLbl="node0" presStyleIdx="0" presStyleCnt="1" custScaleX="112102">
        <dgm:presLayoutVars>
          <dgm:chPref val="3"/>
        </dgm:presLayoutVars>
      </dgm:prSet>
      <dgm:spPr/>
    </dgm:pt>
    <dgm:pt modelId="{BE05DD46-3D54-594C-A26E-5533C80B122F}" type="pres">
      <dgm:prSet presAssocID="{F3495CF6-593E-8B49-A2D2-9045504BE510}" presName="rootConnector1" presStyleLbl="node1" presStyleIdx="0" presStyleCnt="0"/>
      <dgm:spPr/>
    </dgm:pt>
    <dgm:pt modelId="{A3319EF7-0ECB-C54E-B34F-B6029543CE39}" type="pres">
      <dgm:prSet presAssocID="{F3495CF6-593E-8B49-A2D2-9045504BE510}" presName="hierChild2" presStyleCnt="0"/>
      <dgm:spPr/>
    </dgm:pt>
    <dgm:pt modelId="{25D99FEC-99B4-5D41-9FF9-7B5BC0752FFC}" type="pres">
      <dgm:prSet presAssocID="{9AE65394-0CF7-604E-A26D-67EB1D5A3A3F}" presName="Name37" presStyleLbl="parChTrans1D2" presStyleIdx="0" presStyleCnt="4"/>
      <dgm:spPr/>
    </dgm:pt>
    <dgm:pt modelId="{D1D1BB11-7389-0647-92B6-55F966F625D1}" type="pres">
      <dgm:prSet presAssocID="{7A883BF5-BBF4-B14C-A3EC-F1CDDF33A396}" presName="hierRoot2" presStyleCnt="0">
        <dgm:presLayoutVars>
          <dgm:hierBranch val="init"/>
        </dgm:presLayoutVars>
      </dgm:prSet>
      <dgm:spPr/>
    </dgm:pt>
    <dgm:pt modelId="{6BEA9459-C831-E04A-9795-90355D2C1B45}" type="pres">
      <dgm:prSet presAssocID="{7A883BF5-BBF4-B14C-A3EC-F1CDDF33A396}" presName="rootComposite" presStyleCnt="0"/>
      <dgm:spPr/>
    </dgm:pt>
    <dgm:pt modelId="{899E7AB4-45EB-864D-826C-5C045055AF42}" type="pres">
      <dgm:prSet presAssocID="{7A883BF5-BBF4-B14C-A3EC-F1CDDF33A396}" presName="rootText" presStyleLbl="node2" presStyleIdx="0" presStyleCnt="4" custScaleX="70891">
        <dgm:presLayoutVars>
          <dgm:chPref val="3"/>
        </dgm:presLayoutVars>
      </dgm:prSet>
      <dgm:spPr/>
    </dgm:pt>
    <dgm:pt modelId="{6DCA05FB-6484-6349-AB66-24EBB7DD10EC}" type="pres">
      <dgm:prSet presAssocID="{7A883BF5-BBF4-B14C-A3EC-F1CDDF33A396}" presName="rootConnector" presStyleLbl="node2" presStyleIdx="0" presStyleCnt="4"/>
      <dgm:spPr/>
    </dgm:pt>
    <dgm:pt modelId="{43B37735-0095-A14A-A989-998934A3C01E}" type="pres">
      <dgm:prSet presAssocID="{7A883BF5-BBF4-B14C-A3EC-F1CDDF33A396}" presName="hierChild4" presStyleCnt="0"/>
      <dgm:spPr/>
    </dgm:pt>
    <dgm:pt modelId="{FC330D9A-8D77-C64F-A287-93524D993639}" type="pres">
      <dgm:prSet presAssocID="{7A883BF5-BBF4-B14C-A3EC-F1CDDF33A396}" presName="hierChild5" presStyleCnt="0"/>
      <dgm:spPr/>
    </dgm:pt>
    <dgm:pt modelId="{CE32CEA3-2304-4547-83F7-2CBE3BA9478C}" type="pres">
      <dgm:prSet presAssocID="{0077946D-17A8-7944-9443-6E1EFED1304C}" presName="Name37" presStyleLbl="parChTrans1D2" presStyleIdx="1" presStyleCnt="4"/>
      <dgm:spPr/>
    </dgm:pt>
    <dgm:pt modelId="{14BCE49A-5825-E34F-8863-41099CD9DFD1}" type="pres">
      <dgm:prSet presAssocID="{CEFD72ED-34BB-DF43-A7CA-42C2C3319250}" presName="hierRoot2" presStyleCnt="0">
        <dgm:presLayoutVars>
          <dgm:hierBranch val="init"/>
        </dgm:presLayoutVars>
      </dgm:prSet>
      <dgm:spPr/>
    </dgm:pt>
    <dgm:pt modelId="{3A80F6F7-1028-BC47-B251-17A2054C5197}" type="pres">
      <dgm:prSet presAssocID="{CEFD72ED-34BB-DF43-A7CA-42C2C3319250}" presName="rootComposite" presStyleCnt="0"/>
      <dgm:spPr/>
    </dgm:pt>
    <dgm:pt modelId="{F7022D49-D1C3-CE4E-982B-B6474BB7416F}" type="pres">
      <dgm:prSet presAssocID="{CEFD72ED-34BB-DF43-A7CA-42C2C3319250}" presName="rootText" presStyleLbl="node2" presStyleIdx="1" presStyleCnt="4" custScaleX="122755">
        <dgm:presLayoutVars>
          <dgm:chPref val="3"/>
        </dgm:presLayoutVars>
      </dgm:prSet>
      <dgm:spPr/>
    </dgm:pt>
    <dgm:pt modelId="{C2AE0DFE-D56C-4145-A699-F65A18E99DE2}" type="pres">
      <dgm:prSet presAssocID="{CEFD72ED-34BB-DF43-A7CA-42C2C3319250}" presName="rootConnector" presStyleLbl="node2" presStyleIdx="1" presStyleCnt="4"/>
      <dgm:spPr/>
    </dgm:pt>
    <dgm:pt modelId="{63862A74-1C43-4A4F-81AA-8ECD8E7880E1}" type="pres">
      <dgm:prSet presAssocID="{CEFD72ED-34BB-DF43-A7CA-42C2C3319250}" presName="hierChild4" presStyleCnt="0"/>
      <dgm:spPr/>
    </dgm:pt>
    <dgm:pt modelId="{CD711F4B-D3BD-D84F-8D77-94CB0197EB53}" type="pres">
      <dgm:prSet presAssocID="{CEFD72ED-34BB-DF43-A7CA-42C2C3319250}" presName="hierChild5" presStyleCnt="0"/>
      <dgm:spPr/>
    </dgm:pt>
    <dgm:pt modelId="{F2E1E62E-7318-A848-84D8-35613B475467}" type="pres">
      <dgm:prSet presAssocID="{841FD42F-D15D-9D40-9B38-74CF0F743975}" presName="Name37" presStyleLbl="parChTrans1D2" presStyleIdx="2" presStyleCnt="4"/>
      <dgm:spPr/>
    </dgm:pt>
    <dgm:pt modelId="{BCBA1DB6-5A31-A94D-920C-B2C7BBED6C25}" type="pres">
      <dgm:prSet presAssocID="{6FD2742E-BA55-7143-94FC-822C4E8B8023}" presName="hierRoot2" presStyleCnt="0">
        <dgm:presLayoutVars>
          <dgm:hierBranch val="init"/>
        </dgm:presLayoutVars>
      </dgm:prSet>
      <dgm:spPr/>
    </dgm:pt>
    <dgm:pt modelId="{ED8E2122-9521-0343-BCFA-65C79D1424CA}" type="pres">
      <dgm:prSet presAssocID="{6FD2742E-BA55-7143-94FC-822C4E8B8023}" presName="rootComposite" presStyleCnt="0"/>
      <dgm:spPr/>
    </dgm:pt>
    <dgm:pt modelId="{F34DACC0-C9FC-9C4F-B09A-F85BBA10B51D}" type="pres">
      <dgm:prSet presAssocID="{6FD2742E-BA55-7143-94FC-822C4E8B8023}" presName="rootText" presStyleLbl="node2" presStyleIdx="2" presStyleCnt="4" custScaleX="59046">
        <dgm:presLayoutVars>
          <dgm:chPref val="3"/>
        </dgm:presLayoutVars>
      </dgm:prSet>
      <dgm:spPr/>
    </dgm:pt>
    <dgm:pt modelId="{23748A47-D857-D742-814D-417B9A43CA57}" type="pres">
      <dgm:prSet presAssocID="{6FD2742E-BA55-7143-94FC-822C4E8B8023}" presName="rootConnector" presStyleLbl="node2" presStyleIdx="2" presStyleCnt="4"/>
      <dgm:spPr/>
    </dgm:pt>
    <dgm:pt modelId="{446C51E0-6EC1-2343-B77A-5660AAFEEB5D}" type="pres">
      <dgm:prSet presAssocID="{6FD2742E-BA55-7143-94FC-822C4E8B8023}" presName="hierChild4" presStyleCnt="0"/>
      <dgm:spPr/>
    </dgm:pt>
    <dgm:pt modelId="{081D9DF6-AFB1-A048-8111-799296FC726A}" type="pres">
      <dgm:prSet presAssocID="{6FD2742E-BA55-7143-94FC-822C4E8B8023}" presName="hierChild5" presStyleCnt="0"/>
      <dgm:spPr/>
    </dgm:pt>
    <dgm:pt modelId="{E07440CA-FC3F-144F-A3D8-39EC70DCAF15}" type="pres">
      <dgm:prSet presAssocID="{D0B1A308-ECBF-4347-8E69-038BDC7D4A00}" presName="Name37" presStyleLbl="parChTrans1D2" presStyleIdx="3" presStyleCnt="4"/>
      <dgm:spPr/>
    </dgm:pt>
    <dgm:pt modelId="{1869CEE1-0843-8249-ABBF-4FBC7D6ADB6B}" type="pres">
      <dgm:prSet presAssocID="{F4B6AA89-F688-EB44-9AD0-210FE20F86B2}" presName="hierRoot2" presStyleCnt="0">
        <dgm:presLayoutVars>
          <dgm:hierBranch val="init"/>
        </dgm:presLayoutVars>
      </dgm:prSet>
      <dgm:spPr/>
    </dgm:pt>
    <dgm:pt modelId="{8A4FBA9F-0487-1044-834E-7A652CB8A0E7}" type="pres">
      <dgm:prSet presAssocID="{F4B6AA89-F688-EB44-9AD0-210FE20F86B2}" presName="rootComposite" presStyleCnt="0"/>
      <dgm:spPr/>
    </dgm:pt>
    <dgm:pt modelId="{4B59F8FA-EF8D-A744-B07F-49F60511178F}" type="pres">
      <dgm:prSet presAssocID="{F4B6AA89-F688-EB44-9AD0-210FE20F86B2}" presName="rootText" presStyleLbl="node2" presStyleIdx="3" presStyleCnt="4" custScaleX="59960">
        <dgm:presLayoutVars>
          <dgm:chPref val="3"/>
        </dgm:presLayoutVars>
      </dgm:prSet>
      <dgm:spPr/>
    </dgm:pt>
    <dgm:pt modelId="{6BB4DD4E-CFB3-5741-B478-7F27FC362B2F}" type="pres">
      <dgm:prSet presAssocID="{F4B6AA89-F688-EB44-9AD0-210FE20F86B2}" presName="rootConnector" presStyleLbl="node2" presStyleIdx="3" presStyleCnt="4"/>
      <dgm:spPr/>
    </dgm:pt>
    <dgm:pt modelId="{E7FA0AB7-A7A6-6547-A922-B9E2D3FFB75F}" type="pres">
      <dgm:prSet presAssocID="{F4B6AA89-F688-EB44-9AD0-210FE20F86B2}" presName="hierChild4" presStyleCnt="0"/>
      <dgm:spPr/>
    </dgm:pt>
    <dgm:pt modelId="{B27B2446-37B9-B449-A8A9-C1976E5775EE}" type="pres">
      <dgm:prSet presAssocID="{F4B6AA89-F688-EB44-9AD0-210FE20F86B2}" presName="hierChild5" presStyleCnt="0"/>
      <dgm:spPr/>
    </dgm:pt>
    <dgm:pt modelId="{8B1178A2-0045-264E-87F6-9C5B5AC1F783}" type="pres">
      <dgm:prSet presAssocID="{F3495CF6-593E-8B49-A2D2-9045504BE510}" presName="hierChild3" presStyleCnt="0"/>
      <dgm:spPr/>
    </dgm:pt>
  </dgm:ptLst>
  <dgm:cxnLst>
    <dgm:cxn modelId="{3DA0D90F-77A3-AA47-9FD0-9CB145CAC9BE}" srcId="{F3495CF6-593E-8B49-A2D2-9045504BE510}" destId="{7A883BF5-BBF4-B14C-A3EC-F1CDDF33A396}" srcOrd="0" destOrd="0" parTransId="{9AE65394-0CF7-604E-A26D-67EB1D5A3A3F}" sibTransId="{D4854810-4E37-EA4D-96E9-34557137FAB4}"/>
    <dgm:cxn modelId="{D9770129-14E8-8745-BBFB-50770C8BD6C5}" type="presOf" srcId="{841FD42F-D15D-9D40-9B38-74CF0F743975}" destId="{F2E1E62E-7318-A848-84D8-35613B475467}" srcOrd="0" destOrd="0" presId="urn:microsoft.com/office/officeart/2005/8/layout/orgChart1"/>
    <dgm:cxn modelId="{3DC35D33-C972-8B43-982F-E2777999C35C}" type="presOf" srcId="{CEFD72ED-34BB-DF43-A7CA-42C2C3319250}" destId="{C2AE0DFE-D56C-4145-A699-F65A18E99DE2}" srcOrd="1" destOrd="0" presId="urn:microsoft.com/office/officeart/2005/8/layout/orgChart1"/>
    <dgm:cxn modelId="{2C70C633-88FF-7C49-BD0B-970CD4279C66}" type="presOf" srcId="{F4B6AA89-F688-EB44-9AD0-210FE20F86B2}" destId="{4B59F8FA-EF8D-A744-B07F-49F60511178F}" srcOrd="0" destOrd="0" presId="urn:microsoft.com/office/officeart/2005/8/layout/orgChart1"/>
    <dgm:cxn modelId="{44AD4D3D-44C4-E743-9BC1-43CD54EDBFB1}" type="presOf" srcId="{0077946D-17A8-7944-9443-6E1EFED1304C}" destId="{CE32CEA3-2304-4547-83F7-2CBE3BA9478C}" srcOrd="0" destOrd="0" presId="urn:microsoft.com/office/officeart/2005/8/layout/orgChart1"/>
    <dgm:cxn modelId="{2513BD41-FACC-9A45-AC2A-F121B6F57637}" type="presOf" srcId="{6FD2742E-BA55-7143-94FC-822C4E8B8023}" destId="{F34DACC0-C9FC-9C4F-B09A-F85BBA10B51D}" srcOrd="0" destOrd="0" presId="urn:microsoft.com/office/officeart/2005/8/layout/orgChart1"/>
    <dgm:cxn modelId="{F266B049-8C34-7649-9A79-3B5BB93C97A8}" type="presOf" srcId="{D0B1A308-ECBF-4347-8E69-038BDC7D4A00}" destId="{E07440CA-FC3F-144F-A3D8-39EC70DCAF15}" srcOrd="0" destOrd="0" presId="urn:microsoft.com/office/officeart/2005/8/layout/orgChart1"/>
    <dgm:cxn modelId="{55CC8859-14CB-6644-8094-05A2D2C6DF93}" srcId="{F3495CF6-593E-8B49-A2D2-9045504BE510}" destId="{6FD2742E-BA55-7143-94FC-822C4E8B8023}" srcOrd="2" destOrd="0" parTransId="{841FD42F-D15D-9D40-9B38-74CF0F743975}" sibTransId="{FBB13F82-8793-D84E-9A85-E661A3269C11}"/>
    <dgm:cxn modelId="{5CE8AD6C-FBE9-3C46-A662-E451B216760C}" type="presOf" srcId="{F3495CF6-593E-8B49-A2D2-9045504BE510}" destId="{BE05DD46-3D54-594C-A26E-5533C80B122F}" srcOrd="1" destOrd="0" presId="urn:microsoft.com/office/officeart/2005/8/layout/orgChart1"/>
    <dgm:cxn modelId="{62379A8E-253A-1C47-B1F4-5E1500477DE4}" type="presOf" srcId="{25093AAE-91E2-7749-A68E-4F8D33A94E61}" destId="{DC6F70DC-426F-4F4B-8FC5-38F71EEBC45C}" srcOrd="0" destOrd="0" presId="urn:microsoft.com/office/officeart/2005/8/layout/orgChart1"/>
    <dgm:cxn modelId="{C55C6BA3-55C1-6541-BBF5-EFD7741F3436}" type="presOf" srcId="{7A883BF5-BBF4-B14C-A3EC-F1CDDF33A396}" destId="{6DCA05FB-6484-6349-AB66-24EBB7DD10EC}" srcOrd="1" destOrd="0" presId="urn:microsoft.com/office/officeart/2005/8/layout/orgChart1"/>
    <dgm:cxn modelId="{DE3E74A3-E3BE-CF4B-8DA8-B11E6B75341B}" srcId="{F3495CF6-593E-8B49-A2D2-9045504BE510}" destId="{F4B6AA89-F688-EB44-9AD0-210FE20F86B2}" srcOrd="3" destOrd="0" parTransId="{D0B1A308-ECBF-4347-8E69-038BDC7D4A00}" sibTransId="{C9D12A62-DA60-9B42-B15B-F64F071F8A04}"/>
    <dgm:cxn modelId="{DED2F5A9-EF37-2245-9C78-7057B6156228}" type="presOf" srcId="{7A883BF5-BBF4-B14C-A3EC-F1CDDF33A396}" destId="{899E7AB4-45EB-864D-826C-5C045055AF42}" srcOrd="0" destOrd="0" presId="urn:microsoft.com/office/officeart/2005/8/layout/orgChart1"/>
    <dgm:cxn modelId="{11821CDF-8A2E-DE42-86CC-A02C0314236B}" type="presOf" srcId="{CEFD72ED-34BB-DF43-A7CA-42C2C3319250}" destId="{F7022D49-D1C3-CE4E-982B-B6474BB7416F}" srcOrd="0" destOrd="0" presId="urn:microsoft.com/office/officeart/2005/8/layout/orgChart1"/>
    <dgm:cxn modelId="{6581C2E6-BA54-CD4A-99CE-8247C1341C7C}" srcId="{25093AAE-91E2-7749-A68E-4F8D33A94E61}" destId="{F3495CF6-593E-8B49-A2D2-9045504BE510}" srcOrd="0" destOrd="0" parTransId="{5EDD96FF-1C65-C344-BAF9-105819539C34}" sibTransId="{DCFDEFEC-0AC3-BF45-B395-DF2D5EEA70FD}"/>
    <dgm:cxn modelId="{DC3043E8-A3BE-444C-BDD5-6D9DFCB8166C}" srcId="{F3495CF6-593E-8B49-A2D2-9045504BE510}" destId="{CEFD72ED-34BB-DF43-A7CA-42C2C3319250}" srcOrd="1" destOrd="0" parTransId="{0077946D-17A8-7944-9443-6E1EFED1304C}" sibTransId="{B8C0A7CF-477A-A647-8F3C-8C9605506EDF}"/>
    <dgm:cxn modelId="{3D83EEEB-0CF7-0949-8165-E9F612C10A54}" type="presOf" srcId="{6FD2742E-BA55-7143-94FC-822C4E8B8023}" destId="{23748A47-D857-D742-814D-417B9A43CA57}" srcOrd="1" destOrd="0" presId="urn:microsoft.com/office/officeart/2005/8/layout/orgChart1"/>
    <dgm:cxn modelId="{C8129BEC-D39C-B948-9500-7C985114FD0D}" type="presOf" srcId="{F4B6AA89-F688-EB44-9AD0-210FE20F86B2}" destId="{6BB4DD4E-CFB3-5741-B478-7F27FC362B2F}" srcOrd="1" destOrd="0" presId="urn:microsoft.com/office/officeart/2005/8/layout/orgChart1"/>
    <dgm:cxn modelId="{1FE0D0F6-7970-704F-BB44-3203A6874F97}" type="presOf" srcId="{9AE65394-0CF7-604E-A26D-67EB1D5A3A3F}" destId="{25D99FEC-99B4-5D41-9FF9-7B5BC0752FFC}" srcOrd="0" destOrd="0" presId="urn:microsoft.com/office/officeart/2005/8/layout/orgChart1"/>
    <dgm:cxn modelId="{73F8B9F7-3FF8-4D4C-A91E-88F370F6DB59}" type="presOf" srcId="{F3495CF6-593E-8B49-A2D2-9045504BE510}" destId="{11FEDEAF-BB68-8848-BAAA-A075E1A9742C}" srcOrd="0" destOrd="0" presId="urn:microsoft.com/office/officeart/2005/8/layout/orgChart1"/>
    <dgm:cxn modelId="{C767B484-872C-4949-8210-40DD30086DBD}" type="presParOf" srcId="{DC6F70DC-426F-4F4B-8FC5-38F71EEBC45C}" destId="{414B7F42-3E8F-5243-BA4A-09ED370CD8BA}" srcOrd="0" destOrd="0" presId="urn:microsoft.com/office/officeart/2005/8/layout/orgChart1"/>
    <dgm:cxn modelId="{29A84DCB-AAF7-1042-BFD9-2D0E19D39729}" type="presParOf" srcId="{414B7F42-3E8F-5243-BA4A-09ED370CD8BA}" destId="{97DC30C7-C912-A04D-80E1-F24A76C74B7D}" srcOrd="0" destOrd="0" presId="urn:microsoft.com/office/officeart/2005/8/layout/orgChart1"/>
    <dgm:cxn modelId="{9038C87A-D1D9-7A44-B625-EF4D0980436C}" type="presParOf" srcId="{97DC30C7-C912-A04D-80E1-F24A76C74B7D}" destId="{11FEDEAF-BB68-8848-BAAA-A075E1A9742C}" srcOrd="0" destOrd="0" presId="urn:microsoft.com/office/officeart/2005/8/layout/orgChart1"/>
    <dgm:cxn modelId="{A4C5C500-825F-2D44-8F44-0B4BD100748A}" type="presParOf" srcId="{97DC30C7-C912-A04D-80E1-F24A76C74B7D}" destId="{BE05DD46-3D54-594C-A26E-5533C80B122F}" srcOrd="1" destOrd="0" presId="urn:microsoft.com/office/officeart/2005/8/layout/orgChart1"/>
    <dgm:cxn modelId="{494D928C-D982-3243-B826-1C44FAFBBC50}" type="presParOf" srcId="{414B7F42-3E8F-5243-BA4A-09ED370CD8BA}" destId="{A3319EF7-0ECB-C54E-B34F-B6029543CE39}" srcOrd="1" destOrd="0" presId="urn:microsoft.com/office/officeart/2005/8/layout/orgChart1"/>
    <dgm:cxn modelId="{82F81667-A58E-8142-8D83-54EDEFE7BF61}" type="presParOf" srcId="{A3319EF7-0ECB-C54E-B34F-B6029543CE39}" destId="{25D99FEC-99B4-5D41-9FF9-7B5BC0752FFC}" srcOrd="0" destOrd="0" presId="urn:microsoft.com/office/officeart/2005/8/layout/orgChart1"/>
    <dgm:cxn modelId="{9716AD8B-DF8D-234E-8DEC-3A8C74924CBB}" type="presParOf" srcId="{A3319EF7-0ECB-C54E-B34F-B6029543CE39}" destId="{D1D1BB11-7389-0647-92B6-55F966F625D1}" srcOrd="1" destOrd="0" presId="urn:microsoft.com/office/officeart/2005/8/layout/orgChart1"/>
    <dgm:cxn modelId="{7EDA5238-A566-F34A-87CE-7E83576B5DF5}" type="presParOf" srcId="{D1D1BB11-7389-0647-92B6-55F966F625D1}" destId="{6BEA9459-C831-E04A-9795-90355D2C1B45}" srcOrd="0" destOrd="0" presId="urn:microsoft.com/office/officeart/2005/8/layout/orgChart1"/>
    <dgm:cxn modelId="{A9E9A249-6363-2B46-942E-A5A796205C59}" type="presParOf" srcId="{6BEA9459-C831-E04A-9795-90355D2C1B45}" destId="{899E7AB4-45EB-864D-826C-5C045055AF42}" srcOrd="0" destOrd="0" presId="urn:microsoft.com/office/officeart/2005/8/layout/orgChart1"/>
    <dgm:cxn modelId="{CBAB0644-E93F-6F40-8BE3-3AD56AF9F5AF}" type="presParOf" srcId="{6BEA9459-C831-E04A-9795-90355D2C1B45}" destId="{6DCA05FB-6484-6349-AB66-24EBB7DD10EC}" srcOrd="1" destOrd="0" presId="urn:microsoft.com/office/officeart/2005/8/layout/orgChart1"/>
    <dgm:cxn modelId="{23505BDD-5183-294E-95DF-22947E1BA6A6}" type="presParOf" srcId="{D1D1BB11-7389-0647-92B6-55F966F625D1}" destId="{43B37735-0095-A14A-A989-998934A3C01E}" srcOrd="1" destOrd="0" presId="urn:microsoft.com/office/officeart/2005/8/layout/orgChart1"/>
    <dgm:cxn modelId="{B57798AA-E30A-A341-95D6-CFDBD37C8806}" type="presParOf" srcId="{D1D1BB11-7389-0647-92B6-55F966F625D1}" destId="{FC330D9A-8D77-C64F-A287-93524D993639}" srcOrd="2" destOrd="0" presId="urn:microsoft.com/office/officeart/2005/8/layout/orgChart1"/>
    <dgm:cxn modelId="{3BDFA9C7-D9C7-3D4C-A66D-3491821C0BE7}" type="presParOf" srcId="{A3319EF7-0ECB-C54E-B34F-B6029543CE39}" destId="{CE32CEA3-2304-4547-83F7-2CBE3BA9478C}" srcOrd="2" destOrd="0" presId="urn:microsoft.com/office/officeart/2005/8/layout/orgChart1"/>
    <dgm:cxn modelId="{81174D55-7443-DD4B-B53F-903AE68D18F9}" type="presParOf" srcId="{A3319EF7-0ECB-C54E-B34F-B6029543CE39}" destId="{14BCE49A-5825-E34F-8863-41099CD9DFD1}" srcOrd="3" destOrd="0" presId="urn:microsoft.com/office/officeart/2005/8/layout/orgChart1"/>
    <dgm:cxn modelId="{FD5F359A-F072-204B-89B0-5912B6171051}" type="presParOf" srcId="{14BCE49A-5825-E34F-8863-41099CD9DFD1}" destId="{3A80F6F7-1028-BC47-B251-17A2054C5197}" srcOrd="0" destOrd="0" presId="urn:microsoft.com/office/officeart/2005/8/layout/orgChart1"/>
    <dgm:cxn modelId="{9286DE4C-E5FC-D54F-9263-8B01E5046076}" type="presParOf" srcId="{3A80F6F7-1028-BC47-B251-17A2054C5197}" destId="{F7022D49-D1C3-CE4E-982B-B6474BB7416F}" srcOrd="0" destOrd="0" presId="urn:microsoft.com/office/officeart/2005/8/layout/orgChart1"/>
    <dgm:cxn modelId="{81400B54-DB94-1B48-AC76-0BF4234ABF6F}" type="presParOf" srcId="{3A80F6F7-1028-BC47-B251-17A2054C5197}" destId="{C2AE0DFE-D56C-4145-A699-F65A18E99DE2}" srcOrd="1" destOrd="0" presId="urn:microsoft.com/office/officeart/2005/8/layout/orgChart1"/>
    <dgm:cxn modelId="{91AF8D68-5E5F-9245-9C56-A153D27AC844}" type="presParOf" srcId="{14BCE49A-5825-E34F-8863-41099CD9DFD1}" destId="{63862A74-1C43-4A4F-81AA-8ECD8E7880E1}" srcOrd="1" destOrd="0" presId="urn:microsoft.com/office/officeart/2005/8/layout/orgChart1"/>
    <dgm:cxn modelId="{24C0874B-7695-5142-A6D8-48DDF5CB3162}" type="presParOf" srcId="{14BCE49A-5825-E34F-8863-41099CD9DFD1}" destId="{CD711F4B-D3BD-D84F-8D77-94CB0197EB53}" srcOrd="2" destOrd="0" presId="urn:microsoft.com/office/officeart/2005/8/layout/orgChart1"/>
    <dgm:cxn modelId="{77AC94B2-5DED-1E41-B264-96AE46E52175}" type="presParOf" srcId="{A3319EF7-0ECB-C54E-B34F-B6029543CE39}" destId="{F2E1E62E-7318-A848-84D8-35613B475467}" srcOrd="4" destOrd="0" presId="urn:microsoft.com/office/officeart/2005/8/layout/orgChart1"/>
    <dgm:cxn modelId="{B5542D5F-5B96-2D45-87B8-EDF96FB70550}" type="presParOf" srcId="{A3319EF7-0ECB-C54E-B34F-B6029543CE39}" destId="{BCBA1DB6-5A31-A94D-920C-B2C7BBED6C25}" srcOrd="5" destOrd="0" presId="urn:microsoft.com/office/officeart/2005/8/layout/orgChart1"/>
    <dgm:cxn modelId="{719F1556-E618-F342-B532-769423CD088B}" type="presParOf" srcId="{BCBA1DB6-5A31-A94D-920C-B2C7BBED6C25}" destId="{ED8E2122-9521-0343-BCFA-65C79D1424CA}" srcOrd="0" destOrd="0" presId="urn:microsoft.com/office/officeart/2005/8/layout/orgChart1"/>
    <dgm:cxn modelId="{919F5F3A-14FD-DB42-9287-D37070B4A967}" type="presParOf" srcId="{ED8E2122-9521-0343-BCFA-65C79D1424CA}" destId="{F34DACC0-C9FC-9C4F-B09A-F85BBA10B51D}" srcOrd="0" destOrd="0" presId="urn:microsoft.com/office/officeart/2005/8/layout/orgChart1"/>
    <dgm:cxn modelId="{7E3F1CBF-68E2-D74F-BA6A-A0F3F26C0AEF}" type="presParOf" srcId="{ED8E2122-9521-0343-BCFA-65C79D1424CA}" destId="{23748A47-D857-D742-814D-417B9A43CA57}" srcOrd="1" destOrd="0" presId="urn:microsoft.com/office/officeart/2005/8/layout/orgChart1"/>
    <dgm:cxn modelId="{1C28BA8D-FDF3-B449-A802-7E84C8AED913}" type="presParOf" srcId="{BCBA1DB6-5A31-A94D-920C-B2C7BBED6C25}" destId="{446C51E0-6EC1-2343-B77A-5660AAFEEB5D}" srcOrd="1" destOrd="0" presId="urn:microsoft.com/office/officeart/2005/8/layout/orgChart1"/>
    <dgm:cxn modelId="{44F1784B-E767-5F4F-96F0-19721509ADD6}" type="presParOf" srcId="{BCBA1DB6-5A31-A94D-920C-B2C7BBED6C25}" destId="{081D9DF6-AFB1-A048-8111-799296FC726A}" srcOrd="2" destOrd="0" presId="urn:microsoft.com/office/officeart/2005/8/layout/orgChart1"/>
    <dgm:cxn modelId="{6BA9046D-EFCF-664A-BE3B-9E11958A0EF0}" type="presParOf" srcId="{A3319EF7-0ECB-C54E-B34F-B6029543CE39}" destId="{E07440CA-FC3F-144F-A3D8-39EC70DCAF15}" srcOrd="6" destOrd="0" presId="urn:microsoft.com/office/officeart/2005/8/layout/orgChart1"/>
    <dgm:cxn modelId="{0E6FB538-86A2-0F40-9828-959119919454}" type="presParOf" srcId="{A3319EF7-0ECB-C54E-B34F-B6029543CE39}" destId="{1869CEE1-0843-8249-ABBF-4FBC7D6ADB6B}" srcOrd="7" destOrd="0" presId="urn:microsoft.com/office/officeart/2005/8/layout/orgChart1"/>
    <dgm:cxn modelId="{F8363A32-99D6-5141-B66B-D84275458A99}" type="presParOf" srcId="{1869CEE1-0843-8249-ABBF-4FBC7D6ADB6B}" destId="{8A4FBA9F-0487-1044-834E-7A652CB8A0E7}" srcOrd="0" destOrd="0" presId="urn:microsoft.com/office/officeart/2005/8/layout/orgChart1"/>
    <dgm:cxn modelId="{ED0BFE51-98D7-B64E-8204-709AA9B150E4}" type="presParOf" srcId="{8A4FBA9F-0487-1044-834E-7A652CB8A0E7}" destId="{4B59F8FA-EF8D-A744-B07F-49F60511178F}" srcOrd="0" destOrd="0" presId="urn:microsoft.com/office/officeart/2005/8/layout/orgChart1"/>
    <dgm:cxn modelId="{F483E570-D29B-F749-9DC9-028BB15F8D3F}" type="presParOf" srcId="{8A4FBA9F-0487-1044-834E-7A652CB8A0E7}" destId="{6BB4DD4E-CFB3-5741-B478-7F27FC362B2F}" srcOrd="1" destOrd="0" presId="urn:microsoft.com/office/officeart/2005/8/layout/orgChart1"/>
    <dgm:cxn modelId="{F9CD2196-0900-B942-AE5B-7087E6FD94F4}" type="presParOf" srcId="{1869CEE1-0843-8249-ABBF-4FBC7D6ADB6B}" destId="{E7FA0AB7-A7A6-6547-A922-B9E2D3FFB75F}" srcOrd="1" destOrd="0" presId="urn:microsoft.com/office/officeart/2005/8/layout/orgChart1"/>
    <dgm:cxn modelId="{8DE5C4BC-11F8-2B4F-AE8B-CF94DE4C4038}" type="presParOf" srcId="{1869CEE1-0843-8249-ABBF-4FBC7D6ADB6B}" destId="{B27B2446-37B9-B449-A8A9-C1976E5775EE}" srcOrd="2" destOrd="0" presId="urn:microsoft.com/office/officeart/2005/8/layout/orgChart1"/>
    <dgm:cxn modelId="{AEFEC80C-CE4D-F943-B957-DDB40C34E133}" type="presParOf" srcId="{414B7F42-3E8F-5243-BA4A-09ED370CD8BA}" destId="{8B1178A2-0045-264E-87F6-9C5B5AC1F78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7440CA-FC3F-144F-A3D8-39EC70DCAF15}">
      <dsp:nvSpPr>
        <dsp:cNvPr id="0" name=""/>
        <dsp:cNvSpPr/>
      </dsp:nvSpPr>
      <dsp:spPr>
        <a:xfrm>
          <a:off x="3160356" y="1478097"/>
          <a:ext cx="2475210" cy="2863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93"/>
              </a:lnTo>
              <a:lnTo>
                <a:pt x="2475210" y="143193"/>
              </a:lnTo>
              <a:lnTo>
                <a:pt x="2475210" y="28638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E1E62E-7318-A848-84D8-35613B475467}">
      <dsp:nvSpPr>
        <dsp:cNvPr id="0" name=""/>
        <dsp:cNvSpPr/>
      </dsp:nvSpPr>
      <dsp:spPr>
        <a:xfrm>
          <a:off x="3160356" y="1478097"/>
          <a:ext cx="825070" cy="2863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93"/>
              </a:lnTo>
              <a:lnTo>
                <a:pt x="825070" y="143193"/>
              </a:lnTo>
              <a:lnTo>
                <a:pt x="825070" y="28638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32CEA3-2304-4547-83F7-2CBE3BA9478C}">
      <dsp:nvSpPr>
        <dsp:cNvPr id="0" name=""/>
        <dsp:cNvSpPr/>
      </dsp:nvSpPr>
      <dsp:spPr>
        <a:xfrm>
          <a:off x="2335285" y="1478097"/>
          <a:ext cx="825070" cy="286387"/>
        </a:xfrm>
        <a:custGeom>
          <a:avLst/>
          <a:gdLst/>
          <a:ahLst/>
          <a:cxnLst/>
          <a:rect l="0" t="0" r="0" b="0"/>
          <a:pathLst>
            <a:path>
              <a:moveTo>
                <a:pt x="825070" y="0"/>
              </a:moveTo>
              <a:lnTo>
                <a:pt x="825070" y="143193"/>
              </a:lnTo>
              <a:lnTo>
                <a:pt x="0" y="143193"/>
              </a:lnTo>
              <a:lnTo>
                <a:pt x="0" y="28638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D99FEC-99B4-5D41-9FF9-7B5BC0752FFC}">
      <dsp:nvSpPr>
        <dsp:cNvPr id="0" name=""/>
        <dsp:cNvSpPr/>
      </dsp:nvSpPr>
      <dsp:spPr>
        <a:xfrm>
          <a:off x="685145" y="1478097"/>
          <a:ext cx="2475210" cy="286387"/>
        </a:xfrm>
        <a:custGeom>
          <a:avLst/>
          <a:gdLst/>
          <a:ahLst/>
          <a:cxnLst/>
          <a:rect l="0" t="0" r="0" b="0"/>
          <a:pathLst>
            <a:path>
              <a:moveTo>
                <a:pt x="2475210" y="0"/>
              </a:moveTo>
              <a:lnTo>
                <a:pt x="2475210" y="143193"/>
              </a:lnTo>
              <a:lnTo>
                <a:pt x="0" y="143193"/>
              </a:lnTo>
              <a:lnTo>
                <a:pt x="0" y="28638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FEDEAF-BB68-8848-BAAA-A075E1A9742C}">
      <dsp:nvSpPr>
        <dsp:cNvPr id="0" name=""/>
        <dsp:cNvSpPr/>
      </dsp:nvSpPr>
      <dsp:spPr>
        <a:xfrm>
          <a:off x="1897037" y="741534"/>
          <a:ext cx="2526637" cy="736562"/>
        </a:xfrm>
        <a:prstGeom prst="rect">
          <a:avLst/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Property Location</a:t>
          </a:r>
        </a:p>
      </dsp:txBody>
      <dsp:txXfrm>
        <a:off x="1897037" y="741534"/>
        <a:ext cx="2526637" cy="736562"/>
      </dsp:txXfrm>
    </dsp:sp>
    <dsp:sp modelId="{899E7AB4-45EB-864D-826C-5C045055AF42}">
      <dsp:nvSpPr>
        <dsp:cNvPr id="0" name=""/>
        <dsp:cNvSpPr/>
      </dsp:nvSpPr>
      <dsp:spPr>
        <a:xfrm>
          <a:off x="3269" y="1764485"/>
          <a:ext cx="1363752" cy="681876"/>
        </a:xfrm>
        <a:prstGeom prst="rect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i="1" kern="1200" dirty="0">
              <a:solidFill>
                <a:schemeClr val="tx2"/>
              </a:solidFill>
            </a:rPr>
            <a:t>City</a:t>
          </a:r>
        </a:p>
      </dsp:txBody>
      <dsp:txXfrm>
        <a:off x="3269" y="1764485"/>
        <a:ext cx="1363752" cy="681876"/>
      </dsp:txXfrm>
    </dsp:sp>
    <dsp:sp modelId="{F7022D49-D1C3-CE4E-982B-B6474BB7416F}">
      <dsp:nvSpPr>
        <dsp:cNvPr id="0" name=""/>
        <dsp:cNvSpPr/>
      </dsp:nvSpPr>
      <dsp:spPr>
        <a:xfrm>
          <a:off x="1653409" y="1764485"/>
          <a:ext cx="1363752" cy="681876"/>
        </a:xfrm>
        <a:prstGeom prst="rect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i="1" kern="1200" dirty="0">
              <a:solidFill>
                <a:schemeClr val="tx2"/>
              </a:solidFill>
            </a:rPr>
            <a:t>Region</a:t>
          </a:r>
        </a:p>
      </dsp:txBody>
      <dsp:txXfrm>
        <a:off x="1653409" y="1764485"/>
        <a:ext cx="1363752" cy="681876"/>
      </dsp:txXfrm>
    </dsp:sp>
    <dsp:sp modelId="{F34DACC0-C9FC-9C4F-B09A-F85BBA10B51D}">
      <dsp:nvSpPr>
        <dsp:cNvPr id="0" name=""/>
        <dsp:cNvSpPr/>
      </dsp:nvSpPr>
      <dsp:spPr>
        <a:xfrm>
          <a:off x="3303549" y="1764485"/>
          <a:ext cx="1363752" cy="681876"/>
        </a:xfrm>
        <a:prstGeom prst="rect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i="1" kern="1200" dirty="0">
              <a:solidFill>
                <a:schemeClr val="tx2"/>
              </a:solidFill>
            </a:rPr>
            <a:t>Province</a:t>
          </a:r>
        </a:p>
      </dsp:txBody>
      <dsp:txXfrm>
        <a:off x="3303549" y="1764485"/>
        <a:ext cx="1363752" cy="681876"/>
      </dsp:txXfrm>
    </dsp:sp>
    <dsp:sp modelId="{4B59F8FA-EF8D-A744-B07F-49F60511178F}">
      <dsp:nvSpPr>
        <dsp:cNvPr id="0" name=""/>
        <dsp:cNvSpPr/>
      </dsp:nvSpPr>
      <dsp:spPr>
        <a:xfrm>
          <a:off x="4953690" y="1764485"/>
          <a:ext cx="1363752" cy="681876"/>
        </a:xfrm>
        <a:prstGeom prst="rect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i="1" kern="1200" dirty="0">
              <a:solidFill>
                <a:schemeClr val="tx2"/>
              </a:solidFill>
            </a:rPr>
            <a:t>Country</a:t>
          </a:r>
        </a:p>
      </dsp:txBody>
      <dsp:txXfrm>
        <a:off x="4953690" y="1764485"/>
        <a:ext cx="1363752" cy="6818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7440CA-FC3F-144F-A3D8-39EC70DCAF15}">
      <dsp:nvSpPr>
        <dsp:cNvPr id="0" name=""/>
        <dsp:cNvSpPr/>
      </dsp:nvSpPr>
      <dsp:spPr>
        <a:xfrm>
          <a:off x="3248166" y="1412428"/>
          <a:ext cx="2728779" cy="3630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519"/>
              </a:lnTo>
              <a:lnTo>
                <a:pt x="2728779" y="181519"/>
              </a:lnTo>
              <a:lnTo>
                <a:pt x="2728779" y="36303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E1E62E-7318-A848-84D8-35613B475467}">
      <dsp:nvSpPr>
        <dsp:cNvPr id="0" name=""/>
        <dsp:cNvSpPr/>
      </dsp:nvSpPr>
      <dsp:spPr>
        <a:xfrm>
          <a:off x="3248166" y="1412428"/>
          <a:ext cx="1337075" cy="3630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519"/>
              </a:lnTo>
              <a:lnTo>
                <a:pt x="1337075" y="181519"/>
              </a:lnTo>
              <a:lnTo>
                <a:pt x="1337075" y="36303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32CEA3-2304-4547-83F7-2CBE3BA9478C}">
      <dsp:nvSpPr>
        <dsp:cNvPr id="0" name=""/>
        <dsp:cNvSpPr/>
      </dsp:nvSpPr>
      <dsp:spPr>
        <a:xfrm>
          <a:off x="2650750" y="1412428"/>
          <a:ext cx="597416" cy="363039"/>
        </a:xfrm>
        <a:custGeom>
          <a:avLst/>
          <a:gdLst/>
          <a:ahLst/>
          <a:cxnLst/>
          <a:rect l="0" t="0" r="0" b="0"/>
          <a:pathLst>
            <a:path>
              <a:moveTo>
                <a:pt x="597416" y="0"/>
              </a:moveTo>
              <a:lnTo>
                <a:pt x="597416" y="181519"/>
              </a:lnTo>
              <a:lnTo>
                <a:pt x="0" y="181519"/>
              </a:lnTo>
              <a:lnTo>
                <a:pt x="0" y="36303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D99FEC-99B4-5D41-9FF9-7B5BC0752FFC}">
      <dsp:nvSpPr>
        <dsp:cNvPr id="0" name=""/>
        <dsp:cNvSpPr/>
      </dsp:nvSpPr>
      <dsp:spPr>
        <a:xfrm>
          <a:off x="613872" y="1412428"/>
          <a:ext cx="2634294" cy="363039"/>
        </a:xfrm>
        <a:custGeom>
          <a:avLst/>
          <a:gdLst/>
          <a:ahLst/>
          <a:cxnLst/>
          <a:rect l="0" t="0" r="0" b="0"/>
          <a:pathLst>
            <a:path>
              <a:moveTo>
                <a:pt x="2634294" y="0"/>
              </a:moveTo>
              <a:lnTo>
                <a:pt x="2634294" y="181519"/>
              </a:lnTo>
              <a:lnTo>
                <a:pt x="0" y="181519"/>
              </a:lnTo>
              <a:lnTo>
                <a:pt x="0" y="36303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FEDEAF-BB68-8848-BAAA-A075E1A9742C}">
      <dsp:nvSpPr>
        <dsp:cNvPr id="0" name=""/>
        <dsp:cNvSpPr/>
      </dsp:nvSpPr>
      <dsp:spPr>
        <a:xfrm>
          <a:off x="2279179" y="548047"/>
          <a:ext cx="1937975" cy="864380"/>
        </a:xfrm>
        <a:prstGeom prst="rect">
          <a:avLst/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Property Type</a:t>
          </a:r>
        </a:p>
      </dsp:txBody>
      <dsp:txXfrm>
        <a:off x="2279179" y="548047"/>
        <a:ext cx="1937975" cy="864380"/>
      </dsp:txXfrm>
    </dsp:sp>
    <dsp:sp modelId="{899E7AB4-45EB-864D-826C-5C045055AF42}">
      <dsp:nvSpPr>
        <dsp:cNvPr id="0" name=""/>
        <dsp:cNvSpPr/>
      </dsp:nvSpPr>
      <dsp:spPr>
        <a:xfrm>
          <a:off x="1104" y="1775467"/>
          <a:ext cx="1225535" cy="864380"/>
        </a:xfrm>
        <a:prstGeom prst="rect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i="1" kern="1200" dirty="0">
              <a:solidFill>
                <a:schemeClr val="tx2"/>
              </a:solidFill>
            </a:rPr>
            <a:t>House</a:t>
          </a:r>
        </a:p>
      </dsp:txBody>
      <dsp:txXfrm>
        <a:off x="1104" y="1775467"/>
        <a:ext cx="1225535" cy="864380"/>
      </dsp:txXfrm>
    </dsp:sp>
    <dsp:sp modelId="{F7022D49-D1C3-CE4E-982B-B6474BB7416F}">
      <dsp:nvSpPr>
        <dsp:cNvPr id="0" name=""/>
        <dsp:cNvSpPr/>
      </dsp:nvSpPr>
      <dsp:spPr>
        <a:xfrm>
          <a:off x="1589680" y="1775467"/>
          <a:ext cx="2122140" cy="864380"/>
        </a:xfrm>
        <a:prstGeom prst="rect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i="1" kern="1200" dirty="0">
              <a:solidFill>
                <a:schemeClr val="tx2"/>
              </a:solidFill>
            </a:rPr>
            <a:t>Apartment</a:t>
          </a:r>
        </a:p>
      </dsp:txBody>
      <dsp:txXfrm>
        <a:off x="1589680" y="1775467"/>
        <a:ext cx="2122140" cy="864380"/>
      </dsp:txXfrm>
    </dsp:sp>
    <dsp:sp modelId="{F34DACC0-C9FC-9C4F-B09A-F85BBA10B51D}">
      <dsp:nvSpPr>
        <dsp:cNvPr id="0" name=""/>
        <dsp:cNvSpPr/>
      </dsp:nvSpPr>
      <dsp:spPr>
        <a:xfrm>
          <a:off x="4074860" y="1775467"/>
          <a:ext cx="1020764" cy="864380"/>
        </a:xfrm>
        <a:prstGeom prst="rect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i="1" kern="1200" dirty="0">
              <a:solidFill>
                <a:schemeClr val="tx2"/>
              </a:solidFill>
            </a:rPr>
            <a:t>Plot</a:t>
          </a:r>
        </a:p>
      </dsp:txBody>
      <dsp:txXfrm>
        <a:off x="4074860" y="1775467"/>
        <a:ext cx="1020764" cy="864380"/>
      </dsp:txXfrm>
    </dsp:sp>
    <dsp:sp modelId="{4B59F8FA-EF8D-A744-B07F-49F60511178F}">
      <dsp:nvSpPr>
        <dsp:cNvPr id="0" name=""/>
        <dsp:cNvSpPr/>
      </dsp:nvSpPr>
      <dsp:spPr>
        <a:xfrm>
          <a:off x="5458664" y="1775467"/>
          <a:ext cx="1036564" cy="864380"/>
        </a:xfrm>
        <a:prstGeom prst="rect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i="1" kern="1200" dirty="0">
              <a:solidFill>
                <a:schemeClr val="tx2"/>
              </a:solidFill>
            </a:rPr>
            <a:t>Other</a:t>
          </a:r>
        </a:p>
      </dsp:txBody>
      <dsp:txXfrm>
        <a:off x="5458664" y="1775467"/>
        <a:ext cx="1036564" cy="8643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47:24.5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06:39:03.9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06:39:05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06:39:05.3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06:39:05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06:39:05.7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16:18.7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16:20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06:39:01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06:39:03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06:39:03.9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16:10.3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1752 271 24575,'-21'0'0,"-3"0"0,-19-6 0,-1-1-9831,-8-6 8341,0 0 3972,-8-7-2482,-2 5 0,-8-12 0,0 12 0,0-12 0,0 5 0,0 1 0,8 1 1766,-22-6-1766,26 16 0,-4-13 0,21 22 0,17-4 6640,-4 5-6640,12 0 433,-5 0-433,5 0 0,-6 0 0,0 0 0,1 0 0,-1 0 0,-6 0 0,5 0 0,-5 0 0,0 0 0,4 0 0,-4 0 0,0 0 0,5 0 0,-5 0 0,6 0 0,1 0 0,-6 0 0,10 0 0,-3 0 0,10 0 0,0 5 0,1 0 0,-1 5 0,0 0 0,4 5 0,-3-4 0,3 9 0,-9 6 0,2 4 0,-3 3 0,5 1 0,4-5 0,-3 7 0,3-1 0,-5 8 0,5-6 0,-5 13 0,5-12 0,0 11 0,2-4 0,5 0 0,0 4 0,0-11 0,0 12 0,0-13 0,0-1 0,0-2 0,0-4 0,0 5 0,0 1 0,0-7 0,0 15 0,0-12 0,0 7 0,0-5 0,0-11 0,0 5 0,0-7 0,0 1 0,0-1 0,0-4 0,0 3 0,0-4 0,0 6 0,0 0 0,0-1 0,0-4 0,0 3 0,0-4 0,0 6 0,5 0 0,1-1 0,5 1 0,-1-1 0,1 1 0,0 0 0,5-1 0,-4 7 0,9-5 0,-3 11 0,-1-11 0,5 11 0,-10-10 0,10 3 0,-10-5 0,9 6 0,-9-10 0,9 18 0,-5-22 0,1 16 0,4-18 0,-9 8 0,8-8 0,-8 9 0,9-9 0,-5 8 0,6-3 0,0 0 0,-1 3 0,1-8 0,-1 4 0,1-1 0,6-2 0,1 8 0,7-8 0,-1 10 0,8-4 0,-6 0 0,13 5 0,-5-4 0,-1-1 0,-1 5 0,-7-11 0,-7 3 0,-1-4 0,-7-2 0,1-4 0,0-1 0,-6-5 0,4 0 0,-9 0 0,10 0 0,-10 0 0,13 0 0,-6 0 0,2 0 0,1 0 0,-10 0 0,4 0 0,-5 0 0,-1-4 0,1-2 0,0 1 0,0-4 0,0 8 0,-1-8 0,1 8 0,0-8 0,0 8 0,-1-8 0,6 8 0,-3-8 0,3 8 0,-6-8 0,1 8 0,5-8 0,-4 8 0,10-9 0,-5 9 0,0-8 0,5 3 0,-5-5 0,0 5 0,5-4 0,-5-1 0,6-1 0,-1-4 0,-4 1 0,4-8 0,2-17 0,1 2 0,5-7 0,-11 9 0,4 0 0,-9 1 0,10-1 0,-10 7 0,4-6 0,-7 12 0,2-5 0,-1 6 0,0-6 0,0 5 0,0-5 0,-1 12 0,1-5 0,-5 5 0,3-6 0,-3 5 0,0-3 0,2 9 0,-7-10 0,8 10 0,-3-14 0,-1 8 0,4-4 0,-8 6 0,8-1 0,-8 5 0,4-4 0,0-5 0,0 8 0,1-13 0,-2 14 0,1-10 0,-3 5 0,2-6 0,-4-6 0,0 5 0,0-5 0,0 6 0,0-6 0,0 5 0,0-5 0,0 6 0,0 6 0,0-5 0,0 5 0,0-6 0,0 5 0,0-3 0,0 3 0,0 1 0,0-4 0,0 9 0,0-5 0,-4 7 0,-6-6 0,3 4 0,-6-8 0,7 8 0,-5-10 0,-4 5 0,3-6 0,-4 5 0,10 2 0,-2 5 0,2 0 0,1 0 0,0 1 0,1 3 0,3-2 0,-8 2 0,4-4 0,-5 0 0,5 0 0,-4 5 0,8-4 0,-8 4 0,3-5 0,-4 0 0,5 0 0,-4 0 0,4 0 0,-1 0 0,-3-5 0,3-2 0,-5 1 0,1 1 0,0 5 0,4 0 0,2 0 0,-1 4 0,4-2 0,-3 2 0,0-3 0,3-6 0,-7 4 0,2-9 0,0 9 0,-3 0 0,8 2 0,-8 4 0,3-5 0,1 0 0,-4 0 0,3 4 0,1-3 0,-4 8 0,8-7 0,-7 2 0,2-9 0,-4-1 0,-1-6 0,0 1 0,-5-1 0,4 0 0,-3 0 0,-1 1 0,8-1 0,-6 5 0,9 2 0,-1 5 0,-2 5 0,6-4 0,-2 8 0,4-3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06:39:05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06:39:05.3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06:39:05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06:39:05.7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16:18.7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16:20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06:38:42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1801 107 24575,'-17'0'0,"-9"0"0,-26 0 0,5 0 0,-33 0 0,16 0 0,-28 0 0,14 0 0,27 0 0,1 0 0,-23 0 0,-26 0 0,11 0 0,14 0 0,-16 0 0,29 0 0,-7 0 0,-18 0 0,36 0 0,-12 0 0,26 0 0,10 0 0,-9 0 0,15 4 0,-3 1 0,5 8 0,0 1 0,-9 8 0,7-3 0,-10 11 0,10-10 0,-6 15 0,10-10 0,-1 2 0,7 2 0,-4-5 0,3 1 0,-8 4 0,9-5 0,-5 6 0,1 0 0,3-1 0,-4 1 0,5 6 0,0-5 0,-1 11 0,5-5 0,1 7 0,5-1 0,0 0 0,0 0 0,0-5 0,0 3 0,0-9 0,0 4 0,0-1 0,0-3 0,5 3 0,0-5 0,5-5 0,-5 3 0,3-8 0,-2 8 0,-1-9 0,3 0 0,-7-2 0,6-3 0,-2 0 0,4 3 0,0-4 0,-1 1 0,1 3 0,0-3 0,0 0 0,4 3 0,-4-8 0,8 4 0,-8-1 0,9-1 0,-4 6 0,4-7 0,0 7 0,5-7 0,-3 7 0,8-1 0,-3 3 0,4 1 0,1-1 0,6 2 0,-5-1 0,5-4 0,-6 3 0,6-8 0,-5 8 0,5-7 0,-7 2 0,7-4 0,-10 0 0,9 0 0,-11 0 0,1-1 0,-2 1 0,-5-1 0,0 0 0,-4-4 0,7 7 0,-7-11 0,8 11 0,-8-11 0,3 7 0,-8-3 0,4 0 0,-1 2 0,-2-6 0,2 7 0,-4-7 0,0 6 0,5-2 0,-4 0 0,8 3 0,-3-7 0,4 7 0,5-7 0,-3 7 0,8-7 0,-8 3 0,3-4 0,-5 0 0,0 0 0,0 4 0,0-3 0,1 3 0,-1-4 0,-5 0 0,4 0 0,-3 0 0,0 0 0,3 0 0,-8 0 0,16 0 0,-4 0 0,6 0 0,-3 0 0,-1 0 0,-4 0 0,5 0 0,-6-4 0,5 3 0,-3-3 0,8-1 0,-9 4 0,5-7 0,-1 7 0,-4-7 0,5 3 0,-6-5 0,5 5 0,-4-3 0,10-2 0,-4-1 0,4-3 0,1 0 0,-5 3 0,3-4 0,3 1 0,0 2 0,5-3 0,-7 9 0,1-3 0,13 4 0,-15-5 0,9 5 0,-14-4 0,-4 0 0,5-2 0,-1-2 0,-4 4 0,5-1 0,-1-4 0,-4 4 0,5-4 0,-6 4 0,0 1 0,0 0 0,0 0 0,0 0 0,-4-4 0,3 2 0,-7-6 0,3 3 0,1-4 0,-4-6 0,3 5 0,1-5 0,-4 6 0,3 0 0,0 0 0,-3-1 0,7 1 0,-7 0 0,7 0 0,-2-19 0,0 3 0,-1-11 0,-3 9 0,-6 7 0,4-1 0,-8 0 0,8 0 0,-8 0 0,4-6 0,-5 5 0,0-11 0,0 4 0,0-5 0,0 0 0,-5-1 0,-1 1 0,-9 5 0,-2-4 0,-2 16 0,-2-8 0,2 9 0,0 0 0,-1-3 0,1 8 0,-5-4 0,9 5 0,-8 0 0,9 5 0,-4-3 0,0 7 0,-1-3 0,1-1 0,0 4 0,0-3 0,-6 4 0,5-1 0,-5 1 0,6 4 0,-5 1 0,3-1 0,-8 4 0,3-3 0,-5 4 0,0 0 0,0-4 0,6 3 0,-5-4 0,4 1 0,1 3 0,-5-4 0,9 1 0,-3 3 0,5-7 0,4 7 0,-3-7 0,3 7 0,0-7 0,-3 3 0,8 0 0,-8-3 0,7 7 0,-7-7 0,8 7 0,-4-7 0,5 7 0,-1-6 0,1 2 0,0-3 0,-1-5 0,1 4 0,-6-8 0,5 3 0,-9-4 0,9 4 0,-9-3 0,9 7 0,-4-2 0,5 3 0,0 1 0,0 4 0,4-4 0,-3 7 0,2-2 0,0-1 0,-6 3 0,9-6 0,-10 2 0,7 1 0,-3 0 0,3 0 0,-2 3 0,3-2 0,-9 3 0,8 0 0,-3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16:18.7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16:20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06:39:01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30T06:39:03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3/30/23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3/30/23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3/30/23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3/30/23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customXml" Target="../ink/ink2.xml"/><Relationship Id="rId7" Type="http://schemas.openxmlformats.org/officeDocument/2006/relationships/image" Target="../media/image3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14.png"/><Relationship Id="rId5" Type="http://schemas.openxmlformats.org/officeDocument/2006/relationships/customXml" Target="../ink/ink3.xml"/><Relationship Id="rId10" Type="http://schemas.openxmlformats.org/officeDocument/2006/relationships/customXml" Target="../ink/ink5.xml"/><Relationship Id="rId4" Type="http://schemas.openxmlformats.org/officeDocument/2006/relationships/image" Target="../media/image120.png"/><Relationship Id="rId9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9.xml"/><Relationship Id="rId13" Type="http://schemas.openxmlformats.org/officeDocument/2006/relationships/customXml" Target="../ink/ink14.xml"/><Relationship Id="rId3" Type="http://schemas.openxmlformats.org/officeDocument/2006/relationships/customXml" Target="../ink/ink6.xml"/><Relationship Id="rId7" Type="http://schemas.openxmlformats.org/officeDocument/2006/relationships/image" Target="../media/image15.png"/><Relationship Id="rId12" Type="http://schemas.openxmlformats.org/officeDocument/2006/relationships/customXml" Target="../ink/ink13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8.xml"/><Relationship Id="rId11" Type="http://schemas.openxmlformats.org/officeDocument/2006/relationships/customXml" Target="../ink/ink12.xml"/><Relationship Id="rId5" Type="http://schemas.openxmlformats.org/officeDocument/2006/relationships/customXml" Target="../ink/ink7.xml"/><Relationship Id="rId10" Type="http://schemas.openxmlformats.org/officeDocument/2006/relationships/customXml" Target="../ink/ink11.xml"/><Relationship Id="rId4" Type="http://schemas.openxmlformats.org/officeDocument/2006/relationships/image" Target="../media/image30.png"/><Relationship Id="rId9" Type="http://schemas.openxmlformats.org/officeDocument/2006/relationships/customXml" Target="../ink/ink10.xml"/><Relationship Id="rId1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8.xml"/><Relationship Id="rId13" Type="http://schemas.openxmlformats.org/officeDocument/2006/relationships/customXml" Target="../ink/ink23.xml"/><Relationship Id="rId3" Type="http://schemas.openxmlformats.org/officeDocument/2006/relationships/customXml" Target="../ink/ink15.xml"/><Relationship Id="rId7" Type="http://schemas.openxmlformats.org/officeDocument/2006/relationships/image" Target="../media/image15.png"/><Relationship Id="rId12" Type="http://schemas.openxmlformats.org/officeDocument/2006/relationships/customXml" Target="../ink/ink2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7.xml"/><Relationship Id="rId11" Type="http://schemas.openxmlformats.org/officeDocument/2006/relationships/customXml" Target="../ink/ink21.xml"/><Relationship Id="rId5" Type="http://schemas.openxmlformats.org/officeDocument/2006/relationships/customXml" Target="../ink/ink16.xml"/><Relationship Id="rId10" Type="http://schemas.openxmlformats.org/officeDocument/2006/relationships/customXml" Target="../ink/ink20.xml"/><Relationship Id="rId4" Type="http://schemas.openxmlformats.org/officeDocument/2006/relationships/image" Target="../media/image30.png"/><Relationship Id="rId9" Type="http://schemas.openxmlformats.org/officeDocument/2006/relationships/customXml" Target="../ink/ink19.xml"/><Relationship Id="rId1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customXml" Target="../ink/ink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Figures of houses in different position and sizes">
            <a:extLst>
              <a:ext uri="{FF2B5EF4-FFF2-40B4-BE49-F238E27FC236}">
                <a16:creationId xmlns:a16="http://schemas.microsoft.com/office/drawing/2014/main" id="{99F88A3C-4BF0-0C8D-E71A-A6B16AD6AD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A2305F-1A6D-4F35-6617-A8C7EC302E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pPr algn="l"/>
            <a:r>
              <a:rPr lang="en-US" sz="4100"/>
              <a:t>Final Project</a:t>
            </a:r>
            <a:br>
              <a:rPr lang="en-US" sz="4100"/>
            </a:br>
            <a:br>
              <a:rPr lang="en-US" sz="4100"/>
            </a:br>
            <a:r>
              <a:rPr lang="en-US" sz="4100"/>
              <a:t>Title: </a:t>
            </a:r>
            <a:r>
              <a:rPr lang="en-CA" sz="4100"/>
              <a:t>Classification of real-estate property listings</a:t>
            </a:r>
            <a:endParaRPr lang="en-US" sz="410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901779-C69E-E450-EC16-3F40DE5D20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/>
          </a:bodyPr>
          <a:lstStyle/>
          <a:p>
            <a:pPr algn="l"/>
            <a:r>
              <a:rPr lang="en-US" sz="1300"/>
              <a:t>By:</a:t>
            </a:r>
          </a:p>
          <a:p>
            <a:pPr algn="l"/>
            <a:r>
              <a:rPr lang="en-US" sz="1300"/>
              <a:t>Ali Faisal Raza</a:t>
            </a:r>
          </a:p>
        </p:txBody>
      </p:sp>
    </p:spTree>
    <p:extLst>
      <p:ext uri="{BB962C8B-B14F-4D97-AF65-F5344CB8AC3E}">
        <p14:creationId xmlns:p14="http://schemas.microsoft.com/office/powerpoint/2010/main" val="24330691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90ED0B-0532-85EB-1CA9-F52B30D24620}"/>
              </a:ext>
            </a:extLst>
          </p:cNvPr>
          <p:cNvSpPr txBox="1"/>
          <p:nvPr/>
        </p:nvSpPr>
        <p:spPr>
          <a:xfrm>
            <a:off x="313898" y="946168"/>
            <a:ext cx="7383437" cy="523220"/>
          </a:xfrm>
          <a:prstGeom prst="rect">
            <a:avLst/>
          </a:prstGeom>
          <a:gradFill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v"/>
            </a:pPr>
            <a:r>
              <a:rPr lang="en-US" sz="2800" i="1" dirty="0"/>
              <a:t>With Numeric and Text Descriptions Together: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1476CD-F25D-2C4B-EA2E-700A5C3C2443}"/>
              </a:ext>
            </a:extLst>
          </p:cNvPr>
          <p:cNvSpPr txBox="1"/>
          <p:nvPr/>
        </p:nvSpPr>
        <p:spPr>
          <a:xfrm>
            <a:off x="313899" y="150125"/>
            <a:ext cx="10822674" cy="646331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sz="3600" dirty="0"/>
              <a:t>Scenario A - (Predict Property Similarity)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3D89A62-A10F-E095-BDFC-6C3BB318D5F1}"/>
              </a:ext>
            </a:extLst>
          </p:cNvPr>
          <p:cNvGraphicFramePr>
            <a:graphicFrameLocks noGrp="1"/>
          </p:cNvGraphicFramePr>
          <p:nvPr/>
        </p:nvGraphicFramePr>
        <p:xfrm>
          <a:off x="7697337" y="5556655"/>
          <a:ext cx="2784144" cy="7073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84144">
                  <a:extLst>
                    <a:ext uri="{9D8B030D-6E8A-4147-A177-3AD203B41FA5}">
                      <a16:colId xmlns:a16="http://schemas.microsoft.com/office/drawing/2014/main" val="4100875959"/>
                    </a:ext>
                  </a:extLst>
                </a:gridCol>
              </a:tblGrid>
              <a:tr h="707390">
                <a:tc>
                  <a:txBody>
                    <a:bodyPr/>
                    <a:lstStyle/>
                    <a:p>
                      <a:pPr marL="342900" lvl="0" indent="-342900">
                        <a:buFont typeface="Wingdings" pitchFamily="2" charset="2"/>
                        <a:buChar char="Ø"/>
                        <a:tabLst>
                          <a:tab pos="457200" algn="l"/>
                        </a:tabLst>
                      </a:pPr>
                      <a:r>
                        <a:rPr lang="en-US" sz="2200" kern="1200" dirty="0">
                          <a:solidFill>
                            <a:schemeClr val="bg1"/>
                          </a:solidFill>
                          <a:effectLst/>
                        </a:rPr>
                        <a:t>Training Set: 707k</a:t>
                      </a:r>
                      <a:endParaRPr lang="en-CA" sz="220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342900" lvl="0" indent="-342900">
                        <a:buFont typeface="Wingdings" pitchFamily="2" charset="2"/>
                        <a:buChar char="Ø"/>
                        <a:tabLst>
                          <a:tab pos="457200" algn="l"/>
                        </a:tabLst>
                      </a:pPr>
                      <a:r>
                        <a:rPr lang="en-US" sz="2200" kern="1200" dirty="0">
                          <a:solidFill>
                            <a:schemeClr val="bg1"/>
                          </a:solidFill>
                          <a:effectLst/>
                        </a:rPr>
                        <a:t>Test Set: 177k</a:t>
                      </a:r>
                    </a:p>
                  </a:txBody>
                  <a:tcPr marL="68580" marR="68580" marT="0" marB="0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12515397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DA602CA-A007-B9F2-EA77-038D11DE1D47}"/>
              </a:ext>
            </a:extLst>
          </p:cNvPr>
          <p:cNvSpPr txBox="1"/>
          <p:nvPr/>
        </p:nvSpPr>
        <p:spPr>
          <a:xfrm>
            <a:off x="7697336" y="1897038"/>
            <a:ext cx="4016993" cy="2462213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en-US" sz="2200" b="1" dirty="0"/>
              <a:t>Training Strategy:</a:t>
            </a:r>
          </a:p>
          <a:p>
            <a:pPr marL="342900" indent="-342900">
              <a:buAutoNum type="alphaLcParenR"/>
            </a:pPr>
            <a:r>
              <a:rPr lang="en-US" sz="2200" dirty="0"/>
              <a:t>High percentage of common words between listings infer high similarity.</a:t>
            </a:r>
          </a:p>
          <a:p>
            <a:pPr marL="342900" indent="-342900">
              <a:buAutoNum type="alphaLcParenR"/>
            </a:pPr>
            <a:r>
              <a:rPr lang="en-US" sz="2200" dirty="0"/>
              <a:t>Low differences between numeric attributes infer higher similarity.</a:t>
            </a:r>
          </a:p>
        </p:txBody>
      </p:sp>
      <p:sp>
        <p:nvSpPr>
          <p:cNvPr id="9" name="Dodecagon 8">
            <a:extLst>
              <a:ext uri="{FF2B5EF4-FFF2-40B4-BE49-F238E27FC236}">
                <a16:creationId xmlns:a16="http://schemas.microsoft.com/office/drawing/2014/main" id="{878EF14B-A2E8-621C-093E-742C8D50DA6D}"/>
              </a:ext>
            </a:extLst>
          </p:cNvPr>
          <p:cNvSpPr/>
          <p:nvPr/>
        </p:nvSpPr>
        <p:spPr>
          <a:xfrm>
            <a:off x="9048461" y="946420"/>
            <a:ext cx="1173712" cy="554990"/>
          </a:xfrm>
          <a:prstGeom prst="dodecagon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tx1"/>
                </a:solidFill>
                <a:latin typeface="Amasis MT Pro" panose="020F0502020204030204" pitchFamily="34" charset="0"/>
                <a:cs typeface="Amasis MT Pro" panose="020F0502020204030204" pitchFamily="34" charset="0"/>
              </a:rPr>
              <a:t>91</a:t>
            </a:r>
            <a:r>
              <a:rPr lang="en-US" sz="1800" b="1" i="1" dirty="0">
                <a:solidFill>
                  <a:schemeClr val="tx1"/>
                </a:solidFill>
                <a:latin typeface="Amasis MT Pro" panose="020F0502020204030204" pitchFamily="34" charset="0"/>
                <a:cs typeface="Amasis MT Pro" panose="020F0502020204030204" pitchFamily="34" charset="0"/>
              </a:rPr>
              <a:t>.2%</a:t>
            </a:r>
            <a:endParaRPr lang="en-US" b="1" i="1" dirty="0">
              <a:solidFill>
                <a:schemeClr val="tx1"/>
              </a:solidFill>
              <a:latin typeface="Amasis MT Pro" panose="020F0502020204030204" pitchFamily="34" charset="0"/>
              <a:cs typeface="Amasis MT Pro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9C52FA-AEF9-E9CB-52A5-459FDC46FBDD}"/>
              </a:ext>
            </a:extLst>
          </p:cNvPr>
          <p:cNvSpPr txBox="1"/>
          <p:nvPr/>
        </p:nvSpPr>
        <p:spPr>
          <a:xfrm>
            <a:off x="7697336" y="1054495"/>
            <a:ext cx="1392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kayaKanadaka" panose="02010502080401010103" pitchFamily="2" charset="77"/>
                <a:cs typeface="AkayaKanadaka" panose="02010502080401010103" pitchFamily="2" charset="77"/>
              </a:rPr>
              <a:t>Accuracy: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D440E2-8A19-CCC2-060E-A3F97246D1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224" y="1578155"/>
            <a:ext cx="6495486" cy="502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104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90ED0B-0532-85EB-1CA9-F52B30D24620}"/>
              </a:ext>
            </a:extLst>
          </p:cNvPr>
          <p:cNvSpPr txBox="1"/>
          <p:nvPr/>
        </p:nvSpPr>
        <p:spPr>
          <a:xfrm>
            <a:off x="313898" y="946168"/>
            <a:ext cx="7383437" cy="523220"/>
          </a:xfrm>
          <a:prstGeom prst="rect">
            <a:avLst/>
          </a:prstGeom>
          <a:gradFill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v"/>
            </a:pPr>
            <a:r>
              <a:rPr lang="en-US" sz="2800" i="1" dirty="0"/>
              <a:t>With Listing’s Text Descriptions only: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1476CD-F25D-2C4B-EA2E-700A5C3C2443}"/>
              </a:ext>
            </a:extLst>
          </p:cNvPr>
          <p:cNvSpPr txBox="1"/>
          <p:nvPr/>
        </p:nvSpPr>
        <p:spPr>
          <a:xfrm>
            <a:off x="313898" y="150125"/>
            <a:ext cx="11878101" cy="646331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sz="3600" dirty="0"/>
              <a:t>Scenario B - (Predict Property Type: House or Apartment?)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3D89A62-A10F-E095-BDFC-6C3BB318D5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8035649"/>
              </p:ext>
            </p:extLst>
          </p:nvPr>
        </p:nvGraphicFramePr>
        <p:xfrm>
          <a:off x="7697337" y="5556655"/>
          <a:ext cx="2784144" cy="7073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84144">
                  <a:extLst>
                    <a:ext uri="{9D8B030D-6E8A-4147-A177-3AD203B41FA5}">
                      <a16:colId xmlns:a16="http://schemas.microsoft.com/office/drawing/2014/main" val="4100875959"/>
                    </a:ext>
                  </a:extLst>
                </a:gridCol>
              </a:tblGrid>
              <a:tr h="707390">
                <a:tc>
                  <a:txBody>
                    <a:bodyPr/>
                    <a:lstStyle/>
                    <a:p>
                      <a:pPr marL="342900" lvl="0" indent="-342900">
                        <a:buFont typeface="Wingdings" pitchFamily="2" charset="2"/>
                        <a:buChar char="Ø"/>
                        <a:tabLst>
                          <a:tab pos="457200" algn="l"/>
                        </a:tabLst>
                      </a:pPr>
                      <a:r>
                        <a:rPr lang="en-US" sz="2200" kern="1200" dirty="0">
                          <a:solidFill>
                            <a:schemeClr val="bg1"/>
                          </a:solidFill>
                          <a:effectLst/>
                        </a:rPr>
                        <a:t>Training Set: 60k</a:t>
                      </a:r>
                      <a:endParaRPr lang="en-CA" sz="220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342900" lvl="0" indent="-342900">
                        <a:buFont typeface="Wingdings" pitchFamily="2" charset="2"/>
                        <a:buChar char="Ø"/>
                        <a:tabLst>
                          <a:tab pos="457200" algn="l"/>
                        </a:tabLst>
                      </a:pPr>
                      <a:r>
                        <a:rPr lang="en-US" sz="2200" kern="1200" dirty="0">
                          <a:solidFill>
                            <a:schemeClr val="bg1"/>
                          </a:solidFill>
                          <a:effectLst/>
                        </a:rPr>
                        <a:t>Test Set: 15k</a:t>
                      </a:r>
                    </a:p>
                  </a:txBody>
                  <a:tcPr marL="68580" marR="68580" marT="0" marB="0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12515397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DA602CA-A007-B9F2-EA77-038D11DE1D47}"/>
              </a:ext>
            </a:extLst>
          </p:cNvPr>
          <p:cNvSpPr txBox="1"/>
          <p:nvPr/>
        </p:nvSpPr>
        <p:spPr>
          <a:xfrm>
            <a:off x="7697336" y="1897038"/>
            <a:ext cx="4162568" cy="1107996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en-US" sz="2200" b="1" dirty="0"/>
              <a:t>Training Strategy:</a:t>
            </a:r>
          </a:p>
          <a:p>
            <a:pPr marL="342900" indent="-342900">
              <a:buAutoNum type="alphaLcParenR"/>
            </a:pPr>
            <a:r>
              <a:rPr lang="en-US" sz="2200" dirty="0"/>
              <a:t>High weights of words related in meaning infer a category.</a:t>
            </a:r>
          </a:p>
        </p:txBody>
      </p:sp>
      <p:sp>
        <p:nvSpPr>
          <p:cNvPr id="9" name="Dodecagon 8">
            <a:extLst>
              <a:ext uri="{FF2B5EF4-FFF2-40B4-BE49-F238E27FC236}">
                <a16:creationId xmlns:a16="http://schemas.microsoft.com/office/drawing/2014/main" id="{878EF14B-A2E8-621C-093E-742C8D50DA6D}"/>
              </a:ext>
            </a:extLst>
          </p:cNvPr>
          <p:cNvSpPr/>
          <p:nvPr/>
        </p:nvSpPr>
        <p:spPr>
          <a:xfrm>
            <a:off x="9048461" y="946420"/>
            <a:ext cx="1173712" cy="554990"/>
          </a:xfrm>
          <a:prstGeom prst="dodecagon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tx1"/>
                </a:solidFill>
                <a:latin typeface="Amasis MT Pro" panose="020F0502020204030204" pitchFamily="34" charset="0"/>
                <a:cs typeface="Amasis MT Pro" panose="020F0502020204030204" pitchFamily="34" charset="0"/>
              </a:rPr>
              <a:t>98</a:t>
            </a:r>
            <a:r>
              <a:rPr lang="en-US" sz="1800" b="1" i="1" dirty="0">
                <a:solidFill>
                  <a:schemeClr val="tx1"/>
                </a:solidFill>
                <a:latin typeface="Amasis MT Pro" panose="020F0502020204030204" pitchFamily="34" charset="0"/>
                <a:cs typeface="Amasis MT Pro" panose="020F0502020204030204" pitchFamily="34" charset="0"/>
              </a:rPr>
              <a:t>.1%</a:t>
            </a:r>
            <a:endParaRPr lang="en-US" b="1" i="1" dirty="0">
              <a:solidFill>
                <a:schemeClr val="tx1"/>
              </a:solidFill>
              <a:latin typeface="Amasis MT Pro" panose="020F0502020204030204" pitchFamily="34" charset="0"/>
              <a:cs typeface="Amasis MT Pro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9C52FA-AEF9-E9CB-52A5-459FDC46FBDD}"/>
              </a:ext>
            </a:extLst>
          </p:cNvPr>
          <p:cNvSpPr txBox="1"/>
          <p:nvPr/>
        </p:nvSpPr>
        <p:spPr>
          <a:xfrm>
            <a:off x="7697336" y="1054495"/>
            <a:ext cx="1392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kayaKanadaka" panose="02010502080401010103" pitchFamily="2" charset="77"/>
                <a:cs typeface="AkayaKanadaka" panose="02010502080401010103" pitchFamily="2" charset="77"/>
              </a:rPr>
              <a:t>Accuracy: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754450-F88C-56BD-D4C7-062C56CB40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981" y="1591804"/>
            <a:ext cx="5992895" cy="4820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150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41476CD-F25D-2C4B-EA2E-700A5C3C2443}"/>
              </a:ext>
            </a:extLst>
          </p:cNvPr>
          <p:cNvSpPr txBox="1"/>
          <p:nvPr/>
        </p:nvSpPr>
        <p:spPr>
          <a:xfrm>
            <a:off x="313898" y="150125"/>
            <a:ext cx="11878101" cy="646331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sz="3600" dirty="0"/>
              <a:t>Scenario C - (Unsupervised Clustering - KMEANS)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3D89A62-A10F-E095-BDFC-6C3BB318D5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425500"/>
              </p:ext>
            </p:extLst>
          </p:nvPr>
        </p:nvGraphicFramePr>
        <p:xfrm>
          <a:off x="7697335" y="5911832"/>
          <a:ext cx="2784144" cy="38012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84144">
                  <a:extLst>
                    <a:ext uri="{9D8B030D-6E8A-4147-A177-3AD203B41FA5}">
                      <a16:colId xmlns:a16="http://schemas.microsoft.com/office/drawing/2014/main" val="4100875959"/>
                    </a:ext>
                  </a:extLst>
                </a:gridCol>
              </a:tblGrid>
              <a:tr h="380121">
                <a:tc>
                  <a:txBody>
                    <a:bodyPr/>
                    <a:lstStyle/>
                    <a:p>
                      <a:pPr marL="342900" lvl="0" indent="-342900">
                        <a:buFont typeface="Wingdings" pitchFamily="2" charset="2"/>
                        <a:buChar char="Ø"/>
                        <a:tabLst>
                          <a:tab pos="457200" algn="l"/>
                        </a:tabLst>
                      </a:pPr>
                      <a:r>
                        <a:rPr lang="en-US" sz="2200" kern="1200" dirty="0">
                          <a:solidFill>
                            <a:schemeClr val="bg1"/>
                          </a:solidFill>
                          <a:effectLst/>
                        </a:rPr>
                        <a:t>Total Set: 75k</a:t>
                      </a:r>
                      <a:endParaRPr lang="en-CA" sz="22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8580" marR="68580" marT="0" marB="0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125153973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91FBCB82-0BF3-3BA3-6193-A20E07B204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968" y="1680210"/>
            <a:ext cx="4692732" cy="39090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FD4C3E-A8E3-4EEC-ED7E-C7A00E780871}"/>
              </a:ext>
            </a:extLst>
          </p:cNvPr>
          <p:cNvSpPr txBox="1"/>
          <p:nvPr/>
        </p:nvSpPr>
        <p:spPr>
          <a:xfrm>
            <a:off x="313899" y="946168"/>
            <a:ext cx="5114391" cy="461665"/>
          </a:xfrm>
          <a:prstGeom prst="rect">
            <a:avLst/>
          </a:prstGeom>
          <a:gradFill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v"/>
            </a:pPr>
            <a:r>
              <a:rPr lang="en-US" sz="2400" i="1" dirty="0"/>
              <a:t>With Listing’s Text Descriptions only: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C7FCE2-1D67-4631-82F3-C2A2B1F5DB3E}"/>
              </a:ext>
            </a:extLst>
          </p:cNvPr>
          <p:cNvSpPr txBox="1"/>
          <p:nvPr/>
        </p:nvSpPr>
        <p:spPr>
          <a:xfrm>
            <a:off x="3191134" y="2321004"/>
            <a:ext cx="1883391" cy="1107996"/>
          </a:xfrm>
          <a:prstGeom prst="rect">
            <a:avLst/>
          </a:prstGeom>
          <a:noFill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C00000"/>
                </a:solidFill>
                <a:latin typeface="AkayaKanadaka" panose="02010502080401010103" pitchFamily="2" charset="77"/>
                <a:cs typeface="AkayaKanadaka" panose="02010502080401010103" pitchFamily="2" charset="77"/>
              </a:rPr>
              <a:t>No clustering tendency revealed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A165352-B3C0-9030-2398-721A577245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5020" y="1680211"/>
            <a:ext cx="6016512" cy="3909060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F0BC334-9210-0606-CC55-E535A6C708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1696772"/>
              </p:ext>
            </p:extLst>
          </p:nvPr>
        </p:nvGraphicFramePr>
        <p:xfrm>
          <a:off x="1516211" y="5864458"/>
          <a:ext cx="2784144" cy="38012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84144">
                  <a:extLst>
                    <a:ext uri="{9D8B030D-6E8A-4147-A177-3AD203B41FA5}">
                      <a16:colId xmlns:a16="http://schemas.microsoft.com/office/drawing/2014/main" val="4100875959"/>
                    </a:ext>
                  </a:extLst>
                </a:gridCol>
              </a:tblGrid>
              <a:tr h="380121">
                <a:tc>
                  <a:txBody>
                    <a:bodyPr/>
                    <a:lstStyle/>
                    <a:p>
                      <a:pPr marL="342900" lvl="0" indent="-342900">
                        <a:buFont typeface="Wingdings" pitchFamily="2" charset="2"/>
                        <a:buChar char="Ø"/>
                        <a:tabLst>
                          <a:tab pos="457200" algn="l"/>
                        </a:tabLst>
                      </a:pPr>
                      <a:r>
                        <a:rPr lang="en-US" sz="2200" kern="1200" dirty="0">
                          <a:solidFill>
                            <a:schemeClr val="bg1"/>
                          </a:solidFill>
                          <a:effectLst/>
                        </a:rPr>
                        <a:t>Total Set: 75k</a:t>
                      </a:r>
                      <a:endParaRPr lang="en-CA" sz="22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8580" marR="68580" marT="0" marB="0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12515397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17F722D-02F0-F332-D94F-928FF82D581F}"/>
              </a:ext>
            </a:extLst>
          </p:cNvPr>
          <p:cNvSpPr txBox="1"/>
          <p:nvPr/>
        </p:nvSpPr>
        <p:spPr>
          <a:xfrm>
            <a:off x="5875020" y="961752"/>
            <a:ext cx="6316979" cy="461665"/>
          </a:xfrm>
          <a:prstGeom prst="rect">
            <a:avLst/>
          </a:prstGeom>
          <a:gradFill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v"/>
            </a:pPr>
            <a:r>
              <a:rPr lang="en-US" sz="2400" i="1" dirty="0"/>
              <a:t>With Numeric and Text Descriptions Together: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561B6E-ABF3-7FA9-8072-CD0058F0C8CA}"/>
              </a:ext>
            </a:extLst>
          </p:cNvPr>
          <p:cNvSpPr txBox="1"/>
          <p:nvPr/>
        </p:nvSpPr>
        <p:spPr>
          <a:xfrm>
            <a:off x="8962891" y="2321004"/>
            <a:ext cx="1883391" cy="1107996"/>
          </a:xfrm>
          <a:prstGeom prst="rect">
            <a:avLst/>
          </a:prstGeom>
          <a:noFill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C00000"/>
                </a:solidFill>
                <a:latin typeface="AkayaKanadaka" panose="02010502080401010103" pitchFamily="2" charset="77"/>
                <a:cs typeface="AkayaKanadaka" panose="02010502080401010103" pitchFamily="2" charset="77"/>
              </a:rPr>
              <a:t>No clustering tendency revealed</a:t>
            </a:r>
          </a:p>
        </p:txBody>
      </p:sp>
    </p:spTree>
    <p:extLst>
      <p:ext uri="{BB962C8B-B14F-4D97-AF65-F5344CB8AC3E}">
        <p14:creationId xmlns:p14="http://schemas.microsoft.com/office/powerpoint/2010/main" val="2964911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41476CD-F25D-2C4B-EA2E-700A5C3C2443}"/>
              </a:ext>
            </a:extLst>
          </p:cNvPr>
          <p:cNvSpPr txBox="1"/>
          <p:nvPr/>
        </p:nvSpPr>
        <p:spPr>
          <a:xfrm>
            <a:off x="313898" y="150125"/>
            <a:ext cx="11878101" cy="646331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sz="3600" dirty="0"/>
              <a:t>Scenario C - (Unsupervised Clustering - KMEANS)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3D89A62-A10F-E095-BDFC-6C3BB318D5F1}"/>
              </a:ext>
            </a:extLst>
          </p:cNvPr>
          <p:cNvGraphicFramePr>
            <a:graphicFrameLocks noGrp="1"/>
          </p:cNvGraphicFramePr>
          <p:nvPr/>
        </p:nvGraphicFramePr>
        <p:xfrm>
          <a:off x="7697335" y="5911832"/>
          <a:ext cx="2784144" cy="38012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84144">
                  <a:extLst>
                    <a:ext uri="{9D8B030D-6E8A-4147-A177-3AD203B41FA5}">
                      <a16:colId xmlns:a16="http://schemas.microsoft.com/office/drawing/2014/main" val="4100875959"/>
                    </a:ext>
                  </a:extLst>
                </a:gridCol>
              </a:tblGrid>
              <a:tr h="380121">
                <a:tc>
                  <a:txBody>
                    <a:bodyPr/>
                    <a:lstStyle/>
                    <a:p>
                      <a:pPr marL="342900" lvl="0" indent="-342900">
                        <a:buFont typeface="Wingdings" pitchFamily="2" charset="2"/>
                        <a:buChar char="Ø"/>
                        <a:tabLst>
                          <a:tab pos="457200" algn="l"/>
                        </a:tabLst>
                      </a:pPr>
                      <a:r>
                        <a:rPr lang="en-US" sz="2200" kern="1200" dirty="0">
                          <a:solidFill>
                            <a:schemeClr val="bg1"/>
                          </a:solidFill>
                          <a:effectLst/>
                        </a:rPr>
                        <a:t>Total Set: 75k</a:t>
                      </a:r>
                      <a:endParaRPr lang="en-CA" sz="22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8580" marR="68580" marT="0" marB="0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125153973"/>
                  </a:ext>
                </a:extLst>
              </a:tr>
            </a:tbl>
          </a:graphicData>
        </a:graphic>
      </p:graphicFrame>
      <p:sp>
        <p:nvSpPr>
          <p:cNvPr id="11" name="Right Arrow 10">
            <a:extLst>
              <a:ext uri="{FF2B5EF4-FFF2-40B4-BE49-F238E27FC236}">
                <a16:creationId xmlns:a16="http://schemas.microsoft.com/office/drawing/2014/main" id="{9E49639E-F56D-0A91-570A-7EDADCC5A42A}"/>
              </a:ext>
            </a:extLst>
          </p:cNvPr>
          <p:cNvSpPr/>
          <p:nvPr/>
        </p:nvSpPr>
        <p:spPr>
          <a:xfrm>
            <a:off x="7356144" y="3581429"/>
            <a:ext cx="996287" cy="4776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C7FCE2-1D67-4631-82F3-C2A2B1F5DB3E}"/>
              </a:ext>
            </a:extLst>
          </p:cNvPr>
          <p:cNvSpPr txBox="1"/>
          <p:nvPr/>
        </p:nvSpPr>
        <p:spPr>
          <a:xfrm>
            <a:off x="8598088" y="3314035"/>
            <a:ext cx="1883391" cy="1107996"/>
          </a:xfrm>
          <a:prstGeom prst="rect">
            <a:avLst/>
          </a:prstGeom>
          <a:noFill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C00000"/>
                </a:solidFill>
                <a:latin typeface="AkayaKanadaka" panose="02010502080401010103" pitchFamily="2" charset="77"/>
                <a:cs typeface="AkayaKanadaka" panose="02010502080401010103" pitchFamily="2" charset="77"/>
              </a:rPr>
              <a:t>Grouping towards 2 clusters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77226C-EC7F-5163-DF72-118BB31DEF02}"/>
              </a:ext>
            </a:extLst>
          </p:cNvPr>
          <p:cNvSpPr txBox="1"/>
          <p:nvPr/>
        </p:nvSpPr>
        <p:spPr>
          <a:xfrm>
            <a:off x="313898" y="946168"/>
            <a:ext cx="8038533" cy="523220"/>
          </a:xfrm>
          <a:prstGeom prst="rect">
            <a:avLst/>
          </a:prstGeom>
          <a:gradFill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v"/>
            </a:pPr>
            <a:r>
              <a:rPr lang="en-US" sz="2800" i="1" dirty="0"/>
              <a:t>With Numeric Attributes only: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F581C23-DA20-50FA-87F5-F51ED6DAD0D3}"/>
                  </a:ext>
                </a:extLst>
              </p14:cNvPr>
              <p14:cNvContentPartPr/>
              <p14:nvPr/>
            </p14:nvContentPartPr>
            <p14:xfrm>
              <a:off x="2137180" y="3564871"/>
              <a:ext cx="741960" cy="8571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F581C23-DA20-50FA-87F5-F51ED6DAD0D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28180" y="3555871"/>
                <a:ext cx="759600" cy="87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27F51923-9C3F-150B-5090-58E66CCEB682}"/>
                  </a:ext>
                </a:extLst>
              </p14:cNvPr>
              <p14:cNvContentPartPr/>
              <p14:nvPr/>
            </p14:nvContentPartPr>
            <p14:xfrm>
              <a:off x="9022180" y="3449058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27F51923-9C3F-150B-5090-58E66CCEB68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013540" y="344041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4CF21DA-C267-F8CA-9BDE-FAFA07C4AB06}"/>
                  </a:ext>
                </a:extLst>
              </p14:cNvPr>
              <p14:cNvContentPartPr/>
              <p14:nvPr/>
            </p14:nvContentPartPr>
            <p14:xfrm>
              <a:off x="8941180" y="3438258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4CF21DA-C267-F8CA-9BDE-FAFA07C4AB0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932540" y="3429618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FE6A5B24-CDF9-046F-3299-66C955FE32F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0032" y="1619100"/>
            <a:ext cx="6338117" cy="477655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54A60EB-0ABD-08DE-06C0-B2F60D270C0C}"/>
                  </a:ext>
                </a:extLst>
              </p14:cNvPr>
              <p14:cNvContentPartPr/>
              <p14:nvPr/>
            </p14:nvContentPartPr>
            <p14:xfrm>
              <a:off x="1904040" y="3500640"/>
              <a:ext cx="1019160" cy="7135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54A60EB-0ABD-08DE-06C0-B2F60D270C0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895040" y="3492000"/>
                <a:ext cx="1036800" cy="731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31061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41476CD-F25D-2C4B-EA2E-700A5C3C2443}"/>
              </a:ext>
            </a:extLst>
          </p:cNvPr>
          <p:cNvSpPr txBox="1"/>
          <p:nvPr/>
        </p:nvSpPr>
        <p:spPr>
          <a:xfrm>
            <a:off x="313898" y="150125"/>
            <a:ext cx="11878101" cy="646331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sz="3600" dirty="0"/>
              <a:t>Scenario C - (Unsupervised Clustering - KMEANS)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3D89A62-A10F-E095-BDFC-6C3BB318D5F1}"/>
              </a:ext>
            </a:extLst>
          </p:cNvPr>
          <p:cNvGraphicFramePr>
            <a:graphicFrameLocks noGrp="1"/>
          </p:cNvGraphicFramePr>
          <p:nvPr/>
        </p:nvGraphicFramePr>
        <p:xfrm>
          <a:off x="7697335" y="5911832"/>
          <a:ext cx="2784144" cy="38012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84144">
                  <a:extLst>
                    <a:ext uri="{9D8B030D-6E8A-4147-A177-3AD203B41FA5}">
                      <a16:colId xmlns:a16="http://schemas.microsoft.com/office/drawing/2014/main" val="4100875959"/>
                    </a:ext>
                  </a:extLst>
                </a:gridCol>
              </a:tblGrid>
              <a:tr h="380121">
                <a:tc>
                  <a:txBody>
                    <a:bodyPr/>
                    <a:lstStyle/>
                    <a:p>
                      <a:pPr marL="342900" lvl="0" indent="-342900">
                        <a:buFont typeface="Wingdings" pitchFamily="2" charset="2"/>
                        <a:buChar char="Ø"/>
                        <a:tabLst>
                          <a:tab pos="457200" algn="l"/>
                        </a:tabLst>
                      </a:pPr>
                      <a:r>
                        <a:rPr lang="en-US" sz="2200" kern="1200" dirty="0">
                          <a:solidFill>
                            <a:schemeClr val="bg1"/>
                          </a:solidFill>
                          <a:effectLst/>
                        </a:rPr>
                        <a:t>Total Set: 75k</a:t>
                      </a:r>
                      <a:endParaRPr lang="en-CA" sz="22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8580" marR="68580" marT="0" marB="0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125153973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5BC7FCE2-1D67-4631-82F3-C2A2B1F5DB3E}"/>
              </a:ext>
            </a:extLst>
          </p:cNvPr>
          <p:cNvSpPr txBox="1"/>
          <p:nvPr/>
        </p:nvSpPr>
        <p:spPr>
          <a:xfrm>
            <a:off x="6914624" y="1489738"/>
            <a:ext cx="3244846" cy="1446550"/>
          </a:xfrm>
          <a:prstGeom prst="rect">
            <a:avLst/>
          </a:prstGeom>
          <a:noFill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B050"/>
                </a:solidFill>
                <a:latin typeface="AkayaKanadaka" panose="02010502080401010103" pitchFamily="2" charset="77"/>
                <a:cs typeface="AkayaKanadaka" panose="02010502080401010103" pitchFamily="2" charset="77"/>
              </a:rPr>
              <a:t>Green Cluster represents ’Apartments’ and accounts for 94.8% of apartment listings.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27F51923-9C3F-150B-5090-58E66CCEB682}"/>
                  </a:ext>
                </a:extLst>
              </p14:cNvPr>
              <p14:cNvContentPartPr/>
              <p14:nvPr/>
            </p14:nvContentPartPr>
            <p14:xfrm>
              <a:off x="9022180" y="3449058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27F51923-9C3F-150B-5090-58E66CCEB68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013540" y="344041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4CF21DA-C267-F8CA-9BDE-FAFA07C4AB06}"/>
                  </a:ext>
                </a:extLst>
              </p14:cNvPr>
              <p14:cNvContentPartPr/>
              <p14:nvPr/>
            </p14:nvContentPartPr>
            <p14:xfrm>
              <a:off x="8941180" y="3438258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4CF21DA-C267-F8CA-9BDE-FAFA07C4AB0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932540" y="342961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25A0A2D-4DAE-779B-E666-D005B8540978}"/>
                  </a:ext>
                </a:extLst>
              </p14:cNvPr>
              <p14:cNvContentPartPr/>
              <p14:nvPr/>
            </p14:nvContentPartPr>
            <p14:xfrm>
              <a:off x="7096680" y="4110120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25A0A2D-4DAE-779B-E666-D005B854097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088040" y="410112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E2CFA2C0-30FA-A4F3-F373-1224B494D3E7}"/>
              </a:ext>
            </a:extLst>
          </p:cNvPr>
          <p:cNvGrpSpPr/>
          <p:nvPr/>
        </p:nvGrpSpPr>
        <p:grpSpPr>
          <a:xfrm>
            <a:off x="2516760" y="2468880"/>
            <a:ext cx="360" cy="360"/>
            <a:chOff x="2516760" y="2468880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3C0FBC6-B027-4FD2-9D77-B416A236298B}"/>
                    </a:ext>
                  </a:extLst>
                </p14:cNvPr>
                <p14:cNvContentPartPr/>
                <p14:nvPr/>
              </p14:nvContentPartPr>
              <p14:xfrm>
                <a:off x="2516760" y="2468880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3C0FBC6-B027-4FD2-9D77-B416A236298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508120" y="24602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AC695D9-0B45-8168-F3F0-299B07613588}"/>
                    </a:ext>
                  </a:extLst>
                </p14:cNvPr>
                <p14:cNvContentPartPr/>
                <p14:nvPr/>
              </p14:nvContentPartPr>
              <p14:xfrm>
                <a:off x="2516760" y="2468880"/>
                <a:ext cx="36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AC695D9-0B45-8168-F3F0-299B0761358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508120" y="24602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C18BBF9-E277-2BF6-2E76-0000C863F4EE}"/>
              </a:ext>
            </a:extLst>
          </p:cNvPr>
          <p:cNvGrpSpPr/>
          <p:nvPr/>
        </p:nvGrpSpPr>
        <p:grpSpPr>
          <a:xfrm>
            <a:off x="1784520" y="1964160"/>
            <a:ext cx="360" cy="360"/>
            <a:chOff x="1784520" y="1964160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391783D-DA0D-1289-A556-1AD6904D2822}"/>
                    </a:ext>
                  </a:extLst>
                </p14:cNvPr>
                <p14:cNvContentPartPr/>
                <p14:nvPr/>
              </p14:nvContentPartPr>
              <p14:xfrm>
                <a:off x="1784520" y="1964160"/>
                <a:ext cx="360" cy="3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391783D-DA0D-1289-A556-1AD6904D282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775880" y="19555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EE74712-68FD-C2D5-915A-AB2837556A6B}"/>
                    </a:ext>
                  </a:extLst>
                </p14:cNvPr>
                <p14:cNvContentPartPr/>
                <p14:nvPr/>
              </p14:nvContentPartPr>
              <p14:xfrm>
                <a:off x="1784520" y="1964160"/>
                <a:ext cx="360" cy="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EE74712-68FD-C2D5-915A-AB2837556A6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775880" y="19555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8C0201E-F6A4-BF09-3847-1FA10367634F}"/>
                    </a:ext>
                  </a:extLst>
                </p14:cNvPr>
                <p14:cNvContentPartPr/>
                <p14:nvPr/>
              </p14:nvContentPartPr>
              <p14:xfrm>
                <a:off x="1784520" y="1964160"/>
                <a:ext cx="360" cy="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8C0201E-F6A4-BF09-3847-1FA10367634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775880" y="19555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C88C2B2-D0EE-3BE0-E698-5CF869011AFA}"/>
                    </a:ext>
                  </a:extLst>
                </p14:cNvPr>
                <p14:cNvContentPartPr/>
                <p14:nvPr/>
              </p14:nvContentPartPr>
              <p14:xfrm>
                <a:off x="1784520" y="1964160"/>
                <a:ext cx="360" cy="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C88C2B2-D0EE-3BE0-E698-5CF869011AF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775880" y="19555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789B62F3-1424-6987-4E1C-D91B4BEFD5F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10180" y="994920"/>
            <a:ext cx="5644084" cy="569191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695700E-E464-4175-D4CD-C61A5C662298}"/>
              </a:ext>
            </a:extLst>
          </p:cNvPr>
          <p:cNvSpPr txBox="1"/>
          <p:nvPr/>
        </p:nvSpPr>
        <p:spPr>
          <a:xfrm>
            <a:off x="6971149" y="3962952"/>
            <a:ext cx="3131795" cy="1107996"/>
          </a:xfrm>
          <a:prstGeom prst="rect">
            <a:avLst/>
          </a:prstGeom>
          <a:noFill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C00000"/>
                </a:solidFill>
                <a:latin typeface="AkayaKanadaka" panose="02010502080401010103" pitchFamily="2" charset="77"/>
                <a:cs typeface="AkayaKanadaka" panose="02010502080401010103" pitchFamily="2" charset="77"/>
              </a:rPr>
              <a:t>Red Cluster represents ’Houses’ and account for 98.7% of house listings.</a:t>
            </a:r>
          </a:p>
        </p:txBody>
      </p:sp>
    </p:spTree>
    <p:extLst>
      <p:ext uri="{BB962C8B-B14F-4D97-AF65-F5344CB8AC3E}">
        <p14:creationId xmlns:p14="http://schemas.microsoft.com/office/powerpoint/2010/main" val="18046345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41476CD-F25D-2C4B-EA2E-700A5C3C2443}"/>
              </a:ext>
            </a:extLst>
          </p:cNvPr>
          <p:cNvSpPr txBox="1"/>
          <p:nvPr/>
        </p:nvSpPr>
        <p:spPr>
          <a:xfrm>
            <a:off x="313898" y="150125"/>
            <a:ext cx="11878101" cy="646331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sz="3600" dirty="0"/>
              <a:t>Scenario C - (Unsupervised Clustering - DBSCAN)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3D89A62-A10F-E095-BDFC-6C3BB318D5F1}"/>
              </a:ext>
            </a:extLst>
          </p:cNvPr>
          <p:cNvGraphicFramePr>
            <a:graphicFrameLocks noGrp="1"/>
          </p:cNvGraphicFramePr>
          <p:nvPr/>
        </p:nvGraphicFramePr>
        <p:xfrm>
          <a:off x="7697335" y="5911832"/>
          <a:ext cx="2784144" cy="38012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84144">
                  <a:extLst>
                    <a:ext uri="{9D8B030D-6E8A-4147-A177-3AD203B41FA5}">
                      <a16:colId xmlns:a16="http://schemas.microsoft.com/office/drawing/2014/main" val="4100875959"/>
                    </a:ext>
                  </a:extLst>
                </a:gridCol>
              </a:tblGrid>
              <a:tr h="380121">
                <a:tc>
                  <a:txBody>
                    <a:bodyPr/>
                    <a:lstStyle/>
                    <a:p>
                      <a:pPr marL="342900" lvl="0" indent="-342900">
                        <a:buFont typeface="Wingdings" pitchFamily="2" charset="2"/>
                        <a:buChar char="Ø"/>
                        <a:tabLst>
                          <a:tab pos="457200" algn="l"/>
                        </a:tabLst>
                      </a:pPr>
                      <a:r>
                        <a:rPr lang="en-US" sz="2200" kern="1200" dirty="0">
                          <a:solidFill>
                            <a:schemeClr val="bg1"/>
                          </a:solidFill>
                          <a:effectLst/>
                        </a:rPr>
                        <a:t>Total Set: 75k</a:t>
                      </a:r>
                      <a:endParaRPr lang="en-CA" sz="22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8580" marR="68580" marT="0" marB="0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125153973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5BC7FCE2-1D67-4631-82F3-C2A2B1F5DB3E}"/>
              </a:ext>
            </a:extLst>
          </p:cNvPr>
          <p:cNvSpPr txBox="1"/>
          <p:nvPr/>
        </p:nvSpPr>
        <p:spPr>
          <a:xfrm>
            <a:off x="6914624" y="1489738"/>
            <a:ext cx="3729930" cy="1107996"/>
          </a:xfrm>
          <a:prstGeom prst="rect">
            <a:avLst/>
          </a:prstGeom>
          <a:noFill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accent2"/>
                </a:solidFill>
                <a:latin typeface="AkayaKanadaka" panose="02010502080401010103" pitchFamily="2" charset="77"/>
                <a:cs typeface="AkayaKanadaka" panose="02010502080401010103" pitchFamily="2" charset="77"/>
              </a:rPr>
              <a:t>Orange Clusters represent ’Apartments’ and account for 100% of apartment listings.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27F51923-9C3F-150B-5090-58E66CCEB682}"/>
                  </a:ext>
                </a:extLst>
              </p14:cNvPr>
              <p14:cNvContentPartPr/>
              <p14:nvPr/>
            </p14:nvContentPartPr>
            <p14:xfrm>
              <a:off x="9022180" y="3449058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27F51923-9C3F-150B-5090-58E66CCEB68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013540" y="344041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4CF21DA-C267-F8CA-9BDE-FAFA07C4AB06}"/>
                  </a:ext>
                </a:extLst>
              </p14:cNvPr>
              <p14:cNvContentPartPr/>
              <p14:nvPr/>
            </p14:nvContentPartPr>
            <p14:xfrm>
              <a:off x="8941180" y="3438258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4CF21DA-C267-F8CA-9BDE-FAFA07C4AB0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932540" y="342961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25A0A2D-4DAE-779B-E666-D005B8540978}"/>
                  </a:ext>
                </a:extLst>
              </p14:cNvPr>
              <p14:cNvContentPartPr/>
              <p14:nvPr/>
            </p14:nvContentPartPr>
            <p14:xfrm>
              <a:off x="7096680" y="4110120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25A0A2D-4DAE-779B-E666-D005B854097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088040" y="410112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E2CFA2C0-30FA-A4F3-F373-1224B494D3E7}"/>
              </a:ext>
            </a:extLst>
          </p:cNvPr>
          <p:cNvGrpSpPr/>
          <p:nvPr/>
        </p:nvGrpSpPr>
        <p:grpSpPr>
          <a:xfrm>
            <a:off x="2516760" y="2468880"/>
            <a:ext cx="360" cy="360"/>
            <a:chOff x="2516760" y="2468880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3C0FBC6-B027-4FD2-9D77-B416A236298B}"/>
                    </a:ext>
                  </a:extLst>
                </p14:cNvPr>
                <p14:cNvContentPartPr/>
                <p14:nvPr/>
              </p14:nvContentPartPr>
              <p14:xfrm>
                <a:off x="2516760" y="2468880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3C0FBC6-B027-4FD2-9D77-B416A236298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508120" y="24602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AC695D9-0B45-8168-F3F0-299B07613588}"/>
                    </a:ext>
                  </a:extLst>
                </p14:cNvPr>
                <p14:cNvContentPartPr/>
                <p14:nvPr/>
              </p14:nvContentPartPr>
              <p14:xfrm>
                <a:off x="2516760" y="2468880"/>
                <a:ext cx="36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AC695D9-0B45-8168-F3F0-299B0761358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508120" y="24602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C18BBF9-E277-2BF6-2E76-0000C863F4EE}"/>
              </a:ext>
            </a:extLst>
          </p:cNvPr>
          <p:cNvGrpSpPr/>
          <p:nvPr/>
        </p:nvGrpSpPr>
        <p:grpSpPr>
          <a:xfrm>
            <a:off x="1784520" y="1964160"/>
            <a:ext cx="360" cy="360"/>
            <a:chOff x="1784520" y="1964160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391783D-DA0D-1289-A556-1AD6904D2822}"/>
                    </a:ext>
                  </a:extLst>
                </p14:cNvPr>
                <p14:cNvContentPartPr/>
                <p14:nvPr/>
              </p14:nvContentPartPr>
              <p14:xfrm>
                <a:off x="1784520" y="1964160"/>
                <a:ext cx="360" cy="3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391783D-DA0D-1289-A556-1AD6904D282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775880" y="19555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EE74712-68FD-C2D5-915A-AB2837556A6B}"/>
                    </a:ext>
                  </a:extLst>
                </p14:cNvPr>
                <p14:cNvContentPartPr/>
                <p14:nvPr/>
              </p14:nvContentPartPr>
              <p14:xfrm>
                <a:off x="1784520" y="1964160"/>
                <a:ext cx="360" cy="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EE74712-68FD-C2D5-915A-AB2837556A6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775880" y="19555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8C0201E-F6A4-BF09-3847-1FA10367634F}"/>
                    </a:ext>
                  </a:extLst>
                </p14:cNvPr>
                <p14:cNvContentPartPr/>
                <p14:nvPr/>
              </p14:nvContentPartPr>
              <p14:xfrm>
                <a:off x="1784520" y="1964160"/>
                <a:ext cx="360" cy="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8C0201E-F6A4-BF09-3847-1FA10367634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775880" y="19555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C88C2B2-D0EE-3BE0-E698-5CF869011AFA}"/>
                    </a:ext>
                  </a:extLst>
                </p14:cNvPr>
                <p14:cNvContentPartPr/>
                <p14:nvPr/>
              </p14:nvContentPartPr>
              <p14:xfrm>
                <a:off x="1784520" y="1964160"/>
                <a:ext cx="360" cy="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C88C2B2-D0EE-3BE0-E698-5CF869011AF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775880" y="19555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5695700E-E464-4175-D4CD-C61A5C662298}"/>
              </a:ext>
            </a:extLst>
          </p:cNvPr>
          <p:cNvSpPr txBox="1"/>
          <p:nvPr/>
        </p:nvSpPr>
        <p:spPr>
          <a:xfrm>
            <a:off x="6914624" y="2895060"/>
            <a:ext cx="3131795" cy="1107996"/>
          </a:xfrm>
          <a:prstGeom prst="rect">
            <a:avLst/>
          </a:prstGeom>
          <a:noFill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2060"/>
                </a:solidFill>
                <a:latin typeface="AkayaKanadaka" panose="02010502080401010103" pitchFamily="2" charset="77"/>
                <a:cs typeface="AkayaKanadaka" panose="02010502080401010103" pitchFamily="2" charset="77"/>
              </a:rPr>
              <a:t>Blue Clusters represent ’Houses’ and account for 98.7% of house listings.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8FD193-B729-C4D1-5B5E-E8DC7E3DE97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13898" y="1185335"/>
            <a:ext cx="6316823" cy="510661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B94F65D-5FF2-694A-6CBF-A1BB05DD35BC}"/>
              </a:ext>
            </a:extLst>
          </p:cNvPr>
          <p:cNvSpPr txBox="1"/>
          <p:nvPr/>
        </p:nvSpPr>
        <p:spPr>
          <a:xfrm>
            <a:off x="6895544" y="4312675"/>
            <a:ext cx="3112715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B050"/>
                </a:solidFill>
                <a:latin typeface="AkayaKanadaka" panose="02010502080401010103" pitchFamily="2" charset="77"/>
                <a:cs typeface="AkayaKanadaka" panose="02010502080401010103" pitchFamily="2" charset="77"/>
              </a:rPr>
              <a:t>Green Clusters represent ‘Intermediate’ properties and account for 0.1% of all real estate listings.</a:t>
            </a:r>
          </a:p>
        </p:txBody>
      </p:sp>
    </p:spTree>
    <p:extLst>
      <p:ext uri="{BB962C8B-B14F-4D97-AF65-F5344CB8AC3E}">
        <p14:creationId xmlns:p14="http://schemas.microsoft.com/office/powerpoint/2010/main" val="16084735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90ED0B-0532-85EB-1CA9-F52B30D24620}"/>
              </a:ext>
            </a:extLst>
          </p:cNvPr>
          <p:cNvSpPr txBox="1"/>
          <p:nvPr/>
        </p:nvSpPr>
        <p:spPr>
          <a:xfrm>
            <a:off x="313899" y="903006"/>
            <a:ext cx="11737074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sz="2600" dirty="0"/>
              <a:t>Supervised Learning:</a:t>
            </a:r>
          </a:p>
          <a:p>
            <a:pPr marL="914400" lvl="1" indent="-457200">
              <a:buFont typeface="Wingdings" pitchFamily="2" charset="2"/>
              <a:buChar char="ü"/>
            </a:pPr>
            <a:r>
              <a:rPr lang="en-US" sz="2600" dirty="0"/>
              <a:t>Models successfully predicted real estate similarity and property types based on natural language processing.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sz="2600" dirty="0"/>
          </a:p>
          <a:p>
            <a:pPr marL="914400" lvl="1" indent="-457200">
              <a:buFont typeface="Wingdings" pitchFamily="2" charset="2"/>
              <a:buChar char="ü"/>
            </a:pPr>
            <a:r>
              <a:rPr lang="en-US" sz="2600" dirty="0"/>
              <a:t>Numeric and categorical attributes improve odds of prediction.</a:t>
            </a:r>
          </a:p>
          <a:p>
            <a:endParaRPr lang="en-US" sz="2600" dirty="0"/>
          </a:p>
          <a:p>
            <a:pPr marL="457200" indent="-457200">
              <a:buFont typeface="Wingdings" pitchFamily="2" charset="2"/>
              <a:buChar char="§"/>
            </a:pPr>
            <a:r>
              <a:rPr lang="en-US" sz="2600" dirty="0"/>
              <a:t>Un-supervised Learning:</a:t>
            </a:r>
          </a:p>
          <a:p>
            <a:pPr marL="914400" lvl="1" indent="-457200">
              <a:buFont typeface="Wingdings" pitchFamily="2" charset="2"/>
              <a:buChar char="ü"/>
            </a:pPr>
            <a:r>
              <a:rPr lang="en-US" sz="2600" dirty="0"/>
              <a:t>Natural language processing adds noise and hinders clustering.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sz="2600" dirty="0"/>
          </a:p>
          <a:p>
            <a:pPr marL="914400" lvl="1" indent="-457200">
              <a:buFont typeface="Wingdings" pitchFamily="2" charset="2"/>
              <a:buChar char="ü"/>
            </a:pPr>
            <a:r>
              <a:rPr lang="en-US" sz="2600" dirty="0"/>
              <a:t>Numeric attributes successfully identify ‘Houses’ and ‘Apartments’; and recognize a new cluster of ‘intermediate’ properties.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sz="2600" dirty="0"/>
          </a:p>
          <a:p>
            <a:pPr marL="285750" indent="-285750">
              <a:buFont typeface="Wingdings" pitchFamily="2" charset="2"/>
              <a:buChar char="§"/>
            </a:pPr>
            <a:endParaRPr lang="en-US" sz="2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1476CD-F25D-2C4B-EA2E-700A5C3C2443}"/>
              </a:ext>
            </a:extLst>
          </p:cNvPr>
          <p:cNvSpPr txBox="1"/>
          <p:nvPr/>
        </p:nvSpPr>
        <p:spPr>
          <a:xfrm>
            <a:off x="313900" y="150125"/>
            <a:ext cx="2429300" cy="646331"/>
          </a:xfrm>
          <a:prstGeom prst="rect">
            <a:avLst/>
          </a:prstGeom>
          <a:gradFill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US" sz="3600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7667816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90ED0B-0532-85EB-1CA9-F52B30D24620}"/>
              </a:ext>
            </a:extLst>
          </p:cNvPr>
          <p:cNvSpPr txBox="1"/>
          <p:nvPr/>
        </p:nvSpPr>
        <p:spPr>
          <a:xfrm>
            <a:off x="0" y="2936557"/>
            <a:ext cx="11737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155542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29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1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293930E-57ED-7E50-0901-B0CE3DEF7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174" y="643467"/>
            <a:ext cx="6664100" cy="236151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2394534-9B52-BE8F-CF66-3075562030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174" y="3370528"/>
            <a:ext cx="6664100" cy="284400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03D7F1A-40BB-A40F-2ADD-E4678F9212C5}"/>
              </a:ext>
            </a:extLst>
          </p:cNvPr>
          <p:cNvSpPr txBox="1"/>
          <p:nvPr/>
        </p:nvSpPr>
        <p:spPr>
          <a:xfrm>
            <a:off x="8140964" y="2095720"/>
            <a:ext cx="2940861" cy="66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77240">
              <a:spcAft>
                <a:spcPts val="600"/>
              </a:spcAft>
            </a:pPr>
            <a:r>
              <a:rPr lang="en-US" sz="1870" kern="120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Are these real estate listings unique or duplicates?</a:t>
            </a:r>
            <a:endParaRPr lang="en-US" sz="220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28D9BA2C-67D7-A545-C2DC-52472D6543C5}"/>
                  </a:ext>
                </a:extLst>
              </p14:cNvPr>
              <p14:cNvContentPartPr/>
              <p14:nvPr/>
            </p14:nvContentPartPr>
            <p14:xfrm>
              <a:off x="6189302" y="3501063"/>
              <a:ext cx="309" cy="309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28D9BA2C-67D7-A545-C2DC-52472D6543C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181577" y="3493338"/>
                <a:ext cx="15450" cy="1545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815FB06D-F433-EDF5-D044-B32B10588BCF}"/>
              </a:ext>
            </a:extLst>
          </p:cNvPr>
          <p:cNvSpPr txBox="1"/>
          <p:nvPr/>
        </p:nvSpPr>
        <p:spPr>
          <a:xfrm>
            <a:off x="8425168" y="831961"/>
            <a:ext cx="1901229" cy="327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77240">
              <a:spcAft>
                <a:spcPts val="600"/>
              </a:spcAft>
            </a:pPr>
            <a:r>
              <a:rPr lang="en-US" sz="1530" b="1" kern="120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Real Estate Listing A</a:t>
            </a:r>
            <a:endParaRPr lang="en-US" b="1">
              <a:solidFill>
                <a:schemeClr val="accent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1D8BBD-4901-D52E-D3FA-DE27F61FF436}"/>
              </a:ext>
            </a:extLst>
          </p:cNvPr>
          <p:cNvSpPr txBox="1"/>
          <p:nvPr/>
        </p:nvSpPr>
        <p:spPr>
          <a:xfrm>
            <a:off x="8425168" y="3702536"/>
            <a:ext cx="1901229" cy="327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77240">
              <a:spcAft>
                <a:spcPts val="600"/>
              </a:spcAft>
            </a:pPr>
            <a:r>
              <a:rPr lang="en-US" sz="1530" b="1" kern="120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Real Estate Listing B</a:t>
            </a:r>
            <a:endParaRPr lang="en-US" b="1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616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3E547B5-89CF-4EC0-96DE-25771AED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0B8CEB-8279-4E5E-A0CE-1FC9F71736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782" y="0"/>
            <a:ext cx="7421217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1476CD-F25D-2C4B-EA2E-700A5C3C2443}"/>
              </a:ext>
            </a:extLst>
          </p:cNvPr>
          <p:cNvSpPr txBox="1"/>
          <p:nvPr/>
        </p:nvSpPr>
        <p:spPr>
          <a:xfrm>
            <a:off x="7320466" y="609600"/>
            <a:ext cx="4140014" cy="13308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>
              <a:defRPr sz="3600"/>
            </a:lvl1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>
                <a:latin typeface="+mj-lt"/>
                <a:ea typeface="+mj-ea"/>
                <a:cs typeface="+mj-cs"/>
              </a:rPr>
              <a:t>About Myself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DF6444-1825-F201-68BA-2986690FC3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133"/>
          <a:stretch/>
        </p:blipFill>
        <p:spPr>
          <a:xfrm>
            <a:off x="20" y="10"/>
            <a:ext cx="6901711" cy="6857990"/>
          </a:xfrm>
          <a:custGeom>
            <a:avLst/>
            <a:gdLst/>
            <a:ahLst/>
            <a:cxnLst/>
            <a:rect l="l" t="t" r="r" b="b"/>
            <a:pathLst>
              <a:path w="6901731" h="6858000">
                <a:moveTo>
                  <a:pt x="0" y="0"/>
                </a:moveTo>
                <a:lnTo>
                  <a:pt x="6897896" y="5958"/>
                </a:lnTo>
                <a:lnTo>
                  <a:pt x="6866823" y="62592"/>
                </a:lnTo>
                <a:lnTo>
                  <a:pt x="6901731" y="89476"/>
                </a:lnTo>
                <a:lnTo>
                  <a:pt x="6901731" y="103833"/>
                </a:lnTo>
                <a:lnTo>
                  <a:pt x="6900034" y="110092"/>
                </a:lnTo>
                <a:lnTo>
                  <a:pt x="6901731" y="113679"/>
                </a:lnTo>
                <a:lnTo>
                  <a:pt x="6901731" y="405560"/>
                </a:lnTo>
                <a:lnTo>
                  <a:pt x="6900456" y="429509"/>
                </a:lnTo>
                <a:cubicBezTo>
                  <a:pt x="6892773" y="535647"/>
                  <a:pt x="6878314" y="537918"/>
                  <a:pt x="6886342" y="636808"/>
                </a:cubicBezTo>
                <a:cubicBezTo>
                  <a:pt x="6892506" y="756883"/>
                  <a:pt x="6864504" y="771443"/>
                  <a:pt x="6851784" y="839073"/>
                </a:cubicBezTo>
                <a:cubicBezTo>
                  <a:pt x="6838675" y="892655"/>
                  <a:pt x="6864124" y="961738"/>
                  <a:pt x="6845760" y="994930"/>
                </a:cubicBezTo>
                <a:cubicBezTo>
                  <a:pt x="6833572" y="1024166"/>
                  <a:pt x="6859282" y="1058905"/>
                  <a:pt x="6845601" y="1112932"/>
                </a:cubicBezTo>
                <a:cubicBezTo>
                  <a:pt x="6838700" y="1149910"/>
                  <a:pt x="6829138" y="1151035"/>
                  <a:pt x="6820235" y="1187433"/>
                </a:cubicBezTo>
                <a:cubicBezTo>
                  <a:pt x="6815504" y="1196464"/>
                  <a:pt x="6777707" y="1338549"/>
                  <a:pt x="6759643" y="1337010"/>
                </a:cubicBezTo>
                <a:cubicBezTo>
                  <a:pt x="6737660" y="1337296"/>
                  <a:pt x="6760650" y="1396341"/>
                  <a:pt x="6736375" y="1382272"/>
                </a:cubicBezTo>
                <a:cubicBezTo>
                  <a:pt x="6755741" y="1415836"/>
                  <a:pt x="6714675" y="1414567"/>
                  <a:pt x="6701292" y="1432111"/>
                </a:cubicBezTo>
                <a:cubicBezTo>
                  <a:pt x="6721110" y="1460185"/>
                  <a:pt x="6692106" y="1490815"/>
                  <a:pt x="6686578" y="1518624"/>
                </a:cubicBezTo>
                <a:cubicBezTo>
                  <a:pt x="6682512" y="1567002"/>
                  <a:pt x="6679579" y="1571443"/>
                  <a:pt x="6670824" y="1607743"/>
                </a:cubicBezTo>
                <a:cubicBezTo>
                  <a:pt x="6671133" y="1629590"/>
                  <a:pt x="6663161" y="1656870"/>
                  <a:pt x="6664392" y="1696405"/>
                </a:cubicBezTo>
                <a:cubicBezTo>
                  <a:pt x="6655686" y="1770486"/>
                  <a:pt x="6641938" y="1757082"/>
                  <a:pt x="6642880" y="1812372"/>
                </a:cubicBezTo>
                <a:cubicBezTo>
                  <a:pt x="6638579" y="1872475"/>
                  <a:pt x="6619231" y="1825476"/>
                  <a:pt x="6612547" y="1876437"/>
                </a:cubicBezTo>
                <a:cubicBezTo>
                  <a:pt x="6600695" y="1913834"/>
                  <a:pt x="6591061" y="1923231"/>
                  <a:pt x="6571760" y="1953331"/>
                </a:cubicBezTo>
                <a:cubicBezTo>
                  <a:pt x="6561039" y="1989021"/>
                  <a:pt x="6544090" y="2087896"/>
                  <a:pt x="6520213" y="2096455"/>
                </a:cubicBezTo>
                <a:lnTo>
                  <a:pt x="6492461" y="2188148"/>
                </a:lnTo>
                <a:cubicBezTo>
                  <a:pt x="6504372" y="2211333"/>
                  <a:pt x="6489131" y="2253220"/>
                  <a:pt x="6471854" y="2259117"/>
                </a:cubicBezTo>
                <a:cubicBezTo>
                  <a:pt x="6466151" y="2287829"/>
                  <a:pt x="6440452" y="2301346"/>
                  <a:pt x="6439832" y="2328334"/>
                </a:cubicBezTo>
                <a:cubicBezTo>
                  <a:pt x="6431013" y="2351201"/>
                  <a:pt x="6444250" y="2396409"/>
                  <a:pt x="6425162" y="2408211"/>
                </a:cubicBezTo>
                <a:lnTo>
                  <a:pt x="6417221" y="2427382"/>
                </a:lnTo>
                <a:lnTo>
                  <a:pt x="6425030" y="2464387"/>
                </a:lnTo>
                <a:lnTo>
                  <a:pt x="6406293" y="2472223"/>
                </a:lnTo>
                <a:cubicBezTo>
                  <a:pt x="6406862" y="2477277"/>
                  <a:pt x="6406486" y="2491723"/>
                  <a:pt x="6405400" y="2493547"/>
                </a:cubicBezTo>
                <a:lnTo>
                  <a:pt x="6374829" y="2532070"/>
                </a:lnTo>
                <a:cubicBezTo>
                  <a:pt x="6374597" y="2545374"/>
                  <a:pt x="6360976" y="2563797"/>
                  <a:pt x="6350864" y="2577422"/>
                </a:cubicBezTo>
                <a:cubicBezTo>
                  <a:pt x="6327056" y="2632768"/>
                  <a:pt x="6341262" y="2616275"/>
                  <a:pt x="6329174" y="2663854"/>
                </a:cubicBezTo>
                <a:cubicBezTo>
                  <a:pt x="6326303" y="2703642"/>
                  <a:pt x="6332854" y="2709643"/>
                  <a:pt x="6315095" y="2741507"/>
                </a:cubicBezTo>
                <a:cubicBezTo>
                  <a:pt x="6319921" y="2740191"/>
                  <a:pt x="6321925" y="2742004"/>
                  <a:pt x="6322463" y="2745641"/>
                </a:cubicBezTo>
                <a:cubicBezTo>
                  <a:pt x="6322245" y="2747982"/>
                  <a:pt x="6322027" y="2750323"/>
                  <a:pt x="6321808" y="2752663"/>
                </a:cubicBezTo>
                <a:lnTo>
                  <a:pt x="6314569" y="2756718"/>
                </a:lnTo>
                <a:cubicBezTo>
                  <a:pt x="6289324" y="2773686"/>
                  <a:pt x="6317551" y="2780051"/>
                  <a:pt x="6315211" y="2811618"/>
                </a:cubicBezTo>
                <a:cubicBezTo>
                  <a:pt x="6315620" y="2826627"/>
                  <a:pt x="6296047" y="2885298"/>
                  <a:pt x="6302211" y="2882314"/>
                </a:cubicBezTo>
                <a:lnTo>
                  <a:pt x="6286167" y="2949597"/>
                </a:lnTo>
                <a:cubicBezTo>
                  <a:pt x="6286401" y="2994618"/>
                  <a:pt x="6286615" y="2971464"/>
                  <a:pt x="6287037" y="3008578"/>
                </a:cubicBezTo>
                <a:cubicBezTo>
                  <a:pt x="6293795" y="3029535"/>
                  <a:pt x="6274405" y="3114154"/>
                  <a:pt x="6259150" y="3123139"/>
                </a:cubicBezTo>
                <a:cubicBezTo>
                  <a:pt x="6250085" y="3189063"/>
                  <a:pt x="6269067" y="3151280"/>
                  <a:pt x="6272249" y="3227854"/>
                </a:cubicBezTo>
                <a:cubicBezTo>
                  <a:pt x="6278775" y="3295842"/>
                  <a:pt x="6289216" y="3303765"/>
                  <a:pt x="6292288" y="3378383"/>
                </a:cubicBezTo>
                <a:cubicBezTo>
                  <a:pt x="6303894" y="3395995"/>
                  <a:pt x="6287498" y="3432581"/>
                  <a:pt x="6288328" y="3459618"/>
                </a:cubicBezTo>
                <a:cubicBezTo>
                  <a:pt x="6289158" y="3486653"/>
                  <a:pt x="6299937" y="3538735"/>
                  <a:pt x="6297272" y="3540603"/>
                </a:cubicBezTo>
                <a:cubicBezTo>
                  <a:pt x="6296849" y="3577379"/>
                  <a:pt x="6294184" y="3587943"/>
                  <a:pt x="6291001" y="3638374"/>
                </a:cubicBezTo>
                <a:cubicBezTo>
                  <a:pt x="6283026" y="3666794"/>
                  <a:pt x="6265833" y="3731744"/>
                  <a:pt x="6283592" y="3763609"/>
                </a:cubicBezTo>
                <a:cubicBezTo>
                  <a:pt x="6264286" y="3758340"/>
                  <a:pt x="6290177" y="3803150"/>
                  <a:pt x="6274068" y="3814506"/>
                </a:cubicBezTo>
                <a:cubicBezTo>
                  <a:pt x="6260645" y="3821643"/>
                  <a:pt x="6265372" y="3836902"/>
                  <a:pt x="6262850" y="3850454"/>
                </a:cubicBezTo>
                <a:cubicBezTo>
                  <a:pt x="6250418" y="3863479"/>
                  <a:pt x="6250660" y="3955243"/>
                  <a:pt x="6257357" y="3975474"/>
                </a:cubicBezTo>
                <a:cubicBezTo>
                  <a:pt x="6245091" y="4036737"/>
                  <a:pt x="6237535" y="4029237"/>
                  <a:pt x="6257889" y="4073155"/>
                </a:cubicBezTo>
                <a:cubicBezTo>
                  <a:pt x="6259272" y="4085906"/>
                  <a:pt x="6239882" y="4116397"/>
                  <a:pt x="6237441" y="4126638"/>
                </a:cubicBezTo>
                <a:lnTo>
                  <a:pt x="6245587" y="4172738"/>
                </a:lnTo>
                <a:lnTo>
                  <a:pt x="6235772" y="4176721"/>
                </a:lnTo>
                <a:lnTo>
                  <a:pt x="6233287" y="4195136"/>
                </a:lnTo>
                <a:lnTo>
                  <a:pt x="6234619" y="4280850"/>
                </a:lnTo>
                <a:cubicBezTo>
                  <a:pt x="6239453" y="4320763"/>
                  <a:pt x="6223309" y="4337596"/>
                  <a:pt x="6219318" y="4402526"/>
                </a:cubicBezTo>
                <a:cubicBezTo>
                  <a:pt x="6205466" y="4516209"/>
                  <a:pt x="6216183" y="4588729"/>
                  <a:pt x="6216810" y="4651172"/>
                </a:cubicBezTo>
                <a:cubicBezTo>
                  <a:pt x="6217673" y="4756959"/>
                  <a:pt x="6228654" y="4824005"/>
                  <a:pt x="6225945" y="4916779"/>
                </a:cubicBezTo>
                <a:cubicBezTo>
                  <a:pt x="6217032" y="4993010"/>
                  <a:pt x="6264271" y="4984591"/>
                  <a:pt x="6230174" y="5051379"/>
                </a:cubicBezTo>
                <a:cubicBezTo>
                  <a:pt x="6235713" y="5056951"/>
                  <a:pt x="6239420" y="5163714"/>
                  <a:pt x="6242600" y="5170879"/>
                </a:cubicBezTo>
                <a:lnTo>
                  <a:pt x="6235996" y="5216428"/>
                </a:lnTo>
                <a:lnTo>
                  <a:pt x="6214638" y="5285298"/>
                </a:lnTo>
                <a:cubicBezTo>
                  <a:pt x="6211392" y="5297492"/>
                  <a:pt x="6225576" y="5312063"/>
                  <a:pt x="6228432" y="5317696"/>
                </a:cubicBezTo>
                <a:lnTo>
                  <a:pt x="6246496" y="5398787"/>
                </a:lnTo>
                <a:lnTo>
                  <a:pt x="6244793" y="5399530"/>
                </a:lnTo>
                <a:lnTo>
                  <a:pt x="6241695" y="5406948"/>
                </a:lnTo>
                <a:lnTo>
                  <a:pt x="6267461" y="5499413"/>
                </a:lnTo>
                <a:cubicBezTo>
                  <a:pt x="6285387" y="5533848"/>
                  <a:pt x="6284888" y="5550029"/>
                  <a:pt x="6295987" y="5582659"/>
                </a:cubicBezTo>
                <a:cubicBezTo>
                  <a:pt x="6311253" y="5681724"/>
                  <a:pt x="6295439" y="5695558"/>
                  <a:pt x="6364803" y="5784263"/>
                </a:cubicBezTo>
                <a:cubicBezTo>
                  <a:pt x="6379348" y="5818651"/>
                  <a:pt x="6412475" y="5906802"/>
                  <a:pt x="6423050" y="5922637"/>
                </a:cubicBezTo>
                <a:cubicBezTo>
                  <a:pt x="6445210" y="5973612"/>
                  <a:pt x="6468179" y="6023873"/>
                  <a:pt x="6497767" y="6090108"/>
                </a:cubicBezTo>
                <a:cubicBezTo>
                  <a:pt x="6571895" y="6150548"/>
                  <a:pt x="6572491" y="6236583"/>
                  <a:pt x="6606710" y="6281543"/>
                </a:cubicBezTo>
                <a:cubicBezTo>
                  <a:pt x="6633675" y="6335892"/>
                  <a:pt x="6654357" y="6388782"/>
                  <a:pt x="6667540" y="6443715"/>
                </a:cubicBezTo>
                <a:cubicBezTo>
                  <a:pt x="6685192" y="6466826"/>
                  <a:pt x="6650500" y="6508701"/>
                  <a:pt x="6659722" y="6550105"/>
                </a:cubicBezTo>
                <a:cubicBezTo>
                  <a:pt x="6665926" y="6645044"/>
                  <a:pt x="6669126" y="6627536"/>
                  <a:pt x="6671805" y="6687397"/>
                </a:cubicBezTo>
                <a:cubicBezTo>
                  <a:pt x="6682671" y="6733683"/>
                  <a:pt x="6665210" y="6772117"/>
                  <a:pt x="6669658" y="6806602"/>
                </a:cubicBezTo>
                <a:cubicBezTo>
                  <a:pt x="6661174" y="6812658"/>
                  <a:pt x="6667097" y="6831470"/>
                  <a:pt x="6675783" y="6850325"/>
                </a:cubicBezTo>
                <a:lnTo>
                  <a:pt x="6679704" y="6858000"/>
                </a:lnTo>
                <a:lnTo>
                  <a:pt x="4532241" y="6858000"/>
                </a:lnTo>
                <a:lnTo>
                  <a:pt x="120859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3BD4CC7-3617-2ABF-1B0B-86233CEE6EAC}"/>
              </a:ext>
            </a:extLst>
          </p:cNvPr>
          <p:cNvSpPr txBox="1"/>
          <p:nvPr/>
        </p:nvSpPr>
        <p:spPr>
          <a:xfrm>
            <a:off x="5777760" y="1888787"/>
            <a:ext cx="6343651" cy="3028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aseline="0" dirty="0"/>
              <a:t>10+ years of experience in IT and Project Management.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aseline="0" dirty="0"/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MBA, Bachelors in Engineering, PMP, CBAP.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aseline="0" dirty="0"/>
              <a:t>Joined Data Science bootcamp to explore new path and challenges.</a:t>
            </a:r>
            <a:endParaRPr lang="en-US" sz="2000" dirty="0"/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aseline="0" dirty="0"/>
          </a:p>
        </p:txBody>
      </p:sp>
    </p:spTree>
    <p:extLst>
      <p:ext uri="{BB962C8B-B14F-4D97-AF65-F5344CB8AC3E}">
        <p14:creationId xmlns:p14="http://schemas.microsoft.com/office/powerpoint/2010/main" val="2106071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Bracket 21">
            <a:extLst>
              <a:ext uri="{FF2B5EF4-FFF2-40B4-BE49-F238E27FC236}">
                <a16:creationId xmlns:a16="http://schemas.microsoft.com/office/drawing/2014/main" id="{05A54E33-56FA-09A6-E860-72192604F66A}"/>
              </a:ext>
            </a:extLst>
          </p:cNvPr>
          <p:cNvSpPr/>
          <p:nvPr/>
        </p:nvSpPr>
        <p:spPr>
          <a:xfrm>
            <a:off x="7947187" y="488572"/>
            <a:ext cx="153764" cy="769037"/>
          </a:xfrm>
          <a:prstGeom prst="rightBracket">
            <a:avLst/>
          </a:prstGeom>
          <a:noFill/>
          <a:ln w="7620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2A25C8C-1297-CEE8-139A-A787583D2126}"/>
              </a:ext>
            </a:extLst>
          </p:cNvPr>
          <p:cNvSpPr txBox="1"/>
          <p:nvPr/>
        </p:nvSpPr>
        <p:spPr>
          <a:xfrm>
            <a:off x="8239089" y="705519"/>
            <a:ext cx="1546097" cy="428689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 defTabSz="841248">
              <a:spcAft>
                <a:spcPts val="600"/>
              </a:spcAft>
            </a:pPr>
            <a:r>
              <a:rPr lang="en-US" sz="2208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Categories</a:t>
            </a:r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25" name="Right Bracket 24">
            <a:extLst>
              <a:ext uri="{FF2B5EF4-FFF2-40B4-BE49-F238E27FC236}">
                <a16:creationId xmlns:a16="http://schemas.microsoft.com/office/drawing/2014/main" id="{2E51D8F1-2446-5D52-6BF8-EB65A174C4BF}"/>
              </a:ext>
            </a:extLst>
          </p:cNvPr>
          <p:cNvSpPr/>
          <p:nvPr/>
        </p:nvSpPr>
        <p:spPr>
          <a:xfrm>
            <a:off x="7943652" y="1321591"/>
            <a:ext cx="157298" cy="3045303"/>
          </a:xfrm>
          <a:prstGeom prst="rightBracket">
            <a:avLst/>
          </a:prstGeom>
          <a:noFill/>
          <a:ln w="7620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CD110C-C062-4452-1934-B60E79C873F5}"/>
              </a:ext>
            </a:extLst>
          </p:cNvPr>
          <p:cNvSpPr txBox="1"/>
          <p:nvPr/>
        </p:nvSpPr>
        <p:spPr>
          <a:xfrm>
            <a:off x="8226417" y="2653317"/>
            <a:ext cx="1381348" cy="428689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 defTabSz="841248">
              <a:spcAft>
                <a:spcPts val="600"/>
              </a:spcAft>
            </a:pPr>
            <a:r>
              <a:rPr lang="en-US" sz="2208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Numeric</a:t>
            </a:r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27" name="Right Bracket 26">
            <a:extLst>
              <a:ext uri="{FF2B5EF4-FFF2-40B4-BE49-F238E27FC236}">
                <a16:creationId xmlns:a16="http://schemas.microsoft.com/office/drawing/2014/main" id="{09858FD1-3165-7A0F-7FDA-F15850A62919}"/>
              </a:ext>
            </a:extLst>
          </p:cNvPr>
          <p:cNvSpPr/>
          <p:nvPr/>
        </p:nvSpPr>
        <p:spPr>
          <a:xfrm>
            <a:off x="7944576" y="4450031"/>
            <a:ext cx="157298" cy="1075097"/>
          </a:xfrm>
          <a:prstGeom prst="rightBracket">
            <a:avLst/>
          </a:prstGeom>
          <a:noFill/>
          <a:ln w="7620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3F807FC-EC4E-0E4E-FB3F-1459457C79AF}"/>
              </a:ext>
            </a:extLst>
          </p:cNvPr>
          <p:cNvSpPr txBox="1"/>
          <p:nvPr/>
        </p:nvSpPr>
        <p:spPr>
          <a:xfrm>
            <a:off x="8236550" y="4906047"/>
            <a:ext cx="1143098" cy="42868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 defTabSz="841248">
              <a:spcAft>
                <a:spcPts val="600"/>
              </a:spcAft>
            </a:pPr>
            <a:r>
              <a:rPr lang="en-US" sz="2208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Text</a:t>
            </a:r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7789FB-E60F-55A1-CCE7-E7145E523EA2}"/>
              </a:ext>
            </a:extLst>
          </p:cNvPr>
          <p:cNvSpPr txBox="1"/>
          <p:nvPr/>
        </p:nvSpPr>
        <p:spPr>
          <a:xfrm>
            <a:off x="791602" y="2970974"/>
            <a:ext cx="4562252" cy="51442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 defTabSz="841248">
              <a:spcAft>
                <a:spcPts val="600"/>
              </a:spcAft>
            </a:pPr>
            <a:r>
              <a:rPr lang="en-US" sz="276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Real Estate Listing Attributes</a:t>
            </a:r>
            <a:endParaRPr lang="en-US" sz="3000">
              <a:solidFill>
                <a:schemeClr val="tx2"/>
              </a:solidFill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0F4DC04-901B-D748-BC1E-93DE7A2F29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5590628"/>
              </p:ext>
            </p:extLst>
          </p:nvPr>
        </p:nvGraphicFramePr>
        <p:xfrm>
          <a:off x="5482057" y="457200"/>
          <a:ext cx="2273077" cy="640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3077">
                  <a:extLst>
                    <a:ext uri="{9D8B030D-6E8A-4147-A177-3AD203B41FA5}">
                      <a16:colId xmlns:a16="http://schemas.microsoft.com/office/drawing/2014/main" val="3956790303"/>
                    </a:ext>
                  </a:extLst>
                </a:gridCol>
              </a:tblGrid>
              <a:tr h="453205"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Location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1746124"/>
                  </a:ext>
                </a:extLst>
              </a:tr>
              <a:tr h="453205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0551933"/>
                  </a:ext>
                </a:extLst>
              </a:tr>
              <a:tr h="453205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65395"/>
                  </a:ext>
                </a:extLst>
              </a:tr>
              <a:tr h="453205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Bedrooms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728031"/>
                  </a:ext>
                </a:extLst>
              </a:tr>
              <a:tr h="453205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Bathrooms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061804"/>
                  </a:ext>
                </a:extLst>
              </a:tr>
              <a:tr h="453205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Total Area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8315334"/>
                  </a:ext>
                </a:extLst>
              </a:tr>
              <a:tr h="453205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Living Area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3510492"/>
                  </a:ext>
                </a:extLst>
              </a:tr>
              <a:tr h="453205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Plot Area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962897"/>
                  </a:ext>
                </a:extLst>
              </a:tr>
              <a:tr h="453205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Terrace Area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476642"/>
                  </a:ext>
                </a:extLst>
              </a:tr>
              <a:tr h="453205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Title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959636"/>
                  </a:ext>
                </a:extLst>
              </a:tr>
              <a:tr h="453205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351172"/>
                  </a:ext>
                </a:extLst>
              </a:tr>
              <a:tr h="453205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Features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801152"/>
                  </a:ext>
                </a:extLst>
              </a:tr>
              <a:tr h="453205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Latitude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496985"/>
                  </a:ext>
                </a:extLst>
              </a:tr>
              <a:tr h="453205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Longitude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5062606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3F503A8-49EB-DB25-6237-21DBC36DAC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242451"/>
              </p:ext>
            </p:extLst>
          </p:nvPr>
        </p:nvGraphicFramePr>
        <p:xfrm>
          <a:off x="1649171" y="1549731"/>
          <a:ext cx="2925133" cy="41888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25133">
                  <a:extLst>
                    <a:ext uri="{9D8B030D-6E8A-4147-A177-3AD203B41FA5}">
                      <a16:colId xmlns:a16="http://schemas.microsoft.com/office/drawing/2014/main" val="4100875959"/>
                    </a:ext>
                  </a:extLst>
                </a:gridCol>
              </a:tblGrid>
              <a:tr h="418881">
                <a:tc>
                  <a:txBody>
                    <a:bodyPr/>
                    <a:lstStyle/>
                    <a:p>
                      <a:pPr marL="342900" lvl="0" indent="-342900">
                        <a:buFont typeface="Wingdings" pitchFamily="2" charset="2"/>
                        <a:buChar char="Ø"/>
                        <a:tabLst>
                          <a:tab pos="457200" algn="l"/>
                        </a:tabLst>
                      </a:pPr>
                      <a:r>
                        <a:rPr lang="en-US" sz="2400" kern="1200" dirty="0">
                          <a:solidFill>
                            <a:schemeClr val="bg1"/>
                          </a:solidFill>
                          <a:effectLst/>
                        </a:rPr>
                        <a:t>Dataset Size: 82k</a:t>
                      </a:r>
                      <a:endParaRPr lang="en-CA" sz="24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8580" marR="68580" marT="0" marB="0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1251539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0877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6B96C22-291D-1680-3D88-6F11847E49C2}"/>
              </a:ext>
            </a:extLst>
          </p:cNvPr>
          <p:cNvSpPr txBox="1"/>
          <p:nvPr/>
        </p:nvSpPr>
        <p:spPr>
          <a:xfrm>
            <a:off x="8904534" y="4759601"/>
            <a:ext cx="28796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bg1"/>
                </a:solidFill>
              </a:rPr>
              <a:t>{Apartment/House/Plot/Other}</a:t>
            </a:r>
            <a:endParaRPr lang="en-US" sz="1600" dirty="0">
              <a:solidFill>
                <a:schemeClr val="bg1"/>
              </a:solidFill>
            </a:endParaRPr>
          </a:p>
        </p:txBody>
      </p:sp>
      <p:graphicFrame>
        <p:nvGraphicFramePr>
          <p:cNvPr id="37" name="Diagram 36">
            <a:extLst>
              <a:ext uri="{FF2B5EF4-FFF2-40B4-BE49-F238E27FC236}">
                <a16:creationId xmlns:a16="http://schemas.microsoft.com/office/drawing/2014/main" id="{D8DABACA-3CD3-F6EE-2B4C-F0889CB2CD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19276399"/>
              </p:ext>
            </p:extLst>
          </p:nvPr>
        </p:nvGraphicFramePr>
        <p:xfrm>
          <a:off x="448575" y="514061"/>
          <a:ext cx="6320712" cy="31878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8" name="Diagram 37">
            <a:extLst>
              <a:ext uri="{FF2B5EF4-FFF2-40B4-BE49-F238E27FC236}">
                <a16:creationId xmlns:a16="http://schemas.microsoft.com/office/drawing/2014/main" id="{DF282E7F-2568-6072-F9AF-56FF5E5B81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83955254"/>
              </p:ext>
            </p:extLst>
          </p:nvPr>
        </p:nvGraphicFramePr>
        <p:xfrm>
          <a:off x="4421875" y="3334930"/>
          <a:ext cx="6496334" cy="31878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317E30B3-0F31-7B6A-1198-6C2B88676B56}"/>
              </a:ext>
            </a:extLst>
          </p:cNvPr>
          <p:cNvSpPr txBox="1"/>
          <p:nvPr/>
        </p:nvSpPr>
        <p:spPr>
          <a:xfrm>
            <a:off x="313899" y="150125"/>
            <a:ext cx="4599295" cy="646331"/>
          </a:xfrm>
          <a:prstGeom prst="rect">
            <a:avLst/>
          </a:prstGeom>
          <a:gradFill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US" sz="3600"/>
              <a:t>Real Estate Categories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688776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41476CD-F25D-2C4B-EA2E-700A5C3C2443}"/>
              </a:ext>
            </a:extLst>
          </p:cNvPr>
          <p:cNvSpPr txBox="1"/>
          <p:nvPr/>
        </p:nvSpPr>
        <p:spPr>
          <a:xfrm>
            <a:off x="300251" y="109181"/>
            <a:ext cx="4111729" cy="646331"/>
          </a:xfrm>
          <a:prstGeom prst="rect">
            <a:avLst/>
          </a:prstGeom>
          <a:gradFill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600"/>
            </a:lvl1pPr>
          </a:lstStyle>
          <a:p>
            <a:r>
              <a:rPr lang="en-US" dirty="0"/>
              <a:t>Problem Statement: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BD4CC7-3617-2ABF-1B0B-86233CEE6EAC}"/>
              </a:ext>
            </a:extLst>
          </p:cNvPr>
          <p:cNvSpPr txBox="1"/>
          <p:nvPr/>
        </p:nvSpPr>
        <p:spPr>
          <a:xfrm>
            <a:off x="300250" y="982639"/>
            <a:ext cx="1189175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v"/>
            </a:pPr>
            <a:r>
              <a:rPr lang="en-US" sz="2800" dirty="0"/>
              <a:t>Predict</a:t>
            </a:r>
            <a:r>
              <a:rPr lang="en-US" sz="2800" baseline="0" dirty="0"/>
              <a:t> if any two </a:t>
            </a:r>
            <a:r>
              <a:rPr lang="en-US" sz="2800" dirty="0"/>
              <a:t>real estate </a:t>
            </a:r>
            <a:r>
              <a:rPr lang="en-US" sz="2800" baseline="0" dirty="0"/>
              <a:t>listings are unique or duplicates</a:t>
            </a:r>
            <a:r>
              <a:rPr lang="en-US" sz="2800" dirty="0"/>
              <a:t>?</a:t>
            </a:r>
            <a:endParaRPr lang="en-US" sz="2800" baseline="0" dirty="0"/>
          </a:p>
          <a:p>
            <a:pPr marL="457200" indent="-457200">
              <a:buFont typeface="Wingdings" pitchFamily="2" charset="2"/>
              <a:buChar char="v"/>
            </a:pPr>
            <a:endParaRPr lang="en-US" sz="2800" dirty="0"/>
          </a:p>
          <a:p>
            <a:pPr marL="457200" indent="-457200">
              <a:buFont typeface="Wingdings" pitchFamily="2" charset="2"/>
              <a:buChar char="v"/>
            </a:pPr>
            <a:r>
              <a:rPr lang="en-US" sz="2800" dirty="0"/>
              <a:t>P</a:t>
            </a:r>
            <a:r>
              <a:rPr lang="en-US" sz="2800" kern="1200" baseline="0" dirty="0">
                <a:latin typeface="+mn-lt"/>
                <a:ea typeface="+mn-ea"/>
                <a:cs typeface="+mn-cs"/>
              </a:rPr>
              <a:t>redict if a given property listing is a ‘house’ or an ‘apartment’?</a:t>
            </a:r>
          </a:p>
          <a:p>
            <a:pPr marL="457200" indent="-457200">
              <a:buFont typeface="Wingdings" pitchFamily="2" charset="2"/>
              <a:buChar char="v"/>
            </a:pPr>
            <a:endParaRPr lang="en-US" sz="2800" dirty="0"/>
          </a:p>
          <a:p>
            <a:pPr marL="457200" indent="-457200">
              <a:buFont typeface="Wingdings" pitchFamily="2" charset="2"/>
              <a:buChar char="v"/>
            </a:pPr>
            <a:r>
              <a:rPr lang="en-US" sz="2800" baseline="0" dirty="0"/>
              <a:t>Verify if property listings could be separated into clusters based on attributes.</a:t>
            </a:r>
            <a:endParaRPr lang="en-US" sz="2800" dirty="0"/>
          </a:p>
          <a:p>
            <a:pPr marL="457200" indent="-457200">
              <a:buFont typeface="Wingdings" pitchFamily="2" charset="2"/>
              <a:buChar char="v"/>
            </a:pPr>
            <a:endParaRPr lang="en-US" sz="2800" kern="1200" baseline="0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282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90ED0B-0532-85EB-1CA9-F52B30D24620}"/>
              </a:ext>
            </a:extLst>
          </p:cNvPr>
          <p:cNvSpPr txBox="1"/>
          <p:nvPr/>
        </p:nvSpPr>
        <p:spPr>
          <a:xfrm>
            <a:off x="313899" y="903006"/>
            <a:ext cx="1173707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sz="2800" dirty="0"/>
              <a:t>Property locations were not consistently identified. 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sz="2800" dirty="0"/>
          </a:p>
          <a:p>
            <a:pPr marL="285750" indent="-285750">
              <a:buFont typeface="Wingdings" pitchFamily="2" charset="2"/>
              <a:buChar char="§"/>
            </a:pPr>
            <a:r>
              <a:rPr lang="en-US" sz="2800" dirty="0"/>
              <a:t>Numeric data were missing.</a:t>
            </a:r>
          </a:p>
          <a:p>
            <a:pPr marL="800100" lvl="1" indent="-342900">
              <a:buFont typeface="Wingdings" pitchFamily="2" charset="2"/>
              <a:buChar char="Ø"/>
            </a:pPr>
            <a:endParaRPr lang="en-US" sz="2800" dirty="0"/>
          </a:p>
          <a:p>
            <a:pPr marL="285750" indent="-285750">
              <a:buFont typeface="Wingdings" pitchFamily="2" charset="2"/>
              <a:buChar char="§"/>
            </a:pPr>
            <a:r>
              <a:rPr lang="en-US" sz="2800" dirty="0"/>
              <a:t>Latitude and Longitude information were missing in majority of listings.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sz="2800" dirty="0"/>
          </a:p>
          <a:p>
            <a:pPr marL="285750" indent="-285750">
              <a:buFont typeface="Wingdings" pitchFamily="2" charset="2"/>
              <a:buChar char="§"/>
            </a:pPr>
            <a:r>
              <a:rPr lang="en-US" sz="2800" dirty="0"/>
              <a:t>Imputation of mean/median values will change property characteristics.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1476CD-F25D-2C4B-EA2E-700A5C3C2443}"/>
              </a:ext>
            </a:extLst>
          </p:cNvPr>
          <p:cNvSpPr txBox="1"/>
          <p:nvPr/>
        </p:nvSpPr>
        <p:spPr>
          <a:xfrm>
            <a:off x="313899" y="150125"/>
            <a:ext cx="2597467" cy="646331"/>
          </a:xfrm>
          <a:prstGeom prst="rect">
            <a:avLst/>
          </a:prstGeom>
          <a:gradFill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US" sz="3600" dirty="0"/>
              <a:t>EDA Findings</a:t>
            </a:r>
          </a:p>
        </p:txBody>
      </p:sp>
    </p:spTree>
    <p:extLst>
      <p:ext uri="{BB962C8B-B14F-4D97-AF65-F5344CB8AC3E}">
        <p14:creationId xmlns:p14="http://schemas.microsoft.com/office/powerpoint/2010/main" val="2632917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90ED0B-0532-85EB-1CA9-F52B30D24620}"/>
              </a:ext>
            </a:extLst>
          </p:cNvPr>
          <p:cNvSpPr txBox="1"/>
          <p:nvPr/>
        </p:nvSpPr>
        <p:spPr>
          <a:xfrm>
            <a:off x="313899" y="1014406"/>
            <a:ext cx="1149141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sz="2800" dirty="0"/>
              <a:t>Location identification was normalized across all location types.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sz="2800" dirty="0"/>
          </a:p>
          <a:p>
            <a:pPr marL="285750" indent="-285750">
              <a:buFont typeface="Wingdings" pitchFamily="2" charset="2"/>
              <a:buChar char="§"/>
            </a:pPr>
            <a:r>
              <a:rPr lang="en-US" sz="2800" dirty="0"/>
              <a:t>Modeling algorithms known to handle missing values were employed.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sz="2800" dirty="0"/>
          </a:p>
          <a:p>
            <a:pPr marL="285750" indent="-285750">
              <a:buFont typeface="Wingdings" pitchFamily="2" charset="2"/>
              <a:buChar char="§"/>
            </a:pPr>
            <a:r>
              <a:rPr lang="en-US" sz="2800" dirty="0"/>
              <a:t>Natural Language Processing (NLP) was employed.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1476CD-F25D-2C4B-EA2E-700A5C3C2443}"/>
              </a:ext>
            </a:extLst>
          </p:cNvPr>
          <p:cNvSpPr txBox="1"/>
          <p:nvPr/>
        </p:nvSpPr>
        <p:spPr>
          <a:xfrm>
            <a:off x="313899" y="150125"/>
            <a:ext cx="5782101" cy="646331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sz="3600" dirty="0"/>
              <a:t>Feature Generation Approach</a:t>
            </a:r>
          </a:p>
        </p:txBody>
      </p:sp>
    </p:spTree>
    <p:extLst>
      <p:ext uri="{BB962C8B-B14F-4D97-AF65-F5344CB8AC3E}">
        <p14:creationId xmlns:p14="http://schemas.microsoft.com/office/powerpoint/2010/main" val="1697179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90ED0B-0532-85EB-1CA9-F52B30D24620}"/>
              </a:ext>
            </a:extLst>
          </p:cNvPr>
          <p:cNvSpPr txBox="1"/>
          <p:nvPr/>
        </p:nvSpPr>
        <p:spPr>
          <a:xfrm>
            <a:off x="313899" y="946168"/>
            <a:ext cx="6624754" cy="523220"/>
          </a:xfrm>
          <a:prstGeom prst="rect">
            <a:avLst/>
          </a:prstGeom>
          <a:gradFill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v"/>
            </a:pPr>
            <a:r>
              <a:rPr lang="en-US" sz="2800" i="1" dirty="0"/>
              <a:t>With Listing’s Text Descriptions only: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1476CD-F25D-2C4B-EA2E-700A5C3C2443}"/>
              </a:ext>
            </a:extLst>
          </p:cNvPr>
          <p:cNvSpPr txBox="1"/>
          <p:nvPr/>
        </p:nvSpPr>
        <p:spPr>
          <a:xfrm>
            <a:off x="313899" y="150125"/>
            <a:ext cx="10822674" cy="646331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sz="3600" dirty="0"/>
              <a:t>Scenario A - (Predict Property Similarity)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53109B-2A9C-AF58-0F9B-5424E1FDA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670" y="1605868"/>
            <a:ext cx="6460983" cy="5052966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3D89A62-A10F-E095-BDFC-6C3BB318D5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221114"/>
              </p:ext>
            </p:extLst>
          </p:nvPr>
        </p:nvGraphicFramePr>
        <p:xfrm>
          <a:off x="7697337" y="5556655"/>
          <a:ext cx="2784144" cy="7073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84144">
                  <a:extLst>
                    <a:ext uri="{9D8B030D-6E8A-4147-A177-3AD203B41FA5}">
                      <a16:colId xmlns:a16="http://schemas.microsoft.com/office/drawing/2014/main" val="4100875959"/>
                    </a:ext>
                  </a:extLst>
                </a:gridCol>
              </a:tblGrid>
              <a:tr h="707390">
                <a:tc>
                  <a:txBody>
                    <a:bodyPr/>
                    <a:lstStyle/>
                    <a:p>
                      <a:pPr marL="342900" lvl="0" indent="-342900">
                        <a:buFont typeface="Wingdings" pitchFamily="2" charset="2"/>
                        <a:buChar char="Ø"/>
                        <a:tabLst>
                          <a:tab pos="457200" algn="l"/>
                        </a:tabLst>
                      </a:pPr>
                      <a:r>
                        <a:rPr lang="en-US" sz="2200" kern="1200" dirty="0">
                          <a:solidFill>
                            <a:schemeClr val="bg1"/>
                          </a:solidFill>
                          <a:effectLst/>
                        </a:rPr>
                        <a:t>Training Set: 707k</a:t>
                      </a:r>
                      <a:endParaRPr lang="en-CA" sz="220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342900" lvl="0" indent="-342900">
                        <a:buFont typeface="Wingdings" pitchFamily="2" charset="2"/>
                        <a:buChar char="Ø"/>
                        <a:tabLst>
                          <a:tab pos="457200" algn="l"/>
                        </a:tabLst>
                      </a:pPr>
                      <a:r>
                        <a:rPr lang="en-US" sz="2200" kern="1200" dirty="0">
                          <a:solidFill>
                            <a:schemeClr val="bg1"/>
                          </a:solidFill>
                          <a:effectLst/>
                        </a:rPr>
                        <a:t>Test Set: 177k</a:t>
                      </a:r>
                    </a:p>
                  </a:txBody>
                  <a:tcPr marL="68580" marR="68580" marT="0" marB="0">
                    <a:blipFill>
                      <a:blip r:embed="rId3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12515397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DA602CA-A007-B9F2-EA77-038D11DE1D47}"/>
              </a:ext>
            </a:extLst>
          </p:cNvPr>
          <p:cNvSpPr txBox="1"/>
          <p:nvPr/>
        </p:nvSpPr>
        <p:spPr>
          <a:xfrm>
            <a:off x="7697336" y="1897038"/>
            <a:ext cx="4016993" cy="1446550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en-US" sz="2200" b="1" dirty="0"/>
              <a:t>Training Strategy:</a:t>
            </a:r>
          </a:p>
          <a:p>
            <a:pPr marL="342900" indent="-342900">
              <a:buAutoNum type="alphaLcParenR"/>
            </a:pPr>
            <a:r>
              <a:rPr lang="en-US" sz="2200" dirty="0"/>
              <a:t>High percentage of common words between listings infer high similarity.</a:t>
            </a:r>
          </a:p>
        </p:txBody>
      </p:sp>
      <p:sp>
        <p:nvSpPr>
          <p:cNvPr id="9" name="Dodecagon 8">
            <a:extLst>
              <a:ext uri="{FF2B5EF4-FFF2-40B4-BE49-F238E27FC236}">
                <a16:creationId xmlns:a16="http://schemas.microsoft.com/office/drawing/2014/main" id="{878EF14B-A2E8-621C-093E-742C8D50DA6D}"/>
              </a:ext>
            </a:extLst>
          </p:cNvPr>
          <p:cNvSpPr/>
          <p:nvPr/>
        </p:nvSpPr>
        <p:spPr>
          <a:xfrm>
            <a:off x="9048461" y="946420"/>
            <a:ext cx="1173712" cy="554990"/>
          </a:xfrm>
          <a:prstGeom prst="dodecagon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i="1" dirty="0">
                <a:solidFill>
                  <a:schemeClr val="tx1"/>
                </a:solidFill>
                <a:latin typeface="Amasis MT Pro" panose="020F0502020204030204" pitchFamily="34" charset="0"/>
                <a:cs typeface="Amasis MT Pro" panose="020F0502020204030204" pitchFamily="34" charset="0"/>
              </a:rPr>
              <a:t>71.1%</a:t>
            </a:r>
            <a:endParaRPr lang="en-US" b="1" i="1" dirty="0">
              <a:solidFill>
                <a:schemeClr val="tx1"/>
              </a:solidFill>
              <a:latin typeface="Amasis MT Pro" panose="020F0502020204030204" pitchFamily="34" charset="0"/>
              <a:cs typeface="Amasis MT Pro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9C52FA-AEF9-E9CB-52A5-459FDC46FBDD}"/>
              </a:ext>
            </a:extLst>
          </p:cNvPr>
          <p:cNvSpPr txBox="1"/>
          <p:nvPr/>
        </p:nvSpPr>
        <p:spPr>
          <a:xfrm>
            <a:off x="7697336" y="1068143"/>
            <a:ext cx="1392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kayaKanadaka" panose="02010502080401010103" pitchFamily="2" charset="77"/>
                <a:cs typeface="AkayaKanadaka" panose="02010502080401010103" pitchFamily="2" charset="77"/>
              </a:rPr>
              <a:t>Accuracy:</a:t>
            </a:r>
          </a:p>
        </p:txBody>
      </p:sp>
    </p:spTree>
    <p:extLst>
      <p:ext uri="{BB962C8B-B14F-4D97-AF65-F5344CB8AC3E}">
        <p14:creationId xmlns:p14="http://schemas.microsoft.com/office/powerpoint/2010/main" val="4291960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1" width="350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1753266-befd-4dda-98ad-150c1842c41b}">
  <we:reference id="WA104178141" version="4.3.3" store="en-US" storeType="OMEX"/>
  <we:alternateReferences/>
  <we:properties>
    <we:property name="Microsoft.Office.CampaignId" value="&quot;none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3" ma:contentTypeDescription="Create a new document." ma:contentTypeScope="" ma:versionID="d936d863d335d354da51eb78ca1ae338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5fbac08d56b1b04aa33acbc31e882ce9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17AB1FA-2F28-4684-9230-02ACEB6C0B0A}">
  <ds:schemaRefs>
    <ds:schemaRef ds:uri="b1e4d6ee-9f6f-43f8-a618-24f3d84da28f"/>
    <ds:schemaRef ds:uri="http://purl.org/dc/terms/"/>
    <ds:schemaRef ds:uri="http://schemas.openxmlformats.org/package/2006/metadata/core-properties"/>
    <ds:schemaRef ds:uri="f577acbf-5b0b-4b4f-9948-268e97f8d3a4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79EAE08-AAD0-49B9-BF66-164C225CC52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3102</TotalTime>
  <Words>590</Words>
  <Application>Microsoft Macintosh PowerPoint</Application>
  <PresentationFormat>Widescreen</PresentationFormat>
  <Paragraphs>119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AkayaKanadaka</vt:lpstr>
      <vt:lpstr>Amasis MT Pro</vt:lpstr>
      <vt:lpstr>Arial</vt:lpstr>
      <vt:lpstr>Calibri</vt:lpstr>
      <vt:lpstr>Calibri Light</vt:lpstr>
      <vt:lpstr>Wingdings</vt:lpstr>
      <vt:lpstr>Office Theme</vt:lpstr>
      <vt:lpstr>Final Project  Title: Classification of real-estate property listings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ali faisal raza</cp:lastModifiedBy>
  <cp:revision>96</cp:revision>
  <dcterms:created xsi:type="dcterms:W3CDTF">2018-06-07T21:39:02Z</dcterms:created>
  <dcterms:modified xsi:type="dcterms:W3CDTF">2023-03-30T19:15:02Z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