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0d4c231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0d4c231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6eea87b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6eea87bb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34e62a6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34e62a6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34e62a6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34e62a6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8020a1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8020a1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8020a1c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8020a1c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8020a1c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8020a1c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8020a1c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8020a1c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744575"/>
            <a:ext cx="44877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619701" y="2379375"/>
            <a:ext cx="1661225" cy="1661225"/>
          </a:xfrm>
          <a:prstGeom prst="rect">
            <a:avLst/>
          </a:prstGeom>
          <a:noFill/>
          <a:ln>
            <a:noFill/>
          </a:ln>
        </p:spPr>
      </p:pic>
      <p:pic>
        <p:nvPicPr>
          <p:cNvPr id="15" name="Google Shape;15;p2"/>
          <p:cNvPicPr preferRelativeResize="0"/>
          <p:nvPr/>
        </p:nvPicPr>
        <p:blipFill>
          <a:blip r:embed="rId3">
            <a:alphaModFix/>
          </a:blip>
          <a:stretch>
            <a:fillRect/>
          </a:stretch>
        </p:blipFill>
        <p:spPr>
          <a:xfrm>
            <a:off x="738400" y="4184350"/>
            <a:ext cx="1827851" cy="393075"/>
          </a:xfrm>
          <a:prstGeom prst="rect">
            <a:avLst/>
          </a:prstGeom>
          <a:noFill/>
          <a:ln>
            <a:noFill/>
          </a:ln>
        </p:spPr>
      </p:pic>
      <p:pic>
        <p:nvPicPr>
          <p:cNvPr id="16" name="Google Shape;16;p2"/>
          <p:cNvPicPr preferRelativeResize="0"/>
          <p:nvPr/>
        </p:nvPicPr>
        <p:blipFill>
          <a:blip r:embed="rId2">
            <a:alphaModFix/>
          </a:blip>
          <a:stretch>
            <a:fillRect/>
          </a:stretch>
        </p:blipFill>
        <p:spPr>
          <a:xfrm>
            <a:off x="4799351" y="320763"/>
            <a:ext cx="1661225" cy="1661225"/>
          </a:xfrm>
          <a:prstGeom prst="rect">
            <a:avLst/>
          </a:prstGeom>
          <a:noFill/>
          <a:ln>
            <a:noFill/>
          </a:ln>
        </p:spPr>
      </p:pic>
      <p:pic>
        <p:nvPicPr>
          <p:cNvPr id="17" name="Google Shape;17;p2"/>
          <p:cNvPicPr preferRelativeResize="0"/>
          <p:nvPr/>
        </p:nvPicPr>
        <p:blipFill>
          <a:blip r:embed="rId4">
            <a:alphaModFix/>
          </a:blip>
          <a:stretch>
            <a:fillRect/>
          </a:stretch>
        </p:blipFill>
        <p:spPr>
          <a:xfrm>
            <a:off x="3579662" y="2337425"/>
            <a:ext cx="1984675" cy="1984675"/>
          </a:xfrm>
          <a:prstGeom prst="rect">
            <a:avLst/>
          </a:prstGeom>
          <a:noFill/>
          <a:ln>
            <a:noFill/>
          </a:ln>
        </p:spPr>
      </p:pic>
      <p:sp>
        <p:nvSpPr>
          <p:cNvPr id="18" name="Google Shape;18;p2"/>
          <p:cNvSpPr/>
          <p:nvPr/>
        </p:nvSpPr>
        <p:spPr>
          <a:xfrm flipH="1">
            <a:off x="5266050" y="0"/>
            <a:ext cx="1447800" cy="51435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13850" y="-25"/>
            <a:ext cx="2430300" cy="51435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7473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7473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7473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7473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1pPr>
            <a:lvl2pPr lvl="1"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2pPr>
            <a:lvl3pPr lvl="2"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3pPr>
            <a:lvl4pPr lvl="3"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4pPr>
            <a:lvl5pPr lvl="4"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5pPr>
            <a:lvl6pPr lvl="5"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6pPr>
            <a:lvl7pPr lvl="6"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7pPr>
            <a:lvl8pPr lvl="7"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8pPr>
            <a:lvl9pPr lvl="8"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159337" y="0"/>
            <a:ext cx="1984675" cy="1984675"/>
          </a:xfrm>
          <a:prstGeom prst="rect">
            <a:avLst/>
          </a:prstGeom>
          <a:noFill/>
          <a:ln>
            <a:noFill/>
          </a:ln>
        </p:spPr>
      </p:pic>
      <p:pic>
        <p:nvPicPr>
          <p:cNvPr id="10" name="Google Shape;10;p1"/>
          <p:cNvPicPr preferRelativeResize="0"/>
          <p:nvPr/>
        </p:nvPicPr>
        <p:blipFill>
          <a:blip r:embed="rId2">
            <a:alphaModFix/>
          </a:blip>
          <a:stretch>
            <a:fillRect/>
          </a:stretch>
        </p:blipFill>
        <p:spPr>
          <a:xfrm>
            <a:off x="7739476" y="4739002"/>
            <a:ext cx="1256698" cy="262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rive.google.com/file/d/1RULXqPM8a8CLH-lXDSXDUIhXDOHL18ye/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balldontlie.io/#introdu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opendata.vancouver.ca/pages/home/" TargetMode="External"/><Relationship Id="rId4" Type="http://schemas.openxmlformats.org/officeDocument/2006/relationships/hyperlink" Target="https://open.toronto.c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files.grouplens.org/datasets/movielens/ml-latest-READM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kaggle.com/c/youtube8m/over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219550" y="236400"/>
            <a:ext cx="51885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500">
              <a:solidFill>
                <a:srgbClr val="000000"/>
              </a:solidFill>
              <a:highlight>
                <a:srgbClr val="FFFFFF"/>
              </a:highlight>
            </a:endParaRPr>
          </a:p>
          <a:p>
            <a:pPr indent="0" lvl="0" marL="0" rtl="0" algn="ctr">
              <a:spcBef>
                <a:spcPts val="0"/>
              </a:spcBef>
              <a:spcAft>
                <a:spcPts val="0"/>
              </a:spcAft>
              <a:buNone/>
            </a:pPr>
            <a:br>
              <a:rPr lang="en" sz="2000"/>
            </a:br>
            <a:r>
              <a:rPr lang="en" sz="3500"/>
              <a:t>Final Project Topics</a:t>
            </a:r>
            <a:br>
              <a:rPr lang="en" sz="3500"/>
            </a:br>
            <a:r>
              <a:rPr lang="en" sz="3500"/>
              <a:t>&lt;Option 3&gt;</a:t>
            </a:r>
            <a:br>
              <a:rPr lang="en" sz="3500"/>
            </a:br>
            <a:r>
              <a:rPr b="0" lang="en" sz="3500"/>
              <a:t>Data Science Bootcamp</a:t>
            </a:r>
            <a:endParaRPr b="0" sz="3000"/>
          </a:p>
          <a:p>
            <a:pPr indent="0" lvl="0" marL="0" rtl="0" algn="l">
              <a:spcBef>
                <a:spcPts val="0"/>
              </a:spcBef>
              <a:spcAft>
                <a:spcPts val="0"/>
              </a:spcAft>
              <a:buNone/>
            </a:pPr>
            <a:r>
              <a:t/>
            </a:r>
            <a:endParaRPr sz="35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16425"/>
            <a:ext cx="747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 Topics</a:t>
            </a:r>
            <a:endParaRPr/>
          </a:p>
        </p:txBody>
      </p:sp>
      <p:sp>
        <p:nvSpPr>
          <p:cNvPr id="71" name="Google Shape;71;p15"/>
          <p:cNvSpPr txBox="1"/>
          <p:nvPr>
            <p:ph idx="1" type="body"/>
          </p:nvPr>
        </p:nvSpPr>
        <p:spPr>
          <a:xfrm>
            <a:off x="311700" y="802350"/>
            <a:ext cx="7972500" cy="3711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rial"/>
                <a:ea typeface="Arial"/>
                <a:cs typeface="Arial"/>
                <a:sym typeface="Arial"/>
              </a:rPr>
              <a:t>This is the moment where you let your machine learning chops shine! In case Option 1 (using a company’s dataset) and Option 2 (producing a use case with an API) didn’t work out for you, no worries! We have prepared the following topics and datasets for you. </a:t>
            </a:r>
            <a:endParaRPr sz="1200">
              <a:solidFill>
                <a:schemeClr val="dk1"/>
              </a:solidFill>
              <a:latin typeface="Arial"/>
              <a:ea typeface="Arial"/>
              <a:cs typeface="Arial"/>
              <a:sym typeface="Arial"/>
            </a:endParaRPr>
          </a:p>
          <a:p>
            <a:pPr indent="-304800" lvl="0" marL="457200" rtl="0" algn="l">
              <a:lnSpc>
                <a:spcPct val="200000"/>
              </a:lnSpc>
              <a:spcBef>
                <a:spcPts val="160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E-commerce</a:t>
            </a:r>
            <a:r>
              <a:rPr lang="en" sz="1200">
                <a:solidFill>
                  <a:schemeClr val="dk1"/>
                </a:solidFill>
                <a:latin typeface="Arial"/>
                <a:ea typeface="Arial"/>
                <a:cs typeface="Arial"/>
                <a:sym typeface="Arial"/>
              </a:rPr>
              <a:t>: </a:t>
            </a:r>
            <a:r>
              <a:rPr lang="en" sz="1200">
                <a:solidFill>
                  <a:schemeClr val="dk1"/>
                </a:solidFill>
                <a:latin typeface="Arial"/>
                <a:ea typeface="Arial"/>
                <a:cs typeface="Arial"/>
                <a:sym typeface="Arial"/>
              </a:rPr>
              <a:t>T4S - Demand Prediction</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Real Estate: Determining whether two real-estate listings are the same</a:t>
            </a:r>
            <a:endParaRPr sz="1200">
              <a:solidFill>
                <a:schemeClr val="dk1"/>
              </a:solidFill>
              <a:latin typeface="Arial"/>
              <a:ea typeface="Arial"/>
              <a:cs typeface="Arial"/>
              <a:sym typeface="Arial"/>
            </a:endParaRPr>
          </a:p>
          <a:p>
            <a:pPr indent="-304800" lvl="0" marL="457200" marR="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S</a:t>
            </a:r>
            <a:r>
              <a:rPr lang="en" sz="1200">
                <a:solidFill>
                  <a:schemeClr val="dk1"/>
                </a:solidFill>
                <a:latin typeface="Arial"/>
                <a:ea typeface="Arial"/>
                <a:cs typeface="Arial"/>
                <a:sym typeface="Arial"/>
              </a:rPr>
              <a:t>ports: Predict NBA Results</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Open Data / Unsupervised learning: </a:t>
            </a:r>
            <a:r>
              <a:rPr lang="en" sz="1200">
                <a:solidFill>
                  <a:schemeClr val="dk1"/>
                </a:solidFill>
                <a:latin typeface="Arial"/>
                <a:ea typeface="Arial"/>
                <a:cs typeface="Arial"/>
                <a:sym typeface="Arial"/>
              </a:rPr>
              <a:t>Clustering neighborhoods</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Recommender Engines: recommending movies</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NLP / Sentiment Analysis / Topic Modelling: </a:t>
            </a:r>
            <a:r>
              <a:rPr lang="en" sz="1200">
                <a:solidFill>
                  <a:schemeClr val="dk1"/>
                </a:solidFill>
                <a:latin typeface="Arial"/>
                <a:ea typeface="Arial"/>
                <a:cs typeface="Arial"/>
                <a:sym typeface="Arial"/>
              </a:rPr>
              <a:t>Text Mining on Twitter </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Deep Learning: Automated Video Tagging</a:t>
            </a:r>
            <a:endParaRPr sz="1200">
              <a:solidFill>
                <a:schemeClr val="dk1"/>
              </a:solidFill>
              <a:latin typeface="Arial"/>
              <a:ea typeface="Arial"/>
              <a:cs typeface="Arial"/>
              <a:sym typeface="Arial"/>
            </a:endParaRPr>
          </a:p>
          <a:p>
            <a:pPr indent="0" lvl="0" marL="0" rtl="0" algn="l">
              <a:spcBef>
                <a:spcPts val="1600"/>
              </a:spcBef>
              <a:spcAft>
                <a:spcPts val="1600"/>
              </a:spcAft>
              <a:buNone/>
            </a:pPr>
            <a:r>
              <a:rPr lang="en" sz="1200">
                <a:solidFill>
                  <a:srgbClr val="000000"/>
                </a:solidFill>
                <a:latin typeface="Arial"/>
                <a:ea typeface="Arial"/>
                <a:cs typeface="Arial"/>
                <a:sym typeface="Arial"/>
              </a:rPr>
              <a:t>Please explore each of these topics in the following slides and choose one. </a:t>
            </a: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625"/>
            <a:ext cx="7473000" cy="1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Prediction </a:t>
            </a:r>
            <a:br>
              <a:rPr lang="en" sz="1100"/>
            </a:br>
            <a:r>
              <a:rPr lang="en" sz="1100"/>
              <a:t>Subject area: e-commerce, time series analysis</a:t>
            </a:r>
            <a:endParaRPr sz="1100"/>
          </a:p>
        </p:txBody>
      </p:sp>
      <p:sp>
        <p:nvSpPr>
          <p:cNvPr id="77" name="Google Shape;77;p16"/>
          <p:cNvSpPr txBox="1"/>
          <p:nvPr>
            <p:ph idx="1" type="body"/>
          </p:nvPr>
        </p:nvSpPr>
        <p:spPr>
          <a:xfrm>
            <a:off x="311700" y="1049500"/>
            <a:ext cx="7356300" cy="3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rial"/>
                <a:ea typeface="Arial"/>
                <a:cs typeface="Arial"/>
                <a:sym typeface="Arial"/>
              </a:rPr>
              <a:t>This project is for the company </a:t>
            </a:r>
            <a:r>
              <a:rPr i="1" lang="en" sz="1100">
                <a:solidFill>
                  <a:schemeClr val="dk1"/>
                </a:solidFill>
                <a:latin typeface="Arial"/>
                <a:ea typeface="Arial"/>
                <a:cs typeface="Arial"/>
                <a:sym typeface="Arial"/>
              </a:rPr>
              <a:t>top4sport</a:t>
            </a:r>
            <a:r>
              <a:rPr lang="en" sz="1100">
                <a:solidFill>
                  <a:schemeClr val="dk1"/>
                </a:solidFill>
                <a:latin typeface="Arial"/>
                <a:ea typeface="Arial"/>
                <a:cs typeface="Arial"/>
                <a:sym typeface="Arial"/>
              </a:rPr>
              <a:t> which sells sports equipment across the EU. They operate out of the Czech Republic and sell equipment in more than a dozen countries across the EU. They would like to predict how many different items will be sold in the future for different periods of time.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This is a time series prediction problem where we need to create predictions for various combinations of different product types and markets. In e-commerce, the sales often depend on the weather, so it will be important to bring additional information from the other API services to factor in.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br>
              <a:rPr lang="en" sz="1100">
                <a:solidFill>
                  <a:schemeClr val="dk1"/>
                </a:solidFill>
                <a:latin typeface="Arial"/>
                <a:ea typeface="Arial"/>
                <a:cs typeface="Arial"/>
                <a:sym typeface="Arial"/>
              </a:rPr>
            </a:br>
            <a:r>
              <a:rPr lang="en" sz="1100">
                <a:solidFill>
                  <a:schemeClr val="dk1"/>
                </a:solidFill>
                <a:latin typeface="Arial"/>
                <a:ea typeface="Arial"/>
                <a:cs typeface="Arial"/>
                <a:sym typeface="Arial"/>
              </a:rPr>
              <a:t>Predict the sales for different countries and different types of products.</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Data</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Orders - historical orders since July 2019</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Items - list of items they sell</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This project is suitable for someone who is interested in different time series problems and wants to improve their knowledge in this area.</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Datasets:</a:t>
            </a:r>
            <a:endParaRPr b="1" sz="1100">
              <a:solidFill>
                <a:schemeClr val="dk1"/>
              </a:solidFill>
              <a:latin typeface="Arial"/>
              <a:ea typeface="Arial"/>
              <a:cs typeface="Arial"/>
              <a:sym typeface="Arial"/>
            </a:endParaRPr>
          </a:p>
          <a:p>
            <a:pPr indent="457200" lvl="0" marL="0" rtl="0" algn="l">
              <a:spcBef>
                <a:spcPts val="0"/>
              </a:spcBef>
              <a:spcAft>
                <a:spcPts val="0"/>
              </a:spcAft>
              <a:buNone/>
            </a:pPr>
            <a:r>
              <a:rPr lang="en" sz="1100" u="sng">
                <a:solidFill>
                  <a:schemeClr val="hlink"/>
                </a:solidFill>
                <a:latin typeface="Arial"/>
                <a:ea typeface="Arial"/>
                <a:cs typeface="Arial"/>
                <a:sym typeface="Arial"/>
                <a:hlinkClick r:id="rId3"/>
              </a:rPr>
              <a:t>https://drive.google.com/file/d/1RULXqPM8a8CLH-lXDSXDUIhXDOHL18ye/view</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t/>
            </a:r>
            <a:endParaRPr b="1" sz="1800">
              <a:solidFill>
                <a:srgbClr val="3D85C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40225"/>
            <a:ext cx="7178400" cy="11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a:t>
            </a:r>
            <a:r>
              <a:rPr lang="en"/>
              <a:t>whether two real-estate listings are the same </a:t>
            </a:r>
            <a:endParaRPr sz="1100"/>
          </a:p>
          <a:p>
            <a:pPr indent="0" lvl="0" marL="0" rtl="0" algn="l">
              <a:spcBef>
                <a:spcPts val="0"/>
              </a:spcBef>
              <a:spcAft>
                <a:spcPts val="0"/>
              </a:spcAft>
              <a:buNone/>
            </a:pPr>
            <a:r>
              <a:rPr lang="en" sz="1100"/>
              <a:t>Subject area:  </a:t>
            </a:r>
            <a:r>
              <a:rPr lang="en" sz="1100"/>
              <a:t>real-estate, classification</a:t>
            </a:r>
            <a:endParaRPr sz="1100"/>
          </a:p>
        </p:txBody>
      </p:sp>
      <p:sp>
        <p:nvSpPr>
          <p:cNvPr id="83" name="Google Shape;83;p17"/>
          <p:cNvSpPr txBox="1"/>
          <p:nvPr>
            <p:ph idx="1" type="body"/>
          </p:nvPr>
        </p:nvSpPr>
        <p:spPr>
          <a:xfrm>
            <a:off x="311700" y="1271375"/>
            <a:ext cx="7356300" cy="3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In this project, we have scraped real-estate listings from different providers. We need to apply classification algorithms to identify whether the listings are the same or different. The output can be used to do this automatically in the future and to find the best offer for a particular real-estate.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endParaRPr b="1"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Identify whether two listings are the same property or not.</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b="1"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Locations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Listings of real estates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Types of real estates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Information about matched pairs that can be used for training</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Feature engineering will be an important part of this project. We can use any classification technique but if there is enough time, we can use NLT techniques to work on the real-estate descriptions and titles.</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Datasets</a:t>
            </a:r>
            <a:endParaRPr b="1" sz="1100">
              <a:solidFill>
                <a:schemeClr val="dk1"/>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1" lang="en" sz="1100">
                <a:solidFill>
                  <a:srgbClr val="3D85C6"/>
                </a:solidFill>
                <a:latin typeface="Arial"/>
                <a:ea typeface="Arial"/>
                <a:cs typeface="Arial"/>
                <a:sym typeface="Arial"/>
              </a:rPr>
              <a:t>https://drive.google.com/file/d/18GQ1LM09oLGDLhihUKd4HANgoxrfEEUU/view?usp=sharing </a:t>
            </a:r>
            <a:endParaRPr b="1" sz="1100">
              <a:solidFill>
                <a:srgbClr val="3D85C6"/>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solidFill>
                <a:srgbClr val="3D85C6"/>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800">
              <a:solidFill>
                <a:srgbClr val="1D1C1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NBA Results </a:t>
            </a:r>
            <a:br>
              <a:rPr lang="en"/>
            </a:br>
            <a:r>
              <a:rPr lang="en" sz="1100"/>
              <a:t>Subject area: sports, classification</a:t>
            </a:r>
            <a:endParaRPr/>
          </a:p>
        </p:txBody>
      </p:sp>
      <p:sp>
        <p:nvSpPr>
          <p:cNvPr id="89" name="Google Shape;89;p18"/>
          <p:cNvSpPr txBox="1"/>
          <p:nvPr>
            <p:ph idx="1" type="body"/>
          </p:nvPr>
        </p:nvSpPr>
        <p:spPr>
          <a:xfrm>
            <a:off x="311700" y="9621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will be working with an open-source API which can be used to download all stats from previous NBA games. We will need to pull important information from this API, feature engineer some exciting features, and use them to predict the winner of each game.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Predict the future winners of NBA games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u="sng">
                <a:solidFill>
                  <a:srgbClr val="1155CC"/>
                </a:solidFill>
                <a:latin typeface="Arial"/>
                <a:ea typeface="Arial"/>
                <a:cs typeface="Arial"/>
                <a:sym typeface="Arial"/>
                <a:hlinkClick r:id="rId3">
                  <a:extLst>
                    <a:ext uri="{A12FA001-AC4F-418D-AE19-62706E023703}">
                      <ahyp:hlinkClr val="tx"/>
                    </a:ext>
                  </a:extLst>
                </a:hlinkClick>
              </a:rPr>
              <a:t>API</a:t>
            </a:r>
            <a:r>
              <a:rPr lang="en" sz="1100">
                <a:solidFill>
                  <a:schemeClr val="dk1"/>
                </a:solidFill>
                <a:latin typeface="Arial"/>
                <a:ea typeface="Arial"/>
                <a:cs typeface="Arial"/>
                <a:sym typeface="Arial"/>
              </a:rPr>
              <a:t> - find information about NBA games.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Any data that are available online. We need to make sure we don’t leak information from the future. When we predict the game that happened on the 25th of January 2018, we can’t use the information that we didn’t know at that time.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can use the probability of winning to create the betting odds. An interest in basketball and sports, in general, is a huge advantage for this topic area.</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8097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will work with an open data platform in this project. We can choose any city we are interested in, for example, </a:t>
            </a:r>
            <a:r>
              <a:rPr lang="en" sz="1100" u="sng">
                <a:solidFill>
                  <a:schemeClr val="hlink"/>
                </a:solidFill>
                <a:latin typeface="Arial"/>
                <a:ea typeface="Arial"/>
                <a:cs typeface="Arial"/>
                <a:sym typeface="Arial"/>
                <a:hlinkClick r:id="rId3"/>
              </a:rPr>
              <a:t>Vancouver</a:t>
            </a:r>
            <a:r>
              <a:rPr lang="en" sz="1100">
                <a:solidFill>
                  <a:schemeClr val="dk1"/>
                </a:solidFill>
                <a:latin typeface="Arial"/>
                <a:ea typeface="Arial"/>
                <a:cs typeface="Arial"/>
                <a:sym typeface="Arial"/>
              </a:rPr>
              <a:t> or </a:t>
            </a:r>
            <a:r>
              <a:rPr lang="en" sz="1100" u="sng">
                <a:solidFill>
                  <a:schemeClr val="hlink"/>
                </a:solidFill>
                <a:latin typeface="Arial"/>
                <a:ea typeface="Arial"/>
                <a:cs typeface="Arial"/>
                <a:sym typeface="Arial"/>
                <a:hlinkClick r:id="rId4"/>
              </a:rPr>
              <a:t>Toronto</a:t>
            </a:r>
            <a:r>
              <a:rPr lang="en" sz="1100">
                <a:solidFill>
                  <a:schemeClr val="dk1"/>
                </a:solidFill>
                <a:latin typeface="Arial"/>
                <a:ea typeface="Arial"/>
                <a:cs typeface="Arial"/>
                <a:sym typeface="Arial"/>
              </a:rPr>
              <a:t>. We can use any information we find in the data but we can also use different APIs to enrich the data for a number of restaurants in the area, a number of bars, or different events :</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Foursquare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Yelp</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Google Places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Meetup API.</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All this information will be used to cluster neighborhoods into different categories.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Create clusters of neighborhoods. Furthermore, we can find out what information we have correlated the most with real-estate prices across neighborhoods.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Open Data Platforms for specific cities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APIs of our choice</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This is a similar project to Option II from Mid Terms. Data visualization should be a significant part of this project.</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Notes</a:t>
            </a:r>
            <a:endParaRPr b="1"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More than one student can pursue this project provided that different cities are used.  </a:t>
            </a:r>
            <a:endParaRPr sz="1100">
              <a:solidFill>
                <a:schemeClr val="dk1"/>
              </a:solidFill>
              <a:latin typeface="Arial"/>
              <a:ea typeface="Arial"/>
              <a:cs typeface="Arial"/>
              <a:sym typeface="Arial"/>
            </a:endParaRPr>
          </a:p>
        </p:txBody>
      </p:sp>
      <p:sp>
        <p:nvSpPr>
          <p:cNvPr id="95" name="Google Shape;95;p19"/>
          <p:cNvSpPr txBox="1"/>
          <p:nvPr>
            <p:ph type="title"/>
          </p:nvPr>
        </p:nvSpPr>
        <p:spPr>
          <a:xfrm>
            <a:off x="311700" y="-1217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neighborhoods with Open Data</a:t>
            </a:r>
            <a:r>
              <a:rPr lang="en"/>
              <a:t> </a:t>
            </a:r>
            <a:br>
              <a:rPr lang="en"/>
            </a:br>
            <a:r>
              <a:rPr lang="en" sz="1100"/>
              <a:t>Subject area: Open Data, Unsupervised 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Movie Recommendation</a:t>
            </a:r>
            <a:br>
              <a:rPr lang="en"/>
            </a:br>
            <a:r>
              <a:rPr lang="en" sz="1100"/>
              <a:t>Subject area: recommender engines </a:t>
            </a:r>
            <a:endParaRPr/>
          </a:p>
        </p:txBody>
      </p:sp>
      <p:sp>
        <p:nvSpPr>
          <p:cNvPr id="101" name="Google Shape;101;p20"/>
          <p:cNvSpPr txBox="1"/>
          <p:nvPr>
            <p:ph idx="1" type="body"/>
          </p:nvPr>
        </p:nvSpPr>
        <p:spPr>
          <a:xfrm>
            <a:off x="311700" y="9621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will use the MovieLens dataset for this project. Even though it’s a well-known and common dataset, it provides opportunities to work on and improve different skills.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P</a:t>
            </a:r>
            <a:r>
              <a:rPr lang="en" sz="1100">
                <a:solidFill>
                  <a:schemeClr val="dk1"/>
                </a:solidFill>
                <a:latin typeface="Arial"/>
                <a:ea typeface="Arial"/>
                <a:cs typeface="Arial"/>
                <a:sym typeface="Arial"/>
              </a:rPr>
              <a:t>redicting movies for people based on their interests.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User </a:t>
            </a:r>
            <a:r>
              <a:rPr lang="en" sz="1100">
                <a:solidFill>
                  <a:schemeClr val="dk1"/>
                </a:solidFill>
                <a:latin typeface="Arial"/>
                <a:ea typeface="Arial"/>
                <a:cs typeface="Arial"/>
                <a:sym typeface="Arial"/>
              </a:rPr>
              <a:t>Ratings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Movie Tags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Movie Genres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Mapping to id from IMDB</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Movie tags are user-generated so some NLP techniques can be used to find similar tags. We are looking for a complex recommender engine that combines user ratings (collaborative filtering) and content of the movies (content-based). We can also enrich our data using IMDB or other movie databases we can find. You can make your own API that takes the user_id as input and returns 3 recommended movies.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Datasets</a:t>
            </a:r>
            <a:endParaRPr b="1"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	</a:t>
            </a:r>
            <a:r>
              <a:rPr b="1" lang="en" sz="1100" u="sng">
                <a:solidFill>
                  <a:schemeClr val="hlink"/>
                </a:solidFill>
                <a:latin typeface="Arial"/>
                <a:ea typeface="Arial"/>
                <a:cs typeface="Arial"/>
                <a:sym typeface="Arial"/>
                <a:hlinkClick r:id="rId3"/>
              </a:rPr>
              <a:t>http://files.grouplens.org/datasets/movielens/ml-latest-README.html</a:t>
            </a:r>
            <a:endParaRPr b="1"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Mining on Twitter</a:t>
            </a:r>
            <a:br>
              <a:rPr lang="en"/>
            </a:br>
            <a:r>
              <a:rPr lang="en" sz="1100"/>
              <a:t>Subject area: NLP, Sentiment Analysis, Topic Modelling</a:t>
            </a:r>
            <a:endParaRPr/>
          </a:p>
        </p:txBody>
      </p:sp>
      <p:sp>
        <p:nvSpPr>
          <p:cNvPr id="107" name="Google Shape;107;p21"/>
          <p:cNvSpPr txBox="1"/>
          <p:nvPr>
            <p:ph idx="1" type="body"/>
          </p:nvPr>
        </p:nvSpPr>
        <p:spPr>
          <a:xfrm>
            <a:off x="311700" y="9621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This project is dedicated to the extraction of different insights which we can find on twitter. We will need to stream and store relevant tweets about the topic of our choice (based on hashtags or other keywords). We will look for the information we can find in the tweets: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sentiment analysis - not only positive or negative, but we can try to predict other sentiments as well. We can differentiate sentiments for different locations.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Topic modeling</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Example: Which topic is talked about the most when using </a:t>
            </a:r>
            <a:r>
              <a:rPr b="1" lang="en" sz="1100">
                <a:solidFill>
                  <a:schemeClr val="dk1"/>
                </a:solidFill>
                <a:latin typeface="Arial"/>
                <a:ea typeface="Arial"/>
                <a:cs typeface="Arial"/>
                <a:sym typeface="Arial"/>
              </a:rPr>
              <a:t>#nba</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Text Analysis of specific topics on Twitter.</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Twitter API - we used this API at the beginning of the Bootcamp and in the NLP challenge as well.</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This will require a lot of data wrangling to extract the correct information from tweets. Once done a lot of data preparation will be needed because the language people use on twitter can be quite messy. The API should be created which takes any text as an input and outputs the topic and sentiment of the text.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Automated Video Tagging </a:t>
            </a:r>
            <a:br>
              <a:rPr lang="en"/>
            </a:br>
            <a:r>
              <a:rPr i="1" lang="en" sz="2100"/>
              <a:t>This project is for the braves ones!</a:t>
            </a:r>
            <a:r>
              <a:rPr lang="en" sz="2100"/>
              <a:t> :)</a:t>
            </a:r>
            <a:br>
              <a:rPr lang="en"/>
            </a:br>
            <a:r>
              <a:rPr lang="en" sz="1100"/>
              <a:t>Subject area: Deep Learning</a:t>
            </a:r>
            <a:endParaRPr/>
          </a:p>
        </p:txBody>
      </p:sp>
      <p:sp>
        <p:nvSpPr>
          <p:cNvPr id="113" name="Google Shape;113;p22"/>
          <p:cNvSpPr txBox="1"/>
          <p:nvPr>
            <p:ph idx="1" type="body"/>
          </p:nvPr>
        </p:nvSpPr>
        <p:spPr>
          <a:xfrm>
            <a:off x="311700" y="12669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The project comes from the </a:t>
            </a:r>
            <a:r>
              <a:rPr lang="en" sz="1100" u="sng">
                <a:solidFill>
                  <a:schemeClr val="dk1"/>
                </a:solidFill>
                <a:latin typeface="Arial"/>
                <a:ea typeface="Arial"/>
                <a:cs typeface="Arial"/>
                <a:sym typeface="Arial"/>
                <a:hlinkClick r:id="rId3">
                  <a:extLst>
                    <a:ext uri="{A12FA001-AC4F-418D-AE19-62706E023703}">
                      <ahyp:hlinkClr val="tx"/>
                    </a:ext>
                  </a:extLst>
                </a:hlinkClick>
              </a:rPr>
              <a:t>Kaggle competition</a:t>
            </a:r>
            <a:r>
              <a:rPr lang="en" sz="1100">
                <a:solidFill>
                  <a:schemeClr val="dk1"/>
                </a:solidFill>
                <a:latin typeface="Arial"/>
                <a:ea typeface="Arial"/>
                <a:cs typeface="Arial"/>
                <a:sym typeface="Arial"/>
              </a:rPr>
              <a:t> that focuses on labeling videos with tags. The training dataset in this competition contains videos and labels that are publicly available on YouTube.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P</a:t>
            </a:r>
            <a:r>
              <a:rPr lang="en" sz="1100">
                <a:solidFill>
                  <a:schemeClr val="dk1"/>
                </a:solidFill>
                <a:latin typeface="Arial"/>
                <a:ea typeface="Arial"/>
                <a:cs typeface="Arial"/>
                <a:sym typeface="Arial"/>
              </a:rPr>
              <a:t>redict the labels of a YouTube video.</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31GB of videos from Youtube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Frame-level data are available as well but have</a:t>
            </a:r>
            <a:r>
              <a:rPr b="1" lang="en" sz="1100">
                <a:solidFill>
                  <a:schemeClr val="dk1"/>
                </a:solidFill>
                <a:latin typeface="Arial"/>
                <a:ea typeface="Arial"/>
                <a:cs typeface="Arial"/>
                <a:sym typeface="Arial"/>
              </a:rPr>
              <a:t> 1.71TB</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a:t>
            </a:r>
            <a:r>
              <a:rPr b="1" lang="en" sz="1100">
                <a:solidFill>
                  <a:schemeClr val="dk1"/>
                </a:solidFill>
                <a:latin typeface="Arial"/>
                <a:ea typeface="Arial"/>
                <a:cs typeface="Arial"/>
                <a:sym typeface="Arial"/>
              </a:rPr>
              <a:t>haven’t</a:t>
            </a:r>
            <a:r>
              <a:rPr lang="en" sz="1100">
                <a:solidFill>
                  <a:schemeClr val="dk1"/>
                </a:solidFill>
                <a:latin typeface="Arial"/>
                <a:ea typeface="Arial"/>
                <a:cs typeface="Arial"/>
                <a:sym typeface="Arial"/>
              </a:rPr>
              <a:t> covered the things we need for this project during the Bootcamp. There are plenty of materials on Kaggle where different people share their approaches. Therefore, this project is ideal for students who like self-learning, and want to learn more about Deep Learning and what we can achieve with that. Powerful computers with GPUs </a:t>
            </a:r>
            <a:r>
              <a:rPr b="1" lang="en" sz="1100">
                <a:solidFill>
                  <a:schemeClr val="dk1"/>
                </a:solidFill>
                <a:latin typeface="Arial"/>
                <a:ea typeface="Arial"/>
                <a:cs typeface="Arial"/>
                <a:sym typeface="Arial"/>
              </a:rPr>
              <a:t>are required</a:t>
            </a:r>
            <a:r>
              <a:rPr lang="en" sz="1100">
                <a:solidFill>
                  <a:schemeClr val="dk1"/>
                </a:solidFill>
                <a:latin typeface="Arial"/>
                <a:ea typeface="Arial"/>
                <a:cs typeface="Arial"/>
                <a:sym typeface="Arial"/>
              </a:rPr>
              <a:t> for this project.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ighthouse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