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1BEF-3352-27D3-ED31-6A9B60B31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DADF2-2A19-80D3-EDA3-16340484D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AD1F30-FADC-CC8C-0A63-E139675722F6}"/>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5" name="Footer Placeholder 4">
            <a:extLst>
              <a:ext uri="{FF2B5EF4-FFF2-40B4-BE49-F238E27FC236}">
                <a16:creationId xmlns:a16="http://schemas.microsoft.com/office/drawing/2014/main" id="{25CDCF81-E9D2-72A7-81BA-1E2E6626B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56D1D-7FC0-4293-BFF3-95FFF5149E43}"/>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144005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4A35-D983-7D3E-3662-03FC9DADAA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3A47D-50F5-E9BE-8BB3-7B3792AEF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F5971-1C66-0B41-B134-01E54DDD201F}"/>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5" name="Footer Placeholder 4">
            <a:extLst>
              <a:ext uri="{FF2B5EF4-FFF2-40B4-BE49-F238E27FC236}">
                <a16:creationId xmlns:a16="http://schemas.microsoft.com/office/drawing/2014/main" id="{B129BAF5-BC94-000D-FA7A-2FD35A6A9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FDB51-BDA4-D3EA-D8B8-DB54E06AE888}"/>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303834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A7A17F-F335-BC3A-1FCA-14E5696CA1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F5EB7-FB3A-4181-7CCA-91D0F520A7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909D6-242A-9F51-F052-1ABB567652FF}"/>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5" name="Footer Placeholder 4">
            <a:extLst>
              <a:ext uri="{FF2B5EF4-FFF2-40B4-BE49-F238E27FC236}">
                <a16:creationId xmlns:a16="http://schemas.microsoft.com/office/drawing/2014/main" id="{80EDE5D2-2BC5-9EFE-F695-10FAE3DFE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47700-0D29-6B8B-729A-3BA8F4AAEE6D}"/>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233806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0277-EC74-6B24-49EF-0A3A31D93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C46DD-D703-17B7-32F7-25CABE33E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2E332-7355-5F8F-F9ED-D86B21C15DFD}"/>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5" name="Footer Placeholder 4">
            <a:extLst>
              <a:ext uri="{FF2B5EF4-FFF2-40B4-BE49-F238E27FC236}">
                <a16:creationId xmlns:a16="http://schemas.microsoft.com/office/drawing/2014/main" id="{65327CAF-7728-35AE-784C-83D1F91D1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02486-6F24-3D98-B41F-1BDA47F99171}"/>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325867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D1AA-4468-2A9A-E90F-B317D71E8A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002FC3-A8DE-4895-C8EC-6837DCD4C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387D9-E9B5-A4BD-4ECD-1E9C3832E085}"/>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5" name="Footer Placeholder 4">
            <a:extLst>
              <a:ext uri="{FF2B5EF4-FFF2-40B4-BE49-F238E27FC236}">
                <a16:creationId xmlns:a16="http://schemas.microsoft.com/office/drawing/2014/main" id="{2C40F5E1-7F47-ED13-C774-A481EAE65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0C069-013C-63E2-F45E-FC7B234D9839}"/>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268726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3159-3CC4-D520-E78E-82DC829277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5D6418-7040-59C0-C042-6EEE725EB3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FFE58-0CA4-A953-2468-E71AB59856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1A2B2-0726-DDB4-EF5B-C3F63DAB30A9}"/>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6" name="Footer Placeholder 5">
            <a:extLst>
              <a:ext uri="{FF2B5EF4-FFF2-40B4-BE49-F238E27FC236}">
                <a16:creationId xmlns:a16="http://schemas.microsoft.com/office/drawing/2014/main" id="{79499623-5D42-11B5-11D8-E9621B3C2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7D2D2-C314-237B-0B75-AF432680890F}"/>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116343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9218-E741-3244-958B-5E385F7038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16D333-4FF8-2660-E8B8-39E2F6201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F84CF-1070-EDE0-DDB9-19D44875E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91D618-959B-C177-2B5A-1E1C3A043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613293-80E4-167A-46E1-1D912A376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839205-4C10-4258-5E80-6E789964FC7D}"/>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8" name="Footer Placeholder 7">
            <a:extLst>
              <a:ext uri="{FF2B5EF4-FFF2-40B4-BE49-F238E27FC236}">
                <a16:creationId xmlns:a16="http://schemas.microsoft.com/office/drawing/2014/main" id="{CB3789BB-B259-7E89-1E50-252B8D285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CF2B2-EF00-D188-8A15-3548D92D8D17}"/>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135195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2DA3-7F50-3FB7-29BB-A3B57D9892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ECD503-450C-6AE5-6879-62438EF4C49A}"/>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4" name="Footer Placeholder 3">
            <a:extLst>
              <a:ext uri="{FF2B5EF4-FFF2-40B4-BE49-F238E27FC236}">
                <a16:creationId xmlns:a16="http://schemas.microsoft.com/office/drawing/2014/main" id="{DC73DE67-62FC-DFDE-1032-FBB833147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EB655-C50B-5017-4DBC-036747E385B5}"/>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360727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50FDC-6684-C5BE-E2E1-1BCE6EF483C4}"/>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3" name="Footer Placeholder 2">
            <a:extLst>
              <a:ext uri="{FF2B5EF4-FFF2-40B4-BE49-F238E27FC236}">
                <a16:creationId xmlns:a16="http://schemas.microsoft.com/office/drawing/2014/main" id="{E01C300E-426C-0971-208C-9A547B4FDE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2202BA-3F20-77A9-2292-E6D560FFC2D3}"/>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27288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6D11-1EF3-739E-53D3-190EC0EBF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72454-7D6D-F3CE-09A6-3B147A331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F495F5-1FE7-39E7-26DE-D5DEDF233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4E3B0-8308-AF67-4CFA-849C8C2AC2F8}"/>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6" name="Footer Placeholder 5">
            <a:extLst>
              <a:ext uri="{FF2B5EF4-FFF2-40B4-BE49-F238E27FC236}">
                <a16:creationId xmlns:a16="http://schemas.microsoft.com/office/drawing/2014/main" id="{17D8D050-0DEC-DF2A-1356-6E25E0058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84061-6896-3C41-A858-D5F1FEABAF37}"/>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287559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31B6-0D44-4EB0-C603-B92347BA4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6456FB-1946-95B6-3120-8C055B0FE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E8960-4644-ABE3-F13F-16430B2AF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6818D-3078-1AA1-A02B-AC4CE8EC9AC7}"/>
              </a:ext>
            </a:extLst>
          </p:cNvPr>
          <p:cNvSpPr>
            <a:spLocks noGrp="1"/>
          </p:cNvSpPr>
          <p:nvPr>
            <p:ph type="dt" sz="half" idx="10"/>
          </p:nvPr>
        </p:nvSpPr>
        <p:spPr/>
        <p:txBody>
          <a:bodyPr/>
          <a:lstStyle/>
          <a:p>
            <a:fld id="{C85873CC-9DC3-E34C-86B3-36AFEAA4C002}" type="datetimeFigureOut">
              <a:rPr lang="en-US" smtClean="0"/>
              <a:t>1/16/23</a:t>
            </a:fld>
            <a:endParaRPr lang="en-US"/>
          </a:p>
        </p:txBody>
      </p:sp>
      <p:sp>
        <p:nvSpPr>
          <p:cNvPr id="6" name="Footer Placeholder 5">
            <a:extLst>
              <a:ext uri="{FF2B5EF4-FFF2-40B4-BE49-F238E27FC236}">
                <a16:creationId xmlns:a16="http://schemas.microsoft.com/office/drawing/2014/main" id="{F9A793A2-D4B8-2CC2-E992-164685EE5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518CB-D090-4C49-4307-BA6346296E39}"/>
              </a:ext>
            </a:extLst>
          </p:cNvPr>
          <p:cNvSpPr>
            <a:spLocks noGrp="1"/>
          </p:cNvSpPr>
          <p:nvPr>
            <p:ph type="sldNum" sz="quarter" idx="12"/>
          </p:nvPr>
        </p:nvSpPr>
        <p:spPr/>
        <p:txBody>
          <a:bodyPr/>
          <a:lstStyle/>
          <a:p>
            <a:fld id="{B979591B-D56D-E842-9409-90CDC5273900}" type="slidenum">
              <a:rPr lang="en-US" smtClean="0"/>
              <a:t>‹#›</a:t>
            </a:fld>
            <a:endParaRPr lang="en-US"/>
          </a:p>
        </p:txBody>
      </p:sp>
    </p:spTree>
    <p:extLst>
      <p:ext uri="{BB962C8B-B14F-4D97-AF65-F5344CB8AC3E}">
        <p14:creationId xmlns:p14="http://schemas.microsoft.com/office/powerpoint/2010/main" val="501812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F078F-9163-FBDE-AED3-52D447B4E5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E341CB-E70A-8F81-986A-50D4E6D3B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46DB2-2A7D-511D-76E0-9001BCA6C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873CC-9DC3-E34C-86B3-36AFEAA4C002}" type="datetimeFigureOut">
              <a:rPr lang="en-US" smtClean="0"/>
              <a:t>1/16/23</a:t>
            </a:fld>
            <a:endParaRPr lang="en-US"/>
          </a:p>
        </p:txBody>
      </p:sp>
      <p:sp>
        <p:nvSpPr>
          <p:cNvPr id="5" name="Footer Placeholder 4">
            <a:extLst>
              <a:ext uri="{FF2B5EF4-FFF2-40B4-BE49-F238E27FC236}">
                <a16:creationId xmlns:a16="http://schemas.microsoft.com/office/drawing/2014/main" id="{16819E8C-E1BF-8A36-2E5F-46AEF2F4D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A54ED7-795C-1BB9-887F-BA419A8DC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591B-D56D-E842-9409-90CDC5273900}" type="slidenum">
              <a:rPr lang="en-US" smtClean="0"/>
              <a:t>‹#›</a:t>
            </a:fld>
            <a:endParaRPr lang="en-US"/>
          </a:p>
        </p:txBody>
      </p:sp>
    </p:spTree>
    <p:extLst>
      <p:ext uri="{BB962C8B-B14F-4D97-AF65-F5344CB8AC3E}">
        <p14:creationId xmlns:p14="http://schemas.microsoft.com/office/powerpoint/2010/main" val="245273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E3EC-EC1B-A67B-DA6E-B047A4F0EAF3}"/>
              </a:ext>
            </a:extLst>
          </p:cNvPr>
          <p:cNvSpPr>
            <a:spLocks noGrp="1"/>
          </p:cNvSpPr>
          <p:nvPr>
            <p:ph type="ctrTitle"/>
          </p:nvPr>
        </p:nvSpPr>
        <p:spPr/>
        <p:txBody>
          <a:bodyPr/>
          <a:lstStyle/>
          <a:p>
            <a:r>
              <a:rPr lang="en-US" dirty="0"/>
              <a:t>SQL Project</a:t>
            </a:r>
          </a:p>
        </p:txBody>
      </p:sp>
      <p:sp>
        <p:nvSpPr>
          <p:cNvPr id="3" name="Subtitle 2">
            <a:extLst>
              <a:ext uri="{FF2B5EF4-FFF2-40B4-BE49-F238E27FC236}">
                <a16:creationId xmlns:a16="http://schemas.microsoft.com/office/drawing/2014/main" id="{059A543C-F7DD-438A-CC56-474E4DC13452}"/>
              </a:ext>
            </a:extLst>
          </p:cNvPr>
          <p:cNvSpPr>
            <a:spLocks noGrp="1"/>
          </p:cNvSpPr>
          <p:nvPr>
            <p:ph type="subTitle" idx="1"/>
          </p:nvPr>
        </p:nvSpPr>
        <p:spPr/>
        <p:txBody>
          <a:bodyPr/>
          <a:lstStyle/>
          <a:p>
            <a:r>
              <a:rPr lang="en-US" dirty="0"/>
              <a:t>Ali Faisal Raza</a:t>
            </a:r>
          </a:p>
          <a:p>
            <a:r>
              <a:rPr lang="en-US" dirty="0"/>
              <a:t>16-Jan-2023</a:t>
            </a:r>
          </a:p>
        </p:txBody>
      </p:sp>
    </p:spTree>
    <p:extLst>
      <p:ext uri="{BB962C8B-B14F-4D97-AF65-F5344CB8AC3E}">
        <p14:creationId xmlns:p14="http://schemas.microsoft.com/office/powerpoint/2010/main" val="32471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FE3726-2807-6DF1-2922-23FC5AE03828}"/>
              </a:ext>
            </a:extLst>
          </p:cNvPr>
          <p:cNvSpPr txBox="1"/>
          <p:nvPr/>
        </p:nvSpPr>
        <p:spPr>
          <a:xfrm>
            <a:off x="809509" y="173890"/>
            <a:ext cx="5772150" cy="584775"/>
          </a:xfrm>
          <a:prstGeom prst="rect">
            <a:avLst/>
          </a:prstGeom>
          <a:noFill/>
        </p:spPr>
        <p:txBody>
          <a:bodyPr wrap="square" rtlCol="0">
            <a:spAutoFit/>
          </a:bodyPr>
          <a:lstStyle/>
          <a:p>
            <a:r>
              <a:rPr lang="en-US" sz="3200" u="sng" dirty="0">
                <a:solidFill>
                  <a:srgbClr val="002060"/>
                </a:solidFill>
              </a:rPr>
              <a:t>Agenda</a:t>
            </a:r>
          </a:p>
        </p:txBody>
      </p:sp>
      <p:sp>
        <p:nvSpPr>
          <p:cNvPr id="9" name="TextBox 8">
            <a:extLst>
              <a:ext uri="{FF2B5EF4-FFF2-40B4-BE49-F238E27FC236}">
                <a16:creationId xmlns:a16="http://schemas.microsoft.com/office/drawing/2014/main" id="{9ADA4531-C530-CC11-7154-EB410F9A3C0D}"/>
              </a:ext>
            </a:extLst>
          </p:cNvPr>
          <p:cNvSpPr txBox="1"/>
          <p:nvPr/>
        </p:nvSpPr>
        <p:spPr>
          <a:xfrm>
            <a:off x="646771" y="914399"/>
            <a:ext cx="10537902"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rPr>
              <a:t>Data Review</a:t>
            </a:r>
          </a:p>
          <a:p>
            <a:pPr marL="285750" indent="-285750">
              <a:buFont typeface="Arial" panose="020B0604020202020204" pitchFamily="34" charset="0"/>
              <a:buChar char="•"/>
            </a:pPr>
            <a:endParaRPr lang="en-US" sz="2200" dirty="0">
              <a:solidFill>
                <a:srgbClr val="0070C0"/>
              </a:solidFill>
            </a:endParaRPr>
          </a:p>
          <a:p>
            <a:pPr marL="285750" indent="-285750">
              <a:buFont typeface="Arial" panose="020B0604020202020204" pitchFamily="34" charset="0"/>
              <a:buChar char="•"/>
            </a:pPr>
            <a:r>
              <a:rPr lang="en-US" sz="2200" dirty="0">
                <a:solidFill>
                  <a:srgbClr val="0070C0"/>
                </a:solidFill>
              </a:rPr>
              <a:t>Data Cleaning</a:t>
            </a:r>
          </a:p>
          <a:p>
            <a:pPr marL="285750" indent="-285750">
              <a:buFont typeface="Arial" panose="020B0604020202020204" pitchFamily="34" charset="0"/>
              <a:buChar char="•"/>
            </a:pPr>
            <a:endParaRPr lang="en-US" sz="2200" dirty="0">
              <a:solidFill>
                <a:srgbClr val="0070C0"/>
              </a:solidFill>
            </a:endParaRPr>
          </a:p>
          <a:p>
            <a:pPr marL="285750" indent="-285750">
              <a:buFont typeface="Arial" panose="020B0604020202020204" pitchFamily="34" charset="0"/>
              <a:buChar char="•"/>
            </a:pPr>
            <a:r>
              <a:rPr lang="en-US" sz="2200" dirty="0">
                <a:solidFill>
                  <a:srgbClr val="0070C0"/>
                </a:solidFill>
              </a:rPr>
              <a:t>Existing Questions</a:t>
            </a:r>
          </a:p>
          <a:p>
            <a:pPr marL="285750" indent="-285750">
              <a:buFont typeface="Arial" panose="020B0604020202020204" pitchFamily="34" charset="0"/>
              <a:buChar char="•"/>
            </a:pPr>
            <a:endParaRPr lang="en-US" sz="2200" dirty="0">
              <a:solidFill>
                <a:srgbClr val="0070C0"/>
              </a:solidFill>
            </a:endParaRPr>
          </a:p>
          <a:p>
            <a:pPr marL="285750" indent="-285750">
              <a:buFont typeface="Arial" panose="020B0604020202020204" pitchFamily="34" charset="0"/>
              <a:buChar char="•"/>
            </a:pPr>
            <a:r>
              <a:rPr lang="en-US" sz="2200" dirty="0">
                <a:solidFill>
                  <a:srgbClr val="0070C0"/>
                </a:solidFill>
              </a:rPr>
              <a:t>Connections to Explore</a:t>
            </a:r>
          </a:p>
          <a:p>
            <a:endParaRPr lang="en-US" sz="2200" dirty="0">
              <a:solidFill>
                <a:srgbClr val="0070C0"/>
              </a:solidFill>
            </a:endParaRPr>
          </a:p>
          <a:p>
            <a:pPr marL="285750" indent="-285750">
              <a:buFont typeface="Arial" panose="020B0604020202020204" pitchFamily="34" charset="0"/>
              <a:buChar char="•"/>
            </a:pPr>
            <a:r>
              <a:rPr lang="en-US" sz="2200" dirty="0">
                <a:solidFill>
                  <a:srgbClr val="0070C0"/>
                </a:solidFill>
              </a:rPr>
              <a:t>Alternative Database Design</a:t>
            </a:r>
          </a:p>
          <a:p>
            <a:r>
              <a:rPr lang="en-US" sz="2200" dirty="0"/>
              <a:t> </a:t>
            </a:r>
          </a:p>
        </p:txBody>
      </p:sp>
    </p:spTree>
    <p:extLst>
      <p:ext uri="{BB962C8B-B14F-4D97-AF65-F5344CB8AC3E}">
        <p14:creationId xmlns:p14="http://schemas.microsoft.com/office/powerpoint/2010/main" val="215665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FE3726-2807-6DF1-2922-23FC5AE03828}"/>
              </a:ext>
            </a:extLst>
          </p:cNvPr>
          <p:cNvSpPr txBox="1"/>
          <p:nvPr/>
        </p:nvSpPr>
        <p:spPr>
          <a:xfrm>
            <a:off x="809509" y="173890"/>
            <a:ext cx="5772150" cy="584775"/>
          </a:xfrm>
          <a:prstGeom prst="rect">
            <a:avLst/>
          </a:prstGeom>
          <a:noFill/>
        </p:spPr>
        <p:txBody>
          <a:bodyPr wrap="square" rtlCol="0">
            <a:spAutoFit/>
          </a:bodyPr>
          <a:lstStyle/>
          <a:p>
            <a:r>
              <a:rPr lang="en-US" sz="3200" u="sng" dirty="0">
                <a:solidFill>
                  <a:srgbClr val="002060"/>
                </a:solidFill>
              </a:rPr>
              <a:t>Data Review</a:t>
            </a:r>
          </a:p>
        </p:txBody>
      </p:sp>
      <p:sp>
        <p:nvSpPr>
          <p:cNvPr id="9" name="TextBox 8">
            <a:extLst>
              <a:ext uri="{FF2B5EF4-FFF2-40B4-BE49-F238E27FC236}">
                <a16:creationId xmlns:a16="http://schemas.microsoft.com/office/drawing/2014/main" id="{9ADA4531-C530-CC11-7154-EB410F9A3C0D}"/>
              </a:ext>
            </a:extLst>
          </p:cNvPr>
          <p:cNvSpPr txBox="1"/>
          <p:nvPr/>
        </p:nvSpPr>
        <p:spPr>
          <a:xfrm>
            <a:off x="646771" y="914399"/>
            <a:ext cx="10537902" cy="5509200"/>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rPr>
              <a:t>There are a total of 5 tables including 1 product master table, 2 sales tables and 2 analytics tables.</a:t>
            </a:r>
          </a:p>
          <a:p>
            <a:pPr marL="285750" indent="-285750">
              <a:buFont typeface="Arial" panose="020B0604020202020204" pitchFamily="34" charset="0"/>
              <a:buChar char="•"/>
            </a:pPr>
            <a:endParaRPr lang="en-US" sz="2200" dirty="0">
              <a:solidFill>
                <a:srgbClr val="0070C0"/>
              </a:solidFill>
            </a:endParaRPr>
          </a:p>
          <a:p>
            <a:pPr marL="285750" indent="-285750">
              <a:buFont typeface="Arial" panose="020B0604020202020204" pitchFamily="34" charset="0"/>
              <a:buChar char="•"/>
            </a:pPr>
            <a:r>
              <a:rPr lang="en-US" sz="2200" dirty="0">
                <a:solidFill>
                  <a:srgbClr val="0070C0"/>
                </a:solidFill>
              </a:rPr>
              <a:t>‘</a:t>
            </a:r>
            <a:r>
              <a:rPr lang="en-US" sz="2200" dirty="0" err="1">
                <a:solidFill>
                  <a:srgbClr val="0070C0"/>
                </a:solidFill>
              </a:rPr>
              <a:t>sales_report</a:t>
            </a:r>
            <a:r>
              <a:rPr lang="en-US" sz="2200" dirty="0">
                <a:solidFill>
                  <a:srgbClr val="0070C0"/>
                </a:solidFill>
              </a:rPr>
              <a:t>’ is a derivative table and can be generated from ‘products’ and ‘</a:t>
            </a:r>
            <a:r>
              <a:rPr lang="en-US" sz="2200" dirty="0" err="1">
                <a:solidFill>
                  <a:srgbClr val="0070C0"/>
                </a:solidFill>
              </a:rPr>
              <a:t>sales_by_sku</a:t>
            </a:r>
            <a:r>
              <a:rPr lang="en-US" sz="2200" dirty="0">
                <a:solidFill>
                  <a:srgbClr val="0070C0"/>
                </a:solidFill>
              </a:rPr>
              <a:t>’ tables. So, it is a redundant table.</a:t>
            </a:r>
          </a:p>
          <a:p>
            <a:pPr marL="285750" indent="-285750">
              <a:buFont typeface="Arial" panose="020B0604020202020204" pitchFamily="34" charset="0"/>
              <a:buChar char="•"/>
            </a:pPr>
            <a:endParaRPr lang="en-US" sz="2200" dirty="0">
              <a:solidFill>
                <a:srgbClr val="0070C0"/>
              </a:solidFill>
            </a:endParaRPr>
          </a:p>
          <a:p>
            <a:pPr marL="285750" indent="-285750">
              <a:buFont typeface="Arial" panose="020B0604020202020204" pitchFamily="34" charset="0"/>
              <a:buChar char="•"/>
            </a:pPr>
            <a:r>
              <a:rPr lang="en-US" sz="2200" dirty="0">
                <a:solidFill>
                  <a:srgbClr val="0070C0"/>
                </a:solidFill>
              </a:rPr>
              <a:t>The data in ‘analytics’ and ‘sessions’ tables have similar named columns,  but the data is not exactly same.</a:t>
            </a:r>
          </a:p>
          <a:p>
            <a:pPr marL="285750" indent="-285750">
              <a:buFont typeface="Arial" panose="020B0604020202020204" pitchFamily="34" charset="0"/>
              <a:buChar char="•"/>
            </a:pPr>
            <a:endParaRPr lang="en-US" sz="2200" dirty="0">
              <a:solidFill>
                <a:srgbClr val="0070C0"/>
              </a:solidFill>
            </a:endParaRPr>
          </a:p>
          <a:p>
            <a:pPr marL="285750" indent="-285750">
              <a:buFont typeface="Arial" panose="020B0604020202020204" pitchFamily="34" charset="0"/>
              <a:buChar char="•"/>
            </a:pPr>
            <a:r>
              <a:rPr lang="en-US" sz="2200" dirty="0">
                <a:solidFill>
                  <a:srgbClr val="0070C0"/>
                </a:solidFill>
              </a:rPr>
              <a:t>‘Analytics’ table is comparatively much bigger with information on user page views, time spent on site, revenue generated etc. ’Sessions’ table contains similar titled information at lower magnitude of scale and also contains product related information.</a:t>
            </a:r>
          </a:p>
          <a:p>
            <a:pPr marL="285750" indent="-285750">
              <a:buFont typeface="Arial" panose="020B0604020202020204" pitchFamily="34" charset="0"/>
              <a:buChar char="•"/>
            </a:pPr>
            <a:endParaRPr lang="en-US" sz="2200" dirty="0">
              <a:solidFill>
                <a:srgbClr val="0070C0"/>
              </a:solidFill>
            </a:endParaRPr>
          </a:p>
          <a:p>
            <a:pPr marL="285750" indent="-285750">
              <a:buFont typeface="Arial" panose="020B0604020202020204" pitchFamily="34" charset="0"/>
              <a:buChar char="•"/>
            </a:pPr>
            <a:r>
              <a:rPr lang="en-US" sz="2200" dirty="0">
                <a:solidFill>
                  <a:srgbClr val="0070C0"/>
                </a:solidFill>
              </a:rPr>
              <a:t>“Products” table contains product information for each product. Many products are however missing from this table and referenced in other tables.</a:t>
            </a:r>
          </a:p>
          <a:p>
            <a:r>
              <a:rPr lang="en-US" sz="2200" dirty="0"/>
              <a:t> </a:t>
            </a:r>
          </a:p>
        </p:txBody>
      </p:sp>
    </p:spTree>
    <p:extLst>
      <p:ext uri="{BB962C8B-B14F-4D97-AF65-F5344CB8AC3E}">
        <p14:creationId xmlns:p14="http://schemas.microsoft.com/office/powerpoint/2010/main" val="220145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FE3726-2807-6DF1-2922-23FC5AE03828}"/>
              </a:ext>
            </a:extLst>
          </p:cNvPr>
          <p:cNvSpPr txBox="1"/>
          <p:nvPr/>
        </p:nvSpPr>
        <p:spPr>
          <a:xfrm>
            <a:off x="842963" y="285402"/>
            <a:ext cx="5772150" cy="584775"/>
          </a:xfrm>
          <a:prstGeom prst="rect">
            <a:avLst/>
          </a:prstGeom>
          <a:noFill/>
        </p:spPr>
        <p:txBody>
          <a:bodyPr wrap="square" rtlCol="0">
            <a:spAutoFit/>
          </a:bodyPr>
          <a:lstStyle/>
          <a:p>
            <a:r>
              <a:rPr lang="en-US" sz="3200" u="sng" dirty="0">
                <a:solidFill>
                  <a:srgbClr val="002060"/>
                </a:solidFill>
              </a:rPr>
              <a:t>Data Cleaning</a:t>
            </a:r>
          </a:p>
        </p:txBody>
      </p:sp>
      <p:sp>
        <p:nvSpPr>
          <p:cNvPr id="9" name="TextBox 8">
            <a:extLst>
              <a:ext uri="{FF2B5EF4-FFF2-40B4-BE49-F238E27FC236}">
                <a16:creationId xmlns:a16="http://schemas.microsoft.com/office/drawing/2014/main" id="{9ADA4531-C530-CC11-7154-EB410F9A3C0D}"/>
              </a:ext>
            </a:extLst>
          </p:cNvPr>
          <p:cNvSpPr txBox="1"/>
          <p:nvPr/>
        </p:nvSpPr>
        <p:spPr>
          <a:xfrm>
            <a:off x="669073" y="1048214"/>
            <a:ext cx="10537902" cy="4154984"/>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accent1"/>
                </a:solidFill>
              </a:rPr>
              <a:t>Copy of tables were made to perform data cleaning.</a:t>
            </a:r>
          </a:p>
          <a:p>
            <a:pPr marL="285750" indent="-285750">
              <a:buFont typeface="Arial" panose="020B0604020202020204" pitchFamily="34" charset="0"/>
              <a:buChar char="•"/>
            </a:pPr>
            <a:endParaRPr lang="en-US" sz="2200" dirty="0">
              <a:solidFill>
                <a:schemeClr val="accent1"/>
              </a:solidFill>
            </a:endParaRPr>
          </a:p>
          <a:p>
            <a:pPr marL="285750" indent="-285750">
              <a:buFont typeface="Arial" panose="020B0604020202020204" pitchFamily="34" charset="0"/>
              <a:buChar char="•"/>
            </a:pPr>
            <a:r>
              <a:rPr lang="en-US" sz="2200" dirty="0">
                <a:solidFill>
                  <a:schemeClr val="accent1"/>
                </a:solidFill>
              </a:rPr>
              <a:t>Redundant columns with no value in ”analytics” and “sessions” tables were dropped. </a:t>
            </a:r>
          </a:p>
          <a:p>
            <a:pPr marL="285750" indent="-285750">
              <a:buFont typeface="Arial" panose="020B0604020202020204" pitchFamily="34" charset="0"/>
              <a:buChar char="•"/>
            </a:pPr>
            <a:endParaRPr lang="en-US" sz="2200" dirty="0">
              <a:solidFill>
                <a:schemeClr val="accent1"/>
              </a:solidFill>
            </a:endParaRPr>
          </a:p>
          <a:p>
            <a:pPr marL="285750" indent="-285750">
              <a:buFont typeface="Arial" panose="020B0604020202020204" pitchFamily="34" charset="0"/>
              <a:buChar char="•"/>
            </a:pPr>
            <a:r>
              <a:rPr lang="en-US" sz="2200" dirty="0">
                <a:solidFill>
                  <a:schemeClr val="accent1"/>
                </a:solidFill>
              </a:rPr>
              <a:t>Currency was standardized to USD for all transactions based on overwhelming transactions being performed in USD already.</a:t>
            </a:r>
          </a:p>
          <a:p>
            <a:pPr marL="285750" indent="-285750">
              <a:buFont typeface="Arial" panose="020B0604020202020204" pitchFamily="34" charset="0"/>
              <a:buChar char="•"/>
            </a:pPr>
            <a:endParaRPr lang="en-US" sz="2200" dirty="0">
              <a:solidFill>
                <a:schemeClr val="accent1"/>
              </a:solidFill>
            </a:endParaRPr>
          </a:p>
          <a:p>
            <a:pPr marL="285750" indent="-285750">
              <a:buFont typeface="Arial" panose="020B0604020202020204" pitchFamily="34" charset="0"/>
              <a:buChar char="•"/>
            </a:pPr>
            <a:r>
              <a:rPr lang="en-US" sz="2200" dirty="0">
                <a:solidFill>
                  <a:schemeClr val="accent1"/>
                </a:solidFill>
              </a:rPr>
              <a:t>All numeric columns with null value were populated with 0 where it didn’t interfere with business logic.</a:t>
            </a:r>
          </a:p>
          <a:p>
            <a:pPr marL="285750" indent="-285750">
              <a:buFont typeface="Arial" panose="020B0604020202020204" pitchFamily="34" charset="0"/>
              <a:buChar char="•"/>
            </a:pPr>
            <a:endParaRPr lang="en-US" sz="2200" dirty="0">
              <a:solidFill>
                <a:schemeClr val="accent1"/>
              </a:solidFill>
            </a:endParaRPr>
          </a:p>
          <a:p>
            <a:pPr marL="285750" indent="-285750">
              <a:buFont typeface="Arial" panose="020B0604020202020204" pitchFamily="34" charset="0"/>
              <a:buChar char="•"/>
            </a:pPr>
            <a:r>
              <a:rPr lang="en-US" sz="2200" dirty="0">
                <a:solidFill>
                  <a:schemeClr val="accent1"/>
                </a:solidFill>
              </a:rPr>
              <a:t>Prices and revenues were divided by million for ease of data handling and interpretation.</a:t>
            </a:r>
          </a:p>
          <a:p>
            <a:r>
              <a:rPr lang="en-US" sz="2200" dirty="0">
                <a:solidFill>
                  <a:schemeClr val="accent1"/>
                </a:solidFill>
              </a:rPr>
              <a:t> </a:t>
            </a:r>
          </a:p>
        </p:txBody>
      </p:sp>
    </p:spTree>
    <p:extLst>
      <p:ext uri="{BB962C8B-B14F-4D97-AF65-F5344CB8AC3E}">
        <p14:creationId xmlns:p14="http://schemas.microsoft.com/office/powerpoint/2010/main" val="404919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FE3726-2807-6DF1-2922-23FC5AE03828}"/>
              </a:ext>
            </a:extLst>
          </p:cNvPr>
          <p:cNvSpPr txBox="1"/>
          <p:nvPr/>
        </p:nvSpPr>
        <p:spPr>
          <a:xfrm>
            <a:off x="591014" y="95831"/>
            <a:ext cx="5772150" cy="584775"/>
          </a:xfrm>
          <a:prstGeom prst="rect">
            <a:avLst/>
          </a:prstGeom>
          <a:noFill/>
        </p:spPr>
        <p:txBody>
          <a:bodyPr wrap="square" rtlCol="0">
            <a:spAutoFit/>
          </a:bodyPr>
          <a:lstStyle/>
          <a:p>
            <a:r>
              <a:rPr lang="en-US" sz="3200" u="sng" dirty="0">
                <a:solidFill>
                  <a:srgbClr val="002060"/>
                </a:solidFill>
              </a:rPr>
              <a:t>Existing Questions</a:t>
            </a:r>
          </a:p>
        </p:txBody>
      </p:sp>
      <p:sp>
        <p:nvSpPr>
          <p:cNvPr id="9" name="TextBox 8">
            <a:extLst>
              <a:ext uri="{FF2B5EF4-FFF2-40B4-BE49-F238E27FC236}">
                <a16:creationId xmlns:a16="http://schemas.microsoft.com/office/drawing/2014/main" id="{9ADA4531-C530-CC11-7154-EB410F9A3C0D}"/>
              </a:ext>
            </a:extLst>
          </p:cNvPr>
          <p:cNvSpPr txBox="1"/>
          <p:nvPr/>
        </p:nvSpPr>
        <p:spPr>
          <a:xfrm>
            <a:off x="457199" y="680606"/>
            <a:ext cx="10537902" cy="6186309"/>
          </a:xfrm>
          <a:prstGeom prst="rect">
            <a:avLst/>
          </a:prstGeom>
          <a:noFill/>
        </p:spPr>
        <p:txBody>
          <a:bodyPr wrap="square" rtlCol="0">
            <a:spAutoFit/>
          </a:bodyPr>
          <a:lstStyle/>
          <a:p>
            <a:r>
              <a:rPr lang="en-CA" sz="2200" dirty="0">
                <a:solidFill>
                  <a:srgbClr val="0070C0"/>
                </a:solidFill>
                <a:effectLst/>
                <a:latin typeface="Calibri" panose="020F0502020204030204" pitchFamily="34" charset="0"/>
                <a:cs typeface="Calibri" panose="020F0502020204030204" pitchFamily="34" charset="0"/>
              </a:rPr>
              <a:t>**Question 1: Which cities and countries have the highest level of transaction revenues on the site?**</a:t>
            </a:r>
          </a:p>
          <a:p>
            <a:r>
              <a:rPr lang="en-CA" sz="2200" dirty="0">
                <a:solidFill>
                  <a:srgbClr val="0070C0"/>
                </a:solidFill>
                <a:effectLst/>
                <a:latin typeface="Calibri" panose="020F0502020204030204" pitchFamily="34" charset="0"/>
                <a:cs typeface="Calibri" panose="020F0502020204030204" pitchFamily="34" charset="0"/>
              </a:rPr>
              <a:t>**Question 2: What is the average number of products ordered from visitors in each city and country?**</a:t>
            </a:r>
          </a:p>
          <a:p>
            <a:r>
              <a:rPr lang="en-CA" sz="2200" dirty="0">
                <a:solidFill>
                  <a:srgbClr val="0070C0"/>
                </a:solidFill>
                <a:effectLst/>
                <a:latin typeface="Calibri" panose="020F0502020204030204" pitchFamily="34" charset="0"/>
                <a:cs typeface="Calibri" panose="020F0502020204030204" pitchFamily="34" charset="0"/>
              </a:rPr>
              <a:t>**Question 3: Is there any pattern in the types (product categories) of products ordered from visitors in each city and country?**</a:t>
            </a:r>
          </a:p>
          <a:p>
            <a:r>
              <a:rPr lang="en-CA" sz="2200" dirty="0">
                <a:solidFill>
                  <a:srgbClr val="0070C0"/>
                </a:solidFill>
                <a:effectLst/>
                <a:latin typeface="Calibri" panose="020F0502020204030204" pitchFamily="34" charset="0"/>
                <a:cs typeface="Calibri" panose="020F0502020204030204" pitchFamily="34" charset="0"/>
              </a:rPr>
              <a:t>**Question 4: What is the top-selling product from each city/country? Can we find any pattern worthy of noting in the products sold?**</a:t>
            </a:r>
          </a:p>
          <a:p>
            <a:r>
              <a:rPr lang="en-CA" sz="2200" dirty="0">
                <a:solidFill>
                  <a:srgbClr val="0070C0"/>
                </a:solidFill>
                <a:effectLst/>
                <a:latin typeface="Calibri" panose="020F0502020204030204" pitchFamily="34" charset="0"/>
                <a:cs typeface="Calibri" panose="020F0502020204030204" pitchFamily="34" charset="0"/>
              </a:rPr>
              <a:t>**Question 5: Can we summarize the impact of revenue generated from each city/country?**</a:t>
            </a:r>
          </a:p>
          <a:p>
            <a:br>
              <a:rPr lang="en-CA" sz="2200" b="0" dirty="0">
                <a:solidFill>
                  <a:srgbClr val="D4D4D4"/>
                </a:solidFill>
                <a:effectLst/>
                <a:latin typeface="Calibri" panose="020F0502020204030204" pitchFamily="34" charset="0"/>
                <a:cs typeface="Calibri" panose="020F0502020204030204" pitchFamily="34" charset="0"/>
              </a:rPr>
            </a:br>
            <a:r>
              <a:rPr lang="en-CA" sz="2200" b="1" dirty="0">
                <a:solidFill>
                  <a:schemeClr val="accent2">
                    <a:lumMod val="75000"/>
                  </a:schemeClr>
                </a:solidFill>
                <a:effectLst/>
                <a:latin typeface="Calibri" panose="020F0502020204030204" pitchFamily="34" charset="0"/>
                <a:cs typeface="Calibri" panose="020F0502020204030204" pitchFamily="34" charset="0"/>
              </a:rPr>
              <a:t>Observations: </a:t>
            </a:r>
          </a:p>
          <a:p>
            <a:pPr marL="342900" indent="-342900">
              <a:buAutoNum type="alphaLcParenR"/>
            </a:pPr>
            <a:r>
              <a:rPr lang="en-CA" sz="2200" b="1" dirty="0">
                <a:solidFill>
                  <a:schemeClr val="accent2">
                    <a:lumMod val="75000"/>
                  </a:schemeClr>
                </a:solidFill>
                <a:effectLst/>
                <a:latin typeface="Calibri" panose="020F0502020204030204" pitchFamily="34" charset="0"/>
                <a:cs typeface="Calibri" panose="020F0502020204030204" pitchFamily="34" charset="0"/>
              </a:rPr>
              <a:t>The products sales data is very limited. </a:t>
            </a:r>
            <a:r>
              <a:rPr lang="en-CA" sz="2200" b="1" dirty="0">
                <a:solidFill>
                  <a:schemeClr val="accent2">
                    <a:lumMod val="75000"/>
                  </a:schemeClr>
                </a:solidFill>
                <a:latin typeface="Calibri" panose="020F0502020204030204" pitchFamily="34" charset="0"/>
                <a:cs typeface="Calibri" panose="020F0502020204030204" pitchFamily="34" charset="0"/>
              </a:rPr>
              <a:t>There is limit to usefulness of this data for insights owing to low sale numbers.</a:t>
            </a:r>
          </a:p>
          <a:p>
            <a:pPr marL="342900" indent="-342900">
              <a:buAutoNum type="alphaLcParenR"/>
            </a:pPr>
            <a:endParaRPr lang="en-CA" sz="2200" b="1" dirty="0">
              <a:solidFill>
                <a:schemeClr val="accent2">
                  <a:lumMod val="75000"/>
                </a:schemeClr>
              </a:solidFill>
              <a:effectLst/>
              <a:latin typeface="Calibri" panose="020F0502020204030204" pitchFamily="34" charset="0"/>
              <a:cs typeface="Calibri" panose="020F0502020204030204" pitchFamily="34" charset="0"/>
            </a:endParaRPr>
          </a:p>
          <a:p>
            <a:pPr marL="342900" indent="-342900">
              <a:buAutoNum type="alphaLcParenR"/>
            </a:pPr>
            <a:r>
              <a:rPr lang="en-CA" sz="2200" b="1" dirty="0">
                <a:solidFill>
                  <a:schemeClr val="accent2">
                    <a:lumMod val="75000"/>
                  </a:schemeClr>
                </a:solidFill>
                <a:latin typeface="Calibri" panose="020F0502020204030204" pitchFamily="34" charset="0"/>
                <a:cs typeface="Calibri" panose="020F0502020204030204" pitchFamily="34" charset="0"/>
              </a:rPr>
              <a:t>Based on limited information, it appears that US is the primary market for the company products.</a:t>
            </a:r>
            <a:endParaRPr lang="en-CA" sz="2200" b="1" dirty="0">
              <a:solidFill>
                <a:schemeClr val="accent2">
                  <a:lumMod val="75000"/>
                </a:schemeClr>
              </a:solidFill>
              <a:effectLst/>
              <a:latin typeface="Calibri" panose="020F0502020204030204" pitchFamily="34" charset="0"/>
              <a:cs typeface="Calibri" panose="020F0502020204030204" pitchFamily="34" charset="0"/>
            </a:endParaRPr>
          </a:p>
          <a:p>
            <a:endParaRPr lang="en-CA" sz="2200" dirty="0">
              <a:solidFill>
                <a:srgbClr val="D4D4D4"/>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217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FE3726-2807-6DF1-2922-23FC5AE03828}"/>
              </a:ext>
            </a:extLst>
          </p:cNvPr>
          <p:cNvSpPr txBox="1"/>
          <p:nvPr/>
        </p:nvSpPr>
        <p:spPr>
          <a:xfrm>
            <a:off x="798358" y="218495"/>
            <a:ext cx="7721173" cy="584775"/>
          </a:xfrm>
          <a:prstGeom prst="rect">
            <a:avLst/>
          </a:prstGeom>
          <a:noFill/>
        </p:spPr>
        <p:txBody>
          <a:bodyPr wrap="square" rtlCol="0">
            <a:spAutoFit/>
          </a:bodyPr>
          <a:lstStyle/>
          <a:p>
            <a:r>
              <a:rPr lang="en-US" sz="3200" u="sng" dirty="0">
                <a:solidFill>
                  <a:srgbClr val="002060"/>
                </a:solidFill>
              </a:rPr>
              <a:t>Connections to Explore</a:t>
            </a:r>
          </a:p>
        </p:txBody>
      </p:sp>
      <p:sp>
        <p:nvSpPr>
          <p:cNvPr id="9" name="TextBox 8">
            <a:extLst>
              <a:ext uri="{FF2B5EF4-FFF2-40B4-BE49-F238E27FC236}">
                <a16:creationId xmlns:a16="http://schemas.microsoft.com/office/drawing/2014/main" id="{9ADA4531-C530-CC11-7154-EB410F9A3C0D}"/>
              </a:ext>
            </a:extLst>
          </p:cNvPr>
          <p:cNvSpPr txBox="1"/>
          <p:nvPr/>
        </p:nvSpPr>
        <p:spPr>
          <a:xfrm>
            <a:off x="591014" y="892480"/>
            <a:ext cx="10537902" cy="3816429"/>
          </a:xfrm>
          <a:prstGeom prst="rect">
            <a:avLst/>
          </a:prstGeom>
          <a:noFill/>
        </p:spPr>
        <p:txBody>
          <a:bodyPr wrap="square" rtlCol="0">
            <a:spAutoFit/>
          </a:bodyPr>
          <a:lstStyle/>
          <a:p>
            <a:pPr marL="285750" indent="-285750">
              <a:buFont typeface="Arial" panose="020B0604020202020204" pitchFamily="34" charset="0"/>
              <a:buChar char="•"/>
            </a:pPr>
            <a:r>
              <a:rPr lang="en-CA" sz="2200" dirty="0">
                <a:solidFill>
                  <a:srgbClr val="0070C0"/>
                </a:solidFill>
                <a:effectLst/>
                <a:latin typeface="Calibri" panose="020F0502020204030204" pitchFamily="34" charset="0"/>
                <a:cs typeface="Calibri" panose="020F0502020204030204" pitchFamily="34" charset="0"/>
              </a:rPr>
              <a:t>Visitors who generated maximum revenue for the company </a:t>
            </a:r>
            <a:r>
              <a:rPr lang="en-CA" sz="2200" dirty="0">
                <a:solidFill>
                  <a:srgbClr val="0070C0"/>
                </a:solidFill>
                <a:latin typeface="Calibri" panose="020F0502020204030204" pitchFamily="34" charset="0"/>
                <a:cs typeface="Calibri" panose="020F0502020204030204" pitchFamily="34" charset="0"/>
              </a:rPr>
              <a:t>and </a:t>
            </a:r>
            <a:r>
              <a:rPr lang="en-CA" sz="2200" dirty="0">
                <a:solidFill>
                  <a:srgbClr val="0070C0"/>
                </a:solidFill>
                <a:effectLst/>
                <a:latin typeface="Calibri" panose="020F0502020204030204" pitchFamily="34" charset="0"/>
                <a:cs typeface="Calibri" panose="020F0502020204030204" pitchFamily="34" charset="0"/>
              </a:rPr>
              <a:t>their visit behavioral patterns on the site?</a:t>
            </a:r>
          </a:p>
          <a:p>
            <a:pPr marL="285750" indent="-285750">
              <a:buFont typeface="Arial" panose="020B0604020202020204" pitchFamily="34" charset="0"/>
              <a:buChar char="•"/>
            </a:pPr>
            <a:endParaRPr lang="en-CA" sz="2200" dirty="0">
              <a:solidFill>
                <a:srgbClr val="0070C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2200" dirty="0">
                <a:solidFill>
                  <a:srgbClr val="0070C0"/>
                </a:solidFill>
                <a:latin typeface="Calibri" panose="020F0502020204030204" pitchFamily="34" charset="0"/>
                <a:cs typeface="Calibri" panose="020F0502020204030204" pitchFamily="34" charset="0"/>
              </a:rPr>
              <a:t>S</a:t>
            </a:r>
            <a:r>
              <a:rPr lang="en-CA" sz="2200" dirty="0">
                <a:solidFill>
                  <a:srgbClr val="0070C0"/>
                </a:solidFill>
                <a:effectLst/>
                <a:latin typeface="Calibri" panose="020F0502020204030204" pitchFamily="34" charset="0"/>
                <a:cs typeface="Calibri" panose="020F0502020204030204" pitchFamily="34" charset="0"/>
              </a:rPr>
              <a:t>ocial channels capable of generating maximum revenue including relevance, if any, of social media engagement of visitors for company revenue?</a:t>
            </a:r>
          </a:p>
          <a:p>
            <a:pPr marL="285750" indent="-285750">
              <a:buFont typeface="Arial" panose="020B0604020202020204" pitchFamily="34" charset="0"/>
              <a:buChar char="•"/>
            </a:pPr>
            <a:endParaRPr lang="en-CA" sz="2200" dirty="0">
              <a:solidFill>
                <a:srgbClr val="0070C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2200" dirty="0">
                <a:solidFill>
                  <a:srgbClr val="0070C0"/>
                </a:solidFill>
                <a:latin typeface="Calibri" panose="020F0502020204030204" pitchFamily="34" charset="0"/>
                <a:cs typeface="Calibri" panose="020F0502020204030204" pitchFamily="34" charset="0"/>
              </a:rPr>
              <a:t>C</a:t>
            </a:r>
            <a:r>
              <a:rPr lang="en-CA" sz="2200" dirty="0">
                <a:solidFill>
                  <a:srgbClr val="0070C0"/>
                </a:solidFill>
                <a:effectLst/>
                <a:latin typeface="Calibri" panose="020F0502020204030204" pitchFamily="34" charset="0"/>
                <a:cs typeface="Calibri" panose="020F0502020204030204" pitchFamily="34" charset="0"/>
              </a:rPr>
              <a:t>ompany's revenue pattern over year and month time scale?</a:t>
            </a:r>
          </a:p>
          <a:p>
            <a:pPr marL="285750" indent="-285750">
              <a:buFont typeface="Arial" panose="020B0604020202020204" pitchFamily="34" charset="0"/>
              <a:buChar char="•"/>
            </a:pPr>
            <a:endParaRPr lang="en-CA" sz="2200" dirty="0">
              <a:solidFill>
                <a:srgbClr val="0070C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2200" dirty="0">
                <a:solidFill>
                  <a:srgbClr val="0070C0"/>
                </a:solidFill>
                <a:latin typeface="Calibri" panose="020F0502020204030204" pitchFamily="34" charset="0"/>
                <a:cs typeface="Calibri" panose="020F0502020204030204" pitchFamily="34" charset="0"/>
              </a:rPr>
              <a:t>Correlating of page views and time spent on site to the prospect of revenue generation for each product category?</a:t>
            </a:r>
          </a:p>
          <a:p>
            <a:endParaRPr lang="en-CA" sz="2200" dirty="0">
              <a:solidFill>
                <a:srgbClr val="0070C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984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FE3726-2807-6DF1-2922-23FC5AE03828}"/>
              </a:ext>
            </a:extLst>
          </p:cNvPr>
          <p:cNvSpPr txBox="1"/>
          <p:nvPr/>
        </p:nvSpPr>
        <p:spPr>
          <a:xfrm>
            <a:off x="798358" y="218495"/>
            <a:ext cx="7721173" cy="584775"/>
          </a:xfrm>
          <a:prstGeom prst="rect">
            <a:avLst/>
          </a:prstGeom>
          <a:noFill/>
        </p:spPr>
        <p:txBody>
          <a:bodyPr wrap="square" rtlCol="0">
            <a:spAutoFit/>
          </a:bodyPr>
          <a:lstStyle/>
          <a:p>
            <a:r>
              <a:rPr lang="en-US" sz="3200" u="sng" dirty="0">
                <a:solidFill>
                  <a:srgbClr val="002060"/>
                </a:solidFill>
              </a:rPr>
              <a:t>Alternative Database Design</a:t>
            </a:r>
          </a:p>
        </p:txBody>
      </p:sp>
      <p:pic>
        <p:nvPicPr>
          <p:cNvPr id="2" name="Picture 1">
            <a:extLst>
              <a:ext uri="{FF2B5EF4-FFF2-40B4-BE49-F238E27FC236}">
                <a16:creationId xmlns:a16="http://schemas.microsoft.com/office/drawing/2014/main" id="{2A8E0B7B-CEC3-77FC-3C2C-1E7E6965234A}"/>
              </a:ext>
            </a:extLst>
          </p:cNvPr>
          <p:cNvPicPr>
            <a:picLocks noChangeAspect="1"/>
          </p:cNvPicPr>
          <p:nvPr/>
        </p:nvPicPr>
        <p:blipFill>
          <a:blip r:embed="rId2"/>
          <a:stretch>
            <a:fillRect/>
          </a:stretch>
        </p:blipFill>
        <p:spPr>
          <a:xfrm>
            <a:off x="2286000" y="939080"/>
            <a:ext cx="6663897" cy="5918920"/>
          </a:xfrm>
          <a:prstGeom prst="rect">
            <a:avLst/>
          </a:prstGeom>
        </p:spPr>
      </p:pic>
    </p:spTree>
    <p:extLst>
      <p:ext uri="{BB962C8B-B14F-4D97-AF65-F5344CB8AC3E}">
        <p14:creationId xmlns:p14="http://schemas.microsoft.com/office/powerpoint/2010/main" val="43844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C4DD-BB3D-38CD-040F-E243CF84E155}"/>
              </a:ext>
            </a:extLst>
          </p:cNvPr>
          <p:cNvSpPr txBox="1"/>
          <p:nvPr/>
        </p:nvSpPr>
        <p:spPr>
          <a:xfrm>
            <a:off x="4014439" y="2352907"/>
            <a:ext cx="3311912" cy="738664"/>
          </a:xfrm>
          <a:prstGeom prst="rect">
            <a:avLst/>
          </a:prstGeom>
          <a:noFill/>
        </p:spPr>
        <p:txBody>
          <a:bodyPr wrap="square" rtlCol="0">
            <a:spAutoFit/>
          </a:bodyPr>
          <a:lstStyle/>
          <a:p>
            <a:r>
              <a:rPr lang="en-US" sz="4200" dirty="0"/>
              <a:t>Questions..</a:t>
            </a:r>
          </a:p>
        </p:txBody>
      </p:sp>
    </p:spTree>
    <p:extLst>
      <p:ext uri="{BB962C8B-B14F-4D97-AF65-F5344CB8AC3E}">
        <p14:creationId xmlns:p14="http://schemas.microsoft.com/office/powerpoint/2010/main" val="3120676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488</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SQL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dc:title>
  <dc:creator>ali faisal raza</dc:creator>
  <cp:lastModifiedBy>ali faisal raza</cp:lastModifiedBy>
  <cp:revision>2</cp:revision>
  <dcterms:created xsi:type="dcterms:W3CDTF">2023-01-16T17:48:45Z</dcterms:created>
  <dcterms:modified xsi:type="dcterms:W3CDTF">2023-01-16T22:24:48Z</dcterms:modified>
</cp:coreProperties>
</file>