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3004800" cy="9753600"/>
  <p:notesSz cx="13004800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51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16" y="1596249"/>
            <a:ext cx="11055371" cy="3395698"/>
          </a:xfrm>
        </p:spPr>
        <p:txBody>
          <a:bodyPr anchor="b">
            <a:normAutofit/>
          </a:bodyPr>
          <a:lstStyle>
            <a:lvl1pPr algn="ctr"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716" y="5122898"/>
            <a:ext cx="11055371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0238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8" y="6100442"/>
            <a:ext cx="11058735" cy="1165305"/>
          </a:xfrm>
        </p:spPr>
        <p:txBody>
          <a:bodyPr anchor="b">
            <a:normAutofit/>
          </a:bodyPr>
          <a:lstStyle>
            <a:lvl1pPr>
              <a:defRPr sz="3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4728" y="883659"/>
            <a:ext cx="11058735" cy="4806734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715" y="7265746"/>
            <a:ext cx="11057065" cy="970627"/>
          </a:xfrm>
        </p:spPr>
        <p:txBody>
          <a:bodyPr>
            <a:normAutofit/>
          </a:bodyPr>
          <a:lstStyle>
            <a:lvl1pPr marL="0" indent="0" algn="ctr">
              <a:buNone/>
              <a:defRPr sz="2560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0825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14" y="866989"/>
            <a:ext cx="11044014" cy="4870911"/>
          </a:xfrm>
        </p:spPr>
        <p:txBody>
          <a:bodyPr anchor="ctr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716" y="5980189"/>
            <a:ext cx="11044012" cy="2264442"/>
          </a:xfrm>
        </p:spPr>
        <p:txBody>
          <a:bodyPr anchor="ctr"/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55950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626" y="866986"/>
            <a:ext cx="9922935" cy="4256575"/>
          </a:xfrm>
        </p:spPr>
        <p:txBody>
          <a:bodyPr anchor="ctr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835355" y="5134267"/>
            <a:ext cx="9335785" cy="607022"/>
          </a:xfrm>
        </p:spPr>
        <p:txBody>
          <a:bodyPr anchor="t">
            <a:normAutofit/>
          </a:bodyPr>
          <a:lstStyle>
            <a:lvl1pPr marL="0" indent="0" algn="r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713" y="5980190"/>
            <a:ext cx="11044014" cy="22561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  <p:sp>
        <p:nvSpPr>
          <p:cNvPr id="10" name="TextBox 9"/>
          <p:cNvSpPr txBox="1"/>
          <p:nvPr/>
        </p:nvSpPr>
        <p:spPr>
          <a:xfrm>
            <a:off x="718571" y="912710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02003" y="4371024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778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28" y="3024986"/>
            <a:ext cx="11045682" cy="3572388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714" y="6614124"/>
            <a:ext cx="11044014" cy="1622249"/>
          </a:xfrm>
        </p:spPr>
        <p:txBody>
          <a:bodyPr anchor="t"/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36847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74713" y="866989"/>
            <a:ext cx="11044014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74715" y="2970056"/>
            <a:ext cx="3518886" cy="117092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4715" y="4140976"/>
            <a:ext cx="3518886" cy="4095397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1203" y="2970055"/>
            <a:ext cx="3518463" cy="117092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741204" y="4140976"/>
            <a:ext cx="3519809" cy="4095397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04852" y="2970055"/>
            <a:ext cx="3510625" cy="117092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08103" y="4140976"/>
            <a:ext cx="3510625" cy="4095397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6007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74714" y="866989"/>
            <a:ext cx="11044014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74716" y="5673453"/>
            <a:ext cx="3518885" cy="8195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44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64821" y="2975623"/>
            <a:ext cx="3136054" cy="216746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4716" y="6493026"/>
            <a:ext cx="3518885" cy="1743349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882" y="5673453"/>
            <a:ext cx="3518915" cy="8195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44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73596" y="2975623"/>
            <a:ext cx="3125894" cy="216746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37438" y="6493025"/>
            <a:ext cx="3520358" cy="1743349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04985" y="5673453"/>
            <a:ext cx="3509227" cy="8195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44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696325" y="2975623"/>
            <a:ext cx="3127588" cy="2167467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04850" y="6493027"/>
            <a:ext cx="3513876" cy="1743346"/>
          </a:xfrm>
        </p:spPr>
        <p:txBody>
          <a:bodyPr anchor="t">
            <a:normAutofit/>
          </a:bodyPr>
          <a:lstStyle>
            <a:lvl1pPr marL="0" indent="0" algn="ctr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8947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379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866987"/>
            <a:ext cx="2712168" cy="736938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715" y="866987"/>
            <a:ext cx="8169286" cy="7369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1923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8100" y="6585464"/>
            <a:ext cx="9138285" cy="2170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08100" y="6585464"/>
            <a:ext cx="9138285" cy="2170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62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9000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194" y="934724"/>
            <a:ext cx="10382413" cy="4057226"/>
          </a:xfrm>
        </p:spPr>
        <p:txBody>
          <a:bodyPr anchor="b">
            <a:normAutofit/>
          </a:bodyPr>
          <a:lstStyle>
            <a:lvl1pPr>
              <a:defRPr sz="4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194" y="5122901"/>
            <a:ext cx="10382413" cy="2133599"/>
          </a:xfrm>
        </p:spPr>
        <p:txBody>
          <a:bodyPr/>
          <a:lstStyle>
            <a:lvl1pPr marL="0" indent="0" algn="ctr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2813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16" y="866989"/>
            <a:ext cx="11044012" cy="18863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715" y="2970056"/>
            <a:ext cx="5446404" cy="526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4963" y="2970056"/>
            <a:ext cx="5433765" cy="526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9460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16" y="866989"/>
            <a:ext cx="11044012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940" y="2970055"/>
            <a:ext cx="5120464" cy="117178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4714" y="4141841"/>
            <a:ext cx="5447689" cy="4094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0905" y="2970055"/>
            <a:ext cx="5107822" cy="117178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4141841"/>
            <a:ext cx="5435048" cy="4094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8569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6677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926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377" y="866987"/>
            <a:ext cx="4194386" cy="3359573"/>
          </a:xfrm>
        </p:spPr>
        <p:txBody>
          <a:bodyPr anchor="b">
            <a:normAutofit/>
          </a:bodyPr>
          <a:lstStyle>
            <a:lvl1pPr>
              <a:defRPr sz="39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6602" y="866987"/>
            <a:ext cx="6602125" cy="736938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8377" y="4226562"/>
            <a:ext cx="4194386" cy="4009812"/>
          </a:xfrm>
        </p:spPr>
        <p:txBody>
          <a:bodyPr/>
          <a:lstStyle>
            <a:lvl1pPr marL="0" indent="0" algn="ctr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74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377" y="866987"/>
            <a:ext cx="5927258" cy="3359573"/>
          </a:xfrm>
        </p:spPr>
        <p:txBody>
          <a:bodyPr anchor="b"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66570" y="1079298"/>
            <a:ext cx="4219645" cy="694476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714" y="4226560"/>
            <a:ext cx="5932433" cy="4009813"/>
          </a:xfrm>
        </p:spPr>
        <p:txBody>
          <a:bodyPr>
            <a:normAutofit/>
          </a:bodyPr>
          <a:lstStyle>
            <a:lvl1pPr marL="0" indent="0" algn="ctr">
              <a:buNone/>
              <a:defRPr sz="2560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780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716" y="866989"/>
            <a:ext cx="11044012" cy="1886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714" y="2981069"/>
            <a:ext cx="11044014" cy="5255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90652" y="8367327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4715" y="8367327"/>
            <a:ext cx="711772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14947" y="8367327"/>
            <a:ext cx="80378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95853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ctr" defTabSz="1300460" rtl="0" eaLnBrk="1" latinLnBrk="0" hangingPunct="1">
        <a:lnSpc>
          <a:spcPct val="90000"/>
        </a:lnSpc>
        <a:spcBef>
          <a:spcPct val="0"/>
        </a:spcBef>
        <a:buNone/>
        <a:defRPr sz="4835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20000"/>
        </a:lnSpc>
        <a:spcBef>
          <a:spcPts val="1422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12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12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12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120000"/>
        </a:lnSpc>
        <a:spcBef>
          <a:spcPts val="711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120000"/>
        </a:lnSpc>
        <a:spcBef>
          <a:spcPts val="711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120000"/>
        </a:lnSpc>
        <a:spcBef>
          <a:spcPts val="711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120000"/>
        </a:lnSpc>
        <a:spcBef>
          <a:spcPts val="711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120000"/>
        </a:lnSpc>
        <a:spcBef>
          <a:spcPts val="711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imovel.com.br/" TargetMode="External"/><Relationship Id="rId2" Type="http://schemas.openxmlformats.org/officeDocument/2006/relationships/hyperlink" Target="http://www.capital.sp.gov.b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155" y="2514600"/>
            <a:ext cx="109093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0" dirty="0"/>
              <a:t>Relocation</a:t>
            </a:r>
            <a:r>
              <a:rPr sz="6000" spc="10" dirty="0"/>
              <a:t> </a:t>
            </a:r>
            <a:r>
              <a:rPr sz="6000" spc="229" dirty="0"/>
              <a:t>Support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1345882" y="4191000"/>
            <a:ext cx="10313035" cy="30072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50" dirty="0">
                <a:solidFill>
                  <a:srgbClr val="FFFFFF"/>
                </a:solidFill>
                <a:latin typeface="Arial MT"/>
                <a:cs typeface="Arial MT"/>
              </a:rPr>
              <a:t>Capstone</a:t>
            </a:r>
            <a:r>
              <a:rPr sz="365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50" spc="-10" dirty="0">
                <a:solidFill>
                  <a:srgbClr val="FFFFFF"/>
                </a:solidFill>
                <a:latin typeface="Arial MT"/>
                <a:cs typeface="Arial MT"/>
              </a:rPr>
              <a:t>Presentation</a:t>
            </a:r>
            <a:endParaRPr sz="36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650" dirty="0">
                <a:solidFill>
                  <a:srgbClr val="FFFFFF"/>
                </a:solidFill>
                <a:latin typeface="Arial MT"/>
                <a:cs typeface="Arial MT"/>
              </a:rPr>
              <a:t>IBM</a:t>
            </a:r>
            <a:r>
              <a:rPr sz="36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FFFFF"/>
                </a:solidFill>
                <a:latin typeface="Arial MT"/>
                <a:cs typeface="Arial MT"/>
              </a:rPr>
              <a:t>Applied</a:t>
            </a:r>
            <a:r>
              <a:rPr sz="36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36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FFFFF"/>
                </a:solidFill>
                <a:latin typeface="Arial MT"/>
                <a:cs typeface="Arial MT"/>
              </a:rPr>
              <a:t>Science</a:t>
            </a:r>
            <a:r>
              <a:rPr sz="36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FFFFF"/>
                </a:solidFill>
                <a:latin typeface="Arial MT"/>
                <a:cs typeface="Arial MT"/>
              </a:rPr>
              <a:t>Capstone</a:t>
            </a:r>
            <a:r>
              <a:rPr sz="36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36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50" spc="-10" dirty="0">
                <a:solidFill>
                  <a:srgbClr val="FFFFFF"/>
                </a:solidFill>
                <a:latin typeface="Arial MT"/>
                <a:cs typeface="Arial MT"/>
              </a:rPr>
              <a:t>Coursera</a:t>
            </a:r>
            <a:endParaRPr sz="36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15"/>
              </a:spcBef>
            </a:pPr>
            <a:endParaRPr lang="en-US" sz="3650" dirty="0">
              <a:latin typeface="Arial MT"/>
              <a:cs typeface="Arial MT"/>
            </a:endParaRPr>
          </a:p>
          <a:p>
            <a:pPr marL="12700" marR="7417434">
              <a:lnSpc>
                <a:spcPts val="3800"/>
              </a:lnSpc>
            </a:pPr>
            <a:r>
              <a:rPr lang="en-US" sz="3200" spc="-30" dirty="0">
                <a:solidFill>
                  <a:srgbClr val="FFFFFF"/>
                </a:solidFill>
                <a:latin typeface="Arial MT"/>
                <a:cs typeface="Arial MT"/>
              </a:rPr>
              <a:t>Faizan Ali March 2025</a:t>
            </a:r>
            <a:endParaRPr lang="en-US"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73100"/>
            <a:ext cx="9753600" cy="5905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308100" y="6585464"/>
            <a:ext cx="9138285" cy="205505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7200" b="0" dirty="0">
                <a:solidFill>
                  <a:schemeClr val="tx1"/>
                </a:solidFill>
                <a:latin typeface="Arial MT"/>
                <a:cs typeface="Arial MT"/>
              </a:rPr>
              <a:t>São </a:t>
            </a:r>
            <a:r>
              <a:rPr sz="7200" b="0" spc="80" dirty="0">
                <a:solidFill>
                  <a:schemeClr val="tx1"/>
                </a:solidFill>
                <a:latin typeface="Arial MT"/>
                <a:cs typeface="Arial MT"/>
              </a:rPr>
              <a:t>Paulo</a:t>
            </a:r>
            <a:r>
              <a:rPr sz="7200" b="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7200" b="0" spc="114" dirty="0">
                <a:solidFill>
                  <a:schemeClr val="tx1"/>
                </a:solidFill>
                <a:latin typeface="Arial MT"/>
                <a:cs typeface="Arial MT"/>
              </a:rPr>
              <a:t>Regions</a:t>
            </a:r>
            <a:endParaRPr sz="7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b="0" dirty="0">
                <a:solidFill>
                  <a:schemeClr val="tx1"/>
                </a:solidFill>
                <a:latin typeface="Arial MT"/>
                <a:cs typeface="Arial MT"/>
              </a:rPr>
              <a:t>Districts</a:t>
            </a:r>
            <a:r>
              <a:rPr sz="3700" b="0" spc="1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dirty="0">
                <a:solidFill>
                  <a:schemeClr val="tx1"/>
                </a:solidFill>
                <a:latin typeface="Arial MT"/>
                <a:cs typeface="Arial MT"/>
              </a:rPr>
              <a:t>counting</a:t>
            </a:r>
            <a:r>
              <a:rPr sz="3700" b="0" spc="1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dirty="0">
                <a:solidFill>
                  <a:schemeClr val="tx1"/>
                </a:solidFill>
                <a:latin typeface="Arial MT"/>
                <a:cs typeface="Arial MT"/>
              </a:rPr>
              <a:t>per</a:t>
            </a:r>
            <a:r>
              <a:rPr sz="3700" b="0" spc="1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spc="-10" dirty="0">
                <a:solidFill>
                  <a:schemeClr val="tx1"/>
                </a:solidFill>
                <a:latin typeface="Arial MT"/>
                <a:cs typeface="Arial MT"/>
              </a:rPr>
              <a:t>region</a:t>
            </a:r>
            <a:endParaRPr sz="37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6426" y="3358645"/>
            <a:ext cx="6368642" cy="47509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50" spc="190" dirty="0"/>
              <a:t>Districts</a:t>
            </a:r>
            <a:r>
              <a:rPr sz="7050" spc="15" dirty="0"/>
              <a:t> </a:t>
            </a:r>
            <a:r>
              <a:rPr sz="7050" spc="155" dirty="0"/>
              <a:t>and</a:t>
            </a:r>
            <a:r>
              <a:rPr sz="7050" spc="20" dirty="0"/>
              <a:t> </a:t>
            </a:r>
            <a:r>
              <a:rPr sz="7050" spc="65" dirty="0"/>
              <a:t>Rental</a:t>
            </a:r>
            <a:r>
              <a:rPr sz="7050" spc="15" dirty="0"/>
              <a:t> </a:t>
            </a:r>
            <a:r>
              <a:rPr sz="7050" spc="85" dirty="0"/>
              <a:t>Prices</a:t>
            </a:r>
            <a:endParaRPr sz="7050"/>
          </a:p>
        </p:txBody>
      </p:sp>
      <p:sp>
        <p:nvSpPr>
          <p:cNvPr id="5" name="object 5"/>
          <p:cNvSpPr txBox="1"/>
          <p:nvPr/>
        </p:nvSpPr>
        <p:spPr>
          <a:xfrm>
            <a:off x="965200" y="3649279"/>
            <a:ext cx="3990975" cy="401066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465"/>
              </a:spcBef>
              <a:buSzPct val="144642"/>
              <a:buChar char="•"/>
              <a:tabLst>
                <a:tab pos="380365" algn="l"/>
              </a:tabLst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2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prices</a:t>
            </a:r>
            <a:r>
              <a:rPr sz="2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(BRL/m</a:t>
            </a:r>
            <a:r>
              <a:rPr sz="2775" spc="-15" baseline="19519" dirty="0">
                <a:solidFill>
                  <a:srgbClr val="FFFFFF"/>
                </a:solidFill>
                <a:latin typeface="Arial MT"/>
                <a:cs typeface="Arial MT"/>
              </a:rPr>
              <a:t>2)</a:t>
            </a:r>
            <a:endParaRPr sz="2775" baseline="19519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723265" lvl="1" indent="-342265">
              <a:lnSpc>
                <a:spcPct val="100000"/>
              </a:lnSpc>
              <a:buSzPct val="144642"/>
              <a:buChar char="•"/>
              <a:tabLst>
                <a:tab pos="723265" algn="l"/>
              </a:tabLst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Min</a:t>
            </a:r>
            <a:r>
              <a:rPr sz="2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17,70</a:t>
            </a:r>
            <a:endParaRPr sz="2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723265" lvl="1" indent="-342265">
              <a:lnSpc>
                <a:spcPct val="100000"/>
              </a:lnSpc>
              <a:buSzPct val="144642"/>
              <a:buChar char="•"/>
              <a:tabLst>
                <a:tab pos="723265" algn="l"/>
              </a:tabLst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Max</a:t>
            </a:r>
            <a:r>
              <a:rPr sz="2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33,50</a:t>
            </a:r>
            <a:endParaRPr sz="2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723265" lvl="1" indent="-342265">
              <a:lnSpc>
                <a:spcPct val="100000"/>
              </a:lnSpc>
              <a:buSzPct val="144642"/>
              <a:buChar char="•"/>
              <a:tabLst>
                <a:tab pos="723265" algn="l"/>
              </a:tabLst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Q1</a:t>
            </a:r>
            <a:r>
              <a:rPr sz="2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23.05</a:t>
            </a:r>
            <a:endParaRPr sz="2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723265" lvl="1" indent="-342265">
              <a:lnSpc>
                <a:spcPct val="100000"/>
              </a:lnSpc>
              <a:buSzPct val="144642"/>
              <a:buChar char="•"/>
              <a:tabLst>
                <a:tab pos="723265" algn="l"/>
              </a:tabLst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Q3</a:t>
            </a:r>
            <a:r>
              <a:rPr sz="2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28,47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73100"/>
            <a:ext cx="9753600" cy="5905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b="0" spc="100" dirty="0">
                <a:solidFill>
                  <a:schemeClr val="tx1"/>
                </a:solidFill>
                <a:latin typeface="Arial MT"/>
                <a:cs typeface="Arial MT"/>
              </a:rPr>
              <a:t>Mean</a:t>
            </a:r>
            <a:r>
              <a:rPr sz="8000" b="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8000" b="0" spc="75" dirty="0">
                <a:solidFill>
                  <a:schemeClr val="tx1"/>
                </a:solidFill>
                <a:latin typeface="Arial MT"/>
                <a:cs typeface="Arial MT"/>
              </a:rPr>
              <a:t>Rental</a:t>
            </a:r>
            <a:r>
              <a:rPr sz="8000" b="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8000" b="0" spc="135" dirty="0">
                <a:solidFill>
                  <a:schemeClr val="tx1"/>
                </a:solidFill>
                <a:latin typeface="Arial MT"/>
                <a:cs typeface="Arial MT"/>
              </a:rPr>
              <a:t>Price</a:t>
            </a:r>
            <a:endParaRPr sz="80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b="0" dirty="0">
                <a:solidFill>
                  <a:schemeClr val="tx1"/>
                </a:solidFill>
                <a:latin typeface="Arial MT"/>
                <a:cs typeface="Arial MT"/>
              </a:rPr>
              <a:t>Histogram</a:t>
            </a:r>
            <a:r>
              <a:rPr sz="3700" b="0" spc="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3700" b="0" spc="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dirty="0">
                <a:solidFill>
                  <a:schemeClr val="tx1"/>
                </a:solidFill>
                <a:latin typeface="Arial MT"/>
                <a:cs typeface="Arial MT"/>
              </a:rPr>
              <a:t>rental</a:t>
            </a:r>
            <a:r>
              <a:rPr sz="3700" b="0" spc="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spc="45" dirty="0">
                <a:solidFill>
                  <a:schemeClr val="tx1"/>
                </a:solidFill>
                <a:latin typeface="Arial MT"/>
                <a:cs typeface="Arial MT"/>
              </a:rPr>
              <a:t>budget</a:t>
            </a:r>
            <a:endParaRPr sz="37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100" y="6585464"/>
            <a:ext cx="8628380" cy="217043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spc="100" dirty="0">
                <a:solidFill>
                  <a:srgbClr val="FFFFFF"/>
                </a:solidFill>
                <a:latin typeface="Arial MT"/>
                <a:cs typeface="Arial MT"/>
              </a:rPr>
              <a:t>Mean</a:t>
            </a:r>
            <a:r>
              <a:rPr sz="8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0" spc="75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8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0" spc="135" dirty="0">
                <a:solidFill>
                  <a:srgbClr val="FFFFFF"/>
                </a:solidFill>
                <a:latin typeface="Arial MT"/>
                <a:cs typeface="Arial MT"/>
              </a:rPr>
              <a:t>Price</a:t>
            </a:r>
            <a:endParaRPr sz="8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dirty="0">
                <a:solidFill>
                  <a:srgbClr val="FFFFFF"/>
                </a:solidFill>
                <a:latin typeface="Arial MT"/>
                <a:cs typeface="Arial MT"/>
              </a:rPr>
              <a:t>Region</a:t>
            </a:r>
            <a:r>
              <a:rPr sz="3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00" dirty="0">
                <a:solidFill>
                  <a:srgbClr val="FFFFFF"/>
                </a:solidFill>
                <a:latin typeface="Arial MT"/>
                <a:cs typeface="Arial MT"/>
              </a:rPr>
              <a:t>histograms</a:t>
            </a:r>
            <a:r>
              <a:rPr sz="37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7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0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37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00" spc="45" dirty="0">
                <a:solidFill>
                  <a:srgbClr val="FFFFFF"/>
                </a:solidFill>
                <a:latin typeface="Arial MT"/>
                <a:cs typeface="Arial MT"/>
              </a:rPr>
              <a:t>budget</a:t>
            </a:r>
            <a:endParaRPr sz="37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466" y="1122412"/>
            <a:ext cx="3960000" cy="23075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7266" y="1133696"/>
            <a:ext cx="3960000" cy="22849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57333" y="1175645"/>
            <a:ext cx="3960000" cy="22010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7266" y="3831164"/>
            <a:ext cx="3960000" cy="23108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57333" y="3905265"/>
            <a:ext cx="3960000" cy="21626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4716" y="1342073"/>
            <a:ext cx="1104401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40" dirty="0"/>
              <a:t>Clustering</a:t>
            </a:r>
            <a:r>
              <a:rPr sz="6000" spc="40" dirty="0"/>
              <a:t> </a:t>
            </a:r>
            <a:r>
              <a:rPr sz="6000" spc="175" dirty="0"/>
              <a:t>Algorithm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977900" y="2679700"/>
            <a:ext cx="9076055" cy="61125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8630" marR="17780" indent="-443230">
              <a:lnSpc>
                <a:spcPts val="3800"/>
              </a:lnSpc>
              <a:spcBef>
                <a:spcPts val="260"/>
              </a:spcBef>
              <a:buSzPct val="145312"/>
              <a:buFont typeface="Arial MT"/>
              <a:buChar char="•"/>
              <a:tabLst>
                <a:tab pos="469900" algn="l"/>
              </a:tabLst>
            </a:pPr>
            <a:r>
              <a:rPr sz="3200" b="1" i="1" dirty="0">
                <a:solidFill>
                  <a:srgbClr val="FFFFFF"/>
                </a:solidFill>
                <a:latin typeface="Arial"/>
                <a:cs typeface="Arial"/>
              </a:rPr>
              <a:t>DBSCAN</a:t>
            </a:r>
            <a:r>
              <a:rPr sz="3200" b="1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8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Density-Based</a:t>
            </a:r>
            <a:r>
              <a:rPr sz="3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Spatial</a:t>
            </a:r>
            <a:r>
              <a:rPr sz="3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Clustering</a:t>
            </a:r>
            <a:r>
              <a:rPr sz="3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Arial MT"/>
                <a:cs typeface="Arial MT"/>
              </a:rPr>
              <a:t>of 	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r>
              <a:rPr sz="32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2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Noise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13130" lvl="1" indent="-443230">
              <a:lnSpc>
                <a:spcPct val="100000"/>
              </a:lnSpc>
              <a:buSzPct val="145312"/>
              <a:buChar char="•"/>
              <a:tabLst>
                <a:tab pos="9131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densities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13130" lvl="1" indent="-443230">
              <a:lnSpc>
                <a:spcPct val="100000"/>
              </a:lnSpc>
              <a:buSzPct val="145312"/>
              <a:buChar char="•"/>
              <a:tabLst>
                <a:tab pos="9131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sizes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13130" lvl="1" indent="-443230">
              <a:lnSpc>
                <a:spcPct val="100000"/>
              </a:lnSpc>
              <a:buSzPct val="145312"/>
              <a:buChar char="•"/>
              <a:tabLst>
                <a:tab pos="9131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shapes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13130" lvl="1" indent="-443230">
              <a:lnSpc>
                <a:spcPct val="100000"/>
              </a:lnSpc>
              <a:buSzPct val="145312"/>
              <a:buChar char="•"/>
              <a:tabLst>
                <a:tab pos="9131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need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setting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13130" lvl="1" indent="-443230">
              <a:lnSpc>
                <a:spcPct val="100000"/>
              </a:lnSpc>
              <a:buSzPct val="145312"/>
              <a:buChar char="•"/>
              <a:tabLst>
                <a:tab pos="9131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Outliers</a:t>
            </a:r>
            <a:r>
              <a:rPr sz="3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noise</a:t>
            </a:r>
            <a:r>
              <a:rPr sz="3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identification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03200" y="1342072"/>
            <a:ext cx="13208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40" dirty="0"/>
              <a:t>Clustering</a:t>
            </a:r>
            <a:r>
              <a:rPr sz="6000" spc="40" dirty="0"/>
              <a:t> </a:t>
            </a:r>
            <a:r>
              <a:rPr sz="6000" spc="85" dirty="0"/>
              <a:t>features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397497"/>
            <a:ext cx="5214620" cy="1715135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1870"/>
              </a:spcBef>
              <a:buSzPct val="144262"/>
              <a:buChar char="•"/>
              <a:tabLst>
                <a:tab pos="431165" algn="l"/>
              </a:tabLst>
            </a:pPr>
            <a:r>
              <a:rPr sz="3050" spc="-75" dirty="0">
                <a:solidFill>
                  <a:srgbClr val="FFFFFF"/>
                </a:solidFill>
                <a:latin typeface="Arial MT"/>
                <a:cs typeface="Arial MT"/>
              </a:rPr>
              <a:t>Venues</a:t>
            </a:r>
            <a:r>
              <a:rPr sz="305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categories</a:t>
            </a:r>
            <a:r>
              <a:rPr sz="3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counting</a:t>
            </a:r>
            <a:endParaRPr sz="3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30"/>
              </a:spcBef>
              <a:buFont typeface="Arial MT"/>
              <a:buChar char="•"/>
            </a:pPr>
            <a:endParaRPr sz="3050">
              <a:latin typeface="Arial MT"/>
              <a:cs typeface="Arial MT"/>
            </a:endParaRPr>
          </a:p>
          <a:p>
            <a:pPr marL="431165" indent="-418465">
              <a:lnSpc>
                <a:spcPct val="100000"/>
              </a:lnSpc>
              <a:spcBef>
                <a:spcPts val="5"/>
              </a:spcBef>
              <a:buSzPct val="144262"/>
              <a:buChar char="•"/>
              <a:tabLst>
                <a:tab pos="431165" algn="l"/>
              </a:tabLst>
            </a:pP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Mean</a:t>
            </a:r>
            <a:r>
              <a:rPr sz="305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305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price</a:t>
            </a:r>
            <a:endParaRPr sz="30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4881" y="4163790"/>
            <a:ext cx="8586340" cy="52564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20" dirty="0"/>
              <a:t>Clustering</a:t>
            </a:r>
            <a:r>
              <a:rPr sz="6800" spc="10" dirty="0"/>
              <a:t> </a:t>
            </a:r>
            <a:r>
              <a:rPr sz="6800" spc="165" dirty="0"/>
              <a:t>data</a:t>
            </a:r>
            <a:r>
              <a:rPr sz="6800" spc="15" dirty="0"/>
              <a:t> </a:t>
            </a:r>
            <a:r>
              <a:rPr sz="6800" spc="125" dirty="0"/>
              <a:t>preparation</a:t>
            </a:r>
            <a:endParaRPr sz="6800"/>
          </a:p>
        </p:txBody>
      </p:sp>
      <p:sp>
        <p:nvSpPr>
          <p:cNvPr id="3" name="object 3"/>
          <p:cNvSpPr txBox="1"/>
          <p:nvPr/>
        </p:nvSpPr>
        <p:spPr>
          <a:xfrm>
            <a:off x="977900" y="2502951"/>
            <a:ext cx="8842375" cy="627824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79730" indent="-354330">
              <a:lnSpc>
                <a:spcPct val="100000"/>
              </a:lnSpc>
              <a:spcBef>
                <a:spcPts val="1540"/>
              </a:spcBef>
              <a:buSzPct val="145098"/>
              <a:buChar char="•"/>
              <a:tabLst>
                <a:tab pos="3797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District</a:t>
            </a:r>
            <a:r>
              <a:rPr sz="25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r>
              <a:rPr sz="25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removed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379730" indent="-354330">
              <a:lnSpc>
                <a:spcPct val="100000"/>
              </a:lnSpc>
              <a:spcBef>
                <a:spcPts val="5"/>
              </a:spcBef>
              <a:buSzPct val="145098"/>
              <a:buChar char="•"/>
              <a:tabLst>
                <a:tab pos="379730" algn="l"/>
              </a:tabLst>
            </a:pPr>
            <a:r>
              <a:rPr sz="2550" spc="-50" dirty="0">
                <a:solidFill>
                  <a:srgbClr val="FFFFFF"/>
                </a:solidFill>
                <a:latin typeface="Arial MT"/>
                <a:cs typeface="Arial MT"/>
              </a:rPr>
              <a:t>Venues</a:t>
            </a:r>
            <a:r>
              <a:rPr sz="255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categories</a:t>
            </a:r>
            <a:r>
              <a:rPr sz="255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counting</a:t>
            </a:r>
            <a:r>
              <a:rPr sz="255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converted</a:t>
            </a:r>
            <a:r>
              <a:rPr sz="255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4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5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255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counting</a:t>
            </a:r>
            <a:r>
              <a:rPr sz="255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55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5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5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255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counting</a:t>
            </a:r>
            <a:r>
              <a:rPr sz="255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255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5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379730" indent="-354330">
              <a:lnSpc>
                <a:spcPct val="100000"/>
              </a:lnSpc>
              <a:buSzPct val="145098"/>
              <a:buChar char="•"/>
              <a:tabLst>
                <a:tab pos="3797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Mean</a:t>
            </a:r>
            <a:r>
              <a:rPr sz="25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25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price</a:t>
            </a:r>
            <a:r>
              <a:rPr sz="25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converted</a:t>
            </a:r>
            <a:r>
              <a:rPr sz="255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5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25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groups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5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25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below</a:t>
            </a:r>
            <a:r>
              <a:rPr sz="25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tolerance</a:t>
            </a:r>
            <a:r>
              <a:rPr sz="25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range</a:t>
            </a:r>
            <a:r>
              <a:rPr sz="25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(below</a:t>
            </a:r>
            <a:r>
              <a:rPr sz="25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23.75)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5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25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25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tolerance</a:t>
            </a:r>
            <a:r>
              <a:rPr sz="25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range</a:t>
            </a:r>
            <a:r>
              <a:rPr sz="25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(between</a:t>
            </a:r>
            <a:r>
              <a:rPr sz="25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23.75</a:t>
            </a:r>
            <a:r>
              <a:rPr sz="25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5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26.25)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above tolerance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range (above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26.25)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130" dirty="0"/>
              <a:t>Clustering</a:t>
            </a:r>
            <a:r>
              <a:rPr spc="15" dirty="0"/>
              <a:t> </a:t>
            </a:r>
            <a:r>
              <a:rPr spc="90" dirty="0"/>
              <a:t>features</a:t>
            </a:r>
            <a:r>
              <a:rPr spc="15" dirty="0"/>
              <a:t> </a:t>
            </a:r>
            <a:r>
              <a:rPr spc="75" dirty="0"/>
              <a:t>ready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377" y="2154709"/>
            <a:ext cx="8686045" cy="646732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00" y="775295"/>
            <a:ext cx="10464829" cy="5713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b="0" spc="140" dirty="0">
                <a:solidFill>
                  <a:schemeClr val="tx1"/>
                </a:solidFill>
                <a:latin typeface="Arial MT"/>
                <a:cs typeface="Arial MT"/>
              </a:rPr>
              <a:t>Clustering</a:t>
            </a:r>
            <a:r>
              <a:rPr sz="8000" b="0" spc="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8000" b="0" spc="100" dirty="0">
                <a:solidFill>
                  <a:schemeClr val="tx1"/>
                </a:solidFill>
                <a:latin typeface="Arial MT"/>
                <a:cs typeface="Arial MT"/>
              </a:rPr>
              <a:t>Results</a:t>
            </a:r>
            <a:endParaRPr sz="80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b="0" dirty="0">
                <a:solidFill>
                  <a:schemeClr val="tx1"/>
                </a:solidFill>
                <a:latin typeface="Arial MT"/>
                <a:cs typeface="Arial MT"/>
              </a:rPr>
              <a:t>Clusters </a:t>
            </a:r>
            <a:r>
              <a:rPr sz="3700" b="0" spc="-20" dirty="0">
                <a:solidFill>
                  <a:schemeClr val="tx1"/>
                </a:solidFill>
                <a:latin typeface="Arial MT"/>
                <a:cs typeface="Arial MT"/>
              </a:rPr>
              <a:t>size</a:t>
            </a:r>
            <a:endParaRPr sz="37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487" y="792558"/>
            <a:ext cx="10791931" cy="56791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b="0" spc="140" dirty="0">
                <a:solidFill>
                  <a:schemeClr val="tx1"/>
                </a:solidFill>
                <a:latin typeface="Arial MT"/>
                <a:cs typeface="Arial MT"/>
              </a:rPr>
              <a:t>Clustering</a:t>
            </a:r>
            <a:r>
              <a:rPr sz="8000" b="0" spc="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8000" b="0" spc="100" dirty="0">
                <a:solidFill>
                  <a:schemeClr val="tx1"/>
                </a:solidFill>
                <a:latin typeface="Arial MT"/>
                <a:cs typeface="Arial MT"/>
              </a:rPr>
              <a:t>Results</a:t>
            </a:r>
            <a:endParaRPr sz="80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b="0" dirty="0">
                <a:solidFill>
                  <a:schemeClr val="tx1"/>
                </a:solidFill>
                <a:latin typeface="Arial MT"/>
                <a:cs typeface="Arial MT"/>
              </a:rPr>
              <a:t>Clusters</a:t>
            </a:r>
            <a:r>
              <a:rPr sz="3700" b="0" spc="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dirty="0">
                <a:solidFill>
                  <a:schemeClr val="tx1"/>
                </a:solidFill>
                <a:latin typeface="Arial MT"/>
                <a:cs typeface="Arial MT"/>
              </a:rPr>
              <a:t>characteristics</a:t>
            </a:r>
            <a:r>
              <a:rPr sz="3700" b="0" spc="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spc="55" dirty="0">
                <a:solidFill>
                  <a:schemeClr val="tx1"/>
                </a:solidFill>
                <a:latin typeface="Arial MT"/>
                <a:cs typeface="Arial MT"/>
              </a:rPr>
              <a:t>by</a:t>
            </a:r>
            <a:r>
              <a:rPr sz="3700" b="0" spc="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dirty="0">
                <a:solidFill>
                  <a:schemeClr val="tx1"/>
                </a:solidFill>
                <a:latin typeface="Arial MT"/>
                <a:cs typeface="Arial MT"/>
              </a:rPr>
              <a:t>mean</a:t>
            </a:r>
            <a:r>
              <a:rPr sz="3700" b="0" spc="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spc="-10" dirty="0">
                <a:solidFill>
                  <a:schemeClr val="tx1"/>
                </a:solidFill>
                <a:latin typeface="Arial MT"/>
                <a:cs typeface="Arial MT"/>
              </a:rPr>
              <a:t>value</a:t>
            </a:r>
            <a:endParaRPr sz="37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140" dirty="0"/>
              <a:t>Relocation</a:t>
            </a:r>
            <a:r>
              <a:rPr sz="7600" spc="35" dirty="0"/>
              <a:t> </a:t>
            </a:r>
            <a:r>
              <a:rPr sz="7600" spc="220" dirty="0"/>
              <a:t>opportunities</a:t>
            </a:r>
            <a:endParaRPr sz="7600"/>
          </a:p>
        </p:txBody>
      </p:sp>
      <p:sp>
        <p:nvSpPr>
          <p:cNvPr id="3" name="object 3"/>
          <p:cNvSpPr txBox="1"/>
          <p:nvPr/>
        </p:nvSpPr>
        <p:spPr>
          <a:xfrm>
            <a:off x="965200" y="3721100"/>
            <a:ext cx="10960735" cy="399287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81330" marR="30480" indent="-443230">
              <a:lnSpc>
                <a:spcPts val="3800"/>
              </a:lnSpc>
              <a:spcBef>
                <a:spcPts val="260"/>
              </a:spcBef>
              <a:buSzPct val="145312"/>
              <a:buChar char="•"/>
              <a:tabLst>
                <a:tab pos="48260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Globalised</a:t>
            </a:r>
            <a:r>
              <a:rPr sz="32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world</a:t>
            </a:r>
            <a:r>
              <a:rPr sz="32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facilitates</a:t>
            </a:r>
            <a:r>
              <a:rPr sz="32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people</a:t>
            </a:r>
            <a:r>
              <a:rPr sz="32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moving</a:t>
            </a:r>
            <a:r>
              <a:rPr sz="32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around</a:t>
            </a:r>
            <a:r>
              <a:rPr sz="32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2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take 	</a:t>
            </a:r>
            <a:r>
              <a:rPr sz="3200" spc="70" dirty="0">
                <a:solidFill>
                  <a:srgbClr val="FFFFFF"/>
                </a:solidFill>
                <a:latin typeface="Arial MT"/>
                <a:cs typeface="Arial MT"/>
              </a:rPr>
              <a:t>good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opportunities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481330" marR="407034" indent="-443230">
              <a:lnSpc>
                <a:spcPts val="3800"/>
              </a:lnSpc>
              <a:buSzPct val="145312"/>
              <a:buChar char="•"/>
              <a:tabLst>
                <a:tab pos="48260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Relocation</a:t>
            </a:r>
            <a:r>
              <a:rPr sz="32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32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itself</a:t>
            </a:r>
            <a:r>
              <a:rPr sz="32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32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brings</a:t>
            </a:r>
            <a:r>
              <a:rPr sz="32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opportunities</a:t>
            </a:r>
            <a:r>
              <a:rPr sz="32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2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service 	providers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481330" marR="191770" indent="-443230">
              <a:lnSpc>
                <a:spcPts val="3800"/>
              </a:lnSpc>
              <a:buSzPct val="145312"/>
              <a:buChar char="•"/>
              <a:tabLst>
                <a:tab pos="482600" algn="l"/>
                <a:tab pos="347091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Supporting</a:t>
            </a:r>
            <a:r>
              <a:rPr sz="3200" spc="2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people</a:t>
            </a:r>
            <a:r>
              <a:rPr sz="32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selecting</a:t>
            </a:r>
            <a:r>
              <a:rPr sz="32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possible</a:t>
            </a:r>
            <a:r>
              <a:rPr sz="32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districts</a:t>
            </a:r>
            <a:r>
              <a:rPr sz="32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or 	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neighbourhood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in</a:t>
            </a:r>
            <a:r>
              <a:rPr sz="3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3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target</a:t>
            </a:r>
            <a:r>
              <a:rPr sz="3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location</a:t>
            </a:r>
            <a:r>
              <a:rPr sz="32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brings</a:t>
            </a:r>
            <a:r>
              <a:rPr sz="3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great</a:t>
            </a:r>
            <a:r>
              <a:rPr sz="3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value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28600"/>
            <a:ext cx="11379200" cy="20662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65"/>
              </a:spcBef>
            </a:pPr>
            <a:r>
              <a:rPr sz="6650" spc="180" dirty="0"/>
              <a:t>Districts</a:t>
            </a:r>
            <a:r>
              <a:rPr sz="6650" spc="25" dirty="0"/>
              <a:t> </a:t>
            </a:r>
            <a:r>
              <a:rPr sz="6650" spc="-20" dirty="0"/>
              <a:t>Rank </a:t>
            </a:r>
            <a:r>
              <a:rPr sz="6650" spc="80" dirty="0"/>
              <a:t>(cluster</a:t>
            </a:r>
            <a:r>
              <a:rPr sz="6650" spc="5" dirty="0"/>
              <a:t> </a:t>
            </a:r>
            <a:r>
              <a:rPr sz="6650" spc="-10" dirty="0"/>
              <a:t>analysis)</a:t>
            </a:r>
            <a:endParaRPr sz="6650" dirty="0"/>
          </a:p>
        </p:txBody>
      </p:sp>
      <p:sp>
        <p:nvSpPr>
          <p:cNvPr id="3" name="object 3"/>
          <p:cNvSpPr txBox="1"/>
          <p:nvPr/>
        </p:nvSpPr>
        <p:spPr>
          <a:xfrm>
            <a:off x="977900" y="2520555"/>
            <a:ext cx="6096000" cy="628713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329565" indent="-304165">
              <a:lnSpc>
                <a:spcPct val="100000"/>
              </a:lnSpc>
              <a:spcBef>
                <a:spcPts val="1400"/>
              </a:spcBef>
              <a:buSzPct val="144444"/>
              <a:buChar char="•"/>
              <a:tabLst>
                <a:tab pos="329565" algn="l"/>
              </a:tabLst>
            </a:pP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Outliers</a:t>
            </a:r>
            <a:endParaRPr sz="2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774065" lvl="1" indent="-304165">
              <a:lnSpc>
                <a:spcPct val="100000"/>
              </a:lnSpc>
              <a:buSzPct val="144444"/>
              <a:buChar char="•"/>
              <a:tabLst>
                <a:tab pos="774065" algn="l"/>
              </a:tabLst>
            </a:pP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sz="22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25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22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10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329565" indent="-304165">
              <a:lnSpc>
                <a:spcPct val="100000"/>
              </a:lnSpc>
              <a:buSzPct val="144444"/>
              <a:buChar char="•"/>
              <a:tabLst>
                <a:tab pos="329565" algn="l"/>
              </a:tabLst>
            </a:pP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Priority</a:t>
            </a:r>
            <a:r>
              <a:rPr sz="22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List</a:t>
            </a:r>
            <a:r>
              <a:rPr sz="22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22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satisfied</a:t>
            </a:r>
            <a:endParaRPr sz="2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15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774065" lvl="1" indent="-304165">
              <a:lnSpc>
                <a:spcPct val="100000"/>
              </a:lnSpc>
              <a:buSzPct val="144444"/>
              <a:buChar char="•"/>
              <a:tabLst>
                <a:tab pos="774065" algn="l"/>
              </a:tabLst>
            </a:pP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2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1,</a:t>
            </a:r>
            <a:r>
              <a:rPr sz="2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missing</a:t>
            </a:r>
            <a:r>
              <a:rPr sz="2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Metro</a:t>
            </a:r>
            <a:r>
              <a:rPr sz="2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Station</a:t>
            </a:r>
            <a:endParaRPr sz="22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10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774065" lvl="1" indent="-304165">
              <a:lnSpc>
                <a:spcPct val="100000"/>
              </a:lnSpc>
              <a:buSzPct val="144444"/>
              <a:buChar char="•"/>
              <a:tabLst>
                <a:tab pos="774065" algn="l"/>
              </a:tabLst>
            </a:pP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22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2,</a:t>
            </a:r>
            <a:r>
              <a:rPr sz="22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missing</a:t>
            </a:r>
            <a:r>
              <a:rPr sz="22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Elementary</a:t>
            </a:r>
            <a:r>
              <a:rPr sz="22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School</a:t>
            </a:r>
            <a:endParaRPr sz="22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15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774065" lvl="1" indent="-304165">
              <a:lnSpc>
                <a:spcPct val="100000"/>
              </a:lnSpc>
              <a:buSzPct val="144444"/>
              <a:buChar char="•"/>
              <a:tabLst>
                <a:tab pos="774065" algn="l"/>
              </a:tabLst>
            </a:pP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22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3,</a:t>
            </a:r>
            <a:r>
              <a:rPr sz="22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missing</a:t>
            </a:r>
            <a:r>
              <a:rPr sz="22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Metro</a:t>
            </a:r>
            <a:r>
              <a:rPr sz="22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Station</a:t>
            </a:r>
            <a:r>
              <a:rPr sz="22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2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Arial MT"/>
                <a:cs typeface="Arial MT"/>
              </a:rPr>
              <a:t>Park</a:t>
            </a:r>
            <a:endParaRPr sz="22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10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774065" lvl="1" indent="-304165">
              <a:lnSpc>
                <a:spcPct val="100000"/>
              </a:lnSpc>
              <a:spcBef>
                <a:spcPts val="5"/>
              </a:spcBef>
              <a:buSzPct val="144444"/>
              <a:buChar char="•"/>
              <a:tabLst>
                <a:tab pos="774065" algn="l"/>
              </a:tabLst>
            </a:pP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2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4,</a:t>
            </a:r>
            <a:r>
              <a:rPr sz="2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missing</a:t>
            </a:r>
            <a:r>
              <a:rPr sz="2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Metro</a:t>
            </a:r>
            <a:r>
              <a:rPr sz="2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Station</a:t>
            </a:r>
            <a:endParaRPr sz="22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10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774065" lvl="1" indent="-304165">
              <a:lnSpc>
                <a:spcPct val="100000"/>
              </a:lnSpc>
              <a:buSzPct val="144444"/>
              <a:buChar char="•"/>
              <a:tabLst>
                <a:tab pos="774065" algn="l"/>
              </a:tabLst>
            </a:pP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2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5,</a:t>
            </a:r>
            <a:r>
              <a:rPr sz="2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missing</a:t>
            </a:r>
            <a:r>
              <a:rPr sz="2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Metro</a:t>
            </a:r>
            <a:r>
              <a:rPr sz="2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Station</a:t>
            </a:r>
            <a:endParaRPr sz="22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774065" lvl="1" indent="-304165">
              <a:lnSpc>
                <a:spcPct val="100000"/>
              </a:lnSpc>
              <a:spcBef>
                <a:spcPts val="5"/>
              </a:spcBef>
              <a:buSzPct val="144444"/>
              <a:buChar char="•"/>
              <a:tabLst>
                <a:tab pos="774065" algn="l"/>
              </a:tabLst>
            </a:pP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22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7,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missing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Arial MT"/>
                <a:cs typeface="Arial MT"/>
              </a:rPr>
              <a:t>Park</a:t>
            </a:r>
            <a:endParaRPr sz="2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7020"/>
            <a:ext cx="11303000" cy="20662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65"/>
              </a:spcBef>
            </a:pPr>
            <a:r>
              <a:rPr sz="6650" spc="180" dirty="0"/>
              <a:t>Districts</a:t>
            </a:r>
            <a:r>
              <a:rPr sz="6650" spc="25" dirty="0"/>
              <a:t> </a:t>
            </a:r>
            <a:r>
              <a:rPr sz="6650" spc="-20" dirty="0"/>
              <a:t>Rank </a:t>
            </a:r>
            <a:r>
              <a:rPr sz="6650" spc="80" dirty="0"/>
              <a:t>(cluster</a:t>
            </a:r>
            <a:r>
              <a:rPr sz="6650" spc="5" dirty="0"/>
              <a:t> </a:t>
            </a:r>
            <a:r>
              <a:rPr sz="6650" spc="-10" dirty="0"/>
              <a:t>analysis)</a:t>
            </a:r>
            <a:endParaRPr sz="665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94030" indent="-44323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94030" algn="l"/>
              </a:tabLst>
            </a:pPr>
            <a:r>
              <a:rPr sz="3200" spc="-10" dirty="0"/>
              <a:t>Priority</a:t>
            </a:r>
            <a:r>
              <a:rPr sz="3200" spc="-130" dirty="0"/>
              <a:t> </a:t>
            </a:r>
            <a:r>
              <a:rPr sz="3200" dirty="0"/>
              <a:t>List</a:t>
            </a:r>
            <a:r>
              <a:rPr sz="3200" spc="-130" dirty="0"/>
              <a:t> </a:t>
            </a:r>
            <a:r>
              <a:rPr sz="3200" spc="-10" dirty="0"/>
              <a:t>satisfied</a:t>
            </a:r>
            <a:endParaRPr sz="3200"/>
          </a:p>
          <a:p>
            <a:pPr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Font typeface="Arial"/>
              <a:buChar char="•"/>
            </a:pPr>
            <a:endParaRPr sz="3200"/>
          </a:p>
          <a:p>
            <a:pPr marL="938530" marR="226060" lvl="1" indent="-443230">
              <a:lnSpc>
                <a:spcPts val="3800"/>
              </a:lnSpc>
              <a:buSzPct val="145312"/>
              <a:buChar char="•"/>
              <a:tabLst>
                <a:tab pos="93980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0,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(above</a:t>
            </a:r>
            <a:r>
              <a:rPr sz="3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price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tolerance 	range)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20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38530" marR="248920" lvl="1" indent="-443230">
              <a:lnSpc>
                <a:spcPts val="3800"/>
              </a:lnSpc>
              <a:buSzPct val="145312"/>
              <a:buChar char="•"/>
              <a:tabLst>
                <a:tab pos="93980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6,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(below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price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tolerance 	range)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38530" marR="17780" lvl="1" indent="-443230">
              <a:lnSpc>
                <a:spcPct val="101600"/>
              </a:lnSpc>
              <a:buSzPct val="145312"/>
              <a:buChar char="•"/>
              <a:tabLst>
                <a:tab pos="939800" algn="l"/>
              </a:tabLst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8,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(into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tolerance 	range)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504" y="1693068"/>
            <a:ext cx="12167736" cy="38781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308100" y="6585464"/>
            <a:ext cx="9138285" cy="2747547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b="0" spc="220" dirty="0">
                <a:solidFill>
                  <a:schemeClr val="tx1"/>
                </a:solidFill>
                <a:latin typeface="Arial MT"/>
                <a:cs typeface="Arial MT"/>
              </a:rPr>
              <a:t>Districts</a:t>
            </a:r>
            <a:r>
              <a:rPr sz="8000" b="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8000" b="0" spc="90" dirty="0">
                <a:solidFill>
                  <a:schemeClr val="tx1"/>
                </a:solidFill>
                <a:latin typeface="Arial MT"/>
                <a:cs typeface="Arial MT"/>
              </a:rPr>
              <a:t>Details</a:t>
            </a:r>
            <a:endParaRPr sz="80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b="0" dirty="0">
                <a:solidFill>
                  <a:schemeClr val="tx1"/>
                </a:solidFill>
                <a:latin typeface="Arial MT"/>
                <a:cs typeface="Arial MT"/>
              </a:rPr>
              <a:t>Cluster</a:t>
            </a:r>
            <a:r>
              <a:rPr sz="3700" b="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dirty="0">
                <a:solidFill>
                  <a:schemeClr val="tx1"/>
                </a:solidFill>
                <a:latin typeface="Arial MT"/>
                <a:cs typeface="Arial MT"/>
              </a:rPr>
              <a:t>8</a:t>
            </a:r>
            <a:r>
              <a:rPr sz="3700" b="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spc="195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sz="3700" b="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dirty="0">
                <a:solidFill>
                  <a:schemeClr val="tx1"/>
                </a:solidFill>
                <a:latin typeface="Arial MT"/>
                <a:cs typeface="Arial MT"/>
              </a:rPr>
              <a:t>Relocator</a:t>
            </a:r>
            <a:r>
              <a:rPr sz="3700" b="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dirty="0">
                <a:solidFill>
                  <a:schemeClr val="tx1"/>
                </a:solidFill>
                <a:latin typeface="Arial MT"/>
                <a:cs typeface="Arial MT"/>
              </a:rPr>
              <a:t>requirements</a:t>
            </a:r>
            <a:r>
              <a:rPr sz="3700" b="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spc="-10" dirty="0">
                <a:solidFill>
                  <a:schemeClr val="tx1"/>
                </a:solidFill>
                <a:latin typeface="Arial MT"/>
                <a:cs typeface="Arial MT"/>
              </a:rPr>
              <a:t>satisfied</a:t>
            </a:r>
            <a:endParaRPr sz="37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73100"/>
            <a:ext cx="9753600" cy="5905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b="0" dirty="0">
                <a:solidFill>
                  <a:schemeClr val="tx1"/>
                </a:solidFill>
                <a:latin typeface="Arial MT"/>
                <a:cs typeface="Arial MT"/>
              </a:rPr>
              <a:t>São </a:t>
            </a:r>
            <a:r>
              <a:rPr sz="8000" b="0" spc="80" dirty="0">
                <a:solidFill>
                  <a:schemeClr val="tx1"/>
                </a:solidFill>
                <a:latin typeface="Arial MT"/>
                <a:cs typeface="Arial MT"/>
              </a:rPr>
              <a:t>Paulo</a:t>
            </a:r>
            <a:r>
              <a:rPr sz="8000" b="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8000" b="0" spc="229" dirty="0">
                <a:solidFill>
                  <a:schemeClr val="tx1"/>
                </a:solidFill>
                <a:latin typeface="Arial MT"/>
                <a:cs typeface="Arial MT"/>
              </a:rPr>
              <a:t>Map</a:t>
            </a:r>
            <a:endParaRPr sz="80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b="0" dirty="0">
                <a:solidFill>
                  <a:schemeClr val="tx1"/>
                </a:solidFill>
                <a:latin typeface="Arial MT"/>
                <a:cs typeface="Arial MT"/>
              </a:rPr>
              <a:t>Selected</a:t>
            </a:r>
            <a:r>
              <a:rPr sz="3700" b="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spc="55" dirty="0">
                <a:solidFill>
                  <a:schemeClr val="tx1"/>
                </a:solidFill>
                <a:latin typeface="Arial MT"/>
                <a:cs typeface="Arial MT"/>
              </a:rPr>
              <a:t>districts</a:t>
            </a:r>
            <a:r>
              <a:rPr sz="3700" b="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3700" b="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dirty="0">
                <a:solidFill>
                  <a:schemeClr val="tx1"/>
                </a:solidFill>
                <a:latin typeface="Arial MT"/>
                <a:cs typeface="Arial MT"/>
              </a:rPr>
              <a:t>Cluster</a:t>
            </a:r>
            <a:r>
              <a:rPr sz="3700" b="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spc="-50" dirty="0">
                <a:solidFill>
                  <a:schemeClr val="tx1"/>
                </a:solidFill>
                <a:latin typeface="Arial MT"/>
                <a:cs typeface="Arial MT"/>
              </a:rPr>
              <a:t>8</a:t>
            </a:r>
            <a:endParaRPr sz="37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46437"/>
            <a:ext cx="6603365" cy="194745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65"/>
              </a:spcBef>
            </a:pPr>
            <a:r>
              <a:rPr sz="3200" spc="130" dirty="0"/>
              <a:t>Conclusion</a:t>
            </a:r>
            <a:r>
              <a:rPr sz="3200" spc="10" dirty="0"/>
              <a:t> </a:t>
            </a:r>
            <a:r>
              <a:rPr sz="3200" spc="120" dirty="0"/>
              <a:t>and </a:t>
            </a:r>
            <a:r>
              <a:rPr sz="3200" spc="55" dirty="0"/>
              <a:t>Future</a:t>
            </a:r>
            <a:r>
              <a:rPr sz="3200" spc="15" dirty="0"/>
              <a:t> </a:t>
            </a:r>
            <a:r>
              <a:rPr sz="3200" spc="150" dirty="0"/>
              <a:t>directions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27000" y="2636520"/>
            <a:ext cx="11901170" cy="712759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95400" marR="687070" indent="-419100">
              <a:lnSpc>
                <a:spcPts val="3600"/>
              </a:lnSpc>
              <a:spcBef>
                <a:spcPts val="260"/>
              </a:spcBef>
              <a:buSzPct val="144262"/>
              <a:buChar char="•"/>
              <a:tabLst>
                <a:tab pos="1295400" algn="l"/>
              </a:tabLst>
            </a:pP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solution successfully</a:t>
            </a:r>
            <a:r>
              <a:rPr sz="3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created Districts</a:t>
            </a:r>
            <a:r>
              <a:rPr sz="3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Rank </a:t>
            </a:r>
            <a:r>
              <a:rPr sz="3050" spc="6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satisfy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Relocator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Requirements</a:t>
            </a:r>
            <a:endParaRPr sz="30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buFont typeface="Arial MT"/>
              <a:buChar char="•"/>
            </a:pPr>
            <a:endParaRPr sz="3050" dirty="0">
              <a:latin typeface="Arial MT"/>
              <a:cs typeface="Arial MT"/>
            </a:endParaRPr>
          </a:p>
          <a:p>
            <a:pPr marL="1295400" marR="43180" indent="-419100">
              <a:lnSpc>
                <a:spcPts val="3600"/>
              </a:lnSpc>
              <a:buSzPct val="144262"/>
              <a:buChar char="•"/>
              <a:tabLst>
                <a:tab pos="1295400" algn="l"/>
              </a:tabLst>
            </a:pP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3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3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market</a:t>
            </a:r>
            <a:r>
              <a:rPr sz="3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value,</a:t>
            </a:r>
            <a:r>
              <a:rPr sz="3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Relocation</a:t>
            </a:r>
            <a:r>
              <a:rPr sz="3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Service</a:t>
            </a:r>
            <a:r>
              <a:rPr sz="3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Providers</a:t>
            </a:r>
            <a:r>
              <a:rPr sz="3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could</a:t>
            </a:r>
            <a:r>
              <a:rPr sz="3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make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30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0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5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30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6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0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improve</a:t>
            </a:r>
            <a:r>
              <a:rPr sz="30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0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speed</a:t>
            </a:r>
            <a:r>
              <a:rPr sz="30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up</a:t>
            </a:r>
            <a:r>
              <a:rPr sz="30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locations</a:t>
            </a:r>
            <a:r>
              <a:rPr sz="30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selection</a:t>
            </a:r>
            <a:endParaRPr sz="30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Font typeface="Arial MT"/>
              <a:buChar char="•"/>
            </a:pPr>
            <a:endParaRPr sz="3050" dirty="0">
              <a:latin typeface="Arial MT"/>
              <a:cs typeface="Arial MT"/>
            </a:endParaRPr>
          </a:p>
          <a:p>
            <a:pPr marL="1295400" marR="292735" indent="-419100">
              <a:lnSpc>
                <a:spcPts val="3600"/>
              </a:lnSpc>
              <a:buSzPct val="144262"/>
              <a:buChar char="•"/>
              <a:tabLst>
                <a:tab pos="1295400" algn="l"/>
              </a:tabLst>
            </a:pP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30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could</a:t>
            </a:r>
            <a:r>
              <a:rPr sz="30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30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enhanced</a:t>
            </a:r>
            <a:r>
              <a:rPr sz="30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6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0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0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configurable</a:t>
            </a:r>
            <a:r>
              <a:rPr sz="30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0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flexible</a:t>
            </a:r>
            <a:r>
              <a:rPr sz="30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solution,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including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additional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parameters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for searching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features</a:t>
            </a:r>
            <a:endParaRPr sz="30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buFont typeface="Arial MT"/>
              <a:buChar char="•"/>
            </a:pPr>
            <a:endParaRPr sz="3050" dirty="0">
              <a:latin typeface="Arial MT"/>
              <a:cs typeface="Arial MT"/>
            </a:endParaRPr>
          </a:p>
          <a:p>
            <a:pPr marL="1295400" marR="271145" indent="-419100">
              <a:lnSpc>
                <a:spcPts val="3600"/>
              </a:lnSpc>
              <a:buSzPct val="144262"/>
              <a:buChar char="•"/>
              <a:tabLst>
                <a:tab pos="1295400" algn="l"/>
              </a:tabLst>
            </a:pP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could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enhanced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6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ads.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after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 creating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rank</a:t>
            </a:r>
            <a:endParaRPr sz="30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Font typeface="Arial MT"/>
              <a:buChar char="•"/>
            </a:pPr>
            <a:endParaRPr sz="3050" dirty="0">
              <a:latin typeface="Arial MT"/>
              <a:cs typeface="Arial MT"/>
            </a:endParaRPr>
          </a:p>
          <a:p>
            <a:pPr marL="1294765" indent="-418465">
              <a:lnSpc>
                <a:spcPct val="100000"/>
              </a:lnSpc>
              <a:buSzPct val="144262"/>
              <a:buChar char="•"/>
              <a:tabLst>
                <a:tab pos="1294765" algn="l"/>
              </a:tabLst>
            </a:pP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great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potencial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future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develo</a:t>
            </a:r>
            <a:r>
              <a:rPr lang="en-US" sz="3050" spc="-10" dirty="0">
                <a:solidFill>
                  <a:srgbClr val="FFFFFF"/>
                </a:solidFill>
                <a:latin typeface="Arial MT"/>
                <a:cs typeface="Arial MT"/>
              </a:rPr>
              <a:t>pments</a:t>
            </a:r>
            <a:r>
              <a:rPr lang="en-PK" sz="305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lang="en-PK" sz="3050" dirty="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endParaRPr lang="en-PK"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70" dirty="0"/>
              <a:t>Project</a:t>
            </a:r>
            <a:r>
              <a:rPr sz="8000" spc="5" dirty="0"/>
              <a:t> </a:t>
            </a:r>
            <a:r>
              <a:rPr sz="8000" spc="-20" dirty="0"/>
              <a:t>Goal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603500"/>
            <a:ext cx="1070229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55930" marR="5080" indent="-443230">
              <a:lnSpc>
                <a:spcPts val="3800"/>
              </a:lnSpc>
              <a:spcBef>
                <a:spcPts val="240"/>
              </a:spcBef>
              <a:buSzPct val="145312"/>
              <a:buChar char="•"/>
              <a:tabLst>
                <a:tab pos="45720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Districts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Rank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selected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target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location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using 	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relocator</a:t>
            </a:r>
            <a:r>
              <a:rPr sz="3200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requirements.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10" dirty="0"/>
              <a:t>Input</a:t>
            </a:r>
            <a:r>
              <a:rPr sz="8000" spc="15" dirty="0"/>
              <a:t> </a:t>
            </a:r>
            <a:r>
              <a:rPr sz="8000" spc="170" dirty="0"/>
              <a:t>data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502951"/>
            <a:ext cx="5278120" cy="627824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79730" indent="-354330">
              <a:lnSpc>
                <a:spcPct val="100000"/>
              </a:lnSpc>
              <a:spcBef>
                <a:spcPts val="1540"/>
              </a:spcBef>
              <a:buSzPct val="145098"/>
              <a:buChar char="•"/>
              <a:tabLst>
                <a:tab pos="3797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Relocation</a:t>
            </a:r>
            <a:r>
              <a:rPr sz="255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family</a:t>
            </a:r>
            <a:r>
              <a:rPr sz="25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  <a:buClr>
                <a:srgbClr val="FFFFFF"/>
              </a:buClr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spcBef>
                <a:spcPts val="5"/>
              </a:spcBef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5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adults</a:t>
            </a:r>
            <a:r>
              <a:rPr sz="25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135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25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5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kids</a:t>
            </a:r>
            <a:r>
              <a:rPr sz="25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135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25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5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Arial MT"/>
                <a:cs typeface="Arial MT"/>
              </a:rPr>
              <a:t>dog</a:t>
            </a:r>
            <a:r>
              <a:rPr sz="25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5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25" dirty="0">
                <a:solidFill>
                  <a:srgbClr val="FFFFFF"/>
                </a:solidFill>
                <a:latin typeface="Arial MT"/>
                <a:cs typeface="Arial MT"/>
              </a:rPr>
              <a:t>pet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379730" indent="-354330">
              <a:lnSpc>
                <a:spcPct val="100000"/>
              </a:lnSpc>
              <a:buSzPct val="145098"/>
              <a:buChar char="•"/>
              <a:tabLst>
                <a:tab pos="3797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Family</a:t>
            </a:r>
            <a:r>
              <a:rPr sz="25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priority</a:t>
            </a:r>
            <a:r>
              <a:rPr sz="25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Arial MT"/>
                <a:cs typeface="Arial MT"/>
              </a:rPr>
              <a:t>list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Clr>
                <a:srgbClr val="FFFFFF"/>
              </a:buClr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Primary</a:t>
            </a:r>
            <a:r>
              <a:rPr sz="255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school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Outdoor</a:t>
            </a:r>
            <a:r>
              <a:rPr sz="255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Arial MT"/>
                <a:cs typeface="Arial MT"/>
              </a:rPr>
              <a:t>park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Supermarket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Pharmacy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Metro</a:t>
            </a:r>
            <a:r>
              <a:rPr sz="255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station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10" dirty="0"/>
              <a:t>Input</a:t>
            </a:r>
            <a:r>
              <a:rPr sz="8000" spc="15" dirty="0"/>
              <a:t> </a:t>
            </a:r>
            <a:r>
              <a:rPr sz="8000" spc="170" dirty="0"/>
              <a:t>data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439293"/>
            <a:ext cx="8549005" cy="6370320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445134" indent="-419734">
              <a:lnSpc>
                <a:spcPct val="100000"/>
              </a:lnSpc>
              <a:spcBef>
                <a:spcPts val="1839"/>
              </a:spcBef>
              <a:buSzPct val="145762"/>
              <a:buChar char="•"/>
              <a:tabLst>
                <a:tab pos="445134" algn="l"/>
              </a:tabLst>
            </a:pP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Housing</a:t>
            </a:r>
            <a:r>
              <a:rPr sz="295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 MT"/>
                <a:cs typeface="Arial MT"/>
              </a:rPr>
              <a:t>wishes</a:t>
            </a:r>
            <a:endParaRPr sz="2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70"/>
              </a:spcBef>
              <a:buClr>
                <a:srgbClr val="FFFFFF"/>
              </a:buClr>
              <a:buFont typeface="Arial MT"/>
              <a:buChar char="•"/>
            </a:pPr>
            <a:endParaRPr sz="2950">
              <a:latin typeface="Arial MT"/>
              <a:cs typeface="Arial MT"/>
            </a:endParaRPr>
          </a:p>
          <a:p>
            <a:pPr marL="889635" lvl="1" indent="-419734">
              <a:lnSpc>
                <a:spcPct val="100000"/>
              </a:lnSpc>
              <a:buSzPct val="145762"/>
              <a:buChar char="•"/>
              <a:tabLst>
                <a:tab pos="889635" algn="l"/>
              </a:tabLst>
            </a:pP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Apartment</a:t>
            </a:r>
            <a:r>
              <a:rPr sz="29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95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95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95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 MT"/>
                <a:cs typeface="Arial MT"/>
              </a:rPr>
              <a:t>bedrooms</a:t>
            </a:r>
            <a:endParaRPr sz="2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65"/>
              </a:spcBef>
              <a:buClr>
                <a:srgbClr val="FFFFFF"/>
              </a:buClr>
              <a:buFont typeface="Arial MT"/>
              <a:buChar char="•"/>
            </a:pPr>
            <a:endParaRPr sz="2950">
              <a:latin typeface="Arial MT"/>
              <a:cs typeface="Arial MT"/>
            </a:endParaRPr>
          </a:p>
          <a:p>
            <a:pPr marL="889635" lvl="1" indent="-419734">
              <a:lnSpc>
                <a:spcPct val="100000"/>
              </a:lnSpc>
              <a:buSzPct val="145762"/>
              <a:buChar char="•"/>
              <a:tabLst>
                <a:tab pos="889635" algn="l"/>
              </a:tabLst>
            </a:pP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80</a:t>
            </a:r>
            <a:r>
              <a:rPr sz="29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925" baseline="19943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925" spc="494" baseline="1994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 MT"/>
                <a:cs typeface="Arial MT"/>
              </a:rPr>
              <a:t>approx.</a:t>
            </a:r>
            <a:endParaRPr sz="2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70"/>
              </a:spcBef>
              <a:buClr>
                <a:srgbClr val="FFFFFF"/>
              </a:buClr>
              <a:buFont typeface="Arial MT"/>
              <a:buChar char="•"/>
            </a:pPr>
            <a:endParaRPr sz="2950">
              <a:latin typeface="Arial MT"/>
              <a:cs typeface="Arial MT"/>
            </a:endParaRPr>
          </a:p>
          <a:p>
            <a:pPr marL="889635" lvl="1" indent="-419734">
              <a:lnSpc>
                <a:spcPct val="100000"/>
              </a:lnSpc>
              <a:buSzPct val="145762"/>
              <a:buChar char="•"/>
              <a:tabLst>
                <a:tab pos="889635" algn="l"/>
              </a:tabLst>
            </a:pP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9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garage</a:t>
            </a:r>
            <a:r>
              <a:rPr sz="29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45" dirty="0">
                <a:solidFill>
                  <a:srgbClr val="FFFFFF"/>
                </a:solidFill>
                <a:latin typeface="Arial MT"/>
                <a:cs typeface="Arial MT"/>
              </a:rPr>
              <a:t>spot</a:t>
            </a:r>
            <a:endParaRPr sz="2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65"/>
              </a:spcBef>
              <a:buClr>
                <a:srgbClr val="FFFFFF"/>
              </a:buClr>
              <a:buFont typeface="Arial MT"/>
              <a:buChar char="•"/>
            </a:pPr>
            <a:endParaRPr sz="2950">
              <a:latin typeface="Arial MT"/>
              <a:cs typeface="Arial MT"/>
            </a:endParaRPr>
          </a:p>
          <a:p>
            <a:pPr marL="445134" indent="-419734">
              <a:lnSpc>
                <a:spcPct val="100000"/>
              </a:lnSpc>
              <a:spcBef>
                <a:spcPts val="5"/>
              </a:spcBef>
              <a:buSzPct val="145762"/>
              <a:buChar char="•"/>
              <a:tabLst>
                <a:tab pos="445134" algn="l"/>
              </a:tabLst>
            </a:pP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29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50" dirty="0">
                <a:solidFill>
                  <a:srgbClr val="FFFFFF"/>
                </a:solidFill>
                <a:latin typeface="Arial MT"/>
                <a:cs typeface="Arial MT"/>
              </a:rPr>
              <a:t>budget</a:t>
            </a:r>
            <a:endParaRPr sz="2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65"/>
              </a:spcBef>
              <a:buClr>
                <a:srgbClr val="FFFFFF"/>
              </a:buClr>
              <a:buFont typeface="Arial MT"/>
              <a:buChar char="•"/>
            </a:pPr>
            <a:endParaRPr sz="2950">
              <a:latin typeface="Arial MT"/>
              <a:cs typeface="Arial MT"/>
            </a:endParaRPr>
          </a:p>
          <a:p>
            <a:pPr marL="889635" lvl="1" indent="-419734">
              <a:lnSpc>
                <a:spcPct val="100000"/>
              </a:lnSpc>
              <a:buSzPct val="145762"/>
              <a:buChar char="•"/>
              <a:tabLst>
                <a:tab pos="889635" algn="l"/>
              </a:tabLst>
            </a:pP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BRL</a:t>
            </a:r>
            <a:r>
              <a:rPr sz="29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2000.00</a:t>
            </a:r>
            <a:r>
              <a:rPr sz="29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29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sz="29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-20" dirty="0">
                <a:solidFill>
                  <a:srgbClr val="FFFFFF"/>
                </a:solidFill>
                <a:latin typeface="Arial MT"/>
                <a:cs typeface="Arial MT"/>
              </a:rPr>
              <a:t>(BRL</a:t>
            </a:r>
            <a:r>
              <a:rPr sz="29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 MT"/>
                <a:cs typeface="Arial MT"/>
              </a:rPr>
              <a:t>25.00/m</a:t>
            </a:r>
            <a:r>
              <a:rPr sz="2925" spc="-15" baseline="19943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950" spc="-1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2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65"/>
              </a:spcBef>
              <a:buClr>
                <a:srgbClr val="FFFFFF"/>
              </a:buClr>
              <a:buFont typeface="Arial MT"/>
              <a:buChar char="•"/>
            </a:pPr>
            <a:endParaRPr sz="2950">
              <a:latin typeface="Arial MT"/>
              <a:cs typeface="Arial MT"/>
            </a:endParaRPr>
          </a:p>
          <a:p>
            <a:pPr marL="889635" lvl="1" indent="-419734">
              <a:lnSpc>
                <a:spcPct val="100000"/>
              </a:lnSpc>
              <a:spcBef>
                <a:spcPts val="5"/>
              </a:spcBef>
              <a:buSzPct val="145762"/>
              <a:buChar char="•"/>
              <a:tabLst>
                <a:tab pos="889635" algn="l"/>
              </a:tabLst>
            </a:pPr>
            <a:r>
              <a:rPr sz="2950" spc="-25" dirty="0">
                <a:solidFill>
                  <a:srgbClr val="FFFFFF"/>
                </a:solidFill>
                <a:latin typeface="Arial MT"/>
                <a:cs typeface="Arial MT"/>
              </a:rPr>
              <a:t>Tolerance</a:t>
            </a:r>
            <a:r>
              <a:rPr sz="29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range</a:t>
            </a:r>
            <a:r>
              <a:rPr sz="29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90" dirty="0">
                <a:solidFill>
                  <a:srgbClr val="FFFFFF"/>
                </a:solidFill>
                <a:latin typeface="Arial MT"/>
                <a:cs typeface="Arial MT"/>
              </a:rPr>
              <a:t>+-</a:t>
            </a:r>
            <a:r>
              <a:rPr sz="2950" spc="114" dirty="0">
                <a:solidFill>
                  <a:srgbClr val="FFFFFF"/>
                </a:solidFill>
                <a:latin typeface="Arial MT"/>
                <a:cs typeface="Arial MT"/>
              </a:rPr>
              <a:t>5%:</a:t>
            </a:r>
            <a:r>
              <a:rPr sz="29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23.75</a:t>
            </a:r>
            <a:r>
              <a:rPr sz="29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165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9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26.25</a:t>
            </a:r>
            <a:r>
              <a:rPr sz="29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 MT"/>
                <a:cs typeface="Arial MT"/>
              </a:rPr>
              <a:t>BRL/m</a:t>
            </a:r>
            <a:r>
              <a:rPr sz="2925" spc="-15" baseline="19943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925" baseline="1994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10" dirty="0"/>
              <a:t>Input</a:t>
            </a:r>
            <a:r>
              <a:rPr sz="8000" spc="15" dirty="0"/>
              <a:t> </a:t>
            </a:r>
            <a:r>
              <a:rPr sz="8000" spc="170" dirty="0"/>
              <a:t>data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65200" y="3190765"/>
            <a:ext cx="10758805" cy="4852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81330" indent="-44323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81330" algn="l"/>
              </a:tabLst>
            </a:pPr>
            <a:r>
              <a:rPr sz="3200" spc="-70" dirty="0">
                <a:solidFill>
                  <a:srgbClr val="FFFFFF"/>
                </a:solidFill>
                <a:latin typeface="Arial MT"/>
                <a:cs typeface="Arial MT"/>
              </a:rPr>
              <a:t>Target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location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8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São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Paulo,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Brazil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25830" lvl="1" indent="-443230">
              <a:lnSpc>
                <a:spcPct val="100000"/>
              </a:lnSpc>
              <a:buSzPct val="145312"/>
              <a:buChar char="•"/>
              <a:tabLst>
                <a:tab pos="9258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12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million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inhabitants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capital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city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25830" lvl="1" indent="-443230">
              <a:lnSpc>
                <a:spcPct val="100000"/>
              </a:lnSpc>
              <a:buSzPct val="145312"/>
              <a:buChar char="•"/>
              <a:tabLst>
                <a:tab pos="9258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sz="32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22</a:t>
            </a:r>
            <a:r>
              <a:rPr sz="32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million</a:t>
            </a:r>
            <a:r>
              <a:rPr sz="32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inhabitants</a:t>
            </a:r>
            <a:r>
              <a:rPr sz="32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32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metropolitan</a:t>
            </a:r>
            <a:r>
              <a:rPr sz="32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area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25830" lvl="1" indent="-443230">
              <a:lnSpc>
                <a:spcPct val="100000"/>
              </a:lnSpc>
              <a:buSzPct val="145312"/>
              <a:buChar char="•"/>
              <a:tabLst>
                <a:tab pos="9258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financial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location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32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South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America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25830" lvl="1" indent="-443230">
              <a:lnSpc>
                <a:spcPct val="100000"/>
              </a:lnSpc>
              <a:buSzPct val="145312"/>
              <a:buChar char="•"/>
              <a:tabLst>
                <a:tab pos="9258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responds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Arial MT"/>
                <a:cs typeface="Arial MT"/>
              </a:rPr>
              <a:t>11%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Brazilian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GDP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65" dirty="0"/>
              <a:t>Acquired</a:t>
            </a:r>
            <a:r>
              <a:rPr sz="8000" spc="20" dirty="0"/>
              <a:t> </a:t>
            </a:r>
            <a:r>
              <a:rPr sz="8000" spc="170" dirty="0"/>
              <a:t>data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502951"/>
            <a:ext cx="7981315" cy="627824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79730" indent="-354330">
              <a:lnSpc>
                <a:spcPct val="100000"/>
              </a:lnSpc>
              <a:spcBef>
                <a:spcPts val="1540"/>
              </a:spcBef>
              <a:buSzPct val="145098"/>
              <a:buChar char="•"/>
              <a:tabLst>
                <a:tab pos="3797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São</a:t>
            </a:r>
            <a:r>
              <a:rPr sz="25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Paulo</a:t>
            </a:r>
            <a:r>
              <a:rPr sz="255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districts</a:t>
            </a:r>
            <a:r>
              <a:rPr sz="25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spcBef>
                <a:spcPts val="5"/>
              </a:spcBef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96</a:t>
            </a:r>
            <a:r>
              <a:rPr sz="25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districts</a:t>
            </a:r>
            <a:r>
              <a:rPr sz="25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5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25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regions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5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scraped</a:t>
            </a:r>
            <a:r>
              <a:rPr sz="2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5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city</a:t>
            </a:r>
            <a:r>
              <a:rPr sz="25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São</a:t>
            </a:r>
            <a:r>
              <a:rPr sz="25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Paulo</a:t>
            </a:r>
            <a:r>
              <a:rPr sz="2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official</a:t>
            </a:r>
            <a:r>
              <a:rPr sz="25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website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2"/>
              </a:rPr>
              <a:t>http://www.capital.sp.gov.br/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379730" indent="-354330">
              <a:lnSpc>
                <a:spcPct val="100000"/>
              </a:lnSpc>
              <a:buSzPct val="145098"/>
              <a:buChar char="•"/>
              <a:tabLst>
                <a:tab pos="3797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25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prices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Mean</a:t>
            </a:r>
            <a:r>
              <a:rPr sz="25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25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prices</a:t>
            </a:r>
            <a:r>
              <a:rPr sz="25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25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district</a:t>
            </a:r>
            <a:r>
              <a:rPr sz="25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5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BRL/m</a:t>
            </a:r>
            <a:r>
              <a:rPr sz="2550" spc="-15" baseline="19607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550" baseline="19607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5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scraped</a:t>
            </a:r>
            <a:r>
              <a:rPr sz="25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Blog</a:t>
            </a:r>
            <a:r>
              <a:rPr sz="25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SP</a:t>
            </a:r>
            <a:r>
              <a:rPr sz="25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Imóvel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3"/>
              </a:rPr>
              <a:t>http://www.spimovel.com.br/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65" dirty="0"/>
              <a:t>Acquired</a:t>
            </a:r>
            <a:r>
              <a:rPr sz="8000" spc="20" dirty="0"/>
              <a:t> </a:t>
            </a:r>
            <a:r>
              <a:rPr sz="8000" spc="170" dirty="0"/>
              <a:t>data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670065"/>
            <a:ext cx="7330440" cy="58934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68630" indent="-44323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686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Districts</a:t>
            </a:r>
            <a:r>
              <a:rPr sz="32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geolocation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13130" lvl="1" indent="-443230">
              <a:lnSpc>
                <a:spcPct val="100000"/>
              </a:lnSpc>
              <a:buSzPct val="145312"/>
              <a:buChar char="•"/>
              <a:tabLst>
                <a:tab pos="9131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Coordinates</a:t>
            </a:r>
            <a:r>
              <a:rPr sz="32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3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district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80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13130" lvl="1" indent="-443230">
              <a:lnSpc>
                <a:spcPct val="100000"/>
              </a:lnSpc>
              <a:buSzPct val="145312"/>
              <a:buChar char="•"/>
              <a:tabLst>
                <a:tab pos="9131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3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acquired</a:t>
            </a:r>
            <a:r>
              <a:rPr sz="3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2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Geopy</a:t>
            </a:r>
            <a:r>
              <a:rPr sz="3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package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80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468630" indent="-443230">
              <a:lnSpc>
                <a:spcPct val="100000"/>
              </a:lnSpc>
              <a:buSzPct val="145312"/>
              <a:buChar char="•"/>
              <a:tabLst>
                <a:tab pos="468630" algn="l"/>
              </a:tabLst>
            </a:pP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Venues</a:t>
            </a:r>
            <a:r>
              <a:rPr sz="32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13130" lvl="1" indent="-443230">
              <a:lnSpc>
                <a:spcPct val="100000"/>
              </a:lnSpc>
              <a:buSzPct val="145312"/>
              <a:buChar char="•"/>
              <a:tabLst>
                <a:tab pos="913130" algn="l"/>
              </a:tabLst>
            </a:pP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Venues</a:t>
            </a:r>
            <a:r>
              <a:rPr sz="3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categories</a:t>
            </a:r>
            <a:r>
              <a:rPr sz="32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32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district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80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13130" lvl="1" indent="-443230">
              <a:lnSpc>
                <a:spcPct val="100000"/>
              </a:lnSpc>
              <a:buSzPct val="145312"/>
              <a:buChar char="•"/>
              <a:tabLst>
                <a:tab pos="9131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acquired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Foursquare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73100"/>
            <a:ext cx="9753600" cy="5905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b="0" dirty="0">
                <a:solidFill>
                  <a:schemeClr val="tx1"/>
                </a:solidFill>
                <a:latin typeface="Arial MT"/>
                <a:cs typeface="Arial MT"/>
              </a:rPr>
              <a:t>São </a:t>
            </a:r>
            <a:r>
              <a:rPr sz="8000" b="0" spc="80" dirty="0">
                <a:solidFill>
                  <a:schemeClr val="tx1"/>
                </a:solidFill>
                <a:latin typeface="Arial MT"/>
                <a:cs typeface="Arial MT"/>
              </a:rPr>
              <a:t>Paulo</a:t>
            </a:r>
            <a:r>
              <a:rPr sz="8000" b="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8000" b="0" spc="229" dirty="0">
                <a:solidFill>
                  <a:schemeClr val="tx1"/>
                </a:solidFill>
                <a:latin typeface="Arial MT"/>
                <a:cs typeface="Arial MT"/>
              </a:rPr>
              <a:t>Map</a:t>
            </a:r>
            <a:endParaRPr sz="80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b="0" dirty="0">
                <a:solidFill>
                  <a:schemeClr val="tx1"/>
                </a:solidFill>
                <a:latin typeface="Arial MT"/>
                <a:cs typeface="Arial MT"/>
              </a:rPr>
              <a:t>Districts</a:t>
            </a:r>
            <a:r>
              <a:rPr sz="3700" b="0" spc="1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dirty="0">
                <a:solidFill>
                  <a:schemeClr val="tx1"/>
                </a:solidFill>
                <a:latin typeface="Arial MT"/>
                <a:cs typeface="Arial MT"/>
              </a:rPr>
              <a:t>coloured</a:t>
            </a:r>
            <a:r>
              <a:rPr sz="3700" b="0" spc="1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spc="55" dirty="0">
                <a:solidFill>
                  <a:schemeClr val="tx1"/>
                </a:solidFill>
                <a:latin typeface="Arial MT"/>
                <a:cs typeface="Arial MT"/>
              </a:rPr>
              <a:t>by</a:t>
            </a:r>
            <a:r>
              <a:rPr sz="3700" b="0" spc="1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700" b="0" spc="-10" dirty="0">
                <a:solidFill>
                  <a:schemeClr val="tx1"/>
                </a:solidFill>
                <a:latin typeface="Arial MT"/>
                <a:cs typeface="Arial MT"/>
              </a:rPr>
              <a:t>region</a:t>
            </a:r>
            <a:endParaRPr sz="37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</TotalTime>
  <Words>614</Words>
  <Application>Microsoft Office PowerPoint</Application>
  <PresentationFormat>Custom</PresentationFormat>
  <Paragraphs>176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MT</vt:lpstr>
      <vt:lpstr>Bookman Old Style</vt:lpstr>
      <vt:lpstr>Rockwell</vt:lpstr>
      <vt:lpstr>Damask</vt:lpstr>
      <vt:lpstr>Relocation Support</vt:lpstr>
      <vt:lpstr>Relocation opportunities</vt:lpstr>
      <vt:lpstr>Project Goal</vt:lpstr>
      <vt:lpstr>Input data</vt:lpstr>
      <vt:lpstr>Input data</vt:lpstr>
      <vt:lpstr>Input data</vt:lpstr>
      <vt:lpstr>Acquired data</vt:lpstr>
      <vt:lpstr>Acquired data</vt:lpstr>
      <vt:lpstr>PowerPoint Presentation</vt:lpstr>
      <vt:lpstr>PowerPoint Presentation</vt:lpstr>
      <vt:lpstr>Districts and Rental Prices</vt:lpstr>
      <vt:lpstr>PowerPoint Presentation</vt:lpstr>
      <vt:lpstr>PowerPoint Presentation</vt:lpstr>
      <vt:lpstr>Clustering Algorithm</vt:lpstr>
      <vt:lpstr>Clustering features</vt:lpstr>
      <vt:lpstr>Clustering data preparation</vt:lpstr>
      <vt:lpstr>Clustering features ready</vt:lpstr>
      <vt:lpstr>PowerPoint Presentation</vt:lpstr>
      <vt:lpstr>PowerPoint Presentation</vt:lpstr>
      <vt:lpstr>Districts Rank (cluster analysis)</vt:lpstr>
      <vt:lpstr>Districts Rank (cluster analysis)</vt:lpstr>
      <vt:lpstr>PowerPoint Presentation</vt:lpstr>
      <vt:lpstr>PowerPoint Presentation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Faizan Ali</cp:lastModifiedBy>
  <cp:revision>2</cp:revision>
  <dcterms:created xsi:type="dcterms:W3CDTF">2025-03-01T14:59:51Z</dcterms:created>
  <dcterms:modified xsi:type="dcterms:W3CDTF">2025-03-01T15:08:37Z</dcterms:modified>
</cp:coreProperties>
</file>