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ileron Heavy" panose="020B0604020202020204" charset="0"/>
      <p:regular r:id="rId9"/>
    </p:embeddedFont>
    <p:embeddedFont>
      <p:font typeface="Calibri" panose="020F0502020204030204" pitchFamily="34" charset="0"/>
      <p:regular r:id="rId10"/>
      <p:bold r:id="rId11"/>
      <p:italic r:id="rId12"/>
      <p:boldItalic r:id="rId13"/>
    </p:embeddedFont>
    <p:embeddedFont>
      <p:font typeface="Old Standard" panose="020B0604020202020204" charset="0"/>
      <p:regular r:id="rId14"/>
    </p:embeddedFont>
    <p:embeddedFont>
      <p:font typeface="Old Standard Bold" panose="020B0604020202020204" charset="0"/>
      <p:regular r:id="rId15"/>
    </p:embeddedFont>
    <p:embeddedFont>
      <p:font typeface="Roboto" panose="02000000000000000000"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svg"/><Relationship Id="rId7" Type="http://schemas.openxmlformats.org/officeDocument/2006/relationships/hyperlink" Target="https://aqueous-temple-81282.herokuapp.com"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sp>
        <p:nvSpPr>
          <p:cNvPr id="2" name="AutoShape 2"/>
          <p:cNvSpPr/>
          <p:nvPr/>
        </p:nvSpPr>
        <p:spPr>
          <a:xfrm>
            <a:off x="0" y="0"/>
            <a:ext cx="6515366" cy="10287000"/>
          </a:xfrm>
          <a:prstGeom prst="rect">
            <a:avLst/>
          </a:prstGeom>
          <a:solidFill>
            <a:srgbClr val="F7F4FA"/>
          </a:solidFill>
        </p:spPr>
      </p:sp>
      <p:grpSp>
        <p:nvGrpSpPr>
          <p:cNvPr id="3" name="Group 3"/>
          <p:cNvGrpSpPr>
            <a:grpSpLocks noChangeAspect="1"/>
          </p:cNvGrpSpPr>
          <p:nvPr/>
        </p:nvGrpSpPr>
        <p:grpSpPr>
          <a:xfrm>
            <a:off x="1028700" y="1504835"/>
            <a:ext cx="3237711" cy="3237711"/>
            <a:chOff x="0" y="0"/>
            <a:chExt cx="14400530" cy="14400530"/>
          </a:xfrm>
        </p:grpSpPr>
        <p:sp>
          <p:nvSpPr>
            <p:cNvPr id="4" name="Freeform 4"/>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514457" y="1754964"/>
            <a:ext cx="3095939" cy="2879223"/>
          </a:xfrm>
          <a:prstGeom prst="rect">
            <a:avLst/>
          </a:prstGeom>
        </p:spPr>
      </p:pic>
      <p:grpSp>
        <p:nvGrpSpPr>
          <p:cNvPr id="6" name="Group 6"/>
          <p:cNvGrpSpPr/>
          <p:nvPr/>
        </p:nvGrpSpPr>
        <p:grpSpPr>
          <a:xfrm>
            <a:off x="8639464" y="3790152"/>
            <a:ext cx="7336182" cy="2706695"/>
            <a:chOff x="0" y="0"/>
            <a:chExt cx="9781576" cy="3608927"/>
          </a:xfrm>
        </p:grpSpPr>
        <p:sp>
          <p:nvSpPr>
            <p:cNvPr id="7" name="TextBox 7"/>
            <p:cNvSpPr txBox="1"/>
            <p:nvPr/>
          </p:nvSpPr>
          <p:spPr>
            <a:xfrm>
              <a:off x="0" y="-209550"/>
              <a:ext cx="9781576" cy="2542117"/>
            </a:xfrm>
            <a:prstGeom prst="rect">
              <a:avLst/>
            </a:prstGeom>
          </p:spPr>
          <p:txBody>
            <a:bodyPr lIns="0" tIns="0" rIns="0" bIns="0" rtlCol="0" anchor="t">
              <a:spAutoFit/>
            </a:bodyPr>
            <a:lstStyle/>
            <a:p>
              <a:pPr>
                <a:lnSpc>
                  <a:spcPts val="13224"/>
                </a:lnSpc>
              </a:pPr>
              <a:r>
                <a:rPr lang="en-US" sz="11499">
                  <a:solidFill>
                    <a:srgbClr val="F7F4FA"/>
                  </a:solidFill>
                  <a:latin typeface="Old Standard"/>
                </a:rPr>
                <a:t>MaileX</a:t>
              </a:r>
            </a:p>
          </p:txBody>
        </p:sp>
        <p:sp>
          <p:nvSpPr>
            <p:cNvPr id="8" name="TextBox 8"/>
            <p:cNvSpPr txBox="1"/>
            <p:nvPr/>
          </p:nvSpPr>
          <p:spPr>
            <a:xfrm>
              <a:off x="0" y="2929054"/>
              <a:ext cx="9781576" cy="679873"/>
            </a:xfrm>
            <a:prstGeom prst="rect">
              <a:avLst/>
            </a:prstGeom>
          </p:spPr>
          <p:txBody>
            <a:bodyPr lIns="0" tIns="0" rIns="0" bIns="0" rtlCol="0" anchor="t">
              <a:spAutoFit/>
            </a:bodyPr>
            <a:lstStyle/>
            <a:p>
              <a:pPr>
                <a:lnSpc>
                  <a:spcPts val="3919"/>
                </a:lnSpc>
                <a:spcBef>
                  <a:spcPct val="0"/>
                </a:spcBef>
              </a:pPr>
              <a:r>
                <a:rPr lang="en-US" sz="2799">
                  <a:solidFill>
                    <a:srgbClr val="F7F4FA"/>
                  </a:solidFill>
                  <a:latin typeface="Old Standard"/>
                </a:rPr>
                <a:t>Communication Bridge Between Generations</a:t>
              </a:r>
            </a:p>
          </p:txBody>
        </p:sp>
      </p:grpSp>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4622815" y="5402609"/>
            <a:ext cx="1892551" cy="3379556"/>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95680" y="5510967"/>
            <a:ext cx="3095939" cy="2879223"/>
          </a:xfrm>
          <a:prstGeom prst="rect">
            <a:avLst/>
          </a:prstGeom>
        </p:spPr>
      </p:pic>
      <p:grpSp>
        <p:nvGrpSpPr>
          <p:cNvPr id="11" name="Group 11"/>
          <p:cNvGrpSpPr>
            <a:grpSpLocks noChangeAspect="1"/>
          </p:cNvGrpSpPr>
          <p:nvPr/>
        </p:nvGrpSpPr>
        <p:grpSpPr>
          <a:xfrm rot="5400000">
            <a:off x="1028700" y="8082026"/>
            <a:ext cx="700140" cy="700140"/>
            <a:chOff x="1371600" y="6705600"/>
            <a:chExt cx="10972800" cy="10972800"/>
          </a:xfrm>
        </p:grpSpPr>
        <p:sp>
          <p:nvSpPr>
            <p:cNvPr id="12" name="Freeform 1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1028700"/>
            <a:ext cx="257109" cy="3766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
        <p:cNvGrpSpPr/>
        <p:nvPr/>
      </p:nvGrpSpPr>
      <p:grpSpPr>
        <a:xfrm>
          <a:off x="0" y="0"/>
          <a:ext cx="0" cy="0"/>
          <a:chOff x="0" y="0"/>
          <a:chExt cx="0" cy="0"/>
        </a:xfrm>
      </p:grpSpPr>
      <p:sp>
        <p:nvSpPr>
          <p:cNvPr id="2" name="AutoShape 2"/>
          <p:cNvSpPr/>
          <p:nvPr/>
        </p:nvSpPr>
        <p:spPr>
          <a:xfrm>
            <a:off x="0" y="0"/>
            <a:ext cx="8197724" cy="10287000"/>
          </a:xfrm>
          <a:prstGeom prst="rect">
            <a:avLst/>
          </a:prstGeom>
          <a:solidFill>
            <a:srgbClr val="F7F4FA"/>
          </a:solidFill>
        </p:spPr>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002191" y="8881635"/>
            <a:ext cx="257109" cy="376665"/>
          </a:xfrm>
          <a:prstGeom prst="rect">
            <a:avLst/>
          </a:prstGeom>
        </p:spPr>
      </p:pic>
      <p:grpSp>
        <p:nvGrpSpPr>
          <p:cNvPr id="4" name="Group 4"/>
          <p:cNvGrpSpPr/>
          <p:nvPr/>
        </p:nvGrpSpPr>
        <p:grpSpPr>
          <a:xfrm>
            <a:off x="1028700" y="1028700"/>
            <a:ext cx="5655154" cy="4188782"/>
            <a:chOff x="0" y="0"/>
            <a:chExt cx="7540206" cy="5585042"/>
          </a:xfrm>
        </p:grpSpPr>
        <p:sp>
          <p:nvSpPr>
            <p:cNvPr id="5" name="TextBox 5"/>
            <p:cNvSpPr txBox="1"/>
            <p:nvPr/>
          </p:nvSpPr>
          <p:spPr>
            <a:xfrm>
              <a:off x="0" y="-238125"/>
              <a:ext cx="7540206" cy="4683125"/>
            </a:xfrm>
            <a:prstGeom prst="rect">
              <a:avLst/>
            </a:prstGeom>
          </p:spPr>
          <p:txBody>
            <a:bodyPr lIns="0" tIns="0" rIns="0" bIns="0" rtlCol="0" anchor="t">
              <a:spAutoFit/>
            </a:bodyPr>
            <a:lstStyle/>
            <a:p>
              <a:pPr>
                <a:lnSpc>
                  <a:spcPts val="13199"/>
                </a:lnSpc>
              </a:pPr>
              <a:r>
                <a:rPr lang="en-US" sz="10999">
                  <a:solidFill>
                    <a:srgbClr val="17161C"/>
                  </a:solidFill>
                  <a:latin typeface="Old Standard Bold"/>
                </a:rPr>
                <a:t>Elevator</a:t>
              </a:r>
            </a:p>
            <a:p>
              <a:pPr>
                <a:lnSpc>
                  <a:spcPts val="13199"/>
                </a:lnSpc>
              </a:pPr>
              <a:r>
                <a:rPr lang="en-US" sz="10999">
                  <a:solidFill>
                    <a:srgbClr val="17161C"/>
                  </a:solidFill>
                  <a:latin typeface="Old Standard Bold"/>
                </a:rPr>
                <a:t>Pitch</a:t>
              </a:r>
            </a:p>
          </p:txBody>
        </p:sp>
        <p:sp>
          <p:nvSpPr>
            <p:cNvPr id="6" name="TextBox 6"/>
            <p:cNvSpPr txBox="1"/>
            <p:nvPr/>
          </p:nvSpPr>
          <p:spPr>
            <a:xfrm>
              <a:off x="0" y="5005972"/>
              <a:ext cx="7540206" cy="579070"/>
            </a:xfrm>
            <a:prstGeom prst="rect">
              <a:avLst/>
            </a:prstGeom>
          </p:spPr>
          <p:txBody>
            <a:bodyPr lIns="0" tIns="0" rIns="0" bIns="0" rtlCol="0" anchor="t">
              <a:spAutoFit/>
            </a:bodyPr>
            <a:lstStyle/>
            <a:p>
              <a:pPr>
                <a:lnSpc>
                  <a:spcPts val="3640"/>
                </a:lnSpc>
                <a:spcBef>
                  <a:spcPct val="0"/>
                </a:spcBef>
              </a:pPr>
              <a:endParaRPr/>
            </a:p>
          </p:txBody>
        </p:sp>
      </p:grpSp>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V="1">
            <a:off x="6305173" y="6907444"/>
            <a:ext cx="1892551" cy="3379556"/>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155510" y="6236792"/>
            <a:ext cx="3095939" cy="2879223"/>
          </a:xfrm>
          <a:prstGeom prst="rect">
            <a:avLst/>
          </a:prstGeom>
        </p:spPr>
      </p:pic>
      <p:grpSp>
        <p:nvGrpSpPr>
          <p:cNvPr id="9" name="Group 9"/>
          <p:cNvGrpSpPr>
            <a:grpSpLocks noChangeAspect="1"/>
          </p:cNvGrpSpPr>
          <p:nvPr/>
        </p:nvGrpSpPr>
        <p:grpSpPr>
          <a:xfrm>
            <a:off x="3946358" y="7953450"/>
            <a:ext cx="700140" cy="700140"/>
            <a:chOff x="1371600" y="6705600"/>
            <a:chExt cx="10972800" cy="10972800"/>
          </a:xfrm>
        </p:grpSpPr>
        <p:sp>
          <p:nvSpPr>
            <p:cNvPr id="10" name="Freeform 10"/>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grpSp>
        <p:nvGrpSpPr>
          <p:cNvPr id="11" name="Group 11"/>
          <p:cNvGrpSpPr/>
          <p:nvPr/>
        </p:nvGrpSpPr>
        <p:grpSpPr>
          <a:xfrm>
            <a:off x="9839167" y="740447"/>
            <a:ext cx="6138380" cy="8806105"/>
            <a:chOff x="0" y="0"/>
            <a:chExt cx="8184506" cy="11741474"/>
          </a:xfrm>
        </p:grpSpPr>
        <p:sp>
          <p:nvSpPr>
            <p:cNvPr id="12" name="TextBox 12"/>
            <p:cNvSpPr txBox="1"/>
            <p:nvPr/>
          </p:nvSpPr>
          <p:spPr>
            <a:xfrm>
              <a:off x="0" y="8800365"/>
              <a:ext cx="8184506" cy="2941108"/>
            </a:xfrm>
            <a:prstGeom prst="rect">
              <a:avLst/>
            </a:prstGeom>
          </p:spPr>
          <p:txBody>
            <a:bodyPr lIns="0" tIns="0" rIns="0" bIns="0" rtlCol="0" anchor="t">
              <a:spAutoFit/>
            </a:bodyPr>
            <a:lstStyle/>
            <a:p>
              <a:pPr>
                <a:lnSpc>
                  <a:spcPts val="3499"/>
                </a:lnSpc>
                <a:spcBef>
                  <a:spcPct val="0"/>
                </a:spcBef>
              </a:pPr>
              <a:r>
                <a:rPr lang="en-US" sz="2499">
                  <a:solidFill>
                    <a:srgbClr val="F7F4FA"/>
                  </a:solidFill>
                  <a:latin typeface="Old Standard"/>
                </a:rPr>
                <a:t>Now imagine you wake up in the morning and check your email, but rather than clicking and open each of them. What is you had all you email in a scrollable feed with each email shown as a post.</a:t>
              </a:r>
            </a:p>
          </p:txBody>
        </p:sp>
        <p:sp>
          <p:nvSpPr>
            <p:cNvPr id="13" name="TextBox 13"/>
            <p:cNvSpPr txBox="1"/>
            <p:nvPr/>
          </p:nvSpPr>
          <p:spPr>
            <a:xfrm>
              <a:off x="0" y="3754070"/>
              <a:ext cx="8184506" cy="4119033"/>
            </a:xfrm>
            <a:prstGeom prst="rect">
              <a:avLst/>
            </a:prstGeom>
          </p:spPr>
          <p:txBody>
            <a:bodyPr lIns="0" tIns="0" rIns="0" bIns="0" rtlCol="0" anchor="t">
              <a:spAutoFit/>
            </a:bodyPr>
            <a:lstStyle/>
            <a:p>
              <a:pPr>
                <a:lnSpc>
                  <a:spcPts val="3500"/>
                </a:lnSpc>
              </a:pPr>
              <a:r>
                <a:rPr lang="en-US" sz="2500">
                  <a:solidFill>
                    <a:srgbClr val="F7F4FA"/>
                  </a:solidFill>
                  <a:latin typeface="Old Standard"/>
                </a:rPr>
                <a:t>The generation I am referring to likes to scroll, big social media companies have taken advantage of that and creating all social media's  with a key feature </a:t>
              </a:r>
              <a:r>
                <a:rPr lang="en-US" sz="2500">
                  <a:solidFill>
                    <a:srgbClr val="F7F4FA"/>
                  </a:solidFill>
                  <a:latin typeface="Old Standard Bold"/>
                </a:rPr>
                <a:t>"endless scrolling"</a:t>
              </a:r>
              <a:r>
                <a:rPr lang="en-US" sz="2500">
                  <a:solidFill>
                    <a:srgbClr val="F7F4FA"/>
                  </a:solidFill>
                  <a:latin typeface="Old Standard"/>
                </a:rPr>
                <a:t>.</a:t>
              </a:r>
            </a:p>
            <a:p>
              <a:pPr>
                <a:lnSpc>
                  <a:spcPts val="3499"/>
                </a:lnSpc>
                <a:spcBef>
                  <a:spcPct val="0"/>
                </a:spcBef>
              </a:pPr>
              <a:r>
                <a:rPr lang="en-US" sz="2499">
                  <a:solidFill>
                    <a:srgbClr val="F7F4FA"/>
                  </a:solidFill>
                  <a:latin typeface="Old Standard"/>
                </a:rPr>
                <a:t>And it is also phsycologically proven that scrolling model, have the least bounce rate.</a:t>
              </a:r>
            </a:p>
          </p:txBody>
        </p:sp>
        <p:sp>
          <p:nvSpPr>
            <p:cNvPr id="14" name="TextBox 14"/>
            <p:cNvSpPr txBox="1"/>
            <p:nvPr/>
          </p:nvSpPr>
          <p:spPr>
            <a:xfrm>
              <a:off x="0" y="-104775"/>
              <a:ext cx="8184506" cy="2941108"/>
            </a:xfrm>
            <a:prstGeom prst="rect">
              <a:avLst/>
            </a:prstGeom>
          </p:spPr>
          <p:txBody>
            <a:bodyPr lIns="0" tIns="0" rIns="0" bIns="0" rtlCol="0" anchor="t">
              <a:spAutoFit/>
            </a:bodyPr>
            <a:lstStyle/>
            <a:p>
              <a:pPr>
                <a:lnSpc>
                  <a:spcPts val="3499"/>
                </a:lnSpc>
                <a:spcBef>
                  <a:spcPct val="0"/>
                </a:spcBef>
              </a:pPr>
              <a:r>
                <a:rPr lang="en-US" sz="2499">
                  <a:solidFill>
                    <a:srgbClr val="F7F4FA"/>
                  </a:solidFill>
                  <a:latin typeface="Old Standard"/>
                </a:rPr>
                <a:t>It has been ages since the last time email have been revolutionized. The generation that is entering the work force is not very comfortable with using email. They believe, it is boring and frankly I do too.</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4163361" y="1378770"/>
            <a:ext cx="3095939" cy="2879223"/>
          </a:xfrm>
          <a:prstGeom prst="rect">
            <a:avLst/>
          </a:prstGeom>
        </p:spPr>
      </p:pic>
      <p:grpSp>
        <p:nvGrpSpPr>
          <p:cNvPr id="3" name="Group 3"/>
          <p:cNvGrpSpPr>
            <a:grpSpLocks noChangeAspect="1"/>
          </p:cNvGrpSpPr>
          <p:nvPr/>
        </p:nvGrpSpPr>
        <p:grpSpPr>
          <a:xfrm rot="-10800000">
            <a:off x="16078110" y="1028700"/>
            <a:ext cx="700140" cy="700140"/>
            <a:chOff x="1371600" y="6705600"/>
            <a:chExt cx="10972800" cy="10972800"/>
          </a:xfrm>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4163361" y="4774804"/>
            <a:ext cx="3095939" cy="2879223"/>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765055" y="6907444"/>
            <a:ext cx="1892551" cy="3379556"/>
          </a:xfrm>
          <a:prstGeom prst="rect">
            <a:avLst/>
          </a:prstGeom>
        </p:spPr>
      </p:pic>
      <p:grpSp>
        <p:nvGrpSpPr>
          <p:cNvPr id="7" name="Group 7"/>
          <p:cNvGrpSpPr/>
          <p:nvPr/>
        </p:nvGrpSpPr>
        <p:grpSpPr>
          <a:xfrm>
            <a:off x="1028700" y="1042821"/>
            <a:ext cx="10787045" cy="7353692"/>
            <a:chOff x="0" y="0"/>
            <a:chExt cx="14382726" cy="9804922"/>
          </a:xfrm>
        </p:grpSpPr>
        <p:sp>
          <p:nvSpPr>
            <p:cNvPr id="8" name="TextBox 8"/>
            <p:cNvSpPr txBox="1"/>
            <p:nvPr/>
          </p:nvSpPr>
          <p:spPr>
            <a:xfrm>
              <a:off x="0" y="-114300"/>
              <a:ext cx="14382726"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Description</a:t>
              </a:r>
            </a:p>
          </p:txBody>
        </p:sp>
        <p:sp>
          <p:nvSpPr>
            <p:cNvPr id="9" name="TextBox 9"/>
            <p:cNvSpPr txBox="1"/>
            <p:nvPr/>
          </p:nvSpPr>
          <p:spPr>
            <a:xfrm>
              <a:off x="0" y="1157785"/>
              <a:ext cx="14382726" cy="1245447"/>
            </a:xfrm>
            <a:prstGeom prst="rect">
              <a:avLst/>
            </a:prstGeom>
          </p:spPr>
          <p:txBody>
            <a:bodyPr lIns="0" tIns="0" rIns="0" bIns="0" rtlCol="0" anchor="t">
              <a:spAutoFit/>
            </a:bodyPr>
            <a:lstStyle/>
            <a:p>
              <a:pPr>
                <a:lnSpc>
                  <a:spcPts val="3640"/>
                </a:lnSpc>
                <a:spcBef>
                  <a:spcPct val="0"/>
                </a:spcBef>
              </a:pPr>
              <a:r>
                <a:rPr lang="en-US" sz="2600">
                  <a:solidFill>
                    <a:srgbClr val="17161C"/>
                  </a:solidFill>
                  <a:latin typeface="Old Standard"/>
                </a:rPr>
                <a:t>MaileX is a innovative Application making a effort to build bridges between Generations and making emailing a bit more fun</a:t>
              </a:r>
            </a:p>
          </p:txBody>
        </p:sp>
        <p:sp>
          <p:nvSpPr>
            <p:cNvPr id="10" name="TextBox 10"/>
            <p:cNvSpPr txBox="1"/>
            <p:nvPr/>
          </p:nvSpPr>
          <p:spPr>
            <a:xfrm>
              <a:off x="0" y="2976945"/>
              <a:ext cx="14382726"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Motivation</a:t>
              </a:r>
            </a:p>
          </p:txBody>
        </p:sp>
        <p:sp>
          <p:nvSpPr>
            <p:cNvPr id="11" name="TextBox 11"/>
            <p:cNvSpPr txBox="1"/>
            <p:nvPr/>
          </p:nvSpPr>
          <p:spPr>
            <a:xfrm>
              <a:off x="0" y="4249030"/>
              <a:ext cx="14382726" cy="1855047"/>
            </a:xfrm>
            <a:prstGeom prst="rect">
              <a:avLst/>
            </a:prstGeom>
          </p:spPr>
          <p:txBody>
            <a:bodyPr lIns="0" tIns="0" rIns="0" bIns="0" rtlCol="0" anchor="t">
              <a:spAutoFit/>
            </a:bodyPr>
            <a:lstStyle/>
            <a:p>
              <a:pPr>
                <a:lnSpc>
                  <a:spcPts val="3640"/>
                </a:lnSpc>
                <a:spcBef>
                  <a:spcPct val="0"/>
                </a:spcBef>
              </a:pPr>
              <a:r>
                <a:rPr lang="en-US" sz="2600">
                  <a:solidFill>
                    <a:srgbClr val="17161C"/>
                  </a:solidFill>
                  <a:latin typeface="Old Standard"/>
                </a:rPr>
                <a:t>I hate emailing, but it is a industry standard. There are applications being developed everyday like Slack &amp; Discord, but they are not recognized as industry standard ways of communications</a:t>
              </a:r>
            </a:p>
          </p:txBody>
        </p:sp>
        <p:sp>
          <p:nvSpPr>
            <p:cNvPr id="12" name="TextBox 12"/>
            <p:cNvSpPr txBox="1"/>
            <p:nvPr/>
          </p:nvSpPr>
          <p:spPr>
            <a:xfrm>
              <a:off x="0" y="6677790"/>
              <a:ext cx="14382726"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User Story</a:t>
              </a:r>
            </a:p>
          </p:txBody>
        </p:sp>
        <p:sp>
          <p:nvSpPr>
            <p:cNvPr id="13" name="TextBox 13"/>
            <p:cNvSpPr txBox="1"/>
            <p:nvPr/>
          </p:nvSpPr>
          <p:spPr>
            <a:xfrm>
              <a:off x="0" y="7949876"/>
              <a:ext cx="14382726" cy="1855047"/>
            </a:xfrm>
            <a:prstGeom prst="rect">
              <a:avLst/>
            </a:prstGeom>
          </p:spPr>
          <p:txBody>
            <a:bodyPr lIns="0" tIns="0" rIns="0" bIns="0" rtlCol="0" anchor="t">
              <a:spAutoFit/>
            </a:bodyPr>
            <a:lstStyle/>
            <a:p>
              <a:pPr>
                <a:lnSpc>
                  <a:spcPts val="3640"/>
                </a:lnSpc>
              </a:pPr>
              <a:r>
                <a:rPr lang="en-US" sz="2600">
                  <a:solidFill>
                    <a:srgbClr val="17161C"/>
                  </a:solidFill>
                  <a:latin typeface="Old Standard"/>
                </a:rPr>
                <a:t>- As a person entering the work industry</a:t>
              </a:r>
            </a:p>
            <a:p>
              <a:pPr>
                <a:lnSpc>
                  <a:spcPts val="3640"/>
                </a:lnSpc>
              </a:pPr>
              <a:r>
                <a:rPr lang="en-US" sz="2600">
                  <a:solidFill>
                    <a:srgbClr val="17161C"/>
                  </a:solidFill>
                  <a:latin typeface="Old Standard"/>
                </a:rPr>
                <a:t>- I want to be able to view my emails all together</a:t>
              </a:r>
            </a:p>
            <a:p>
              <a:pPr>
                <a:lnSpc>
                  <a:spcPts val="3640"/>
                </a:lnSpc>
                <a:spcBef>
                  <a:spcPct val="0"/>
                </a:spcBef>
              </a:pPr>
              <a:r>
                <a:rPr lang="en-US" sz="2600">
                  <a:solidFill>
                    <a:srgbClr val="17161C"/>
                  </a:solidFill>
                  <a:latin typeface="Old Standard"/>
                </a:rPr>
                <a:t>- So that I am following the industry standard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
        <p:cNvGrpSpPr/>
        <p:nvPr/>
      </p:nvGrpSpPr>
      <p:grpSpPr>
        <a:xfrm>
          <a:off x="0" y="0"/>
          <a:ext cx="0" cy="0"/>
          <a:chOff x="0" y="0"/>
          <a:chExt cx="0" cy="0"/>
        </a:xfrm>
      </p:grpSpPr>
      <p:sp>
        <p:nvSpPr>
          <p:cNvPr id="2" name="AutoShape 2"/>
          <p:cNvSpPr/>
          <p:nvPr/>
        </p:nvSpPr>
        <p:spPr>
          <a:xfrm>
            <a:off x="0" y="0"/>
            <a:ext cx="11886120" cy="10287000"/>
          </a:xfrm>
          <a:prstGeom prst="rect">
            <a:avLst/>
          </a:prstGeom>
          <a:solidFill>
            <a:srgbClr val="F7F4FA"/>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9234696" y="4774804"/>
            <a:ext cx="3095939" cy="287922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9234696" y="1378770"/>
            <a:ext cx="3095939" cy="2879223"/>
          </a:xfrm>
          <a:prstGeom prst="rect">
            <a:avLst/>
          </a:prstGeom>
        </p:spPr>
      </p:pic>
      <p:grpSp>
        <p:nvGrpSpPr>
          <p:cNvPr id="5" name="Group 5"/>
          <p:cNvGrpSpPr/>
          <p:nvPr/>
        </p:nvGrpSpPr>
        <p:grpSpPr>
          <a:xfrm>
            <a:off x="1028700" y="530690"/>
            <a:ext cx="7778406" cy="9225621"/>
            <a:chOff x="0" y="0"/>
            <a:chExt cx="10371208" cy="12300827"/>
          </a:xfrm>
        </p:grpSpPr>
        <p:sp>
          <p:nvSpPr>
            <p:cNvPr id="6" name="TextBox 6"/>
            <p:cNvSpPr txBox="1"/>
            <p:nvPr/>
          </p:nvSpPr>
          <p:spPr>
            <a:xfrm>
              <a:off x="0" y="-114300"/>
              <a:ext cx="10371208"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Technologies</a:t>
              </a:r>
            </a:p>
          </p:txBody>
        </p:sp>
        <p:sp>
          <p:nvSpPr>
            <p:cNvPr id="7" name="TextBox 7"/>
            <p:cNvSpPr txBox="1"/>
            <p:nvPr/>
          </p:nvSpPr>
          <p:spPr>
            <a:xfrm>
              <a:off x="0" y="1167310"/>
              <a:ext cx="10371208" cy="2160481"/>
            </a:xfrm>
            <a:prstGeom prst="rect">
              <a:avLst/>
            </a:prstGeom>
          </p:spPr>
          <p:txBody>
            <a:bodyPr lIns="0" tIns="0" rIns="0" bIns="0" rtlCol="0" anchor="t">
              <a:spAutoFit/>
            </a:bodyPr>
            <a:lstStyle/>
            <a:p>
              <a:pPr>
                <a:lnSpc>
                  <a:spcPts val="3220"/>
                </a:lnSpc>
              </a:pPr>
              <a:r>
                <a:rPr lang="en-US" sz="2300">
                  <a:solidFill>
                    <a:srgbClr val="17161C"/>
                  </a:solidFill>
                  <a:latin typeface="Old Standard"/>
                </a:rPr>
                <a:t>- React js (Front-End Framework)</a:t>
              </a:r>
            </a:p>
            <a:p>
              <a:pPr>
                <a:lnSpc>
                  <a:spcPts val="3220"/>
                </a:lnSpc>
              </a:pPr>
              <a:r>
                <a:rPr lang="en-US" sz="2300">
                  <a:solidFill>
                    <a:srgbClr val="17161C"/>
                  </a:solidFill>
                  <a:latin typeface="Old Standard"/>
                </a:rPr>
                <a:t>- MUI ( React Component Library )</a:t>
              </a:r>
            </a:p>
            <a:p>
              <a:pPr>
                <a:lnSpc>
                  <a:spcPts val="3220"/>
                </a:lnSpc>
              </a:pPr>
              <a:r>
                <a:rPr lang="en-US" sz="2300">
                  <a:solidFill>
                    <a:srgbClr val="17161C"/>
                  </a:solidFill>
                  <a:latin typeface="Old Standard"/>
                </a:rPr>
                <a:t>- Graphql ( Database Manipulation Language )</a:t>
              </a:r>
            </a:p>
            <a:p>
              <a:pPr>
                <a:lnSpc>
                  <a:spcPts val="3220"/>
                </a:lnSpc>
                <a:spcBef>
                  <a:spcPct val="0"/>
                </a:spcBef>
              </a:pPr>
              <a:r>
                <a:rPr lang="en-US" sz="2300">
                  <a:solidFill>
                    <a:srgbClr val="17161C"/>
                  </a:solidFill>
                  <a:latin typeface="Old Standard"/>
                </a:rPr>
                <a:t>- MongoDB ( Database )</a:t>
              </a:r>
            </a:p>
          </p:txBody>
        </p:sp>
        <p:sp>
          <p:nvSpPr>
            <p:cNvPr id="8" name="TextBox 8"/>
            <p:cNvSpPr txBox="1"/>
            <p:nvPr/>
          </p:nvSpPr>
          <p:spPr>
            <a:xfrm>
              <a:off x="0" y="4372218"/>
              <a:ext cx="10371208"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Challenges</a:t>
              </a:r>
            </a:p>
          </p:txBody>
        </p:sp>
        <p:sp>
          <p:nvSpPr>
            <p:cNvPr id="9" name="TextBox 9"/>
            <p:cNvSpPr txBox="1"/>
            <p:nvPr/>
          </p:nvSpPr>
          <p:spPr>
            <a:xfrm>
              <a:off x="0" y="5653828"/>
              <a:ext cx="10371208" cy="2693881"/>
            </a:xfrm>
            <a:prstGeom prst="rect">
              <a:avLst/>
            </a:prstGeom>
          </p:spPr>
          <p:txBody>
            <a:bodyPr lIns="0" tIns="0" rIns="0" bIns="0" rtlCol="0" anchor="t">
              <a:spAutoFit/>
            </a:bodyPr>
            <a:lstStyle/>
            <a:p>
              <a:pPr>
                <a:lnSpc>
                  <a:spcPts val="3220"/>
                </a:lnSpc>
              </a:pPr>
              <a:r>
                <a:rPr lang="en-US" sz="2300">
                  <a:solidFill>
                    <a:srgbClr val="17161C"/>
                  </a:solidFill>
                  <a:latin typeface="Old Standard"/>
                </a:rPr>
                <a:t>Memorizing the spelling of Recipient, there were too many e's and i's and they kept changing places every time I try to spell it.</a:t>
              </a:r>
            </a:p>
            <a:p>
              <a:pPr>
                <a:lnSpc>
                  <a:spcPts val="3220"/>
                </a:lnSpc>
              </a:pPr>
              <a:r>
                <a:rPr lang="en-US" sz="2300">
                  <a:solidFill>
                    <a:srgbClr val="17161C"/>
                  </a:solidFill>
                  <a:latin typeface="Old Standard"/>
                </a:rPr>
                <a:t>Implementing Rich Text Editor</a:t>
              </a:r>
            </a:p>
            <a:p>
              <a:pPr>
                <a:lnSpc>
                  <a:spcPts val="3220"/>
                </a:lnSpc>
                <a:spcBef>
                  <a:spcPct val="0"/>
                </a:spcBef>
              </a:pPr>
              <a:endParaRPr lang="en-US" sz="2300">
                <a:solidFill>
                  <a:srgbClr val="17161C"/>
                </a:solidFill>
                <a:latin typeface="Old Standard"/>
              </a:endParaRPr>
            </a:p>
          </p:txBody>
        </p:sp>
        <p:sp>
          <p:nvSpPr>
            <p:cNvPr id="10" name="TextBox 10"/>
            <p:cNvSpPr txBox="1"/>
            <p:nvPr/>
          </p:nvSpPr>
          <p:spPr>
            <a:xfrm>
              <a:off x="0" y="9392136"/>
              <a:ext cx="10371208" cy="1219200"/>
            </a:xfrm>
            <a:prstGeom prst="rect">
              <a:avLst/>
            </a:prstGeom>
          </p:spPr>
          <p:txBody>
            <a:bodyPr lIns="0" tIns="0" rIns="0" bIns="0" rtlCol="0" anchor="t">
              <a:spAutoFit/>
            </a:bodyPr>
            <a:lstStyle/>
            <a:p>
              <a:pPr>
                <a:lnSpc>
                  <a:spcPts val="6599"/>
                </a:lnSpc>
              </a:pPr>
              <a:r>
                <a:rPr lang="en-US" sz="5499">
                  <a:solidFill>
                    <a:srgbClr val="17161C"/>
                  </a:solidFill>
                  <a:latin typeface="Old Standard Bold"/>
                </a:rPr>
                <a:t>Tasks</a:t>
              </a:r>
            </a:p>
          </p:txBody>
        </p:sp>
        <p:sp>
          <p:nvSpPr>
            <p:cNvPr id="11" name="TextBox 11"/>
            <p:cNvSpPr txBox="1"/>
            <p:nvPr/>
          </p:nvSpPr>
          <p:spPr>
            <a:xfrm>
              <a:off x="0" y="10673746"/>
              <a:ext cx="10371208" cy="1627081"/>
            </a:xfrm>
            <a:prstGeom prst="rect">
              <a:avLst/>
            </a:prstGeom>
          </p:spPr>
          <p:txBody>
            <a:bodyPr lIns="0" tIns="0" rIns="0" bIns="0" rtlCol="0" anchor="t">
              <a:spAutoFit/>
            </a:bodyPr>
            <a:lstStyle/>
            <a:p>
              <a:pPr>
                <a:lnSpc>
                  <a:spcPts val="3220"/>
                </a:lnSpc>
              </a:pPr>
              <a:r>
                <a:rPr lang="en-US" sz="2300">
                  <a:solidFill>
                    <a:srgbClr val="17161C"/>
                  </a:solidFill>
                  <a:latin typeface="Old Standard"/>
                </a:rPr>
                <a:t>- Front-End (Faizan Ali)</a:t>
              </a:r>
            </a:p>
            <a:p>
              <a:pPr>
                <a:lnSpc>
                  <a:spcPts val="3220"/>
                </a:lnSpc>
              </a:pPr>
              <a:r>
                <a:rPr lang="en-US" sz="2300">
                  <a:solidFill>
                    <a:srgbClr val="17161C"/>
                  </a:solidFill>
                  <a:latin typeface="Old Standard"/>
                </a:rPr>
                <a:t>- Back-End (Faizan Ali)</a:t>
              </a:r>
            </a:p>
            <a:p>
              <a:pPr>
                <a:lnSpc>
                  <a:spcPts val="3220"/>
                </a:lnSpc>
                <a:spcBef>
                  <a:spcPct val="0"/>
                </a:spcBef>
              </a:pPr>
              <a:r>
                <a:rPr lang="en-US" sz="2300">
                  <a:solidFill>
                    <a:srgbClr val="17161C"/>
                  </a:solidFill>
                  <a:latin typeface="Old Standard"/>
                </a:rPr>
                <a:t>- Coffee (Keurig)</a:t>
              </a:r>
            </a:p>
          </p:txBody>
        </p:sp>
      </p:grpSp>
      <p:sp>
        <p:nvSpPr>
          <p:cNvPr id="12" name="AutoShape 12"/>
          <p:cNvSpPr/>
          <p:nvPr/>
        </p:nvSpPr>
        <p:spPr>
          <a:xfrm rot="-10800000">
            <a:off x="11886120" y="0"/>
            <a:ext cx="6401880" cy="10287000"/>
          </a:xfrm>
          <a:prstGeom prst="rect">
            <a:avLst/>
          </a:prstGeom>
          <a:solidFill>
            <a:srgbClr val="009688"/>
          </a:solidFill>
        </p:spPr>
      </p:sp>
      <p:grpSp>
        <p:nvGrpSpPr>
          <p:cNvPr id="13" name="Group 13"/>
          <p:cNvGrpSpPr/>
          <p:nvPr/>
        </p:nvGrpSpPr>
        <p:grpSpPr>
          <a:xfrm>
            <a:off x="12947103" y="3967958"/>
            <a:ext cx="4279913" cy="2351085"/>
            <a:chOff x="0" y="0"/>
            <a:chExt cx="5706551" cy="3134779"/>
          </a:xfrm>
        </p:grpSpPr>
        <p:sp>
          <p:nvSpPr>
            <p:cNvPr id="14" name="TextBox 14"/>
            <p:cNvSpPr txBox="1"/>
            <p:nvPr/>
          </p:nvSpPr>
          <p:spPr>
            <a:xfrm>
              <a:off x="0" y="-228600"/>
              <a:ext cx="5706551" cy="2336800"/>
            </a:xfrm>
            <a:prstGeom prst="rect">
              <a:avLst/>
            </a:prstGeom>
          </p:spPr>
          <p:txBody>
            <a:bodyPr lIns="0" tIns="0" rIns="0" bIns="0" rtlCol="0" anchor="t">
              <a:spAutoFit/>
            </a:bodyPr>
            <a:lstStyle/>
            <a:p>
              <a:pPr algn="r">
                <a:lnSpc>
                  <a:spcPts val="12479"/>
                </a:lnSpc>
              </a:pPr>
              <a:r>
                <a:rPr lang="en-US" sz="10399">
                  <a:solidFill>
                    <a:srgbClr val="F7F4FA"/>
                  </a:solidFill>
                  <a:latin typeface="Old Standard Bold"/>
                </a:rPr>
                <a:t>MaileX</a:t>
              </a:r>
            </a:p>
          </p:txBody>
        </p:sp>
        <p:sp>
          <p:nvSpPr>
            <p:cNvPr id="15" name="TextBox 15"/>
            <p:cNvSpPr txBox="1"/>
            <p:nvPr/>
          </p:nvSpPr>
          <p:spPr>
            <a:xfrm>
              <a:off x="0" y="2555709"/>
              <a:ext cx="5706551" cy="579070"/>
            </a:xfrm>
            <a:prstGeom prst="rect">
              <a:avLst/>
            </a:prstGeom>
          </p:spPr>
          <p:txBody>
            <a:bodyPr lIns="0" tIns="0" rIns="0" bIns="0" rtlCol="0" anchor="t">
              <a:spAutoFit/>
            </a:bodyPr>
            <a:lstStyle/>
            <a:p>
              <a:pPr algn="r">
                <a:lnSpc>
                  <a:spcPts val="3639"/>
                </a:lnSpc>
                <a:spcBef>
                  <a:spcPct val="0"/>
                </a:spcBef>
              </a:pPr>
              <a:endParaRPr/>
            </a:p>
          </p:txBody>
        </p:sp>
      </p:grpSp>
      <p:grpSp>
        <p:nvGrpSpPr>
          <p:cNvPr id="16" name="Group 16"/>
          <p:cNvGrpSpPr>
            <a:grpSpLocks noChangeAspect="1"/>
          </p:cNvGrpSpPr>
          <p:nvPr/>
        </p:nvGrpSpPr>
        <p:grpSpPr>
          <a:xfrm rot="-10800000">
            <a:off x="8925011" y="1028700"/>
            <a:ext cx="700140" cy="700140"/>
            <a:chOff x="1371600" y="6705600"/>
            <a:chExt cx="10972800" cy="10972800"/>
          </a:xfrm>
        </p:grpSpPr>
        <p:sp>
          <p:nvSpPr>
            <p:cNvPr id="17" name="Freeform 17"/>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9993568" y="6914788"/>
            <a:ext cx="1892551" cy="33795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rot="-10800000">
            <a:off x="1028700" y="8558160"/>
            <a:ext cx="700140" cy="700140"/>
            <a:chOff x="1371600" y="6705600"/>
            <a:chExt cx="10972800" cy="10972800"/>
          </a:xfrm>
        </p:grpSpPr>
        <p:sp>
          <p:nvSpPr>
            <p:cNvPr id="3" name="Freeform 3"/>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002191" y="8881635"/>
            <a:ext cx="257109" cy="376665"/>
          </a:xfrm>
          <a:prstGeom prst="rect">
            <a:avLst/>
          </a:prstGeom>
        </p:spPr>
      </p:pic>
      <p:grpSp>
        <p:nvGrpSpPr>
          <p:cNvPr id="5" name="Group 5"/>
          <p:cNvGrpSpPr>
            <a:grpSpLocks noChangeAspect="1"/>
          </p:cNvGrpSpPr>
          <p:nvPr/>
        </p:nvGrpSpPr>
        <p:grpSpPr>
          <a:xfrm rot="-5400000">
            <a:off x="2544110" y="5378598"/>
            <a:ext cx="3503037" cy="3503037"/>
            <a:chOff x="0" y="0"/>
            <a:chExt cx="14400530" cy="14400530"/>
          </a:xfrm>
        </p:grpSpPr>
        <p:sp>
          <p:nvSpPr>
            <p:cNvPr id="6" name="Freeform 6"/>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544110" y="1781411"/>
            <a:ext cx="3349648" cy="311517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91468" y="5378598"/>
            <a:ext cx="3349648" cy="3115173"/>
          </a:xfrm>
          <a:prstGeom prst="rect">
            <a:avLst/>
          </a:prstGeom>
        </p:spPr>
      </p:pic>
      <p:grpSp>
        <p:nvGrpSpPr>
          <p:cNvPr id="9" name="Group 9"/>
          <p:cNvGrpSpPr>
            <a:grpSpLocks noChangeAspect="1"/>
          </p:cNvGrpSpPr>
          <p:nvPr/>
        </p:nvGrpSpPr>
        <p:grpSpPr>
          <a:xfrm rot="5400000">
            <a:off x="6914773" y="1393546"/>
            <a:ext cx="3503037" cy="3503037"/>
            <a:chOff x="0" y="0"/>
            <a:chExt cx="14400530" cy="14400530"/>
          </a:xfrm>
        </p:grpSpPr>
        <p:sp>
          <p:nvSpPr>
            <p:cNvPr id="10" name="Freeform 10"/>
            <p:cNvSpPr/>
            <p:nvPr/>
          </p:nvSpPr>
          <p:spPr>
            <a:xfrm>
              <a:off x="0" y="0"/>
              <a:ext cx="14400530" cy="14399261"/>
            </a:xfrm>
            <a:custGeom>
              <a:avLst/>
              <a:gdLst/>
              <a:ahLst/>
              <a:cxnLst/>
              <a:rect l="l" t="t" r="r" b="b"/>
              <a:pathLst>
                <a:path w="14400530" h="14399261">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009688"/>
            </a:solidFill>
          </p:spPr>
        </p:sp>
      </p:grpSp>
      <p:pic>
        <p:nvPicPr>
          <p:cNvPr id="11" name="Picture 11"/>
          <p:cNvPicPr>
            <a:picLocks noChangeAspect="1"/>
          </p:cNvPicPr>
          <p:nvPr/>
        </p:nvPicPr>
        <p:blipFill>
          <a:blip r:embed="rId6"/>
          <a:srcRect/>
          <a:stretch>
            <a:fillRect/>
          </a:stretch>
        </p:blipFill>
        <p:spPr>
          <a:xfrm>
            <a:off x="4797408" y="1781411"/>
            <a:ext cx="3367105" cy="6734210"/>
          </a:xfrm>
          <a:prstGeom prst="rect">
            <a:avLst/>
          </a:prstGeom>
        </p:spPr>
      </p:pic>
      <p:pic>
        <p:nvPicPr>
          <p:cNvPr id="12" name="Picture 12">
            <a:hlinkClick r:id="rId7"/>
          </p:cNvPr>
          <p:cNvPicPr>
            <a:picLocks noChangeAspect="1"/>
          </p:cNvPicPr>
          <p:nvPr/>
        </p:nvPicPr>
        <p:blipFill>
          <a:blip r:embed="rId8"/>
          <a:srcRect b="18768"/>
          <a:stretch>
            <a:fillRect/>
          </a:stretch>
        </p:blipFill>
        <p:spPr>
          <a:xfrm>
            <a:off x="5064775" y="2614683"/>
            <a:ext cx="2832370" cy="5067667"/>
          </a:xfrm>
          <a:prstGeom prst="rect">
            <a:avLst/>
          </a:prstGeom>
        </p:spPr>
      </p:pic>
      <p:grpSp>
        <p:nvGrpSpPr>
          <p:cNvPr id="13" name="Group 13"/>
          <p:cNvGrpSpPr/>
          <p:nvPr/>
        </p:nvGrpSpPr>
        <p:grpSpPr>
          <a:xfrm>
            <a:off x="11976200" y="3968993"/>
            <a:ext cx="4943870" cy="2349013"/>
            <a:chOff x="0" y="0"/>
            <a:chExt cx="6591827" cy="3132018"/>
          </a:xfrm>
        </p:grpSpPr>
        <p:sp>
          <p:nvSpPr>
            <p:cNvPr id="14" name="TextBox 14"/>
            <p:cNvSpPr txBox="1"/>
            <p:nvPr/>
          </p:nvSpPr>
          <p:spPr>
            <a:xfrm>
              <a:off x="0" y="-190500"/>
              <a:ext cx="6591827" cy="1905000"/>
            </a:xfrm>
            <a:prstGeom prst="rect">
              <a:avLst/>
            </a:prstGeom>
          </p:spPr>
          <p:txBody>
            <a:bodyPr lIns="0" tIns="0" rIns="0" bIns="0" rtlCol="0" anchor="t">
              <a:spAutoFit/>
            </a:bodyPr>
            <a:lstStyle/>
            <a:p>
              <a:pPr>
                <a:lnSpc>
                  <a:spcPts val="10199"/>
                </a:lnSpc>
              </a:pPr>
              <a:r>
                <a:rPr lang="en-US" sz="8499">
                  <a:solidFill>
                    <a:srgbClr val="17161C"/>
                  </a:solidFill>
                  <a:latin typeface="Old Standard Bold"/>
                </a:rPr>
                <a:t>MaileX</a:t>
              </a:r>
            </a:p>
          </p:txBody>
        </p:sp>
        <p:sp>
          <p:nvSpPr>
            <p:cNvPr id="15" name="TextBox 15"/>
            <p:cNvSpPr txBox="1"/>
            <p:nvPr/>
          </p:nvSpPr>
          <p:spPr>
            <a:xfrm>
              <a:off x="0" y="1718717"/>
              <a:ext cx="6591827" cy="1413301"/>
            </a:xfrm>
            <a:prstGeom prst="rect">
              <a:avLst/>
            </a:prstGeom>
          </p:spPr>
          <p:txBody>
            <a:bodyPr lIns="0" tIns="0" rIns="0" bIns="0" rtlCol="0" anchor="t">
              <a:spAutoFit/>
            </a:bodyPr>
            <a:lstStyle/>
            <a:p>
              <a:pPr>
                <a:lnSpc>
                  <a:spcPts val="8119"/>
                </a:lnSpc>
                <a:spcBef>
                  <a:spcPct val="0"/>
                </a:spcBef>
              </a:pPr>
              <a:r>
                <a:rPr lang="en-US" sz="5799">
                  <a:solidFill>
                    <a:srgbClr val="17161C"/>
                  </a:solidFill>
                  <a:latin typeface="Old Standard Bold"/>
                </a:rPr>
                <a:t>Demonstration</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028700" y="1491504"/>
            <a:ext cx="3095939" cy="2879223"/>
          </a:xfrm>
          <a:prstGeom prst="rect">
            <a:avLst/>
          </a:prstGeom>
        </p:spPr>
      </p:pic>
      <p:grpSp>
        <p:nvGrpSpPr>
          <p:cNvPr id="3" name="Group 3"/>
          <p:cNvGrpSpPr>
            <a:grpSpLocks noChangeAspect="1"/>
          </p:cNvGrpSpPr>
          <p:nvPr/>
        </p:nvGrpSpPr>
        <p:grpSpPr>
          <a:xfrm rot="-10800000">
            <a:off x="3774569" y="1141434"/>
            <a:ext cx="700140" cy="700140"/>
            <a:chOff x="1371600" y="6705600"/>
            <a:chExt cx="10972800" cy="10972800"/>
          </a:xfrm>
        </p:grpSpPr>
        <p:sp>
          <p:nvSpPr>
            <p:cNvPr id="4" name="Freeform 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028700" y="4887538"/>
            <a:ext cx="3095939" cy="2879223"/>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2232088" y="6907444"/>
            <a:ext cx="1892551" cy="3379556"/>
          </a:xfrm>
          <a:prstGeom prst="rect">
            <a:avLst/>
          </a:prstGeom>
        </p:spPr>
      </p:pic>
      <p:sp>
        <p:nvSpPr>
          <p:cNvPr id="7" name="TextBox 7"/>
          <p:cNvSpPr txBox="1"/>
          <p:nvPr/>
        </p:nvSpPr>
        <p:spPr>
          <a:xfrm>
            <a:off x="6626556" y="904875"/>
            <a:ext cx="7870696" cy="1790700"/>
          </a:xfrm>
          <a:prstGeom prst="rect">
            <a:avLst/>
          </a:prstGeom>
        </p:spPr>
        <p:txBody>
          <a:bodyPr lIns="0" tIns="0" rIns="0" bIns="0" rtlCol="0" anchor="t">
            <a:spAutoFit/>
          </a:bodyPr>
          <a:lstStyle/>
          <a:p>
            <a:pPr>
              <a:lnSpc>
                <a:spcPts val="6600"/>
              </a:lnSpc>
            </a:pPr>
            <a:r>
              <a:rPr lang="en-US" sz="5500">
                <a:solidFill>
                  <a:srgbClr val="17161C"/>
                </a:solidFill>
                <a:latin typeface="Old Standard Bold"/>
              </a:rPr>
              <a:t>Future</a:t>
            </a:r>
          </a:p>
          <a:p>
            <a:pPr>
              <a:lnSpc>
                <a:spcPts val="6599"/>
              </a:lnSpc>
            </a:pPr>
            <a:r>
              <a:rPr lang="en-US" sz="5499">
                <a:solidFill>
                  <a:srgbClr val="17161C"/>
                </a:solidFill>
                <a:latin typeface="Old Standard Bold"/>
              </a:rPr>
              <a:t>Development</a:t>
            </a:r>
          </a:p>
        </p:txBody>
      </p:sp>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1028700"/>
            <a:ext cx="257109" cy="376665"/>
          </a:xfrm>
          <a:prstGeom prst="rect">
            <a:avLst/>
          </a:prstGeom>
        </p:spPr>
      </p:pic>
      <p:grpSp>
        <p:nvGrpSpPr>
          <p:cNvPr id="9" name="Group 9"/>
          <p:cNvGrpSpPr/>
          <p:nvPr/>
        </p:nvGrpSpPr>
        <p:grpSpPr>
          <a:xfrm>
            <a:off x="6626556" y="7038015"/>
            <a:ext cx="4550489" cy="2475373"/>
            <a:chOff x="0" y="0"/>
            <a:chExt cx="6067318" cy="3300497"/>
          </a:xfrm>
        </p:grpSpPr>
        <p:sp>
          <p:nvSpPr>
            <p:cNvPr id="10" name="TextBox 10"/>
            <p:cNvSpPr txBox="1"/>
            <p:nvPr/>
          </p:nvSpPr>
          <p:spPr>
            <a:xfrm>
              <a:off x="0" y="-85725"/>
              <a:ext cx="6067318" cy="885825"/>
            </a:xfrm>
            <a:prstGeom prst="rect">
              <a:avLst/>
            </a:prstGeom>
          </p:spPr>
          <p:txBody>
            <a:bodyPr lIns="0" tIns="0" rIns="0" bIns="0" rtlCol="0" anchor="t">
              <a:spAutoFit/>
            </a:bodyPr>
            <a:lstStyle/>
            <a:p>
              <a:pPr>
                <a:lnSpc>
                  <a:spcPts val="4799"/>
                </a:lnSpc>
              </a:pPr>
              <a:r>
                <a:rPr lang="en-US" sz="3999">
                  <a:solidFill>
                    <a:srgbClr val="17161C"/>
                  </a:solidFill>
                  <a:latin typeface="Old Standard Bold"/>
                </a:rPr>
                <a:t>HTML/CSS Emails</a:t>
              </a:r>
            </a:p>
          </p:txBody>
        </p:sp>
        <p:sp>
          <p:nvSpPr>
            <p:cNvPr id="11" name="TextBox 11"/>
            <p:cNvSpPr txBox="1"/>
            <p:nvPr/>
          </p:nvSpPr>
          <p:spPr>
            <a:xfrm>
              <a:off x="0" y="943589"/>
              <a:ext cx="6067318" cy="2356908"/>
            </a:xfrm>
            <a:prstGeom prst="rect">
              <a:avLst/>
            </a:prstGeom>
          </p:spPr>
          <p:txBody>
            <a:bodyPr lIns="0" tIns="0" rIns="0" bIns="0" rtlCol="0" anchor="t">
              <a:spAutoFit/>
            </a:bodyPr>
            <a:lstStyle/>
            <a:p>
              <a:pPr>
                <a:lnSpc>
                  <a:spcPts val="3499"/>
                </a:lnSpc>
              </a:pPr>
              <a:r>
                <a:rPr lang="en-US" sz="2499">
                  <a:solidFill>
                    <a:srgbClr val="17161C"/>
                  </a:solidFill>
                  <a:latin typeface="Old Standard"/>
                </a:rPr>
                <a:t>So Marketers can easily embed HTML/CSS without using a 3rd party and pay alot of money</a:t>
              </a:r>
            </a:p>
            <a:p>
              <a:pPr>
                <a:lnSpc>
                  <a:spcPts val="3499"/>
                </a:lnSpc>
                <a:spcBef>
                  <a:spcPct val="0"/>
                </a:spcBef>
              </a:pPr>
              <a:r>
                <a:rPr lang="en-US" sz="2499">
                  <a:solidFill>
                    <a:srgbClr val="17161C"/>
                  </a:solidFill>
                  <a:latin typeface="Old Standard"/>
                </a:rPr>
                <a:t>yes, I am refering to mailChimp</a:t>
              </a:r>
            </a:p>
          </p:txBody>
        </p:sp>
      </p:grpSp>
      <p:grpSp>
        <p:nvGrpSpPr>
          <p:cNvPr id="12" name="Group 12"/>
          <p:cNvGrpSpPr/>
          <p:nvPr/>
        </p:nvGrpSpPr>
        <p:grpSpPr>
          <a:xfrm>
            <a:off x="6626556" y="4111793"/>
            <a:ext cx="4550489" cy="2475373"/>
            <a:chOff x="0" y="0"/>
            <a:chExt cx="6067318" cy="3300497"/>
          </a:xfrm>
        </p:grpSpPr>
        <p:sp>
          <p:nvSpPr>
            <p:cNvPr id="13" name="TextBox 13"/>
            <p:cNvSpPr txBox="1"/>
            <p:nvPr/>
          </p:nvSpPr>
          <p:spPr>
            <a:xfrm>
              <a:off x="0" y="-85725"/>
              <a:ext cx="6067318" cy="885825"/>
            </a:xfrm>
            <a:prstGeom prst="rect">
              <a:avLst/>
            </a:prstGeom>
          </p:spPr>
          <p:txBody>
            <a:bodyPr lIns="0" tIns="0" rIns="0" bIns="0" rtlCol="0" anchor="t">
              <a:spAutoFit/>
            </a:bodyPr>
            <a:lstStyle/>
            <a:p>
              <a:pPr>
                <a:lnSpc>
                  <a:spcPts val="4799"/>
                </a:lnSpc>
              </a:pPr>
              <a:r>
                <a:rPr lang="en-US" sz="3999">
                  <a:solidFill>
                    <a:srgbClr val="17161C"/>
                  </a:solidFill>
                  <a:latin typeface="Old Standard Bold"/>
                </a:rPr>
                <a:t>Adding SMTP </a:t>
              </a:r>
            </a:p>
          </p:txBody>
        </p:sp>
        <p:sp>
          <p:nvSpPr>
            <p:cNvPr id="14" name="TextBox 14"/>
            <p:cNvSpPr txBox="1"/>
            <p:nvPr/>
          </p:nvSpPr>
          <p:spPr>
            <a:xfrm>
              <a:off x="0" y="943589"/>
              <a:ext cx="6067318" cy="2356908"/>
            </a:xfrm>
            <a:prstGeom prst="rect">
              <a:avLst/>
            </a:prstGeom>
          </p:spPr>
          <p:txBody>
            <a:bodyPr lIns="0" tIns="0" rIns="0" bIns="0" rtlCol="0" anchor="t">
              <a:spAutoFit/>
            </a:bodyPr>
            <a:lstStyle/>
            <a:p>
              <a:pPr>
                <a:lnSpc>
                  <a:spcPts val="3499"/>
                </a:lnSpc>
                <a:spcBef>
                  <a:spcPct val="0"/>
                </a:spcBef>
              </a:pPr>
              <a:r>
                <a:rPr lang="en-US" sz="2499">
                  <a:solidFill>
                    <a:srgbClr val="17161C"/>
                  </a:solidFill>
                  <a:latin typeface="Old Standard"/>
                </a:rPr>
                <a:t>So user can send/receive emails from other email provider Gmail, Outlook, Yahoo(if someone still uses it)</a:t>
              </a:r>
            </a:p>
          </p:txBody>
        </p:sp>
      </p:grpSp>
      <p:grpSp>
        <p:nvGrpSpPr>
          <p:cNvPr id="15" name="Group 15"/>
          <p:cNvGrpSpPr/>
          <p:nvPr/>
        </p:nvGrpSpPr>
        <p:grpSpPr>
          <a:xfrm>
            <a:off x="12715934" y="4111793"/>
            <a:ext cx="4543366" cy="1599073"/>
            <a:chOff x="0" y="0"/>
            <a:chExt cx="6057821" cy="2132097"/>
          </a:xfrm>
        </p:grpSpPr>
        <p:sp>
          <p:nvSpPr>
            <p:cNvPr id="16" name="TextBox 16"/>
            <p:cNvSpPr txBox="1"/>
            <p:nvPr/>
          </p:nvSpPr>
          <p:spPr>
            <a:xfrm>
              <a:off x="0" y="-85725"/>
              <a:ext cx="6057821" cy="885825"/>
            </a:xfrm>
            <a:prstGeom prst="rect">
              <a:avLst/>
            </a:prstGeom>
          </p:spPr>
          <p:txBody>
            <a:bodyPr lIns="0" tIns="0" rIns="0" bIns="0" rtlCol="0" anchor="t">
              <a:spAutoFit/>
            </a:bodyPr>
            <a:lstStyle/>
            <a:p>
              <a:pPr>
                <a:lnSpc>
                  <a:spcPts val="4799"/>
                </a:lnSpc>
              </a:pPr>
              <a:r>
                <a:rPr lang="en-US" sz="3999">
                  <a:solidFill>
                    <a:srgbClr val="17161C"/>
                  </a:solidFill>
                  <a:latin typeface="Old Standard Bold"/>
                </a:rPr>
                <a:t>Attachment</a:t>
              </a:r>
            </a:p>
          </p:txBody>
        </p:sp>
        <p:sp>
          <p:nvSpPr>
            <p:cNvPr id="17" name="TextBox 17"/>
            <p:cNvSpPr txBox="1"/>
            <p:nvPr/>
          </p:nvSpPr>
          <p:spPr>
            <a:xfrm>
              <a:off x="0" y="943589"/>
              <a:ext cx="6057821" cy="1188508"/>
            </a:xfrm>
            <a:prstGeom prst="rect">
              <a:avLst/>
            </a:prstGeom>
          </p:spPr>
          <p:txBody>
            <a:bodyPr lIns="0" tIns="0" rIns="0" bIns="0" rtlCol="0" anchor="t">
              <a:spAutoFit/>
            </a:bodyPr>
            <a:lstStyle/>
            <a:p>
              <a:pPr>
                <a:lnSpc>
                  <a:spcPts val="3499"/>
                </a:lnSpc>
                <a:spcBef>
                  <a:spcPct val="0"/>
                </a:spcBef>
              </a:pPr>
              <a:r>
                <a:rPr lang="en-US" sz="2499">
                  <a:solidFill>
                    <a:srgbClr val="17161C"/>
                  </a:solidFill>
                  <a:latin typeface="Old Standard"/>
                </a:rPr>
                <a:t>So users are able to attach files to their emails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flipH="1">
            <a:off x="743502" y="825081"/>
            <a:ext cx="1892551" cy="337955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920342" y="1137058"/>
            <a:ext cx="3095939" cy="287922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4321641" y="1137058"/>
            <a:ext cx="3095939" cy="2879223"/>
          </a:xfrm>
          <a:prstGeom prst="rect">
            <a:avLst/>
          </a:prstGeom>
        </p:spPr>
      </p:pic>
      <p:grpSp>
        <p:nvGrpSpPr>
          <p:cNvPr id="5" name="Group 5"/>
          <p:cNvGrpSpPr>
            <a:grpSpLocks noChangeAspect="1"/>
          </p:cNvGrpSpPr>
          <p:nvPr/>
        </p:nvGrpSpPr>
        <p:grpSpPr>
          <a:xfrm rot="-5400000">
            <a:off x="6902785" y="1427662"/>
            <a:ext cx="700140" cy="700140"/>
            <a:chOff x="1371600" y="6705600"/>
            <a:chExt cx="10972800" cy="10972800"/>
          </a:xfrm>
        </p:grpSpPr>
        <p:sp>
          <p:nvSpPr>
            <p:cNvPr id="6" name="Freeform 6"/>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7" name="AutoShape 7"/>
          <p:cNvSpPr/>
          <p:nvPr/>
        </p:nvSpPr>
        <p:spPr>
          <a:xfrm>
            <a:off x="9144000" y="0"/>
            <a:ext cx="9144000" cy="10294344"/>
          </a:xfrm>
          <a:prstGeom prst="rect">
            <a:avLst/>
          </a:prstGeom>
          <a:solidFill>
            <a:srgbClr val="F7F4FA"/>
          </a:solidFill>
        </p:spPr>
      </p:sp>
      <p:grpSp>
        <p:nvGrpSpPr>
          <p:cNvPr id="8" name="Group 8"/>
          <p:cNvGrpSpPr/>
          <p:nvPr/>
        </p:nvGrpSpPr>
        <p:grpSpPr>
          <a:xfrm>
            <a:off x="1028700" y="3757391"/>
            <a:ext cx="6574224" cy="5500909"/>
            <a:chOff x="0" y="0"/>
            <a:chExt cx="8765632" cy="7334546"/>
          </a:xfrm>
        </p:grpSpPr>
        <p:sp>
          <p:nvSpPr>
            <p:cNvPr id="9" name="TextBox 9"/>
            <p:cNvSpPr txBox="1"/>
            <p:nvPr/>
          </p:nvSpPr>
          <p:spPr>
            <a:xfrm>
              <a:off x="0" y="-333375"/>
              <a:ext cx="8765632" cy="3292475"/>
            </a:xfrm>
            <a:prstGeom prst="rect">
              <a:avLst/>
            </a:prstGeom>
          </p:spPr>
          <p:txBody>
            <a:bodyPr lIns="0" tIns="0" rIns="0" bIns="0" rtlCol="0" anchor="t">
              <a:spAutoFit/>
            </a:bodyPr>
            <a:lstStyle/>
            <a:p>
              <a:pPr>
                <a:lnSpc>
                  <a:spcPts val="17519"/>
                </a:lnSpc>
              </a:pPr>
              <a:r>
                <a:rPr lang="en-US" sz="14599">
                  <a:solidFill>
                    <a:srgbClr val="F7F4FA"/>
                  </a:solidFill>
                  <a:latin typeface="Old Standard Bold"/>
                </a:rPr>
                <a:t>MaileX</a:t>
              </a:r>
            </a:p>
          </p:txBody>
        </p:sp>
        <p:sp>
          <p:nvSpPr>
            <p:cNvPr id="10" name="TextBox 10"/>
            <p:cNvSpPr txBox="1"/>
            <p:nvPr/>
          </p:nvSpPr>
          <p:spPr>
            <a:xfrm>
              <a:off x="0" y="3408976"/>
              <a:ext cx="8765632" cy="3925570"/>
            </a:xfrm>
            <a:prstGeom prst="rect">
              <a:avLst/>
            </a:prstGeom>
          </p:spPr>
          <p:txBody>
            <a:bodyPr lIns="0" tIns="0" rIns="0" bIns="0" rtlCol="0" anchor="t">
              <a:spAutoFit/>
            </a:bodyPr>
            <a:lstStyle/>
            <a:p>
              <a:pPr>
                <a:lnSpc>
                  <a:spcPts val="3360"/>
                </a:lnSpc>
              </a:pPr>
              <a:r>
                <a:rPr lang="en-US" sz="2400">
                  <a:solidFill>
                    <a:srgbClr val="F7F4FA"/>
                  </a:solidFill>
                  <a:latin typeface="Old Standard"/>
                </a:rPr>
                <a:t>- During our MVP phase I tried to figure out if the idea is viable by presenting it infront a audience</a:t>
              </a:r>
            </a:p>
            <a:p>
              <a:pPr>
                <a:lnSpc>
                  <a:spcPts val="3360"/>
                </a:lnSpc>
              </a:pPr>
              <a:r>
                <a:rPr lang="en-US" sz="2400">
                  <a:solidFill>
                    <a:srgbClr val="F7F4FA"/>
                  </a:solidFill>
                  <a:latin typeface="Old Standard"/>
                </a:rPr>
                <a:t>- Alpha/Beta User, 100 users will be selected and given access to work out the bugs</a:t>
              </a:r>
            </a:p>
            <a:p>
              <a:pPr>
                <a:lnSpc>
                  <a:spcPts val="3360"/>
                </a:lnSpc>
                <a:spcBef>
                  <a:spcPct val="0"/>
                </a:spcBef>
              </a:pPr>
              <a:r>
                <a:rPr lang="en-US" sz="2400">
                  <a:solidFill>
                    <a:srgbClr val="F7F4FA"/>
                  </a:solidFill>
                  <a:latin typeface="Old Standard"/>
                </a:rPr>
                <a:t>- Launch for anyone and every who wishes to revolutionise their Inbox</a:t>
              </a:r>
            </a:p>
          </p:txBody>
        </p:sp>
      </p:grpSp>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002191" y="8881635"/>
            <a:ext cx="257109" cy="376665"/>
          </a:xfrm>
          <a:prstGeom prst="rect">
            <a:avLst/>
          </a:prstGeom>
        </p:spPr>
      </p:pic>
      <p:grpSp>
        <p:nvGrpSpPr>
          <p:cNvPr id="12" name="Group 12"/>
          <p:cNvGrpSpPr/>
          <p:nvPr/>
        </p:nvGrpSpPr>
        <p:grpSpPr>
          <a:xfrm>
            <a:off x="11022430" y="2523028"/>
            <a:ext cx="1113757" cy="1113757"/>
            <a:chOff x="0" y="0"/>
            <a:chExt cx="1485009" cy="1485009"/>
          </a:xfrm>
        </p:grpSpPr>
        <p:grpSp>
          <p:nvGrpSpPr>
            <p:cNvPr id="13" name="Group 13"/>
            <p:cNvGrpSpPr>
              <a:grpSpLocks noChangeAspect="1"/>
            </p:cNvGrpSpPr>
            <p:nvPr/>
          </p:nvGrpSpPr>
          <p:grpSpPr>
            <a:xfrm>
              <a:off x="0" y="0"/>
              <a:ext cx="1485009" cy="1485009"/>
              <a:chOff x="1371600" y="6705600"/>
              <a:chExt cx="10972800" cy="10972800"/>
            </a:xfrm>
          </p:grpSpPr>
          <p:sp>
            <p:nvSpPr>
              <p:cNvPr id="14" name="Freeform 14"/>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15" name="TextBox 15"/>
            <p:cNvSpPr txBox="1"/>
            <p:nvPr/>
          </p:nvSpPr>
          <p:spPr>
            <a:xfrm>
              <a:off x="316387" y="352056"/>
              <a:ext cx="852236" cy="771373"/>
            </a:xfrm>
            <a:prstGeom prst="rect">
              <a:avLst/>
            </a:prstGeom>
          </p:spPr>
          <p:txBody>
            <a:bodyPr lIns="0" tIns="0" rIns="0" bIns="0" rtlCol="0" anchor="t">
              <a:spAutoFit/>
            </a:bodyPr>
            <a:lstStyle/>
            <a:p>
              <a:pPr algn="ctr">
                <a:lnSpc>
                  <a:spcPts val="4561"/>
                </a:lnSpc>
              </a:pPr>
              <a:r>
                <a:rPr lang="en-US" sz="3801">
                  <a:solidFill>
                    <a:srgbClr val="F7F4FA"/>
                  </a:solidFill>
                  <a:latin typeface="Aileron Heavy"/>
                </a:rPr>
                <a:t>1</a:t>
              </a:r>
            </a:p>
          </p:txBody>
        </p:sp>
      </p:grpSp>
      <p:grpSp>
        <p:nvGrpSpPr>
          <p:cNvPr id="16" name="Group 16"/>
          <p:cNvGrpSpPr/>
          <p:nvPr/>
        </p:nvGrpSpPr>
        <p:grpSpPr>
          <a:xfrm>
            <a:off x="11022430" y="4586622"/>
            <a:ext cx="1113757" cy="1113757"/>
            <a:chOff x="0" y="0"/>
            <a:chExt cx="1485009" cy="1485009"/>
          </a:xfrm>
        </p:grpSpPr>
        <p:grpSp>
          <p:nvGrpSpPr>
            <p:cNvPr id="17" name="Group 17"/>
            <p:cNvGrpSpPr>
              <a:grpSpLocks noChangeAspect="1"/>
            </p:cNvGrpSpPr>
            <p:nvPr/>
          </p:nvGrpSpPr>
          <p:grpSpPr>
            <a:xfrm>
              <a:off x="0" y="0"/>
              <a:ext cx="1485009" cy="1485009"/>
              <a:chOff x="1371600" y="6705600"/>
              <a:chExt cx="10972800" cy="10972800"/>
            </a:xfrm>
          </p:grpSpPr>
          <p:sp>
            <p:nvSpPr>
              <p:cNvPr id="18" name="Freeform 18"/>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19" name="TextBox 19"/>
            <p:cNvSpPr txBox="1"/>
            <p:nvPr/>
          </p:nvSpPr>
          <p:spPr>
            <a:xfrm>
              <a:off x="316387" y="352056"/>
              <a:ext cx="852236" cy="771373"/>
            </a:xfrm>
            <a:prstGeom prst="rect">
              <a:avLst/>
            </a:prstGeom>
          </p:spPr>
          <p:txBody>
            <a:bodyPr lIns="0" tIns="0" rIns="0" bIns="0" rtlCol="0" anchor="t">
              <a:spAutoFit/>
            </a:bodyPr>
            <a:lstStyle/>
            <a:p>
              <a:pPr algn="ctr">
                <a:lnSpc>
                  <a:spcPts val="4561"/>
                </a:lnSpc>
              </a:pPr>
              <a:r>
                <a:rPr lang="en-US" sz="3801">
                  <a:solidFill>
                    <a:srgbClr val="F7F4FA"/>
                  </a:solidFill>
                  <a:latin typeface="Aileron Heavy"/>
                </a:rPr>
                <a:t>2</a:t>
              </a:r>
            </a:p>
          </p:txBody>
        </p:sp>
      </p:grpSp>
      <p:grpSp>
        <p:nvGrpSpPr>
          <p:cNvPr id="20" name="Group 20"/>
          <p:cNvGrpSpPr/>
          <p:nvPr/>
        </p:nvGrpSpPr>
        <p:grpSpPr>
          <a:xfrm>
            <a:off x="11022430" y="6613577"/>
            <a:ext cx="1113757" cy="1113757"/>
            <a:chOff x="0" y="0"/>
            <a:chExt cx="1485009" cy="1485009"/>
          </a:xfrm>
        </p:grpSpPr>
        <p:grpSp>
          <p:nvGrpSpPr>
            <p:cNvPr id="21" name="Group 21"/>
            <p:cNvGrpSpPr>
              <a:grpSpLocks noChangeAspect="1"/>
            </p:cNvGrpSpPr>
            <p:nvPr/>
          </p:nvGrpSpPr>
          <p:grpSpPr>
            <a:xfrm>
              <a:off x="0" y="0"/>
              <a:ext cx="1485009" cy="1485009"/>
              <a:chOff x="1371600" y="6705600"/>
              <a:chExt cx="10972800" cy="10972800"/>
            </a:xfrm>
          </p:grpSpPr>
          <p:sp>
            <p:nvSpPr>
              <p:cNvPr id="22" name="Freeform 22"/>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9688"/>
              </a:solidFill>
            </p:spPr>
          </p:sp>
        </p:grpSp>
        <p:sp>
          <p:nvSpPr>
            <p:cNvPr id="23" name="TextBox 23"/>
            <p:cNvSpPr txBox="1"/>
            <p:nvPr/>
          </p:nvSpPr>
          <p:spPr>
            <a:xfrm>
              <a:off x="316387" y="352056"/>
              <a:ext cx="852236" cy="771373"/>
            </a:xfrm>
            <a:prstGeom prst="rect">
              <a:avLst/>
            </a:prstGeom>
          </p:spPr>
          <p:txBody>
            <a:bodyPr lIns="0" tIns="0" rIns="0" bIns="0" rtlCol="0" anchor="t">
              <a:spAutoFit/>
            </a:bodyPr>
            <a:lstStyle/>
            <a:p>
              <a:pPr algn="ctr">
                <a:lnSpc>
                  <a:spcPts val="4561"/>
                </a:lnSpc>
              </a:pPr>
              <a:r>
                <a:rPr lang="en-US" sz="3801">
                  <a:solidFill>
                    <a:srgbClr val="F7F4FA"/>
                  </a:solidFill>
                  <a:latin typeface="Aileron Heavy"/>
                </a:rPr>
                <a:t>3</a:t>
              </a:r>
            </a:p>
          </p:txBody>
        </p:sp>
      </p:grpSp>
      <p:grpSp>
        <p:nvGrpSpPr>
          <p:cNvPr id="24" name="Group 24"/>
          <p:cNvGrpSpPr/>
          <p:nvPr/>
        </p:nvGrpSpPr>
        <p:grpSpPr>
          <a:xfrm>
            <a:off x="12879742" y="2562238"/>
            <a:ext cx="3135258" cy="1035337"/>
            <a:chOff x="0" y="0"/>
            <a:chExt cx="4180344" cy="1380449"/>
          </a:xfrm>
        </p:grpSpPr>
        <p:sp>
          <p:nvSpPr>
            <p:cNvPr id="25" name="TextBox 25"/>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MVP</a:t>
              </a:r>
            </a:p>
          </p:txBody>
        </p:sp>
        <p:sp>
          <p:nvSpPr>
            <p:cNvPr id="26" name="TextBox 26"/>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Feb, 16th 2022</a:t>
              </a:r>
            </a:p>
          </p:txBody>
        </p:sp>
      </p:grpSp>
      <p:grpSp>
        <p:nvGrpSpPr>
          <p:cNvPr id="27" name="Group 27"/>
          <p:cNvGrpSpPr/>
          <p:nvPr/>
        </p:nvGrpSpPr>
        <p:grpSpPr>
          <a:xfrm>
            <a:off x="12879742" y="4625831"/>
            <a:ext cx="3697576" cy="1035337"/>
            <a:chOff x="0" y="0"/>
            <a:chExt cx="4930102" cy="1380449"/>
          </a:xfrm>
        </p:grpSpPr>
        <p:sp>
          <p:nvSpPr>
            <p:cNvPr id="28" name="TextBox 28"/>
            <p:cNvSpPr txBox="1"/>
            <p:nvPr/>
          </p:nvSpPr>
          <p:spPr>
            <a:xfrm>
              <a:off x="0" y="0"/>
              <a:ext cx="4930102"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Alpha/Beta User</a:t>
              </a:r>
            </a:p>
          </p:txBody>
        </p:sp>
        <p:sp>
          <p:nvSpPr>
            <p:cNvPr id="29" name="TextBox 29"/>
            <p:cNvSpPr txBox="1"/>
            <p:nvPr/>
          </p:nvSpPr>
          <p:spPr>
            <a:xfrm>
              <a:off x="0" y="832130"/>
              <a:ext cx="4930102" cy="548320"/>
            </a:xfrm>
            <a:prstGeom prst="rect">
              <a:avLst/>
            </a:prstGeom>
          </p:spPr>
          <p:txBody>
            <a:bodyPr lIns="0" tIns="0" rIns="0" bIns="0" rtlCol="0" anchor="t">
              <a:spAutoFit/>
            </a:bodyPr>
            <a:lstStyle/>
            <a:p>
              <a:pPr>
                <a:lnSpc>
                  <a:spcPts val="3499"/>
                </a:lnSpc>
                <a:spcBef>
                  <a:spcPct val="0"/>
                </a:spcBef>
              </a:pPr>
              <a:r>
                <a:rPr lang="en-US" sz="2499">
                  <a:solidFill>
                    <a:srgbClr val="17161C"/>
                  </a:solidFill>
                  <a:latin typeface="Roboto"/>
                </a:rPr>
                <a:t>April, 1st 2022</a:t>
              </a:r>
            </a:p>
          </p:txBody>
        </p:sp>
      </p:grpSp>
      <p:grpSp>
        <p:nvGrpSpPr>
          <p:cNvPr id="30" name="Group 30"/>
          <p:cNvGrpSpPr/>
          <p:nvPr/>
        </p:nvGrpSpPr>
        <p:grpSpPr>
          <a:xfrm>
            <a:off x="12879742" y="6689425"/>
            <a:ext cx="3135258" cy="1035337"/>
            <a:chOff x="0" y="0"/>
            <a:chExt cx="4180344" cy="1380449"/>
          </a:xfrm>
        </p:grpSpPr>
        <p:sp>
          <p:nvSpPr>
            <p:cNvPr id="31" name="TextBox 31"/>
            <p:cNvSpPr txBox="1"/>
            <p:nvPr/>
          </p:nvSpPr>
          <p:spPr>
            <a:xfrm>
              <a:off x="0" y="0"/>
              <a:ext cx="4180344" cy="701489"/>
            </a:xfrm>
            <a:prstGeom prst="rect">
              <a:avLst/>
            </a:prstGeom>
          </p:spPr>
          <p:txBody>
            <a:bodyPr lIns="0" tIns="0" rIns="0" bIns="0" rtlCol="0" anchor="t">
              <a:spAutoFit/>
            </a:bodyPr>
            <a:lstStyle/>
            <a:p>
              <a:pPr>
                <a:lnSpc>
                  <a:spcPts val="4199"/>
                </a:lnSpc>
              </a:pPr>
              <a:r>
                <a:rPr lang="en-US" sz="3499">
                  <a:solidFill>
                    <a:srgbClr val="17161C"/>
                  </a:solidFill>
                  <a:latin typeface="Aileron Heavy"/>
                </a:rPr>
                <a:t>Launch</a:t>
              </a:r>
            </a:p>
          </p:txBody>
        </p:sp>
        <p:sp>
          <p:nvSpPr>
            <p:cNvPr id="32" name="TextBox 32"/>
            <p:cNvSpPr txBox="1"/>
            <p:nvPr/>
          </p:nvSpPr>
          <p:spPr>
            <a:xfrm>
              <a:off x="0" y="822605"/>
              <a:ext cx="4180344" cy="557845"/>
            </a:xfrm>
            <a:prstGeom prst="rect">
              <a:avLst/>
            </a:prstGeom>
          </p:spPr>
          <p:txBody>
            <a:bodyPr lIns="0" tIns="0" rIns="0" bIns="0" rtlCol="0" anchor="t">
              <a:spAutoFit/>
            </a:bodyPr>
            <a:lstStyle/>
            <a:p>
              <a:pPr>
                <a:lnSpc>
                  <a:spcPts val="3500"/>
                </a:lnSpc>
                <a:spcBef>
                  <a:spcPct val="0"/>
                </a:spcBef>
              </a:pPr>
              <a:r>
                <a:rPr lang="en-US" sz="2500">
                  <a:solidFill>
                    <a:srgbClr val="17161C"/>
                  </a:solidFill>
                  <a:latin typeface="Roboto"/>
                </a:rPr>
                <a:t>June, 1st 2022</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Custom</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Aileron Heavy</vt:lpstr>
      <vt:lpstr>Old Standard</vt:lpstr>
      <vt:lpstr>Arial</vt:lpstr>
      <vt:lpstr>Old Standard Bold</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MaileX</dc:title>
  <cp:lastModifiedBy>Faizan Ali</cp:lastModifiedBy>
  <cp:revision>1</cp:revision>
  <dcterms:created xsi:type="dcterms:W3CDTF">2006-08-16T00:00:00Z</dcterms:created>
  <dcterms:modified xsi:type="dcterms:W3CDTF">2022-02-11T04:36:31Z</dcterms:modified>
  <dc:identifier>DAE4A2-km5Q</dc:identifier>
</cp:coreProperties>
</file>