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59" r:id="rId4"/>
    <p:sldId id="263" r:id="rId5"/>
    <p:sldId id="256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805" y="275590"/>
            <a:ext cx="2328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安全</a:t>
            </a:r>
            <a:r>
              <a:rPr lang="en-US" altLang="zh-CN"/>
              <a:t>\</a:t>
            </a:r>
            <a:r>
              <a:rPr lang="zh-CN" altLang="en-US"/>
              <a:t>前后端通讯方案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06645" y="3037543"/>
            <a:ext cx="9867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用户</a:t>
            </a:r>
            <a:r>
              <a:rPr lang="en-US" altLang="zh-CN" sz="1200" dirty="0" smtClean="0"/>
              <a:t>t</a:t>
            </a:r>
            <a:r>
              <a:rPr lang="en-US" altLang="zh-CN" sz="1400" dirty="0" smtClean="0"/>
              <a:t>oken</a:t>
            </a:r>
            <a:r>
              <a:rPr lang="zh-CN" altLang="en-US" sz="1200" dirty="0" smtClean="0"/>
              <a:t>密</a:t>
            </a:r>
            <a:r>
              <a:rPr lang="zh-CN" altLang="en-US" sz="1200" dirty="0"/>
              <a:t>文</a:t>
            </a:r>
            <a:r>
              <a:rPr lang="zh-CN" altLang="en-US" sz="1200" dirty="0" smtClean="0"/>
              <a:t>加到请求头</a:t>
            </a:r>
            <a:r>
              <a:rPr lang="en-US" altLang="zh-CN" sz="1200" dirty="0" smtClean="0"/>
              <a:t>head</a:t>
            </a:r>
            <a:endParaRPr lang="en-US" altLang="zh-CN" sz="12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20410" y="2959100"/>
            <a:ext cx="0" cy="9975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906645" y="2959100"/>
            <a:ext cx="0" cy="9975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11415" y="2994025"/>
            <a:ext cx="2967355" cy="276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会话</a:t>
            </a:r>
            <a:r>
              <a:rPr lang="en-US" altLang="zh-CN" sz="1200" dirty="0"/>
              <a:t>token=AES </a:t>
            </a:r>
            <a:r>
              <a:rPr lang="zh-CN" altLang="en-US" sz="1200" dirty="0"/>
              <a:t>加密（用户登陆名</a:t>
            </a:r>
            <a:r>
              <a:rPr lang="en-US" altLang="zh-CN" sz="1200" dirty="0"/>
              <a:t>+</a:t>
            </a:r>
            <a:r>
              <a:rPr lang="zh-CN" altLang="en-US" sz="1200" dirty="0"/>
              <a:t>时间戳）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030346" y="3337299"/>
            <a:ext cx="118681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POST </a:t>
            </a:r>
            <a:r>
              <a:rPr lang="zh-CN" altLang="en-US" sz="1200" dirty="0" smtClean="0"/>
              <a:t>请求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1695" y="3345815"/>
            <a:ext cx="792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响应数据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7511415" y="3345815"/>
            <a:ext cx="2001520" cy="1371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响应</a:t>
            </a:r>
            <a:r>
              <a:rPr lang="en-US" altLang="zh-CN" sz="1200" dirty="0" err="1" smtClean="0"/>
              <a:t>json</a:t>
            </a:r>
            <a:r>
              <a:rPr lang="zh-CN" altLang="en-US" sz="1200" dirty="0" smtClean="0"/>
              <a:t>的标准格式</a:t>
            </a:r>
            <a:r>
              <a:rPr lang="zh-CN" altLang="en-US" sz="1200" dirty="0"/>
              <a:t>：</a:t>
            </a:r>
            <a:endParaRPr lang="zh-CN" altLang="en-US" sz="1200" dirty="0"/>
          </a:p>
          <a:p>
            <a:r>
              <a:rPr lang="en-US" altLang="zh-CN" sz="1200" dirty="0"/>
              <a:t>{</a:t>
            </a:r>
            <a:endParaRPr lang="en-US" altLang="zh-CN" sz="1200" dirty="0"/>
          </a:p>
          <a:p>
            <a:r>
              <a:rPr lang="en-US" altLang="zh-CN" sz="1200" dirty="0"/>
              <a:t>        *code: </a:t>
            </a:r>
            <a:r>
              <a:rPr lang="zh-CN" altLang="en-US" sz="1200" dirty="0"/>
              <a:t>响应码，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data:{</a:t>
            </a:r>
            <a:r>
              <a:rPr lang="zh-CN" altLang="en-US" sz="1200" dirty="0"/>
              <a:t>数据对象</a:t>
            </a:r>
            <a:r>
              <a:rPr lang="en-US" altLang="zh-CN" sz="1200" dirty="0"/>
              <a:t>}</a:t>
            </a:r>
            <a:r>
              <a:rPr lang="zh-CN" altLang="en-US" sz="1200" dirty="0"/>
              <a:t>，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error:</a:t>
            </a:r>
            <a:r>
              <a:rPr lang="zh-CN" altLang="en-US" sz="1200" dirty="0"/>
              <a:t>错误码，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: </a:t>
            </a:r>
            <a:r>
              <a:rPr lang="zh-CN" altLang="en-US" sz="1200" dirty="0"/>
              <a:t>响应消息</a:t>
            </a:r>
            <a:endParaRPr lang="zh-CN" altLang="en-US" sz="1200" dirty="0"/>
          </a:p>
          <a:p>
            <a:r>
              <a:rPr lang="en-US" altLang="zh-CN" sz="1200" dirty="0"/>
              <a:t>}</a:t>
            </a:r>
            <a:endParaRPr lang="en-US" altLang="zh-CN" sz="12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859530" y="1237615"/>
            <a:ext cx="2961640" cy="1569085"/>
            <a:chOff x="6078" y="1949"/>
            <a:chExt cx="4664" cy="2471"/>
          </a:xfrm>
        </p:grpSpPr>
        <p:sp>
          <p:nvSpPr>
            <p:cNvPr id="21" name="矩形 20"/>
            <p:cNvSpPr/>
            <p:nvPr/>
          </p:nvSpPr>
          <p:spPr>
            <a:xfrm>
              <a:off x="7460" y="3220"/>
              <a:ext cx="1896" cy="1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78" y="1949"/>
              <a:ext cx="4664" cy="1271"/>
              <a:chOff x="6058" y="1949"/>
              <a:chExt cx="4664" cy="1271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6079" y="1949"/>
                <a:ext cx="4643" cy="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交易服务端</a:t>
                </a:r>
                <a:r>
                  <a:rPr lang="en-US" altLang="zh-CN"/>
                  <a:t>API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58" y="2701"/>
                <a:ext cx="4644" cy="519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无状态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7397" y="3450"/>
              <a:ext cx="210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解密、验证访会话</a:t>
              </a:r>
              <a:r>
                <a:rPr lang="en-US" altLang="zh-CN" sz="1200"/>
                <a:t>token</a:t>
              </a:r>
              <a:r>
                <a:rPr lang="zh-CN" altLang="en-US" sz="1200"/>
                <a:t>合法性</a:t>
              </a:r>
              <a:endParaRPr lang="zh-CN" altLang="en-US" sz="1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40530" y="4149725"/>
            <a:ext cx="2291080" cy="1160780"/>
            <a:chOff x="6578" y="6535"/>
            <a:chExt cx="3608" cy="1828"/>
          </a:xfrm>
        </p:grpSpPr>
        <p:sp>
          <p:nvSpPr>
            <p:cNvPr id="5" name="矩形 4"/>
            <p:cNvSpPr/>
            <p:nvPr/>
          </p:nvSpPr>
          <p:spPr>
            <a:xfrm>
              <a:off x="6578" y="6535"/>
              <a:ext cx="1149" cy="1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r>
                <a:rPr lang="zh-CN" altLang="en-US" dirty="0"/>
                <a:t>端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026" y="6535"/>
              <a:ext cx="1149" cy="1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H5</a:t>
              </a:r>
              <a:endParaRPr lang="en-US" altLang="zh-CN"/>
            </a:p>
            <a:p>
              <a:pPr algn="ctr"/>
              <a:r>
                <a:rPr lang="zh-CN" altLang="en-US"/>
                <a:t>端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578" y="6540"/>
              <a:ext cx="1149" cy="4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HTTP</a:t>
              </a:r>
              <a:endParaRPr lang="en-US" altLang="zh-CN"/>
            </a:p>
          </p:txBody>
        </p:sp>
        <p:sp>
          <p:nvSpPr>
            <p:cNvPr id="26" name="矩形 25"/>
            <p:cNvSpPr/>
            <p:nvPr/>
          </p:nvSpPr>
          <p:spPr>
            <a:xfrm>
              <a:off x="9026" y="6535"/>
              <a:ext cx="1160" cy="4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AJAX</a:t>
              </a:r>
              <a:endParaRPr lang="en-US" altLang="zh-CN"/>
            </a:p>
          </p:txBody>
        </p:sp>
      </p:grpSp>
      <p:sp>
        <p:nvSpPr>
          <p:cNvPr id="29" name="矩形 28"/>
          <p:cNvSpPr/>
          <p:nvPr/>
        </p:nvSpPr>
        <p:spPr>
          <a:xfrm>
            <a:off x="1155065" y="1237615"/>
            <a:ext cx="978535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2546350" y="1498600"/>
            <a:ext cx="976630" cy="304800"/>
          </a:xfrm>
          <a:prstGeom prst="lef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55065" y="2314897"/>
            <a:ext cx="9785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MD5(</a:t>
            </a:r>
            <a:r>
              <a:rPr lang="zh-CN" altLang="en-US" sz="1200" dirty="0"/>
              <a:t>密码</a:t>
            </a:r>
            <a:r>
              <a:rPr lang="en-US" altLang="zh-CN" sz="1200" dirty="0"/>
              <a:t>)</a:t>
            </a:r>
            <a:endParaRPr lang="en-US" altLang="zh-CN" sz="1200" dirty="0"/>
          </a:p>
        </p:txBody>
      </p:sp>
      <p:sp>
        <p:nvSpPr>
          <p:cNvPr id="32" name="矩形 31"/>
          <p:cNvSpPr/>
          <p:nvPr/>
        </p:nvSpPr>
        <p:spPr>
          <a:xfrm>
            <a:off x="1155065" y="2025015"/>
            <a:ext cx="978535" cy="279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白名单连接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734175" y="2277110"/>
            <a:ext cx="353949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/>
              <a:t>A</a:t>
            </a:r>
            <a:r>
              <a:rPr lang="en-US" altLang="zh-CN" sz="1200"/>
              <a:t>ES</a:t>
            </a:r>
            <a:r>
              <a:rPr lang="zh-CN" altLang="en-US" sz="1200"/>
              <a:t>解密，用户名正确</a:t>
            </a:r>
            <a:r>
              <a:rPr lang="en-US" altLang="zh-CN" sz="1200"/>
              <a:t>,</a:t>
            </a:r>
            <a:r>
              <a:rPr lang="zh-CN" altLang="en-US" sz="1200"/>
              <a:t>时间在</a:t>
            </a:r>
            <a:r>
              <a:rPr lang="en-US" altLang="zh-CN" sz="1200"/>
              <a:t>24</a:t>
            </a:r>
            <a:r>
              <a:rPr lang="zh-CN" altLang="en-US" sz="1200"/>
              <a:t>小之内</a:t>
            </a:r>
            <a:r>
              <a:rPr lang="en-US" altLang="zh-CN" sz="1200"/>
              <a:t>,</a:t>
            </a:r>
            <a:r>
              <a:rPr lang="zh-CN" altLang="en-US" sz="1200"/>
              <a:t>即验证通过</a:t>
            </a:r>
            <a:endParaRPr lang="en-US" altLang="zh-CN" sz="1200"/>
          </a:p>
        </p:txBody>
      </p:sp>
      <p:cxnSp>
        <p:nvCxnSpPr>
          <p:cNvPr id="34" name="直接箭头连接符 33"/>
          <p:cNvCxnSpPr>
            <a:stCxn id="33" idx="1"/>
          </p:cNvCxnSpPr>
          <p:nvPr/>
        </p:nvCxnSpPr>
        <p:spPr>
          <a:xfrm flipH="1">
            <a:off x="6155473" y="2415223"/>
            <a:ext cx="578702" cy="26894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11415" y="4911066"/>
            <a:ext cx="307142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请求头：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{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*</a:t>
            </a:r>
            <a:r>
              <a:rPr kumimoji="1" lang="en-US" altLang="zh-CN" sz="1200" dirty="0" err="1" smtClean="0"/>
              <a:t>token:xxxxx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  </a:t>
            </a:r>
            <a:r>
              <a:rPr kumimoji="1" lang="en-US" altLang="zh-CN" sz="1200" dirty="0" err="1" smtClean="0"/>
              <a:t>deviceId:xxxxxx</a:t>
            </a:r>
            <a:endParaRPr kumimoji="1" lang="en-US" altLang="zh-CN" sz="1200" dirty="0" smtClean="0"/>
          </a:p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device: android | </a:t>
            </a:r>
            <a:r>
              <a:rPr kumimoji="1" lang="en-US" altLang="zh-CN" sz="1200" dirty="0" err="1" smtClean="0"/>
              <a:t>ios</a:t>
            </a:r>
            <a:r>
              <a:rPr kumimoji="1" lang="en-US" altLang="zh-CN" sz="1200" dirty="0" smtClean="0"/>
              <a:t> | web |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 smtClean="0"/>
              <a:t>wap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}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695" y="3155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应用布署设计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903804" y="3957594"/>
            <a:ext cx="939800" cy="88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FileServer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NAS/OSS</a:t>
            </a:r>
            <a:endParaRPr lang="en-US" altLang="zh-CN" sz="1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681914" y="1517650"/>
            <a:ext cx="1168400" cy="1054100"/>
            <a:chOff x="5101" y="2900"/>
            <a:chExt cx="1840" cy="1660"/>
          </a:xfrm>
        </p:grpSpPr>
        <p:sp>
          <p:nvSpPr>
            <p:cNvPr id="2" name="圆角矩形 1"/>
            <p:cNvSpPr/>
            <p:nvPr/>
          </p:nvSpPr>
          <p:spPr>
            <a:xfrm>
              <a:off x="5101" y="3160"/>
              <a:ext cx="1480" cy="1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Tomcat</a:t>
              </a:r>
              <a:endParaRPr lang="en-US" altLang="zh-CN" sz="12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261" y="3040"/>
              <a:ext cx="1480" cy="1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Tomcat</a:t>
              </a:r>
              <a:endParaRPr lang="en-US" altLang="zh-CN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61" y="2900"/>
              <a:ext cx="1480" cy="1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Tomcat--</a:t>
              </a:r>
              <a:r>
                <a:rPr lang="en-US" altLang="zh-CN" sz="1200" dirty="0" err="1" smtClean="0"/>
                <a:t>api</a:t>
              </a:r>
              <a:endParaRPr lang="en-US" altLang="zh-CN" sz="1200" dirty="0"/>
            </a:p>
          </p:txBody>
        </p:sp>
      </p:grpSp>
      <p:sp>
        <p:nvSpPr>
          <p:cNvPr id="2050" name=" 2050"/>
          <p:cNvSpPr/>
          <p:nvPr/>
        </p:nvSpPr>
        <p:spPr bwMode="auto">
          <a:xfrm>
            <a:off x="469485" y="2833630"/>
            <a:ext cx="889000" cy="64833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33924" y="3114778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8"/>
          <p:cNvGrpSpPr/>
          <p:nvPr/>
        </p:nvGrpSpPr>
        <p:grpSpPr>
          <a:xfrm>
            <a:off x="8857109" y="2692659"/>
            <a:ext cx="1066165" cy="1054100"/>
            <a:chOff x="6845935" y="2978785"/>
            <a:chExt cx="1066165" cy="1054100"/>
          </a:xfrm>
        </p:grpSpPr>
        <p:sp>
          <p:nvSpPr>
            <p:cNvPr id="10" name="流程图: 磁盘 9"/>
            <p:cNvSpPr/>
            <p:nvPr/>
          </p:nvSpPr>
          <p:spPr>
            <a:xfrm>
              <a:off x="6845935" y="3132249"/>
              <a:ext cx="879311" cy="9006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6922875" y="3061146"/>
              <a:ext cx="879311" cy="9006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en-US" altLang="zh-CN" dirty="0"/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7032789" y="2978785"/>
              <a:ext cx="879311" cy="9006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MYSQL DRDS</a:t>
              </a:r>
              <a:endParaRPr lang="en-US" altLang="zh-CN" sz="1200" dirty="0"/>
            </a:p>
          </p:txBody>
        </p:sp>
      </p:grpSp>
      <p:sp>
        <p:nvSpPr>
          <p:cNvPr id="15" name="流程图: 汇总连接 14"/>
          <p:cNvSpPr/>
          <p:nvPr/>
        </p:nvSpPr>
        <p:spPr>
          <a:xfrm>
            <a:off x="4132514" y="1762125"/>
            <a:ext cx="673100" cy="60388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Slb</a:t>
            </a:r>
            <a:r>
              <a:rPr lang="en-US" altLang="zh-CN" sz="1200" dirty="0" smtClean="0"/>
              <a:t>-app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72314" y="2064385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95500" y="2044700"/>
            <a:ext cx="50736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HTTP</a:t>
            </a:r>
            <a:endParaRPr lang="en-US" altLang="zh-CN" sz="1200"/>
          </a:p>
        </p:txBody>
      </p:sp>
      <p:grpSp>
        <p:nvGrpSpPr>
          <p:cNvPr id="22" name="组 21"/>
          <p:cNvGrpSpPr/>
          <p:nvPr/>
        </p:nvGrpSpPr>
        <p:grpSpPr>
          <a:xfrm>
            <a:off x="8865122" y="1386840"/>
            <a:ext cx="980911" cy="979170"/>
            <a:chOff x="6744335" y="926465"/>
            <a:chExt cx="980911" cy="979170"/>
          </a:xfrm>
        </p:grpSpPr>
        <p:sp>
          <p:nvSpPr>
            <p:cNvPr id="8" name="圆角矩形 7"/>
            <p:cNvSpPr/>
            <p:nvPr/>
          </p:nvSpPr>
          <p:spPr>
            <a:xfrm>
              <a:off x="6744335" y="1016000"/>
              <a:ext cx="939800" cy="889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Cache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Server</a:t>
              </a:r>
              <a:endParaRPr lang="en-US" altLang="zh-CN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785446" y="926465"/>
              <a:ext cx="939800" cy="889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Cache-</a:t>
              </a:r>
              <a:r>
                <a:rPr lang="en-US" altLang="zh-CN" sz="1200" dirty="0" err="1" smtClean="0"/>
                <a:t>redis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Server</a:t>
              </a:r>
              <a:endParaRPr lang="en-US" altLang="zh-CN" sz="1200" dirty="0"/>
            </a:p>
          </p:txBody>
        </p:sp>
      </p:grpSp>
      <p:sp>
        <p:nvSpPr>
          <p:cNvPr id="25" name="流程图: 汇总连接 14"/>
          <p:cNvSpPr/>
          <p:nvPr/>
        </p:nvSpPr>
        <p:spPr>
          <a:xfrm>
            <a:off x="4132514" y="3927230"/>
            <a:ext cx="673100" cy="60388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Slb</a:t>
            </a:r>
            <a:r>
              <a:rPr lang="en-US" altLang="zh-CN" sz="1200" dirty="0" smtClean="0"/>
              <a:t>-admin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602865" y="2918012"/>
            <a:ext cx="489959" cy="41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nat</a:t>
            </a:r>
            <a:endParaRPr kumimoji="1" lang="zh-CN" altLang="en-US" dirty="0"/>
          </a:p>
        </p:txBody>
      </p:sp>
      <p:grpSp>
        <p:nvGrpSpPr>
          <p:cNvPr id="27" name="组合 13"/>
          <p:cNvGrpSpPr/>
          <p:nvPr/>
        </p:nvGrpSpPr>
        <p:grpSpPr>
          <a:xfrm>
            <a:off x="5681914" y="3729727"/>
            <a:ext cx="1168400" cy="1054100"/>
            <a:chOff x="5101" y="2900"/>
            <a:chExt cx="1840" cy="1660"/>
          </a:xfrm>
        </p:grpSpPr>
        <p:sp>
          <p:nvSpPr>
            <p:cNvPr id="28" name="圆角矩形 27"/>
            <p:cNvSpPr/>
            <p:nvPr/>
          </p:nvSpPr>
          <p:spPr>
            <a:xfrm>
              <a:off x="5101" y="3160"/>
              <a:ext cx="1480" cy="1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Tomcat</a:t>
              </a:r>
              <a:endParaRPr lang="en-US" altLang="zh-CN" sz="120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261" y="3040"/>
              <a:ext cx="1480" cy="1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Tomcat</a:t>
              </a:r>
              <a:endParaRPr lang="en-US" altLang="zh-CN" sz="12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461" y="2900"/>
              <a:ext cx="1480" cy="1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Tomcat-admin</a:t>
              </a:r>
              <a:endParaRPr lang="en-US" altLang="zh-CN" sz="1200" dirty="0"/>
            </a:p>
          </p:txBody>
        </p:sp>
      </p:grpSp>
      <p:cxnSp>
        <p:nvCxnSpPr>
          <p:cNvPr id="32" name="直接箭头连接符 15"/>
          <p:cNvCxnSpPr/>
          <p:nvPr/>
        </p:nvCxnSpPr>
        <p:spPr>
          <a:xfrm>
            <a:off x="5072314" y="4276462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"/>
          <p:cNvCxnSpPr/>
          <p:nvPr/>
        </p:nvCxnSpPr>
        <p:spPr>
          <a:xfrm>
            <a:off x="7116379" y="2002379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5"/>
          <p:cNvCxnSpPr/>
          <p:nvPr/>
        </p:nvCxnSpPr>
        <p:spPr>
          <a:xfrm>
            <a:off x="7184146" y="4276462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6"/>
          <p:cNvCxnSpPr/>
          <p:nvPr/>
        </p:nvCxnSpPr>
        <p:spPr>
          <a:xfrm flipV="1">
            <a:off x="3286208" y="2495620"/>
            <a:ext cx="46990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7"/>
          <p:cNvCxnSpPr/>
          <p:nvPr/>
        </p:nvCxnSpPr>
        <p:spPr>
          <a:xfrm>
            <a:off x="3344919" y="3675656"/>
            <a:ext cx="431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5"/>
          <p:cNvCxnSpPr/>
          <p:nvPr/>
        </p:nvCxnSpPr>
        <p:spPr>
          <a:xfrm>
            <a:off x="7116379" y="2722803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15"/>
          <p:cNvCxnSpPr/>
          <p:nvPr/>
        </p:nvCxnSpPr>
        <p:spPr>
          <a:xfrm>
            <a:off x="7157737" y="3109063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5"/>
          <p:cNvCxnSpPr/>
          <p:nvPr/>
        </p:nvCxnSpPr>
        <p:spPr>
          <a:xfrm>
            <a:off x="7184146" y="3502093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5"/>
          <p:cNvCxnSpPr/>
          <p:nvPr/>
        </p:nvCxnSpPr>
        <p:spPr>
          <a:xfrm>
            <a:off x="7157737" y="3894827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5"/>
          <p:cNvCxnSpPr/>
          <p:nvPr/>
        </p:nvCxnSpPr>
        <p:spPr>
          <a:xfrm>
            <a:off x="7117928" y="2369260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88" y="134189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交互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150224" y="1468811"/>
            <a:ext cx="1963270" cy="443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API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0224" y="2595282"/>
            <a:ext cx="1963270" cy="712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AjaxRequestor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60359" y="4666130"/>
            <a:ext cx="10712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所有业务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096000" y="3644152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6096000" y="2057400"/>
            <a:ext cx="0" cy="2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56492" y="2595282"/>
            <a:ext cx="3509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该对象封闭装</a:t>
            </a:r>
            <a:r>
              <a:rPr kumimoji="1" lang="en-US" altLang="zh-CN" sz="1200" dirty="0" err="1" smtClean="0"/>
              <a:t>ajax</a:t>
            </a:r>
            <a:r>
              <a:rPr kumimoji="1" lang="zh-CN" altLang="en-US" sz="1200" dirty="0" smtClean="0"/>
              <a:t>的细节：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1,</a:t>
            </a:r>
            <a:r>
              <a:rPr kumimoji="1" lang="zh-CN" altLang="en-US" sz="1200" dirty="0" smtClean="0"/>
              <a:t>限制只能</a:t>
            </a:r>
            <a:r>
              <a:rPr kumimoji="1" lang="en-US" altLang="zh-CN" sz="1200" dirty="0" smtClean="0"/>
              <a:t>POST</a:t>
            </a:r>
            <a:r>
              <a:rPr kumimoji="1" lang="zh-CN" altLang="en-US" sz="1200" dirty="0" smtClean="0"/>
              <a:t>提交；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2,</a:t>
            </a:r>
            <a:r>
              <a:rPr kumimoji="1" lang="zh-CN" altLang="en-US" sz="1200" dirty="0" smtClean="0"/>
              <a:t>在请求头里附加</a:t>
            </a:r>
            <a:r>
              <a:rPr kumimoji="1" lang="en-US" altLang="zh-CN" sz="1200" dirty="0" smtClean="0"/>
              <a:t>”</a:t>
            </a:r>
            <a:r>
              <a:rPr kumimoji="1" lang="zh-CN" altLang="en-US" sz="1200" dirty="0" smtClean="0"/>
              <a:t>用户</a:t>
            </a:r>
            <a:r>
              <a:rPr kumimoji="1" lang="en-US" altLang="zh-CN" sz="1200" dirty="0" smtClean="0"/>
              <a:t>token”,”</a:t>
            </a:r>
            <a:r>
              <a:rPr kumimoji="1" lang="zh-CN" altLang="en-US" sz="1200" dirty="0" smtClean="0"/>
              <a:t>设备</a:t>
            </a:r>
            <a:r>
              <a:rPr kumimoji="1" lang="en-US" altLang="zh-CN" sz="1200" dirty="0" smtClean="0"/>
              <a:t>ID”,”</a:t>
            </a:r>
            <a:r>
              <a:rPr kumimoji="1" lang="zh-CN" altLang="en-US" sz="1200" dirty="0" smtClean="0"/>
              <a:t>设备类型</a:t>
            </a:r>
            <a:r>
              <a:rPr kumimoji="1" lang="en-US" altLang="zh-CN" sz="1200" dirty="0" smtClean="0"/>
              <a:t>“</a:t>
            </a:r>
            <a:r>
              <a:rPr kumimoji="1" lang="zh-CN" altLang="en-US" sz="1200" dirty="0" smtClean="0"/>
              <a:t>等客户、终端信息数据项；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3,</a:t>
            </a:r>
            <a:r>
              <a:rPr kumimoji="1" lang="zh-CN" altLang="en-US" sz="1200" dirty="0" smtClean="0"/>
              <a:t>解析标准的响应</a:t>
            </a:r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数据；</a:t>
            </a:r>
            <a:endParaRPr kumimoji="1" lang="zh-CN" altLang="en-US" sz="1200" dirty="0"/>
          </a:p>
        </p:txBody>
      </p:sp>
      <p:cxnSp>
        <p:nvCxnSpPr>
          <p:cNvPr id="13" name="直线连接符 12"/>
          <p:cNvCxnSpPr/>
          <p:nvPr/>
        </p:nvCxnSpPr>
        <p:spPr>
          <a:xfrm flipH="1">
            <a:off x="7409329" y="2951629"/>
            <a:ext cx="739589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16100" y="4401820"/>
            <a:ext cx="6426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前端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48615" y="21018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逻辑分层结构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88865" y="914400"/>
            <a:ext cx="24003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API(</a:t>
            </a:r>
            <a:r>
              <a:rPr lang="zh-CN" altLang="en-US"/>
              <a:t>事务写在这层）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34230" y="1625600"/>
            <a:ext cx="142367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业务服务（</a:t>
            </a:r>
            <a:r>
              <a:rPr lang="en-US" altLang="zh-CN"/>
              <a:t>Service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30600" y="2311400"/>
            <a:ext cx="25273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数据访问层（</a:t>
            </a:r>
            <a:r>
              <a:rPr lang="en-US" altLang="zh-CN"/>
              <a:t>Mybatis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209665" y="1625600"/>
            <a:ext cx="1080135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endParaRPr lang="zh-CN" altLang="en-US"/>
          </a:p>
          <a:p>
            <a:pPr algn="ctr"/>
            <a:r>
              <a:rPr lang="zh-CN" altLang="en-US"/>
              <a:t>缓存层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654300" y="3225800"/>
            <a:ext cx="53467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767330" y="3543300"/>
            <a:ext cx="4522470" cy="63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业务逻辑</a:t>
            </a:r>
            <a:r>
              <a:rPr lang="zh-CN" altLang="en-US" dirty="0" smtClean="0"/>
              <a:t>（一个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对应一个同名的</a:t>
            </a:r>
            <a:r>
              <a:rPr lang="en-US" altLang="zh-CN" dirty="0" smtClean="0"/>
              <a:t>JS)</a:t>
            </a:r>
            <a:r>
              <a:rPr lang="en-US" altLang="zh-CN" dirty="0" smtClean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67330" y="4235450"/>
            <a:ext cx="4522470" cy="648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通用模块</a:t>
            </a:r>
            <a:r>
              <a:rPr lang="zh-CN" altLang="en-US" dirty="0" smtClean="0"/>
              <a:t>（请求，数据</a:t>
            </a:r>
            <a:r>
              <a:rPr lang="zh-CN" altLang="en-US" dirty="0"/>
              <a:t>转换，封装，验证</a:t>
            </a:r>
            <a:r>
              <a:rPr lang="en-US" altLang="zh-CN" dirty="0"/>
              <a:t>..) </a:t>
            </a:r>
            <a:endParaRPr lang="en-US" altLang="zh-CN" dirty="0"/>
          </a:p>
          <a:p>
            <a:pPr algn="ctr"/>
            <a:r>
              <a:rPr lang="en-US" altLang="zh-CN" dirty="0" err="1" smtClean="0">
                <a:sym typeface="+mn-ea"/>
              </a:rPr>
              <a:t>AJaxRequestor,Common</a:t>
            </a:r>
            <a:r>
              <a:rPr lang="en-US" altLang="zh-CN" dirty="0" smtClean="0">
                <a:sym typeface="+mn-ea"/>
              </a:rPr>
              <a:t>….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55900" y="4985217"/>
            <a:ext cx="4521835" cy="7835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三方依赖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jQuery,Bootstap,Angular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FrameWork</a:t>
            </a:r>
            <a:r>
              <a:rPr lang="en-US" altLang="zh-CN" dirty="0" smtClean="0"/>
              <a:t> 7…)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816100" y="1790700"/>
            <a:ext cx="6426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后端</a:t>
            </a:r>
            <a:endParaRPr lang="zh-CN" altLang="en-US" b="1"/>
          </a:p>
        </p:txBody>
      </p:sp>
      <p:sp>
        <p:nvSpPr>
          <p:cNvPr id="19" name="圆角矩形 18"/>
          <p:cNvSpPr/>
          <p:nvPr/>
        </p:nvSpPr>
        <p:spPr>
          <a:xfrm>
            <a:off x="2755900" y="914400"/>
            <a:ext cx="661035" cy="635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异常处理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2766695" y="1625600"/>
            <a:ext cx="65024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异常抛出</a:t>
            </a:r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3530600" y="914400"/>
            <a:ext cx="1244600" cy="635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系统、业务、错误日志</a:t>
            </a:r>
            <a:endParaRPr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3530600" y="1617980"/>
            <a:ext cx="989330" cy="6413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运维日志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457200" y="889000"/>
            <a:ext cx="14452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橙色块内容，以及事务都采用</a:t>
            </a:r>
            <a:r>
              <a:rPr lang="en-US" altLang="zh-CN" sz="1200"/>
              <a:t>SPRING AOP</a:t>
            </a:r>
            <a:r>
              <a:rPr lang="zh-CN" altLang="en-US" sz="1200"/>
              <a:t>机制来实现；</a:t>
            </a:r>
            <a:endParaRPr lang="en-US" altLang="zh-CN" sz="12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927860" y="1209040"/>
            <a:ext cx="41910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8465" y="28956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技术架构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366010" y="2190115"/>
            <a:ext cx="1854835" cy="6292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jQuery,bootstrap</a:t>
            </a:r>
            <a:r>
              <a:rPr lang="en-US" altLang="zh-CN" sz="1400" dirty="0"/>
              <a:t>,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Angular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adminlte</a:t>
            </a:r>
            <a:r>
              <a:rPr lang="en-US" altLang="zh-CN" sz="1400" dirty="0" smtClean="0"/>
              <a:t>...</a:t>
            </a:r>
            <a:endParaRPr lang="en-US" altLang="zh-CN" sz="1400" dirty="0"/>
          </a:p>
        </p:txBody>
      </p:sp>
      <p:sp>
        <p:nvSpPr>
          <p:cNvPr id="5" name="圆角矩形 4"/>
          <p:cNvSpPr/>
          <p:nvPr/>
        </p:nvSpPr>
        <p:spPr>
          <a:xfrm>
            <a:off x="2353310" y="2895600"/>
            <a:ext cx="1854835" cy="317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H5,CSS3,JS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4380230" y="2190115"/>
            <a:ext cx="779145" cy="14433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spring </a:t>
            </a:r>
            <a:r>
              <a:rPr lang="en-US" altLang="zh-CN" sz="1400" dirty="0" err="1"/>
              <a:t>mvc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restful</a:t>
            </a:r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sp>
        <p:nvSpPr>
          <p:cNvPr id="8" name="圆角矩形 7"/>
          <p:cNvSpPr/>
          <p:nvPr/>
        </p:nvSpPr>
        <p:spPr>
          <a:xfrm>
            <a:off x="5208270" y="2190115"/>
            <a:ext cx="979170" cy="1442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ym typeface="+mn-ea"/>
              </a:rPr>
              <a:t>mybatis</a:t>
            </a:r>
            <a:endParaRPr lang="en-US" altLang="zh-CN" sz="1400" dirty="0"/>
          </a:p>
          <a:p>
            <a:pPr algn="ctr"/>
            <a:r>
              <a:rPr lang="en-US" altLang="zh-CN" sz="1400" dirty="0" err="1">
                <a:sym typeface="+mn-ea"/>
              </a:rPr>
              <a:t>pojo</a:t>
            </a:r>
            <a:endParaRPr lang="en-US" altLang="zh-CN" sz="1400" dirty="0"/>
          </a:p>
          <a:p>
            <a:pPr algn="ctr"/>
            <a:r>
              <a:rPr lang="en-US" altLang="zh-CN" sz="1400" dirty="0">
                <a:sym typeface="+mn-ea"/>
              </a:rPr>
              <a:t>spring </a:t>
            </a:r>
            <a:r>
              <a:rPr lang="en-US" altLang="zh-CN" sz="1400" dirty="0" err="1">
                <a:sym typeface="+mn-ea"/>
              </a:rPr>
              <a:t>ioc</a:t>
            </a:r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>
                <a:sym typeface="+mn-ea"/>
              </a:rPr>
              <a:t>spring </a:t>
            </a:r>
            <a:r>
              <a:rPr lang="en-US" altLang="zh-CN" sz="1400" dirty="0" err="1">
                <a:sym typeface="+mn-ea"/>
              </a:rPr>
              <a:t>aop</a:t>
            </a:r>
            <a:endParaRPr lang="en-US" altLang="zh-CN" sz="1400" dirty="0">
              <a:sym typeface="+mn-ea"/>
            </a:endParaRPr>
          </a:p>
          <a:p>
            <a:pPr algn="ctr"/>
            <a:endParaRPr lang="en-US" altLang="zh-CN" sz="1400" dirty="0"/>
          </a:p>
        </p:txBody>
      </p:sp>
      <p:sp>
        <p:nvSpPr>
          <p:cNvPr id="9" name="圆角矩形 8"/>
          <p:cNvSpPr/>
          <p:nvPr/>
        </p:nvSpPr>
        <p:spPr>
          <a:xfrm>
            <a:off x="8509000" y="2190115"/>
            <a:ext cx="1016000" cy="1443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r>
              <a:rPr lang="en-US" altLang="zh-CN" sz="1400" dirty="0"/>
              <a:t> 6/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marriadb</a:t>
            </a:r>
            <a:endParaRPr lang="en-US" altLang="zh-CN" sz="1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330700" y="1752600"/>
            <a:ext cx="0" cy="18796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66000" y="1753235"/>
            <a:ext cx="0" cy="18796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607300" y="2190115"/>
            <a:ext cx="749300" cy="1442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MAP/REDIS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2960370" y="147320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21960" y="147320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313420" y="158750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235065" y="2190115"/>
            <a:ext cx="965835" cy="1442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common-codec,</a:t>
            </a:r>
            <a:endParaRPr lang="en-US" altLang="zh-CN" sz="1400" dirty="0"/>
          </a:p>
          <a:p>
            <a:pPr algn="ctr"/>
            <a:r>
              <a:rPr lang="en-US" altLang="zh-CN" sz="1400" dirty="0"/>
              <a:t>log4j,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jdk</a:t>
            </a:r>
            <a:r>
              <a:rPr lang="en-US" altLang="zh-CN" sz="1400" dirty="0"/>
              <a:t> 8</a:t>
            </a:r>
            <a:endParaRPr lang="en-US" altLang="zh-CN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2366010" y="3315335"/>
            <a:ext cx="1854835" cy="317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android,ios </a:t>
            </a:r>
            <a:r>
              <a:rPr lang="zh-CN" altLang="en-US" sz="1400"/>
              <a:t>相关技术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4380865" y="3873500"/>
            <a:ext cx="282003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Maven,SVN,Eclipse</a:t>
            </a:r>
            <a:r>
              <a:rPr lang="en-US" altLang="zh-CN" dirty="0"/>
              <a:t>/IDEA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366010" y="3835400"/>
            <a:ext cx="184213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WebStorm</a:t>
            </a:r>
            <a:endParaRPr lang="en-US" altLang="zh-CN" dirty="0"/>
          </a:p>
          <a:p>
            <a:pPr algn="ctr"/>
            <a:r>
              <a:rPr lang="en-US" altLang="zh-CN" dirty="0" err="1" smtClean="0"/>
              <a:t>HBuilder</a:t>
            </a:r>
            <a:endParaRPr lang="en-US" altLang="zh-CN" dirty="0"/>
          </a:p>
          <a:p>
            <a:pPr algn="ctr"/>
            <a:r>
              <a:rPr lang="en-US" altLang="zh-CN" dirty="0" err="1"/>
              <a:t>Xcode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7607935" y="3873500"/>
            <a:ext cx="191706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PowerDesigner</a:t>
            </a:r>
            <a:r>
              <a:rPr lang="en-US" altLang="zh-CN" dirty="0"/>
              <a:t> 15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27685" y="345440"/>
            <a:ext cx="797433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 smtClean="0"/>
              <a:t>调</a:t>
            </a:r>
            <a:r>
              <a:rPr lang="zh-CN" altLang="zh-CN" sz="4400" dirty="0"/>
              <a:t>时的跨域方案：</a:t>
            </a:r>
            <a:endParaRPr lang="zh-CN" altLang="zh-CN" sz="4400" dirty="0"/>
          </a:p>
          <a:p>
            <a:r>
              <a:rPr lang="zh-CN" altLang="zh-CN" sz="2400" dirty="0"/>
              <a:t> </a:t>
            </a:r>
            <a:r>
              <a:rPr lang="zh-CN" altLang="en-US" sz="2400" dirty="0"/>
              <a:t>后台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在程序阶段，打开跨域支持；并周期性的布署应用到云端测试环境； 供前端调用；</a:t>
            </a:r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4400" dirty="0"/>
              <a:t>前端打包：</a:t>
            </a:r>
            <a:endParaRPr lang="en-US" altLang="zh-CN" sz="4400" dirty="0"/>
          </a:p>
          <a:p>
            <a:r>
              <a:rPr lang="zh-CN" altLang="en-US" sz="2400" dirty="0"/>
              <a:t>前端程序通过</a:t>
            </a:r>
            <a:r>
              <a:rPr lang="en-US" altLang="zh-CN" sz="2400" dirty="0" err="1"/>
              <a:t>Hbuilde</a:t>
            </a:r>
            <a:r>
              <a:rPr lang="zh-CN" altLang="en-US" sz="2400" dirty="0"/>
              <a:t>打包成</a:t>
            </a:r>
            <a:r>
              <a:rPr lang="en-US" altLang="zh-CN" sz="2400" dirty="0" err="1"/>
              <a:t>Android,IOS</a:t>
            </a:r>
            <a:r>
              <a:rPr lang="zh-CN" altLang="en-US" sz="2400" dirty="0"/>
              <a:t>应用，并通过</a:t>
            </a:r>
            <a:r>
              <a:rPr lang="en-US" altLang="zh-CN" sz="2400" dirty="0" err="1"/>
              <a:t>Hbuider</a:t>
            </a:r>
            <a:r>
              <a:rPr lang="zh-CN" altLang="en-US" sz="2400" dirty="0"/>
              <a:t> 插件访问本地功能（如：照相）</a:t>
            </a:r>
            <a:r>
              <a:rPr lang="zh-CN" sz="2400" dirty="0" smtClean="0"/>
              <a:t>试</a:t>
            </a:r>
            <a:r>
              <a:rPr lang="zh-CN" altLang="en-US" sz="1200" dirty="0" smtClean="0"/>
              <a:t>；</a:t>
            </a:r>
            <a:endParaRPr lang="en-US" altLang="zh-CN" sz="1200" dirty="0"/>
          </a:p>
          <a:p>
            <a:endParaRPr lang="en-US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184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JS与API交互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hyq</dc:creator>
  <cp:lastModifiedBy>宋D</cp:lastModifiedBy>
  <cp:revision>47</cp:revision>
  <cp:lastPrinted>2018-05-04T14:16:00Z</cp:lastPrinted>
  <dcterms:created xsi:type="dcterms:W3CDTF">2017-05-19T08:00:00Z</dcterms:created>
  <dcterms:modified xsi:type="dcterms:W3CDTF">2019-01-21T06:05:44Z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