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20B0604020202020204" charset="0"/>
      <p:regular r:id="rId19"/>
    </p:embeddedFont>
    <p:embeddedFont>
      <p:font typeface="Montserrat Extra-Bold Italics" panose="020B0604020202020204" charset="0"/>
      <p:regular r:id="rId20"/>
    </p:embeddedFont>
    <p:embeddedFont>
      <p:font typeface="Montserrat Extra-Bold" panose="020B0604020202020204" charset="0"/>
      <p:regular r:id="rId21"/>
    </p:embeddedFont>
    <p:embeddedFont>
      <p:font typeface="Courier New OS" panose="02070409020205090404" charset="0"/>
      <p:regular r:id="rId22"/>
    </p:embeddedFont>
    <p:embeddedFont>
      <p:font typeface="Montserrat Italics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75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1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1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1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1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1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1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786" b="77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7020778">
            <a:off x="-6402716" y="821505"/>
            <a:ext cx="16230600" cy="10441156"/>
          </a:xfrm>
          <a:prstGeom prst="rect">
            <a:avLst/>
          </a:prstGeom>
          <a:solidFill>
            <a:srgbClr val="9E3D22"/>
          </a:solidFill>
        </p:spPr>
      </p:sp>
      <p:sp>
        <p:nvSpPr>
          <p:cNvPr id="4" name="AutoShape 4"/>
          <p:cNvSpPr/>
          <p:nvPr/>
        </p:nvSpPr>
        <p:spPr>
          <a:xfrm rot="-7020778">
            <a:off x="-7861675" y="821505"/>
            <a:ext cx="16230600" cy="10441156"/>
          </a:xfrm>
          <a:prstGeom prst="rect">
            <a:avLst/>
          </a:prstGeom>
          <a:solidFill>
            <a:srgbClr val="B44923"/>
          </a:solidFill>
        </p:spPr>
      </p:sp>
      <p:sp>
        <p:nvSpPr>
          <p:cNvPr id="5" name="TextBox 5"/>
          <p:cNvSpPr txBox="1"/>
          <p:nvPr/>
        </p:nvSpPr>
        <p:spPr>
          <a:xfrm>
            <a:off x="628699" y="5622349"/>
            <a:ext cx="10799778" cy="3223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77"/>
              </a:lnSpc>
            </a:pPr>
            <a:r>
              <a:rPr lang="en-US" sz="9300" spc="-548">
                <a:solidFill>
                  <a:srgbClr val="FFFFFF"/>
                </a:solidFill>
                <a:latin typeface="Montserrat Extra-Bold Italics"/>
              </a:rPr>
              <a:t>ATTRITED CUSTOMER ANALYSIS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490447" y="1085850"/>
            <a:ext cx="4768853" cy="375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14"/>
              </a:lnSpc>
            </a:pPr>
            <a:r>
              <a:rPr lang="en-US" sz="2871" spc="57">
                <a:solidFill>
                  <a:srgbClr val="FFFFFF"/>
                </a:solidFill>
                <a:latin typeface="Montserrat Italics"/>
              </a:rPr>
              <a:t>DIO ALIF ARFIANSYAH</a:t>
            </a:r>
          </a:p>
        </p:txBody>
      </p:sp>
      <p:sp>
        <p:nvSpPr>
          <p:cNvPr id="7" name="Freeform 7"/>
          <p:cNvSpPr/>
          <p:nvPr/>
        </p:nvSpPr>
        <p:spPr>
          <a:xfrm>
            <a:off x="1028700" y="1028700"/>
            <a:ext cx="1783058" cy="295015"/>
          </a:xfrm>
          <a:custGeom>
            <a:avLst/>
            <a:gdLst/>
            <a:ahLst/>
            <a:cxnLst/>
            <a:rect l="l" t="t" r="r" b="b"/>
            <a:pathLst>
              <a:path w="1783058" h="295015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476242" y="8956802"/>
            <a:ext cx="1783058" cy="295015"/>
          </a:xfrm>
          <a:custGeom>
            <a:avLst/>
            <a:gdLst/>
            <a:ahLst/>
            <a:cxnLst/>
            <a:rect l="l" t="t" r="r" b="b"/>
            <a:pathLst>
              <a:path w="1783058" h="295015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AutoShape 9"/>
          <p:cNvSpPr/>
          <p:nvPr/>
        </p:nvSpPr>
        <p:spPr>
          <a:xfrm>
            <a:off x="-1536273" y="4580698"/>
            <a:ext cx="5244233" cy="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-2298994" y="9582841"/>
            <a:ext cx="9005773" cy="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-3516288" y="3712270"/>
            <a:ext cx="5720180" cy="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3066191" y="2823187"/>
            <a:ext cx="930938" cy="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628699" y="2392260"/>
            <a:ext cx="1291530" cy="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id="3" name="AutoShape 3"/>
          <p:cNvSpPr/>
          <p:nvPr/>
        </p:nvSpPr>
        <p:spPr>
          <a:xfrm rot="-8231889">
            <a:off x="-10109114" y="6176620"/>
            <a:ext cx="16230600" cy="10441156"/>
          </a:xfrm>
          <a:prstGeom prst="rect">
            <a:avLst/>
          </a:prstGeom>
          <a:solidFill>
            <a:srgbClr val="9E3D22"/>
          </a:solidFill>
        </p:spPr>
      </p:sp>
      <p:sp>
        <p:nvSpPr>
          <p:cNvPr id="4" name="AutoShape 4"/>
          <p:cNvSpPr/>
          <p:nvPr/>
        </p:nvSpPr>
        <p:spPr>
          <a:xfrm rot="-8231889">
            <a:off x="-10507643" y="6538090"/>
            <a:ext cx="16230600" cy="10441156"/>
          </a:xfrm>
          <a:prstGeom prst="rect">
            <a:avLst/>
          </a:prstGeom>
          <a:solidFill>
            <a:srgbClr val="B44923"/>
          </a:solidFill>
        </p:spPr>
      </p:sp>
      <p:sp>
        <p:nvSpPr>
          <p:cNvPr id="5" name="Freeform 5"/>
          <p:cNvSpPr/>
          <p:nvPr/>
        </p:nvSpPr>
        <p:spPr>
          <a:xfrm>
            <a:off x="1028700" y="1028700"/>
            <a:ext cx="1783058" cy="295015"/>
          </a:xfrm>
          <a:custGeom>
            <a:avLst/>
            <a:gdLst/>
            <a:ahLst/>
            <a:cxnLst/>
            <a:rect l="l" t="t" r="r" b="b"/>
            <a:pathLst>
              <a:path w="1783058" h="295015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452893" y="7316416"/>
            <a:ext cx="2556816" cy="2575547"/>
          </a:xfrm>
          <a:custGeom>
            <a:avLst/>
            <a:gdLst/>
            <a:ahLst/>
            <a:cxnLst/>
            <a:rect l="l" t="t" r="r" b="b"/>
            <a:pathLst>
              <a:path w="2556816" h="2575547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730039" y="1733723"/>
            <a:ext cx="2556816" cy="2575547"/>
          </a:xfrm>
          <a:custGeom>
            <a:avLst/>
            <a:gdLst/>
            <a:ahLst/>
            <a:cxnLst/>
            <a:rect l="l" t="t" r="r" b="b"/>
            <a:pathLst>
              <a:path w="2556816" h="2575547">
                <a:moveTo>
                  <a:pt x="0" y="0"/>
                </a:moveTo>
                <a:lnTo>
                  <a:pt x="2556815" y="0"/>
                </a:lnTo>
                <a:lnTo>
                  <a:pt x="2556815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>
            <a:off x="1827653" y="2945296"/>
            <a:ext cx="1386321" cy="0"/>
          </a:xfrm>
          <a:prstGeom prst="line">
            <a:avLst/>
          </a:prstGeom>
          <a:ln w="76200" cap="flat">
            <a:solidFill>
              <a:srgbClr val="B4492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7817362" y="3024317"/>
            <a:ext cx="10470638" cy="3612452"/>
          </a:xfrm>
          <a:custGeom>
            <a:avLst/>
            <a:gdLst/>
            <a:ahLst/>
            <a:cxnLst/>
            <a:rect l="l" t="t" r="r" b="b"/>
            <a:pathLst>
              <a:path w="10470638" h="3612452">
                <a:moveTo>
                  <a:pt x="0" y="0"/>
                </a:moveTo>
                <a:lnTo>
                  <a:pt x="10470638" y="0"/>
                </a:lnTo>
                <a:lnTo>
                  <a:pt x="10470638" y="3612452"/>
                </a:lnTo>
                <a:lnTo>
                  <a:pt x="0" y="36124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5634" t="-160994" r="-58856" b="-6401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827653" y="3615305"/>
            <a:ext cx="5679993" cy="1445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86"/>
              </a:lnSpc>
            </a:pPr>
            <a:r>
              <a:rPr lang="en-US" sz="5700" spc="-336">
                <a:solidFill>
                  <a:srgbClr val="9E3D22"/>
                </a:solidFill>
                <a:latin typeface="Montserrat Extra-Bold Italics"/>
              </a:rPr>
              <a:t>INSIGHT VISUALIZATION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27653" y="5313349"/>
            <a:ext cx="5679993" cy="2331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  <a:spcBef>
                <a:spcPct val="0"/>
              </a:spcBef>
            </a:pPr>
            <a:r>
              <a:rPr lang="en-US" sz="2400" spc="48">
                <a:solidFill>
                  <a:srgbClr val="9E3D22"/>
                </a:solidFill>
                <a:latin typeface="Montserrat"/>
              </a:rPr>
              <a:t>Pelanggan yang memutuskan untuk berhenti didominasi oleh pelanggan dengan umur diatas 40 tahun, sehingga dengan umur tersebut akan menjadi poin perhatian khusus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id="3" name="AutoShape 3"/>
          <p:cNvSpPr/>
          <p:nvPr/>
        </p:nvSpPr>
        <p:spPr>
          <a:xfrm rot="-8231889">
            <a:off x="-10109114" y="6176620"/>
            <a:ext cx="16230600" cy="10441156"/>
          </a:xfrm>
          <a:prstGeom prst="rect">
            <a:avLst/>
          </a:prstGeom>
          <a:solidFill>
            <a:srgbClr val="9E3D22"/>
          </a:solidFill>
        </p:spPr>
      </p:sp>
      <p:sp>
        <p:nvSpPr>
          <p:cNvPr id="4" name="AutoShape 4"/>
          <p:cNvSpPr/>
          <p:nvPr/>
        </p:nvSpPr>
        <p:spPr>
          <a:xfrm rot="-8231889">
            <a:off x="-10507643" y="6538090"/>
            <a:ext cx="16230600" cy="10441156"/>
          </a:xfrm>
          <a:prstGeom prst="rect">
            <a:avLst/>
          </a:prstGeom>
          <a:solidFill>
            <a:srgbClr val="B44923"/>
          </a:solidFill>
        </p:spPr>
      </p:sp>
      <p:sp>
        <p:nvSpPr>
          <p:cNvPr id="5" name="Freeform 5"/>
          <p:cNvSpPr/>
          <p:nvPr/>
        </p:nvSpPr>
        <p:spPr>
          <a:xfrm>
            <a:off x="1028700" y="1028700"/>
            <a:ext cx="1783058" cy="295015"/>
          </a:xfrm>
          <a:custGeom>
            <a:avLst/>
            <a:gdLst/>
            <a:ahLst/>
            <a:cxnLst/>
            <a:rect l="l" t="t" r="r" b="b"/>
            <a:pathLst>
              <a:path w="1783058" h="295015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452893" y="7316416"/>
            <a:ext cx="2556816" cy="2575547"/>
          </a:xfrm>
          <a:custGeom>
            <a:avLst/>
            <a:gdLst/>
            <a:ahLst/>
            <a:cxnLst/>
            <a:rect l="l" t="t" r="r" b="b"/>
            <a:pathLst>
              <a:path w="2556816" h="2575547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730039" y="1733723"/>
            <a:ext cx="2556816" cy="2575547"/>
          </a:xfrm>
          <a:custGeom>
            <a:avLst/>
            <a:gdLst/>
            <a:ahLst/>
            <a:cxnLst/>
            <a:rect l="l" t="t" r="r" b="b"/>
            <a:pathLst>
              <a:path w="2556816" h="2575547">
                <a:moveTo>
                  <a:pt x="0" y="0"/>
                </a:moveTo>
                <a:lnTo>
                  <a:pt x="2556815" y="0"/>
                </a:lnTo>
                <a:lnTo>
                  <a:pt x="2556815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>
            <a:off x="1827653" y="2945296"/>
            <a:ext cx="1386321" cy="0"/>
          </a:xfrm>
          <a:prstGeom prst="line">
            <a:avLst/>
          </a:prstGeom>
          <a:ln w="76200" cap="flat">
            <a:solidFill>
              <a:srgbClr val="B4492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7910438" y="1818183"/>
            <a:ext cx="9348862" cy="6122955"/>
          </a:xfrm>
          <a:custGeom>
            <a:avLst/>
            <a:gdLst/>
            <a:ahLst/>
            <a:cxnLst/>
            <a:rect l="l" t="t" r="r" b="b"/>
            <a:pathLst>
              <a:path w="9348862" h="6122955">
                <a:moveTo>
                  <a:pt x="0" y="0"/>
                </a:moveTo>
                <a:lnTo>
                  <a:pt x="9348862" y="0"/>
                </a:lnTo>
                <a:lnTo>
                  <a:pt x="9348862" y="6122955"/>
                </a:lnTo>
                <a:lnTo>
                  <a:pt x="0" y="61229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78994" t="-139224" b="-9665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827653" y="3615305"/>
            <a:ext cx="5679993" cy="1445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86"/>
              </a:lnSpc>
            </a:pPr>
            <a:r>
              <a:rPr lang="en-US" sz="5700" spc="-336">
                <a:solidFill>
                  <a:srgbClr val="9E3D22"/>
                </a:solidFill>
                <a:latin typeface="Montserrat Extra-Bold Italics"/>
              </a:rPr>
              <a:t>INSIGHT VISUALIZATION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20229" y="5322817"/>
            <a:ext cx="5587417" cy="2331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  <a:spcBef>
                <a:spcPct val="0"/>
              </a:spcBef>
            </a:pPr>
            <a:r>
              <a:rPr lang="en-US" sz="2400" spc="48">
                <a:solidFill>
                  <a:srgbClr val="9E3D22"/>
                </a:solidFill>
                <a:latin typeface="Montserrat"/>
              </a:rPr>
              <a:t>Sebaran yang abstrak menjadikan pendidikan pelanggan tidak dijadikan pantauan khusus, karena pelanggan yang berhenti tidak selalu berpendidikan tinggi ataupun rendah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4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9E3D22">
              <a:alpha val="6667"/>
            </a:srgbClr>
          </a:solidFill>
        </p:spPr>
      </p:sp>
      <p:grpSp>
        <p:nvGrpSpPr>
          <p:cNvPr id="3" name="Group 3"/>
          <p:cNvGrpSpPr/>
          <p:nvPr/>
        </p:nvGrpSpPr>
        <p:grpSpPr>
          <a:xfrm>
            <a:off x="518478" y="1654922"/>
            <a:ext cx="4626722" cy="5682167"/>
            <a:chOff x="0" y="0"/>
            <a:chExt cx="1687841" cy="20728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87841" cy="2072870"/>
            </a:xfrm>
            <a:custGeom>
              <a:avLst/>
              <a:gdLst/>
              <a:ahLst/>
              <a:cxnLst/>
              <a:rect l="l" t="t" r="r" b="b"/>
              <a:pathLst>
                <a:path w="1687841" h="2072870">
                  <a:moveTo>
                    <a:pt x="1563381" y="2072870"/>
                  </a:moveTo>
                  <a:lnTo>
                    <a:pt x="124460" y="2072870"/>
                  </a:lnTo>
                  <a:cubicBezTo>
                    <a:pt x="55880" y="2072870"/>
                    <a:pt x="0" y="2016990"/>
                    <a:pt x="0" y="19484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381" y="0"/>
                  </a:lnTo>
                  <a:cubicBezTo>
                    <a:pt x="1631961" y="0"/>
                    <a:pt x="1687841" y="55880"/>
                    <a:pt x="1687841" y="124460"/>
                  </a:cubicBezTo>
                  <a:lnTo>
                    <a:pt x="1687841" y="1948410"/>
                  </a:lnTo>
                  <a:cubicBezTo>
                    <a:pt x="1687841" y="2016990"/>
                    <a:pt x="1631961" y="2072870"/>
                    <a:pt x="1563381" y="20728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3434314" y="2743737"/>
            <a:ext cx="4626722" cy="6514563"/>
            <a:chOff x="0" y="0"/>
            <a:chExt cx="1687841" cy="23765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87841" cy="2376530"/>
            </a:xfrm>
            <a:custGeom>
              <a:avLst/>
              <a:gdLst/>
              <a:ahLst/>
              <a:cxnLst/>
              <a:rect l="l" t="t" r="r" b="b"/>
              <a:pathLst>
                <a:path w="1687841" h="2376530">
                  <a:moveTo>
                    <a:pt x="1563381" y="2376530"/>
                  </a:moveTo>
                  <a:lnTo>
                    <a:pt x="124460" y="2376530"/>
                  </a:lnTo>
                  <a:cubicBezTo>
                    <a:pt x="55880" y="2376530"/>
                    <a:pt x="0" y="2320650"/>
                    <a:pt x="0" y="225207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381" y="0"/>
                  </a:lnTo>
                  <a:cubicBezTo>
                    <a:pt x="1631961" y="0"/>
                    <a:pt x="1687841" y="55880"/>
                    <a:pt x="1687841" y="124460"/>
                  </a:cubicBezTo>
                  <a:lnTo>
                    <a:pt x="1687841" y="2252070"/>
                  </a:lnTo>
                  <a:cubicBezTo>
                    <a:pt x="1687841" y="2320650"/>
                    <a:pt x="1631961" y="2376530"/>
                    <a:pt x="1563381" y="23765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5655422" y="1654922"/>
            <a:ext cx="6977156" cy="6977156"/>
          </a:xfrm>
          <a:custGeom>
            <a:avLst/>
            <a:gdLst/>
            <a:ahLst/>
            <a:cxnLst/>
            <a:rect l="l" t="t" r="r" b="b"/>
            <a:pathLst>
              <a:path w="6977156" h="6977156">
                <a:moveTo>
                  <a:pt x="0" y="0"/>
                </a:moveTo>
                <a:lnTo>
                  <a:pt x="6977156" y="0"/>
                </a:lnTo>
                <a:lnTo>
                  <a:pt x="6977156" y="6977156"/>
                </a:lnTo>
                <a:lnTo>
                  <a:pt x="0" y="69771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1707239">
            <a:off x="10393550" y="7584240"/>
            <a:ext cx="2607560" cy="1294002"/>
          </a:xfrm>
          <a:custGeom>
            <a:avLst/>
            <a:gdLst/>
            <a:ahLst/>
            <a:cxnLst/>
            <a:rect l="l" t="t" r="r" b="b"/>
            <a:pathLst>
              <a:path w="2607560" h="1294002">
                <a:moveTo>
                  <a:pt x="0" y="0"/>
                </a:moveTo>
                <a:lnTo>
                  <a:pt x="2607560" y="0"/>
                </a:lnTo>
                <a:lnTo>
                  <a:pt x="2607560" y="1294001"/>
                </a:lnTo>
                <a:lnTo>
                  <a:pt x="0" y="12940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1707239" flipH="1" flipV="1">
            <a:off x="5284696" y="1920592"/>
            <a:ext cx="2412603" cy="1197254"/>
          </a:xfrm>
          <a:custGeom>
            <a:avLst/>
            <a:gdLst/>
            <a:ahLst/>
            <a:cxnLst/>
            <a:rect l="l" t="t" r="r" b="b"/>
            <a:pathLst>
              <a:path w="2412603" h="1197254">
                <a:moveTo>
                  <a:pt x="2412603" y="1197254"/>
                </a:moveTo>
                <a:lnTo>
                  <a:pt x="0" y="1197254"/>
                </a:lnTo>
                <a:lnTo>
                  <a:pt x="0" y="0"/>
                </a:lnTo>
                <a:lnTo>
                  <a:pt x="2412603" y="0"/>
                </a:lnTo>
                <a:lnTo>
                  <a:pt x="2412603" y="119725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176317" y="4142613"/>
            <a:ext cx="5935366" cy="1711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65"/>
              </a:lnSpc>
            </a:pPr>
            <a:r>
              <a:rPr lang="en-US" sz="6699" spc="-395">
                <a:solidFill>
                  <a:srgbClr val="FFFFFF"/>
                </a:solidFill>
                <a:latin typeface="Montserrat Extra-Bold Italics"/>
              </a:rPr>
              <a:t>KESIMPULAN DAN SARAN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9346" y="1860756"/>
            <a:ext cx="3824986" cy="5232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49">
                <a:solidFill>
                  <a:srgbClr val="000000"/>
                </a:solidFill>
                <a:latin typeface="Montserrat"/>
              </a:rPr>
              <a:t>Pendapatan dan Umur menjadi faktor terbesar dalam pengurangan pelanggan. Sehingga perlu adanya perhatian khusus terhadap pelanggan dengan umur diatas 40 tahun dengan penghasilan kurang dari $40K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835182" y="2868339"/>
            <a:ext cx="3824986" cy="6108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49">
                <a:solidFill>
                  <a:srgbClr val="000000"/>
                </a:solidFill>
                <a:latin typeface="Montserrat"/>
              </a:rPr>
              <a:t>Melakukan auto screening terhadap pelanggan dengan umur diatas 40 tahun dan penghasilan kurang dari $40K untuk dimasukkan ke calon pelanggan yang kemungkinan akan berhenti. Sehingga peluang untuk pelanggan yang gagal melakukan pelunasan akan berkurang.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1000125"/>
            <a:ext cx="3499197" cy="467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4"/>
              </a:lnSpc>
            </a:pPr>
            <a:r>
              <a:rPr lang="en-US" sz="2941" spc="58">
                <a:solidFill>
                  <a:srgbClr val="FFFFFF"/>
                </a:solidFill>
                <a:latin typeface="Montserrat Extra-Bold"/>
              </a:rPr>
              <a:t>Kesimpulan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434314" y="2051752"/>
            <a:ext cx="3824986" cy="467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4"/>
              </a:lnSpc>
            </a:pPr>
            <a:r>
              <a:rPr lang="en-US" sz="2941" spc="58">
                <a:solidFill>
                  <a:srgbClr val="FFFFFF"/>
                </a:solidFill>
                <a:latin typeface="Montserrat Extra-Bold"/>
              </a:rPr>
              <a:t>Saran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4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753206">
            <a:off x="-1183237" y="4465219"/>
            <a:ext cx="25783492" cy="9586163"/>
          </a:xfrm>
          <a:prstGeom prst="rect">
            <a:avLst/>
          </a:prstGeom>
          <a:solidFill>
            <a:srgbClr val="9E3D22">
              <a:alpha val="6667"/>
            </a:srgbClr>
          </a:solidFill>
        </p:spPr>
      </p:sp>
      <p:sp>
        <p:nvSpPr>
          <p:cNvPr id="3" name="Freeform 3"/>
          <p:cNvSpPr/>
          <p:nvPr/>
        </p:nvSpPr>
        <p:spPr>
          <a:xfrm>
            <a:off x="1028700" y="1028700"/>
            <a:ext cx="1783058" cy="295015"/>
          </a:xfrm>
          <a:custGeom>
            <a:avLst/>
            <a:gdLst/>
            <a:ahLst/>
            <a:cxnLst/>
            <a:rect l="l" t="t" r="r" b="b"/>
            <a:pathLst>
              <a:path w="1783058" h="295015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476242" y="8956802"/>
            <a:ext cx="1783058" cy="295015"/>
          </a:xfrm>
          <a:custGeom>
            <a:avLst/>
            <a:gdLst/>
            <a:ahLst/>
            <a:cxnLst/>
            <a:rect l="l" t="t" r="r" b="b"/>
            <a:pathLst>
              <a:path w="1783058" h="295015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494137" y="698454"/>
            <a:ext cx="2556816" cy="2575547"/>
          </a:xfrm>
          <a:custGeom>
            <a:avLst/>
            <a:gdLst/>
            <a:ahLst/>
            <a:cxnLst/>
            <a:rect l="l" t="t" r="r" b="b"/>
            <a:pathLst>
              <a:path w="2556816" h="2575547">
                <a:moveTo>
                  <a:pt x="0" y="0"/>
                </a:moveTo>
                <a:lnTo>
                  <a:pt x="2556815" y="0"/>
                </a:lnTo>
                <a:lnTo>
                  <a:pt x="2556815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79461" y="9578419"/>
            <a:ext cx="2556816" cy="2575547"/>
          </a:xfrm>
          <a:custGeom>
            <a:avLst/>
            <a:gdLst/>
            <a:ahLst/>
            <a:cxnLst/>
            <a:rect l="l" t="t" r="r" b="b"/>
            <a:pathLst>
              <a:path w="2556816" h="2575547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>
            <a:off x="1028700" y="8302951"/>
            <a:ext cx="16230600" cy="169519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" name="AutoShape 8"/>
          <p:cNvSpPr/>
          <p:nvPr/>
        </p:nvSpPr>
        <p:spPr>
          <a:xfrm>
            <a:off x="1028700" y="1814529"/>
            <a:ext cx="16230600" cy="169519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TextBox 9"/>
          <p:cNvSpPr txBox="1"/>
          <p:nvPr/>
        </p:nvSpPr>
        <p:spPr>
          <a:xfrm>
            <a:off x="5280345" y="2720197"/>
            <a:ext cx="7727311" cy="3919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898"/>
              </a:lnSpc>
            </a:pPr>
            <a:r>
              <a:rPr lang="en-US" sz="16194" spc="-955">
                <a:solidFill>
                  <a:srgbClr val="FFFFFF"/>
                </a:solidFill>
                <a:latin typeface="Montserrat Extra-Bold"/>
              </a:rPr>
              <a:t>THANK YOU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36423" y="6915558"/>
            <a:ext cx="5015153" cy="87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0"/>
              </a:lnSpc>
            </a:pPr>
            <a:r>
              <a:rPr lang="en-US" sz="2700">
                <a:solidFill>
                  <a:srgbClr val="FFFFFF"/>
                </a:solidFill>
                <a:latin typeface="Montserrat Italics"/>
              </a:rPr>
              <a:t>We look forward to working with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id="3" name="Freeform 3"/>
          <p:cNvSpPr/>
          <p:nvPr/>
        </p:nvSpPr>
        <p:spPr>
          <a:xfrm flipH="1">
            <a:off x="6305562" y="-995510"/>
            <a:ext cx="12278020" cy="12278020"/>
          </a:xfrm>
          <a:custGeom>
            <a:avLst/>
            <a:gdLst/>
            <a:ahLst/>
            <a:cxnLst/>
            <a:rect l="l" t="t" r="r" b="b"/>
            <a:pathLst>
              <a:path w="12278020" h="12278020">
                <a:moveTo>
                  <a:pt x="12278019" y="0"/>
                </a:moveTo>
                <a:lnTo>
                  <a:pt x="0" y="0"/>
                </a:lnTo>
                <a:lnTo>
                  <a:pt x="0" y="12278020"/>
                </a:lnTo>
                <a:lnTo>
                  <a:pt x="12278019" y="12278020"/>
                </a:lnTo>
                <a:lnTo>
                  <a:pt x="12278019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1028700" y="3703457"/>
            <a:ext cx="16230600" cy="5554843"/>
          </a:xfrm>
          <a:prstGeom prst="rect">
            <a:avLst/>
          </a:prstGeom>
          <a:solidFill>
            <a:srgbClr val="9E3D22"/>
          </a:solid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9639230" y="-203728"/>
            <a:ext cx="8944351" cy="10694456"/>
            <a:chOff x="0" y="0"/>
            <a:chExt cx="8603361" cy="10286746"/>
          </a:xfrm>
        </p:grpSpPr>
        <p:sp>
          <p:nvSpPr>
            <p:cNvPr id="6" name="Freeform 6"/>
            <p:cNvSpPr/>
            <p:nvPr/>
          </p:nvSpPr>
          <p:spPr>
            <a:xfrm>
              <a:off x="-2794" y="-128"/>
              <a:ext cx="8606155" cy="10286874"/>
            </a:xfrm>
            <a:custGeom>
              <a:avLst/>
              <a:gdLst/>
              <a:ahLst/>
              <a:cxnLst/>
              <a:rect l="l" t="t" r="r" b="b"/>
              <a:pathLst>
                <a:path w="8606155" h="10286874">
                  <a:moveTo>
                    <a:pt x="8606155" y="10251441"/>
                  </a:moveTo>
                  <a:cubicBezTo>
                    <a:pt x="8606155" y="10284588"/>
                    <a:pt x="8595487" y="10286874"/>
                    <a:pt x="8567674" y="10286874"/>
                  </a:cubicBezTo>
                  <a:cubicBezTo>
                    <a:pt x="5713094" y="10286239"/>
                    <a:pt x="2858643" y="10286239"/>
                    <a:pt x="4064" y="10286239"/>
                  </a:cubicBezTo>
                  <a:cubicBezTo>
                    <a:pt x="0" y="10272396"/>
                    <a:pt x="6350" y="10259823"/>
                    <a:pt x="9271" y="10246996"/>
                  </a:cubicBezTo>
                  <a:cubicBezTo>
                    <a:pt x="134747" y="9685402"/>
                    <a:pt x="260350" y="9123935"/>
                    <a:pt x="386207" y="8562467"/>
                  </a:cubicBezTo>
                  <a:cubicBezTo>
                    <a:pt x="565658" y="7761986"/>
                    <a:pt x="745490" y="6961633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6"/>
                    <a:pt x="8605139" y="6846317"/>
                    <a:pt x="8606155" y="10251441"/>
                  </a:cubicBezTo>
                  <a:close/>
                </a:path>
              </a:pathLst>
            </a:custGeom>
            <a:blipFill>
              <a:blip r:embed="rId4"/>
              <a:stretch>
                <a:fillRect l="-13477" r="-65873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1028700" y="1200150"/>
            <a:ext cx="5935366" cy="1077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71"/>
              </a:lnSpc>
            </a:pPr>
            <a:r>
              <a:rPr lang="en-US" sz="8236" spc="-485">
                <a:solidFill>
                  <a:srgbClr val="9E3D22"/>
                </a:solidFill>
                <a:latin typeface="Montserrat Extra-Bold Italics"/>
              </a:rPr>
              <a:t>DAFTAR ISI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45437" y="4440623"/>
            <a:ext cx="6123635" cy="3737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7649"/>
              </a:lnSpc>
              <a:buFont typeface="Arial"/>
              <a:buChar char="•"/>
            </a:pPr>
            <a:r>
              <a:rPr lang="en-US" sz="3399" spc="67">
                <a:solidFill>
                  <a:srgbClr val="FFFFFF"/>
                </a:solidFill>
                <a:latin typeface="Montserrat"/>
              </a:rPr>
              <a:t>Business Objective</a:t>
            </a:r>
          </a:p>
          <a:p>
            <a:pPr marL="734059" lvl="1" indent="-367030">
              <a:lnSpc>
                <a:spcPts val="7649"/>
              </a:lnSpc>
              <a:buFont typeface="Arial"/>
              <a:buChar char="•"/>
            </a:pPr>
            <a:r>
              <a:rPr lang="en-US" sz="3399" spc="67">
                <a:solidFill>
                  <a:srgbClr val="FFFFFF"/>
                </a:solidFill>
                <a:latin typeface="Montserrat"/>
              </a:rPr>
              <a:t>Data Exploration</a:t>
            </a:r>
          </a:p>
          <a:p>
            <a:pPr marL="734059" lvl="1" indent="-367030">
              <a:lnSpc>
                <a:spcPts val="7649"/>
              </a:lnSpc>
              <a:buFont typeface="Arial"/>
              <a:buChar char="•"/>
            </a:pPr>
            <a:r>
              <a:rPr lang="en-US" sz="3399" spc="67">
                <a:solidFill>
                  <a:srgbClr val="FFFFFF"/>
                </a:solidFill>
                <a:latin typeface="Montserrat"/>
              </a:rPr>
              <a:t>Insight Visualization</a:t>
            </a:r>
          </a:p>
          <a:p>
            <a:pPr marL="734059" lvl="1" indent="-367030">
              <a:lnSpc>
                <a:spcPts val="7649"/>
              </a:lnSpc>
              <a:buFont typeface="Arial"/>
              <a:buChar char="•"/>
            </a:pPr>
            <a:r>
              <a:rPr lang="en-US" sz="3399" spc="67">
                <a:solidFill>
                  <a:srgbClr val="FFFFFF"/>
                </a:solidFill>
                <a:latin typeface="Montserrat"/>
              </a:rPr>
              <a:t>Kesimpulan dan Saran</a:t>
            </a:r>
          </a:p>
        </p:txBody>
      </p:sp>
      <p:sp>
        <p:nvSpPr>
          <p:cNvPr id="9" name="Freeform 9"/>
          <p:cNvSpPr/>
          <p:nvPr/>
        </p:nvSpPr>
        <p:spPr>
          <a:xfrm>
            <a:off x="15476242" y="8956802"/>
            <a:ext cx="1783058" cy="295015"/>
          </a:xfrm>
          <a:custGeom>
            <a:avLst/>
            <a:gdLst/>
            <a:ahLst/>
            <a:cxnLst/>
            <a:rect l="l" t="t" r="r" b="b"/>
            <a:pathLst>
              <a:path w="1783058" h="295015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id="3" name="AutoShape 3"/>
          <p:cNvSpPr/>
          <p:nvPr/>
        </p:nvSpPr>
        <p:spPr>
          <a:xfrm rot="2700000">
            <a:off x="-2646503" y="9043300"/>
            <a:ext cx="5293007" cy="2487400"/>
          </a:xfrm>
          <a:prstGeom prst="rect">
            <a:avLst/>
          </a:prstGeom>
          <a:solidFill>
            <a:srgbClr val="9E3D22"/>
          </a:solidFill>
        </p:spPr>
      </p:sp>
      <p:sp>
        <p:nvSpPr>
          <p:cNvPr id="4" name="AutoShape 4"/>
          <p:cNvSpPr/>
          <p:nvPr/>
        </p:nvSpPr>
        <p:spPr>
          <a:xfrm rot="2700000">
            <a:off x="15641497" y="-1243700"/>
            <a:ext cx="5293007" cy="2487400"/>
          </a:xfrm>
          <a:prstGeom prst="rect">
            <a:avLst/>
          </a:prstGeom>
          <a:solidFill>
            <a:srgbClr val="9E3D22"/>
          </a:solidFill>
        </p:spPr>
      </p:sp>
      <p:grpSp>
        <p:nvGrpSpPr>
          <p:cNvPr id="5" name="Group 5"/>
          <p:cNvGrpSpPr/>
          <p:nvPr/>
        </p:nvGrpSpPr>
        <p:grpSpPr>
          <a:xfrm>
            <a:off x="1082240" y="7132671"/>
            <a:ext cx="4626722" cy="1810294"/>
            <a:chOff x="0" y="0"/>
            <a:chExt cx="1687841" cy="660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87841" cy="660400"/>
            </a:xfrm>
            <a:custGeom>
              <a:avLst/>
              <a:gdLst/>
              <a:ahLst/>
              <a:cxnLst/>
              <a:rect l="l" t="t" r="r" b="b"/>
              <a:pathLst>
                <a:path w="1687841" h="660400">
                  <a:moveTo>
                    <a:pt x="1563381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381" y="0"/>
                  </a:lnTo>
                  <a:cubicBezTo>
                    <a:pt x="1631961" y="0"/>
                    <a:pt x="1687841" y="55880"/>
                    <a:pt x="1687841" y="124460"/>
                  </a:cubicBezTo>
                  <a:lnTo>
                    <a:pt x="1687841" y="535940"/>
                  </a:lnTo>
                  <a:cubicBezTo>
                    <a:pt x="1687841" y="604520"/>
                    <a:pt x="1631961" y="660400"/>
                    <a:pt x="1563381" y="660400"/>
                  </a:cubicBezTo>
                  <a:close/>
                </a:path>
              </a:pathLst>
            </a:custGeom>
            <a:solidFill>
              <a:srgbClr val="B44923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2512615" y="1681677"/>
            <a:ext cx="8253464" cy="1309890"/>
            <a:chOff x="0" y="0"/>
            <a:chExt cx="4161103" cy="660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161103" cy="660400"/>
            </a:xfrm>
            <a:custGeom>
              <a:avLst/>
              <a:gdLst/>
              <a:ahLst/>
              <a:cxnLst/>
              <a:rect l="l" t="t" r="r" b="b"/>
              <a:pathLst>
                <a:path w="4161103" h="660400">
                  <a:moveTo>
                    <a:pt x="403664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36643" y="0"/>
                  </a:lnTo>
                  <a:cubicBezTo>
                    <a:pt x="4105223" y="0"/>
                    <a:pt x="4161103" y="55880"/>
                    <a:pt x="4161103" y="124460"/>
                  </a:cubicBezTo>
                  <a:lnTo>
                    <a:pt x="4161103" y="535940"/>
                  </a:lnTo>
                  <a:cubicBezTo>
                    <a:pt x="4161103" y="604520"/>
                    <a:pt x="4105223" y="660400"/>
                    <a:pt x="4036643" y="660400"/>
                  </a:cubicBezTo>
                  <a:close/>
                </a:path>
              </a:pathLst>
            </a:custGeom>
            <a:solidFill>
              <a:srgbClr val="B44923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547151" y="1681677"/>
            <a:ext cx="8253464" cy="1309890"/>
            <a:chOff x="0" y="0"/>
            <a:chExt cx="4161103" cy="660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161103" cy="660400"/>
            </a:xfrm>
            <a:custGeom>
              <a:avLst/>
              <a:gdLst/>
              <a:ahLst/>
              <a:cxnLst/>
              <a:rect l="l" t="t" r="r" b="b"/>
              <a:pathLst>
                <a:path w="4161103" h="660400">
                  <a:moveTo>
                    <a:pt x="403664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36643" y="0"/>
                  </a:lnTo>
                  <a:cubicBezTo>
                    <a:pt x="4105223" y="0"/>
                    <a:pt x="4161103" y="55880"/>
                    <a:pt x="4161103" y="124460"/>
                  </a:cubicBezTo>
                  <a:lnTo>
                    <a:pt x="4161103" y="535940"/>
                  </a:lnTo>
                  <a:cubicBezTo>
                    <a:pt x="4161103" y="604520"/>
                    <a:pt x="4105223" y="660400"/>
                    <a:pt x="4036643" y="660400"/>
                  </a:cubicBezTo>
                  <a:close/>
                </a:path>
              </a:pathLst>
            </a:custGeom>
            <a:solidFill>
              <a:srgbClr val="B4492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6830639" y="7132671"/>
            <a:ext cx="4626722" cy="1810294"/>
            <a:chOff x="0" y="0"/>
            <a:chExt cx="1687841" cy="660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87841" cy="660400"/>
            </a:xfrm>
            <a:custGeom>
              <a:avLst/>
              <a:gdLst/>
              <a:ahLst/>
              <a:cxnLst/>
              <a:rect l="l" t="t" r="r" b="b"/>
              <a:pathLst>
                <a:path w="1687841" h="660400">
                  <a:moveTo>
                    <a:pt x="1563381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381" y="0"/>
                  </a:lnTo>
                  <a:cubicBezTo>
                    <a:pt x="1631961" y="0"/>
                    <a:pt x="1687841" y="55880"/>
                    <a:pt x="1687841" y="124460"/>
                  </a:cubicBezTo>
                  <a:lnTo>
                    <a:pt x="1687841" y="535940"/>
                  </a:lnTo>
                  <a:cubicBezTo>
                    <a:pt x="1687841" y="604520"/>
                    <a:pt x="1631961" y="660400"/>
                    <a:pt x="1563381" y="660400"/>
                  </a:cubicBezTo>
                  <a:close/>
                </a:path>
              </a:pathLst>
            </a:custGeom>
            <a:solidFill>
              <a:srgbClr val="B44923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2579038" y="7132671"/>
            <a:ext cx="4626722" cy="1810294"/>
            <a:chOff x="0" y="0"/>
            <a:chExt cx="1687841" cy="660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687841" cy="660400"/>
            </a:xfrm>
            <a:custGeom>
              <a:avLst/>
              <a:gdLst/>
              <a:ahLst/>
              <a:cxnLst/>
              <a:rect l="l" t="t" r="r" b="b"/>
              <a:pathLst>
                <a:path w="1687841" h="660400">
                  <a:moveTo>
                    <a:pt x="1563381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63381" y="0"/>
                  </a:lnTo>
                  <a:cubicBezTo>
                    <a:pt x="1631961" y="0"/>
                    <a:pt x="1687841" y="55880"/>
                    <a:pt x="1687841" y="124460"/>
                  </a:cubicBezTo>
                  <a:lnTo>
                    <a:pt x="1687841" y="535940"/>
                  </a:lnTo>
                  <a:cubicBezTo>
                    <a:pt x="1687841" y="604520"/>
                    <a:pt x="1631961" y="660400"/>
                    <a:pt x="1563381" y="660400"/>
                  </a:cubicBezTo>
                  <a:close/>
                </a:path>
              </a:pathLst>
            </a:custGeom>
            <a:solidFill>
              <a:srgbClr val="B44923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6176317" y="1373836"/>
            <a:ext cx="5935366" cy="2097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71"/>
              </a:lnSpc>
            </a:pPr>
            <a:r>
              <a:rPr lang="en-US" sz="8236" spc="-485">
                <a:solidFill>
                  <a:srgbClr val="9E3D22"/>
                </a:solidFill>
                <a:latin typeface="Montserrat Extra-Bold Italics"/>
              </a:rPr>
              <a:t>BUSINESS OBJECTIVE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395601" y="4283075"/>
            <a:ext cx="11496797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50">
                <a:solidFill>
                  <a:srgbClr val="000000"/>
                </a:solidFill>
                <a:latin typeface="Montserrat"/>
              </a:rPr>
              <a:t>Meliputi objektif-objektif yang akan digunakan untuk menganalisa pelanggan yang akan dikurangi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83108" y="7374242"/>
            <a:ext cx="3824986" cy="1289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49">
                <a:solidFill>
                  <a:srgbClr val="FFFFFF"/>
                </a:solidFill>
                <a:latin typeface="Montserrat"/>
              </a:rPr>
              <a:t>Mengambil data yang diperlukan untuk eksplorasi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233057" y="7374242"/>
            <a:ext cx="3821886" cy="1289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49">
                <a:solidFill>
                  <a:srgbClr val="FFFFFF"/>
                </a:solidFill>
                <a:latin typeface="Montserrat"/>
              </a:rPr>
              <a:t>Memvisualisasikan data untuk mengidentifikasi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547151" y="7374242"/>
            <a:ext cx="4690494" cy="1289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49">
                <a:solidFill>
                  <a:srgbClr val="FFFFFF"/>
                </a:solidFill>
                <a:latin typeface="Montserrat"/>
              </a:rPr>
              <a:t>Menentukan faktor yang mempengaruhi pengurangan pelanggan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065420"/>
            <a:ext cx="7713061" cy="1765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01"/>
              </a:lnSpc>
            </a:pPr>
            <a:r>
              <a:rPr lang="en-US" sz="6940" spc="-409">
                <a:solidFill>
                  <a:srgbClr val="9E3D22"/>
                </a:solidFill>
                <a:latin typeface="Montserrat Extra-Bold Italics"/>
              </a:rPr>
              <a:t>DATA EXPLORATION</a:t>
            </a:r>
          </a:p>
        </p:txBody>
      </p:sp>
      <p:sp>
        <p:nvSpPr>
          <p:cNvPr id="3" name="AutoShape 3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id="4" name="Freeform 4"/>
          <p:cNvSpPr/>
          <p:nvPr/>
        </p:nvSpPr>
        <p:spPr>
          <a:xfrm>
            <a:off x="1028700" y="1835789"/>
            <a:ext cx="1783058" cy="295015"/>
          </a:xfrm>
          <a:custGeom>
            <a:avLst/>
            <a:gdLst/>
            <a:ahLst/>
            <a:cxnLst/>
            <a:rect l="l" t="t" r="r" b="b"/>
            <a:pathLst>
              <a:path w="1783058" h="295015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8156196"/>
            <a:ext cx="1783058" cy="295015"/>
          </a:xfrm>
          <a:custGeom>
            <a:avLst/>
            <a:gdLst/>
            <a:ahLst/>
            <a:cxnLst/>
            <a:rect l="l" t="t" r="r" b="b"/>
            <a:pathLst>
              <a:path w="1783058" h="295015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028700" y="9591065"/>
            <a:ext cx="16230600" cy="1351653"/>
          </a:xfrm>
          <a:prstGeom prst="rect">
            <a:avLst/>
          </a:prstGeom>
          <a:solidFill>
            <a:srgbClr val="9E3D22"/>
          </a:solidFill>
        </p:spPr>
      </p:sp>
      <p:sp>
        <p:nvSpPr>
          <p:cNvPr id="7" name="AutoShape 7"/>
          <p:cNvSpPr/>
          <p:nvPr/>
        </p:nvSpPr>
        <p:spPr>
          <a:xfrm>
            <a:off x="1028700" y="-675827"/>
            <a:ext cx="16230600" cy="1351653"/>
          </a:xfrm>
          <a:prstGeom prst="rect">
            <a:avLst/>
          </a:prstGeom>
          <a:solidFill>
            <a:srgbClr val="9E3D22"/>
          </a:solidFill>
        </p:spPr>
      </p:sp>
      <p:sp>
        <p:nvSpPr>
          <p:cNvPr id="8" name="TextBox 8"/>
          <p:cNvSpPr txBox="1"/>
          <p:nvPr/>
        </p:nvSpPr>
        <p:spPr>
          <a:xfrm>
            <a:off x="1028700" y="5481680"/>
            <a:ext cx="7153592" cy="396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3249"/>
              </a:lnSpc>
              <a:buFont typeface="Arial"/>
              <a:buChar char="•"/>
            </a:pPr>
            <a:r>
              <a:rPr lang="en-US" sz="2499" spc="49">
                <a:solidFill>
                  <a:srgbClr val="000000"/>
                </a:solidFill>
                <a:latin typeface="Montserrat"/>
              </a:rPr>
              <a:t>Menggabungkan data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51331" y="6449445"/>
            <a:ext cx="6267799" cy="111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80"/>
              </a:lnSpc>
            </a:pPr>
            <a:r>
              <a:rPr lang="en-US" sz="2292" spc="45">
                <a:solidFill>
                  <a:srgbClr val="000000"/>
                </a:solidFill>
                <a:latin typeface="Montserrat"/>
              </a:rPr>
              <a:t>Data yang terpisah dari beberapa table digabungkan terlebih dahulu untuk membentuk main table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2125027"/>
            <a:ext cx="8115300" cy="6017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79"/>
              </a:lnSpc>
            </a:pPr>
            <a:r>
              <a:rPr lang="en-US" sz="1599" spc="31">
                <a:solidFill>
                  <a:srgbClr val="000000"/>
                </a:solidFill>
                <a:latin typeface="Courier New OS"/>
              </a:rPr>
              <a:t>SELECT Category_db.Card_Category, Education_db.Education_Level, Marital_db.Marital_Status, Status_db.status, Customer_data_history.CLIENTNUM, Customer_data_history.Customer_Age, Customer_data_history.Gender, Customer_data_history.Dependent_count, Customer_data_history.Income_Category, Customer_data_history.Months_on_book, Customer_data_history.Total_Relationship_Count, Customer_data_history.Months_Inactive_12_mon, Customer_data_history.Contacts_Count_12_mon, Customer_data_history.Credit_Limit, Customer_data_history.Total_Revolving_Bal, Customer_data_history.Avg_Open_To_Buy, Customer_data_history.Total_Trans_Amt, Customer_data_history.Total_Trans_Ct, Customer_data_history.Avg_Utilization_Ratio</a:t>
            </a:r>
          </a:p>
          <a:p>
            <a:pPr>
              <a:lnSpc>
                <a:spcPts val="2079"/>
              </a:lnSpc>
            </a:pPr>
            <a:endParaRPr lang="en-US" sz="1599" spc="31">
              <a:solidFill>
                <a:srgbClr val="000000"/>
              </a:solidFill>
              <a:latin typeface="Courier New OS"/>
            </a:endParaRPr>
          </a:p>
          <a:p>
            <a:pPr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Courier New OS"/>
              </a:rPr>
              <a:t>FROM Status_db INNER JOIN (Marital_db INNER JOIN (Education_db INNER JOIN (Category_db INNER JOIN Customer_data_history ON Category_db.[?id] = Customer_data_history.[card_categoryid]) ON Education_db.[?id] = Customer_data_history.[Educationid]) ON Marital_db.[?id] = Customer_data_history.[Maritalid]) ON Status_db.[?id] = Customer_data_history.[idstatus]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id="3" name="Freeform 3"/>
          <p:cNvSpPr/>
          <p:nvPr/>
        </p:nvSpPr>
        <p:spPr>
          <a:xfrm>
            <a:off x="1028700" y="1835789"/>
            <a:ext cx="1783058" cy="295015"/>
          </a:xfrm>
          <a:custGeom>
            <a:avLst/>
            <a:gdLst/>
            <a:ahLst/>
            <a:cxnLst/>
            <a:rect l="l" t="t" r="r" b="b"/>
            <a:pathLst>
              <a:path w="1783058" h="295015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8156196"/>
            <a:ext cx="1783058" cy="295015"/>
          </a:xfrm>
          <a:custGeom>
            <a:avLst/>
            <a:gdLst/>
            <a:ahLst/>
            <a:cxnLst/>
            <a:rect l="l" t="t" r="r" b="b"/>
            <a:pathLst>
              <a:path w="1783058" h="295015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028700" y="9591065"/>
            <a:ext cx="16230600" cy="1351653"/>
          </a:xfrm>
          <a:prstGeom prst="rect">
            <a:avLst/>
          </a:prstGeom>
          <a:solidFill>
            <a:srgbClr val="9E3D22"/>
          </a:solidFill>
        </p:spPr>
      </p:sp>
      <p:sp>
        <p:nvSpPr>
          <p:cNvPr id="6" name="AutoShape 6"/>
          <p:cNvSpPr/>
          <p:nvPr/>
        </p:nvSpPr>
        <p:spPr>
          <a:xfrm>
            <a:off x="1028700" y="-675827"/>
            <a:ext cx="16230600" cy="1351653"/>
          </a:xfrm>
          <a:prstGeom prst="rect">
            <a:avLst/>
          </a:prstGeom>
          <a:solidFill>
            <a:srgbClr val="9E3D22"/>
          </a:solidFill>
        </p:spPr>
      </p:sp>
      <p:sp>
        <p:nvSpPr>
          <p:cNvPr id="7" name="Freeform 7"/>
          <p:cNvSpPr/>
          <p:nvPr/>
        </p:nvSpPr>
        <p:spPr>
          <a:xfrm>
            <a:off x="8741761" y="3946821"/>
            <a:ext cx="7765525" cy="5311479"/>
          </a:xfrm>
          <a:custGeom>
            <a:avLst/>
            <a:gdLst/>
            <a:ahLst/>
            <a:cxnLst/>
            <a:rect l="l" t="t" r="r" b="b"/>
            <a:pathLst>
              <a:path w="7765525" h="5311479">
                <a:moveTo>
                  <a:pt x="0" y="0"/>
                </a:moveTo>
                <a:lnTo>
                  <a:pt x="7765526" y="0"/>
                </a:lnTo>
                <a:lnTo>
                  <a:pt x="7765526" y="5311479"/>
                </a:lnTo>
                <a:lnTo>
                  <a:pt x="0" y="53114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6238" t="-25473" r="-40769" b="-6085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3065420"/>
            <a:ext cx="7713061" cy="1765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01"/>
              </a:lnSpc>
            </a:pPr>
            <a:r>
              <a:rPr lang="en-US" sz="6940" spc="-409">
                <a:solidFill>
                  <a:srgbClr val="9E3D22"/>
                </a:solidFill>
                <a:latin typeface="Montserrat Extra-Bold Italics"/>
              </a:rPr>
              <a:t>DATA EXPLORATION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5481680"/>
            <a:ext cx="7153592" cy="396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3249"/>
              </a:lnSpc>
              <a:buFont typeface="Arial"/>
              <a:buChar char="•"/>
            </a:pPr>
            <a:r>
              <a:rPr lang="en-US" sz="2499" spc="49">
                <a:solidFill>
                  <a:srgbClr val="000000"/>
                </a:solidFill>
                <a:latin typeface="Montserrat"/>
              </a:rPr>
              <a:t>Mengambil data yang diperlukan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51331" y="6449445"/>
            <a:ext cx="6267799" cy="741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80"/>
              </a:lnSpc>
            </a:pPr>
            <a:r>
              <a:rPr lang="en-US" sz="2292" spc="45">
                <a:solidFill>
                  <a:srgbClr val="000000"/>
                </a:solidFill>
                <a:latin typeface="Montserrat"/>
              </a:rPr>
              <a:t>Mengambil data yang diperlukan dari main table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741761" y="1788164"/>
            <a:ext cx="8115300" cy="175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ourier New OS"/>
              </a:rPr>
              <a:t>SELECT CLIENTNUM, Gender, Marital_Status, Customer_Age, Income_Category, Education_Level, Card_Category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ourier New OS"/>
              </a:rPr>
              <a:t>FROM ReportQuery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ourier New OS"/>
              </a:rPr>
              <a:t>WHERE status="Attrited Customer";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id="3" name="AutoShape 3"/>
          <p:cNvSpPr/>
          <p:nvPr/>
        </p:nvSpPr>
        <p:spPr>
          <a:xfrm rot="-8231889">
            <a:off x="-10109114" y="6176620"/>
            <a:ext cx="16230600" cy="10441156"/>
          </a:xfrm>
          <a:prstGeom prst="rect">
            <a:avLst/>
          </a:prstGeom>
          <a:solidFill>
            <a:srgbClr val="9E3D22"/>
          </a:solidFill>
        </p:spPr>
      </p:sp>
      <p:sp>
        <p:nvSpPr>
          <p:cNvPr id="4" name="AutoShape 4"/>
          <p:cNvSpPr/>
          <p:nvPr/>
        </p:nvSpPr>
        <p:spPr>
          <a:xfrm rot="-8231889">
            <a:off x="-10507643" y="6538090"/>
            <a:ext cx="16230600" cy="10441156"/>
          </a:xfrm>
          <a:prstGeom prst="rect">
            <a:avLst/>
          </a:prstGeom>
          <a:solidFill>
            <a:srgbClr val="B44923"/>
          </a:solidFill>
        </p:spPr>
      </p:sp>
      <p:sp>
        <p:nvSpPr>
          <p:cNvPr id="5" name="Freeform 5"/>
          <p:cNvSpPr/>
          <p:nvPr/>
        </p:nvSpPr>
        <p:spPr>
          <a:xfrm>
            <a:off x="1028700" y="1028700"/>
            <a:ext cx="1783058" cy="295015"/>
          </a:xfrm>
          <a:custGeom>
            <a:avLst/>
            <a:gdLst/>
            <a:ahLst/>
            <a:cxnLst/>
            <a:rect l="l" t="t" r="r" b="b"/>
            <a:pathLst>
              <a:path w="1783058" h="295015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452893" y="7316416"/>
            <a:ext cx="2556816" cy="2575547"/>
          </a:xfrm>
          <a:custGeom>
            <a:avLst/>
            <a:gdLst/>
            <a:ahLst/>
            <a:cxnLst/>
            <a:rect l="l" t="t" r="r" b="b"/>
            <a:pathLst>
              <a:path w="2556816" h="2575547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730039" y="1733723"/>
            <a:ext cx="2556816" cy="2575547"/>
          </a:xfrm>
          <a:custGeom>
            <a:avLst/>
            <a:gdLst/>
            <a:ahLst/>
            <a:cxnLst/>
            <a:rect l="l" t="t" r="r" b="b"/>
            <a:pathLst>
              <a:path w="2556816" h="2575547">
                <a:moveTo>
                  <a:pt x="0" y="0"/>
                </a:moveTo>
                <a:lnTo>
                  <a:pt x="2556815" y="0"/>
                </a:lnTo>
                <a:lnTo>
                  <a:pt x="2556815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>
            <a:off x="1827653" y="2945296"/>
            <a:ext cx="1386321" cy="0"/>
          </a:xfrm>
          <a:prstGeom prst="line">
            <a:avLst/>
          </a:prstGeom>
          <a:ln w="76200" cap="flat">
            <a:solidFill>
              <a:srgbClr val="B4492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8107111" y="3256070"/>
            <a:ext cx="9345783" cy="3774860"/>
          </a:xfrm>
          <a:custGeom>
            <a:avLst/>
            <a:gdLst/>
            <a:ahLst/>
            <a:cxnLst/>
            <a:rect l="l" t="t" r="r" b="b"/>
            <a:pathLst>
              <a:path w="9345783" h="3774860">
                <a:moveTo>
                  <a:pt x="0" y="0"/>
                </a:moveTo>
                <a:lnTo>
                  <a:pt x="9345782" y="0"/>
                </a:lnTo>
                <a:lnTo>
                  <a:pt x="9345782" y="3774860"/>
                </a:lnTo>
                <a:lnTo>
                  <a:pt x="0" y="37748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50968" r="-158621" b="-124427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827653" y="3615305"/>
            <a:ext cx="5679993" cy="1445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86"/>
              </a:lnSpc>
            </a:pPr>
            <a:r>
              <a:rPr lang="en-US" sz="5700" spc="-336">
                <a:solidFill>
                  <a:srgbClr val="9E3D22"/>
                </a:solidFill>
                <a:latin typeface="Montserrat Extra-Bold Italics"/>
              </a:rPr>
              <a:t>INSIGHT VISUALIZATION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27653" y="5313349"/>
            <a:ext cx="5679993" cy="155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  <a:spcBef>
                <a:spcPct val="0"/>
              </a:spcBef>
            </a:pPr>
            <a:r>
              <a:rPr lang="en-US" sz="2400" spc="48">
                <a:solidFill>
                  <a:srgbClr val="9E3D22"/>
                </a:solidFill>
                <a:latin typeface="Montserrat"/>
              </a:rPr>
              <a:t>Jenjang pernikahan tidak menjadi faktor yang sangat berpengaruh, karena terdapat 2 variabel besar yang kontadiksi satu sama lain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id="3" name="AutoShape 3"/>
          <p:cNvSpPr/>
          <p:nvPr/>
        </p:nvSpPr>
        <p:spPr>
          <a:xfrm rot="-8231889">
            <a:off x="-10109114" y="6176620"/>
            <a:ext cx="16230600" cy="10441156"/>
          </a:xfrm>
          <a:prstGeom prst="rect">
            <a:avLst/>
          </a:prstGeom>
          <a:solidFill>
            <a:srgbClr val="9E3D22"/>
          </a:solidFill>
        </p:spPr>
      </p:sp>
      <p:sp>
        <p:nvSpPr>
          <p:cNvPr id="4" name="AutoShape 4"/>
          <p:cNvSpPr/>
          <p:nvPr/>
        </p:nvSpPr>
        <p:spPr>
          <a:xfrm rot="-8231889">
            <a:off x="-10507643" y="6538090"/>
            <a:ext cx="16230600" cy="10441156"/>
          </a:xfrm>
          <a:prstGeom prst="rect">
            <a:avLst/>
          </a:prstGeom>
          <a:solidFill>
            <a:srgbClr val="B44923"/>
          </a:solidFill>
        </p:spPr>
      </p:sp>
      <p:sp>
        <p:nvSpPr>
          <p:cNvPr id="5" name="Freeform 5"/>
          <p:cNvSpPr/>
          <p:nvPr/>
        </p:nvSpPr>
        <p:spPr>
          <a:xfrm>
            <a:off x="1028700" y="1028700"/>
            <a:ext cx="1783058" cy="295015"/>
          </a:xfrm>
          <a:custGeom>
            <a:avLst/>
            <a:gdLst/>
            <a:ahLst/>
            <a:cxnLst/>
            <a:rect l="l" t="t" r="r" b="b"/>
            <a:pathLst>
              <a:path w="1783058" h="295015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452893" y="7316416"/>
            <a:ext cx="2556816" cy="2575547"/>
          </a:xfrm>
          <a:custGeom>
            <a:avLst/>
            <a:gdLst/>
            <a:ahLst/>
            <a:cxnLst/>
            <a:rect l="l" t="t" r="r" b="b"/>
            <a:pathLst>
              <a:path w="2556816" h="2575547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730039" y="1733723"/>
            <a:ext cx="2556816" cy="2575547"/>
          </a:xfrm>
          <a:custGeom>
            <a:avLst/>
            <a:gdLst/>
            <a:ahLst/>
            <a:cxnLst/>
            <a:rect l="l" t="t" r="r" b="b"/>
            <a:pathLst>
              <a:path w="2556816" h="2575547">
                <a:moveTo>
                  <a:pt x="0" y="0"/>
                </a:moveTo>
                <a:lnTo>
                  <a:pt x="2556815" y="0"/>
                </a:lnTo>
                <a:lnTo>
                  <a:pt x="2556815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>
            <a:off x="1827653" y="2945296"/>
            <a:ext cx="1386321" cy="0"/>
          </a:xfrm>
          <a:prstGeom prst="line">
            <a:avLst/>
          </a:prstGeom>
          <a:ln w="76200" cap="flat">
            <a:solidFill>
              <a:srgbClr val="B4492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9144000" y="1936159"/>
            <a:ext cx="7663391" cy="6248558"/>
          </a:xfrm>
          <a:custGeom>
            <a:avLst/>
            <a:gdLst/>
            <a:ahLst/>
            <a:cxnLst/>
            <a:rect l="l" t="t" r="r" b="b"/>
            <a:pathLst>
              <a:path w="7663391" h="6248558">
                <a:moveTo>
                  <a:pt x="0" y="0"/>
                </a:moveTo>
                <a:lnTo>
                  <a:pt x="7663391" y="0"/>
                </a:lnTo>
                <a:lnTo>
                  <a:pt x="7663391" y="6248558"/>
                </a:lnTo>
                <a:lnTo>
                  <a:pt x="0" y="62485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92488" t="-55719" r="-198570" b="-103311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827653" y="3615305"/>
            <a:ext cx="5679993" cy="1445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86"/>
              </a:lnSpc>
            </a:pPr>
            <a:r>
              <a:rPr lang="en-US" sz="5700" spc="-336">
                <a:solidFill>
                  <a:srgbClr val="9E3D22"/>
                </a:solidFill>
                <a:latin typeface="Montserrat Extra-Bold Italics"/>
              </a:rPr>
              <a:t>INSIGHT VISUALIZATION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27653" y="5313349"/>
            <a:ext cx="5679993" cy="155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  <a:spcBef>
                <a:spcPct val="0"/>
              </a:spcBef>
            </a:pPr>
            <a:r>
              <a:rPr lang="en-US" sz="2400" spc="48">
                <a:solidFill>
                  <a:srgbClr val="9E3D22"/>
                </a:solidFill>
                <a:latin typeface="Montserrat"/>
              </a:rPr>
              <a:t>Jenjang kelamin juga tidak menjadi faktor yang dapat mempengaruhi, karena margin antara keduanya sangat tipis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id="3" name="AutoShape 3"/>
          <p:cNvSpPr/>
          <p:nvPr/>
        </p:nvSpPr>
        <p:spPr>
          <a:xfrm rot="-8231889">
            <a:off x="-10109114" y="6176620"/>
            <a:ext cx="16230600" cy="10441156"/>
          </a:xfrm>
          <a:prstGeom prst="rect">
            <a:avLst/>
          </a:prstGeom>
          <a:solidFill>
            <a:srgbClr val="9E3D22"/>
          </a:solidFill>
        </p:spPr>
      </p:sp>
      <p:sp>
        <p:nvSpPr>
          <p:cNvPr id="4" name="AutoShape 4"/>
          <p:cNvSpPr/>
          <p:nvPr/>
        </p:nvSpPr>
        <p:spPr>
          <a:xfrm rot="-8231889">
            <a:off x="-10507643" y="6538090"/>
            <a:ext cx="16230600" cy="10441156"/>
          </a:xfrm>
          <a:prstGeom prst="rect">
            <a:avLst/>
          </a:prstGeom>
          <a:solidFill>
            <a:srgbClr val="B44923"/>
          </a:solidFill>
        </p:spPr>
      </p:sp>
      <p:sp>
        <p:nvSpPr>
          <p:cNvPr id="5" name="Freeform 5"/>
          <p:cNvSpPr/>
          <p:nvPr/>
        </p:nvSpPr>
        <p:spPr>
          <a:xfrm>
            <a:off x="1028700" y="1028700"/>
            <a:ext cx="1783058" cy="295015"/>
          </a:xfrm>
          <a:custGeom>
            <a:avLst/>
            <a:gdLst/>
            <a:ahLst/>
            <a:cxnLst/>
            <a:rect l="l" t="t" r="r" b="b"/>
            <a:pathLst>
              <a:path w="1783058" h="295015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452893" y="7316416"/>
            <a:ext cx="2556816" cy="2575547"/>
          </a:xfrm>
          <a:custGeom>
            <a:avLst/>
            <a:gdLst/>
            <a:ahLst/>
            <a:cxnLst/>
            <a:rect l="l" t="t" r="r" b="b"/>
            <a:pathLst>
              <a:path w="2556816" h="2575547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730039" y="1733723"/>
            <a:ext cx="2556816" cy="2575547"/>
          </a:xfrm>
          <a:custGeom>
            <a:avLst/>
            <a:gdLst/>
            <a:ahLst/>
            <a:cxnLst/>
            <a:rect l="l" t="t" r="r" b="b"/>
            <a:pathLst>
              <a:path w="2556816" h="2575547">
                <a:moveTo>
                  <a:pt x="0" y="0"/>
                </a:moveTo>
                <a:lnTo>
                  <a:pt x="2556815" y="0"/>
                </a:lnTo>
                <a:lnTo>
                  <a:pt x="2556815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>
            <a:off x="1827653" y="2945296"/>
            <a:ext cx="1386321" cy="0"/>
          </a:xfrm>
          <a:prstGeom prst="line">
            <a:avLst/>
          </a:prstGeom>
          <a:ln w="76200" cap="flat">
            <a:solidFill>
              <a:srgbClr val="B4492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8507771" y="3182568"/>
            <a:ext cx="9528358" cy="3755740"/>
          </a:xfrm>
          <a:custGeom>
            <a:avLst/>
            <a:gdLst/>
            <a:ahLst/>
            <a:cxnLst/>
            <a:rect l="l" t="t" r="r" b="b"/>
            <a:pathLst>
              <a:path w="9528358" h="3755740">
                <a:moveTo>
                  <a:pt x="0" y="0"/>
                </a:moveTo>
                <a:lnTo>
                  <a:pt x="9528359" y="0"/>
                </a:lnTo>
                <a:lnTo>
                  <a:pt x="9528359" y="3755740"/>
                </a:lnTo>
                <a:lnTo>
                  <a:pt x="0" y="37557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58831" t="-59721" r="-3728" b="-126780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827653" y="3615305"/>
            <a:ext cx="5679993" cy="1445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86"/>
              </a:lnSpc>
            </a:pPr>
            <a:r>
              <a:rPr lang="en-US" sz="5700" spc="-336">
                <a:solidFill>
                  <a:srgbClr val="9E3D22"/>
                </a:solidFill>
                <a:latin typeface="Montserrat Extra-Bold Italics"/>
              </a:rPr>
              <a:t>INSIGHT VISUALIZATION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27653" y="5313349"/>
            <a:ext cx="5679993" cy="155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  <a:spcBef>
                <a:spcPct val="0"/>
              </a:spcBef>
            </a:pPr>
            <a:r>
              <a:rPr lang="en-US" sz="2400" spc="48">
                <a:solidFill>
                  <a:srgbClr val="9E3D22"/>
                </a:solidFill>
                <a:latin typeface="Montserrat"/>
              </a:rPr>
              <a:t>Kategori kartu dapat menjadi faktor yang dapat mempengaruhi, apabila sebaran kartu yang digunakan pelanggan merata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id="3" name="AutoShape 3"/>
          <p:cNvSpPr/>
          <p:nvPr/>
        </p:nvSpPr>
        <p:spPr>
          <a:xfrm rot="-8231889">
            <a:off x="-10109114" y="6176620"/>
            <a:ext cx="16230600" cy="10441156"/>
          </a:xfrm>
          <a:prstGeom prst="rect">
            <a:avLst/>
          </a:prstGeom>
          <a:solidFill>
            <a:srgbClr val="9E3D22"/>
          </a:solidFill>
        </p:spPr>
      </p:sp>
      <p:sp>
        <p:nvSpPr>
          <p:cNvPr id="4" name="AutoShape 4"/>
          <p:cNvSpPr/>
          <p:nvPr/>
        </p:nvSpPr>
        <p:spPr>
          <a:xfrm rot="-8231889">
            <a:off x="-10507643" y="6538090"/>
            <a:ext cx="16230600" cy="10441156"/>
          </a:xfrm>
          <a:prstGeom prst="rect">
            <a:avLst/>
          </a:prstGeom>
          <a:solidFill>
            <a:srgbClr val="B44923"/>
          </a:solidFill>
        </p:spPr>
      </p:sp>
      <p:sp>
        <p:nvSpPr>
          <p:cNvPr id="5" name="Freeform 5"/>
          <p:cNvSpPr/>
          <p:nvPr/>
        </p:nvSpPr>
        <p:spPr>
          <a:xfrm>
            <a:off x="1028700" y="1028700"/>
            <a:ext cx="1783058" cy="295015"/>
          </a:xfrm>
          <a:custGeom>
            <a:avLst/>
            <a:gdLst/>
            <a:ahLst/>
            <a:cxnLst/>
            <a:rect l="l" t="t" r="r" b="b"/>
            <a:pathLst>
              <a:path w="1783058" h="295015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452893" y="7316416"/>
            <a:ext cx="2556816" cy="2575547"/>
          </a:xfrm>
          <a:custGeom>
            <a:avLst/>
            <a:gdLst/>
            <a:ahLst/>
            <a:cxnLst/>
            <a:rect l="l" t="t" r="r" b="b"/>
            <a:pathLst>
              <a:path w="2556816" h="2575547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730039" y="1733723"/>
            <a:ext cx="2556816" cy="2575547"/>
          </a:xfrm>
          <a:custGeom>
            <a:avLst/>
            <a:gdLst/>
            <a:ahLst/>
            <a:cxnLst/>
            <a:rect l="l" t="t" r="r" b="b"/>
            <a:pathLst>
              <a:path w="2556816" h="2575547">
                <a:moveTo>
                  <a:pt x="0" y="0"/>
                </a:moveTo>
                <a:lnTo>
                  <a:pt x="2556815" y="0"/>
                </a:lnTo>
                <a:lnTo>
                  <a:pt x="2556815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>
            <a:off x="1827653" y="2945296"/>
            <a:ext cx="1386321" cy="0"/>
          </a:xfrm>
          <a:prstGeom prst="line">
            <a:avLst/>
          </a:prstGeom>
          <a:ln w="76200" cap="flat">
            <a:solidFill>
              <a:srgbClr val="B4492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8131450" y="1990334"/>
            <a:ext cx="9321443" cy="6140208"/>
          </a:xfrm>
          <a:custGeom>
            <a:avLst/>
            <a:gdLst/>
            <a:ahLst/>
            <a:cxnLst/>
            <a:rect l="l" t="t" r="r" b="b"/>
            <a:pathLst>
              <a:path w="9321443" h="6140208">
                <a:moveTo>
                  <a:pt x="0" y="0"/>
                </a:moveTo>
                <a:lnTo>
                  <a:pt x="9321443" y="0"/>
                </a:lnTo>
                <a:lnTo>
                  <a:pt x="9321443" y="6140208"/>
                </a:lnTo>
                <a:lnTo>
                  <a:pt x="0" y="61402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37768" r="-278810" b="-9574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827653" y="3615305"/>
            <a:ext cx="5679993" cy="1445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86"/>
              </a:lnSpc>
            </a:pPr>
            <a:r>
              <a:rPr lang="en-US" sz="5700" spc="-336">
                <a:solidFill>
                  <a:srgbClr val="9E3D22"/>
                </a:solidFill>
                <a:latin typeface="Montserrat Extra-Bold Italics"/>
              </a:rPr>
              <a:t>INSIGHT VISUALIZATION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27653" y="5313349"/>
            <a:ext cx="5679993" cy="1941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  <a:spcBef>
                <a:spcPct val="0"/>
              </a:spcBef>
            </a:pPr>
            <a:r>
              <a:rPr lang="en-US" sz="2400" spc="48">
                <a:solidFill>
                  <a:srgbClr val="9E3D22"/>
                </a:solidFill>
                <a:latin typeface="Montserrat"/>
              </a:rPr>
              <a:t>Dengan adanya margin yang sangat besar, mengindikasikan pelanggan dengan penghasilan kurang dari $40K berpotensi besar untuk berhenti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Custom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Montserrat</vt:lpstr>
      <vt:lpstr>Arial</vt:lpstr>
      <vt:lpstr>Montserrat Extra-Bold Italics</vt:lpstr>
      <vt:lpstr>Montserrat Extra-Bold</vt:lpstr>
      <vt:lpstr>Courier New OS</vt:lpstr>
      <vt:lpstr>Montserrat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Company Profile Presentation</dc:title>
  <dc:creator>ACER</dc:creator>
  <cp:lastModifiedBy>ACER</cp:lastModifiedBy>
  <cp:revision>2</cp:revision>
  <dcterms:created xsi:type="dcterms:W3CDTF">2006-08-16T00:00:00Z</dcterms:created>
  <dcterms:modified xsi:type="dcterms:W3CDTF">2023-06-01T10:17:10Z</dcterms:modified>
  <dc:identifier>DAFkp11dLWE</dc:identifier>
</cp:coreProperties>
</file>