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D4E226-7391-4D2A-8FCF-6D4F3618C8AD}">
  <a:tblStyle styleId="{91D4E226-7391-4D2A-8FCF-6D4F3618C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39ad1bc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39ad1bc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9ad1bc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39ad1bc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9ad1bcd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9ad1bcd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dda153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dda153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05e1cfe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05e1cfe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05e1cfe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05e1cfe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05e1c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05e1c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3d2958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3d2958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3d2958c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3d2958c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3d2958c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3d2958c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3d2958c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3d2958c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e3d2958c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e3d2958c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700"/>
            <a:ext cx="9144000" cy="51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838800" y="3039750"/>
            <a:ext cx="4323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</a:rPr>
              <a:t>Dublin, Ireland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183250" y="161300"/>
            <a:ext cx="4323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Comic Sans MS"/>
                <a:ea typeface="Comic Sans MS"/>
                <a:cs typeface="Comic Sans MS"/>
                <a:sym typeface="Comic Sans MS"/>
              </a:rPr>
              <a:t>BI analysis : 5 tools</a:t>
            </a:r>
            <a:endParaRPr b="1"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81" y="76200"/>
            <a:ext cx="516074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374400" y="12480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BCG matrix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2957325" y="909150"/>
            <a:ext cx="17121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hosting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449300" y="3809925"/>
            <a:ext cx="1957200" cy="1008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Store data security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 fluency</a:t>
            </a:r>
            <a:endParaRPr sz="1200"/>
          </a:p>
        </p:txBody>
      </p:sp>
      <p:sp>
        <p:nvSpPr>
          <p:cNvPr id="177" name="Google Shape;177;p23"/>
          <p:cNvSpPr/>
          <p:nvPr/>
        </p:nvSpPr>
        <p:spPr>
          <a:xfrm>
            <a:off x="2749200" y="2799979"/>
            <a:ext cx="1488300" cy="1518000"/>
          </a:xfrm>
          <a:prstGeom prst="teardrop">
            <a:avLst>
              <a:gd fmla="val 10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991525" y="3717225"/>
            <a:ext cx="1995600" cy="11013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/>
              <a:t>Development of new operating modes under the background of remote office</a:t>
            </a:r>
            <a:endParaRPr sz="1200"/>
          </a:p>
        </p:txBody>
      </p:sp>
      <p:sp>
        <p:nvSpPr>
          <p:cNvPr id="179" name="Google Shape;179;p23"/>
          <p:cNvSpPr/>
          <p:nvPr/>
        </p:nvSpPr>
        <p:spPr>
          <a:xfrm flipH="1">
            <a:off x="4839300" y="2799979"/>
            <a:ext cx="1488300" cy="1518000"/>
          </a:xfrm>
          <a:prstGeom prst="teardrop">
            <a:avLst>
              <a:gd fmla="val 10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377975" y="328700"/>
            <a:ext cx="1957200" cy="1008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Attract more users and encourage free users to switch to paying users</a:t>
            </a:r>
            <a:endParaRPr sz="1200"/>
          </a:p>
        </p:txBody>
      </p:sp>
      <p:sp>
        <p:nvSpPr>
          <p:cNvPr id="181" name="Google Shape;181;p23"/>
          <p:cNvSpPr/>
          <p:nvPr/>
        </p:nvSpPr>
        <p:spPr>
          <a:xfrm>
            <a:off x="5991525" y="381900"/>
            <a:ext cx="1957200" cy="1008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</a:t>
            </a:r>
            <a:r>
              <a:rPr lang="en-GB" sz="1200"/>
              <a:t>opularity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User experience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Cooperation with slack</a:t>
            </a:r>
            <a:endParaRPr sz="1200"/>
          </a:p>
        </p:txBody>
      </p:sp>
      <p:sp>
        <p:nvSpPr>
          <p:cNvPr id="182" name="Google Shape;182;p23"/>
          <p:cNvSpPr/>
          <p:nvPr/>
        </p:nvSpPr>
        <p:spPr>
          <a:xfrm rot="10800000">
            <a:off x="4839300" y="787421"/>
            <a:ext cx="1488300" cy="1518000"/>
          </a:xfrm>
          <a:prstGeom prst="teardrop">
            <a:avLst>
              <a:gd fmla="val 10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 rot="10800000">
            <a:off x="2749200" y="787421"/>
            <a:ext cx="1488300" cy="1518000"/>
          </a:xfrm>
          <a:prstGeom prst="teardrop">
            <a:avLst>
              <a:gd fmla="val 10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3025600" y="1295475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4818525" y="679825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132275" y="1295475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2794000" y="3308025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process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579475" y="2689400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5132275" y="3308025"/>
            <a:ext cx="4303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growth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120050" y="2124600"/>
            <a:ext cx="903900" cy="89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48225" y="567775"/>
            <a:ext cx="150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3249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alanced Scorecard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24"/>
          <p:cNvGraphicFramePr/>
          <p:nvPr/>
        </p:nvGraphicFramePr>
        <p:xfrm>
          <a:off x="2457475" y="613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{91D4E226-7391-4D2A-8FCF-6D4F3618C8AD}</a:tableStyleId>
              </a:tblPr>
              <a:tblGrid>
                <a:gridCol w="1148900"/>
                <a:gridCol w="1148900"/>
                <a:gridCol w="1148900"/>
                <a:gridCol w="1148900"/>
              </a:tblGrid>
              <a:tr h="6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products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478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markets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existing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existing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file cloud storage service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Intelligent management of user files and work notifications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Responding to remote work requirements under the global epidemic，Dropbox paper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Dropbox smart business</a:t>
                      </a:r>
                      <a:endParaRPr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D7E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24"/>
          <p:cNvSpPr txBox="1"/>
          <p:nvPr/>
        </p:nvSpPr>
        <p:spPr>
          <a:xfrm>
            <a:off x="0" y="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Ansoff Matrix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240000"/>
            <a:ext cx="85206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Porter’s 5 forces</a:t>
            </a:r>
            <a:endParaRPr sz="2000"/>
          </a:p>
        </p:txBody>
      </p:sp>
      <p:sp>
        <p:nvSpPr>
          <p:cNvPr id="204" name="Google Shape;204;p25"/>
          <p:cNvSpPr/>
          <p:nvPr/>
        </p:nvSpPr>
        <p:spPr>
          <a:xfrm>
            <a:off x="3945988" y="2074250"/>
            <a:ext cx="1792200" cy="1245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Competitors + Rivalry 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768425" y="3319475"/>
            <a:ext cx="1792200" cy="1245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Choices ie google drive, one drive, carbonite etc</a:t>
            </a:r>
            <a:endParaRPr sz="1000"/>
          </a:p>
        </p:txBody>
      </p:sp>
      <p:sp>
        <p:nvSpPr>
          <p:cNvPr id="206" name="Google Shape;206;p25"/>
          <p:cNvSpPr/>
          <p:nvPr/>
        </p:nvSpPr>
        <p:spPr>
          <a:xfrm>
            <a:off x="6123576" y="3319475"/>
            <a:ext cx="1792200" cy="1245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High power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Brand loyalty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Use to attract to become a lifetime customer</a:t>
            </a:r>
            <a:r>
              <a:rPr lang="en-GB" sz="1000"/>
              <a:t> </a:t>
            </a:r>
            <a:endParaRPr sz="1000"/>
          </a:p>
        </p:txBody>
      </p:sp>
      <p:sp>
        <p:nvSpPr>
          <p:cNvPr id="207" name="Google Shape;207;p25"/>
          <p:cNvSpPr/>
          <p:nvPr/>
        </p:nvSpPr>
        <p:spPr>
          <a:xfrm>
            <a:off x="6048178" y="905225"/>
            <a:ext cx="1792200" cy="1245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Low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Large competition ex : google drive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 house storage/ not using cloud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5"/>
          <p:cNvSpPr/>
          <p:nvPr/>
        </p:nvSpPr>
        <p:spPr>
          <a:xfrm>
            <a:off x="1768425" y="926126"/>
            <a:ext cx="1792200" cy="1245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Many options in storage industry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Low capital required to enter</a:t>
            </a:r>
            <a:endParaRPr sz="1000"/>
          </a:p>
        </p:txBody>
      </p:sp>
      <p:sp>
        <p:nvSpPr>
          <p:cNvPr id="209" name="Google Shape;209;p25"/>
          <p:cNvSpPr txBox="1"/>
          <p:nvPr/>
        </p:nvSpPr>
        <p:spPr>
          <a:xfrm>
            <a:off x="2040975" y="2150525"/>
            <a:ext cx="1399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New Entries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462825" y="2074250"/>
            <a:ext cx="1230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Suppliers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6535000" y="4508650"/>
            <a:ext cx="12303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Buyers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2022675" y="4508650"/>
            <a:ext cx="1283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00" y="2023537"/>
            <a:ext cx="5407848" cy="25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74400" y="12480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Dropbox?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4225" y="8126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Founded in 2007 by Drew Houston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Headquarters in San Francisco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915575" y="4552875"/>
            <a:ext cx="18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latin typeface="Avenir"/>
                <a:ea typeface="Avenir"/>
                <a:cs typeface="Avenir"/>
                <a:sym typeface="Avenir"/>
              </a:rPr>
              <a:t>Dropbox ecosystem</a:t>
            </a:r>
            <a:endParaRPr sz="12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97" y="1786650"/>
            <a:ext cx="4854700" cy="28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74400" y="12480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Dropbox - Dublin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44225" y="8126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First office outside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Opened in December 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875650" y="4608000"/>
            <a:ext cx="18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Best Workspace prize</a:t>
            </a:r>
            <a:endParaRPr sz="12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5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0" y="3408025"/>
            <a:ext cx="2192900" cy="17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77200" y="1836350"/>
            <a:ext cx="20058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CC0000"/>
                </a:solidFill>
              </a:rPr>
              <a:t>SWOT</a:t>
            </a:r>
            <a:endParaRPr b="1" sz="22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CC0000"/>
                </a:solidFill>
              </a:rPr>
              <a:t>ANALYSIS</a:t>
            </a:r>
            <a:endParaRPr b="1" sz="2200">
              <a:solidFill>
                <a:srgbClr val="CC0000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14089"/>
          <a:stretch/>
        </p:blipFill>
        <p:spPr>
          <a:xfrm>
            <a:off x="2994950" y="22288"/>
            <a:ext cx="6149049" cy="50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93750" y="909300"/>
            <a:ext cx="2742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Micro-environmental factors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38600" y="588350"/>
            <a:ext cx="855900" cy="3636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R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E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N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23" name="Google Shape;123;p18"/>
          <p:cNvSpPr/>
          <p:nvPr/>
        </p:nvSpPr>
        <p:spPr>
          <a:xfrm>
            <a:off x="1194500" y="1025100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High user base : more than 300 million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835119" y="2504875"/>
            <a:ext cx="2763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194500" y="16856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Innovative : replacement of USB drive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194500" y="2346150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Multiple language | Multiple platforms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94500" y="300667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Strong financials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652450" y="10705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Highly based on corporate clients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652450" y="1803225"/>
            <a:ext cx="2931000" cy="77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Small space in free version (google drive)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652450" y="27927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Security of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796550" y="588350"/>
            <a:ext cx="855900" cy="3636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W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E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E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K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N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E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38600" y="205025"/>
            <a:ext cx="855900" cy="4519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O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P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P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O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R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U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N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I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Y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37" name="Google Shape;137;p19"/>
          <p:cNvSpPr/>
          <p:nvPr/>
        </p:nvSpPr>
        <p:spPr>
          <a:xfrm>
            <a:off x="1194500" y="1025100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Rapid technological dev.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835119" y="2504875"/>
            <a:ext cx="2763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194500" y="16856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Need for way to file transfer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194500" y="2346150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Growing need for data storage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194500" y="3006675"/>
            <a:ext cx="2931000" cy="719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Internet penetration and mobile phone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652450" y="10705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Google drive / one drive etc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652450" y="18032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Change in gov. regulations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652450" y="2535925"/>
            <a:ext cx="2931000" cy="516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Security and privacy issues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796550" y="588350"/>
            <a:ext cx="855900" cy="3636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R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E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A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50" y="1239950"/>
            <a:ext cx="7567300" cy="9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620750" y="2415725"/>
            <a:ext cx="3342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ANALYSIS</a:t>
            </a:r>
            <a:endParaRPr b="1" sz="2200"/>
          </a:p>
        </p:txBody>
      </p:sp>
      <p:sp>
        <p:nvSpPr>
          <p:cNvPr id="152" name="Google Shape;152;p20"/>
          <p:cNvSpPr txBox="1"/>
          <p:nvPr/>
        </p:nvSpPr>
        <p:spPr>
          <a:xfrm>
            <a:off x="2223100" y="3030850"/>
            <a:ext cx="44304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Macro-environmental factors</a:t>
            </a:r>
            <a:endParaRPr b="1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75796" t="0"/>
          <a:stretch/>
        </p:blipFill>
        <p:spPr>
          <a:xfrm>
            <a:off x="67150" y="14650"/>
            <a:ext cx="2184001" cy="1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24807" r="49997" t="0"/>
          <a:stretch/>
        </p:blipFill>
        <p:spPr>
          <a:xfrm>
            <a:off x="2291825" y="0"/>
            <a:ext cx="2253326" cy="1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49647" r="25156" t="0"/>
          <a:stretch/>
        </p:blipFill>
        <p:spPr>
          <a:xfrm>
            <a:off x="4534325" y="0"/>
            <a:ext cx="2352326" cy="1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74804" r="0" t="0"/>
          <a:stretch/>
        </p:blipFill>
        <p:spPr>
          <a:xfrm>
            <a:off x="6890675" y="0"/>
            <a:ext cx="2253326" cy="10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94025" y="1114275"/>
            <a:ext cx="2157000" cy="4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Ireland shares borders with UK, trade was easy. </a:t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Brexit (Decision of the UK to come out of the EU) may complicate the free movement of goods and people between Ireland and the UK. </a:t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Corruption is not major concern , although companies face bribery risks at local administrative levels.</a:t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374650" y="1114275"/>
            <a:ext cx="2157000" cy="40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84848"/>
                </a:solidFill>
                <a:highlight>
                  <a:schemeClr val="lt1"/>
                </a:highlight>
              </a:rPr>
              <a:t>Ireland’s low corporate tax rates and a talented workforce.</a:t>
            </a:r>
            <a:endParaRPr sz="1300">
              <a:solidFill>
                <a:srgbClr val="48484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8484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Irish economy was amongst the first in the EU to recover from the 2008 recession.</a:t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Irish economy heavily relies on exports of machinery and equipment, computers, chemicals, medical devices,  </a:t>
            </a:r>
            <a:endParaRPr sz="1200">
              <a:solidFill>
                <a:srgbClr val="484848"/>
              </a:solidFill>
              <a:highlight>
                <a:schemeClr val="lt1"/>
              </a:highlight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653450" y="1114275"/>
            <a:ext cx="2157000" cy="4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Dublin, the capital of Ireland, is the one of the most cosmopolitan cities in Europe.</a:t>
            </a:r>
            <a:endParaRPr sz="1200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Ireland is faced with some massive social challenges. </a:t>
            </a: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780,000 people live in poverty, though the country is one of the richest in the world.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The cost of living in Dublin is pretty much the same as that in London.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910800" y="1114275"/>
            <a:ext cx="2157000" cy="4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Technologically advanced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,its ICT industry contributes immensely to the GDP.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High quality, and multi-lingual tech talents are available in the country. 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</a:rPr>
              <a:t>Demand &gt;&gt; available talent.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84848"/>
                </a:solidFill>
                <a:highlight>
                  <a:srgbClr val="FFFFFF"/>
                </a:highlight>
              </a:rPr>
              <a:t>The country’s failure to connect more than half a million homes and businesses to broadband</a:t>
            </a:r>
            <a:endParaRPr sz="12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