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673100" y="2870200"/>
            <a:ext cx="23050500" cy="4559300"/>
          </a:xfrm>
          <a:prstGeom prst="rect">
            <a:avLst/>
          </a:prstGeom>
        </p:spPr>
        <p:txBody>
          <a:bodyPr anchor="b"/>
          <a:lstStyle/>
          <a:p>
            <a:pPr/>
            <a:r>
              <a:t>Title Text</a:t>
            </a:r>
          </a:p>
        </p:txBody>
      </p:sp>
      <p:sp>
        <p:nvSpPr>
          <p:cNvPr id="12" name="Body Level One…"/>
          <p:cNvSpPr txBox="1"/>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Type a quote here.”"/>
          <p:cNvSpPr txBox="1"/>
          <p:nvPr>
            <p:ph type="body" sz="quarter" idx="22"/>
          </p:nvPr>
        </p:nvSpPr>
        <p:spPr>
          <a:xfrm>
            <a:off x="2374900" y="5892800"/>
            <a:ext cx="19621500" cy="8509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4280774" y="-1688429"/>
            <a:ext cx="15829857" cy="11849101"/>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728200"/>
            <a:ext cx="19621500" cy="1803400"/>
          </a:xfrm>
          <a:prstGeom prst="rect">
            <a:avLst/>
          </a:prstGeom>
        </p:spPr>
        <p:txBody>
          <a:bodyPr/>
          <a:lstStyle/>
          <a:p>
            <a:pPr/>
            <a:r>
              <a:t>Title Text</a:t>
            </a:r>
          </a:p>
        </p:txBody>
      </p:sp>
      <p:sp>
        <p:nvSpPr>
          <p:cNvPr id="22" name="Body Level One…"/>
          <p:cNvSpPr txBox="1"/>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673100" y="4572000"/>
            <a:ext cx="23050500" cy="45593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0590462" y="1511300"/>
            <a:ext cx="13644824" cy="12128732"/>
          </a:xfrm>
          <a:prstGeom prst="rect">
            <a:avLst/>
          </a:prstGeom>
        </p:spPr>
        <p:txBody>
          <a:bodyPr lIns="91439" tIns="45719" rIns="91439" bIns="45719" anchor="t">
            <a:noAutofit/>
          </a:bodyPr>
          <a:lstStyle/>
          <a:p>
            <a:pPr/>
          </a:p>
        </p:txBody>
      </p:sp>
      <p:sp>
        <p:nvSpPr>
          <p:cNvPr id="39" name="Title Text"/>
          <p:cNvSpPr txBox="1"/>
          <p:nvPr>
            <p:ph type="title"/>
          </p:nvPr>
        </p:nvSpPr>
        <p:spPr>
          <a:xfrm>
            <a:off x="673100" y="1435100"/>
            <a:ext cx="11049000" cy="5461000"/>
          </a:xfrm>
          <a:prstGeom prst="rect">
            <a:avLst/>
          </a:prstGeom>
        </p:spPr>
        <p:txBody>
          <a:bodyPr anchor="b"/>
          <a:lstStyle/>
          <a:p>
            <a:pPr/>
            <a:r>
              <a:t>Title Text</a:t>
            </a:r>
          </a:p>
        </p:txBody>
      </p:sp>
      <p:sp>
        <p:nvSpPr>
          <p:cNvPr id="40" name="Body Level One…"/>
          <p:cNvSpPr txBox="1"/>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11814854" y="3230211"/>
            <a:ext cx="11753235" cy="1044731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673100" y="3835400"/>
            <a:ext cx="11049000" cy="8864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half" idx="21"/>
          </p:nvPr>
        </p:nvSpPr>
        <p:spPr>
          <a:xfrm>
            <a:off x="12407900" y="5715000"/>
            <a:ext cx="11023600" cy="8255000"/>
          </a:xfrm>
          <a:prstGeom prst="rect">
            <a:avLst/>
          </a:prstGeom>
        </p:spPr>
        <p:txBody>
          <a:bodyPr lIns="91439" tIns="45719" rIns="91439" bIns="45719" anchor="t">
            <a:noAutofit/>
          </a:bodyPr>
          <a:lstStyle/>
          <a:p>
            <a:pPr/>
          </a:p>
        </p:txBody>
      </p:sp>
      <p:sp>
        <p:nvSpPr>
          <p:cNvPr id="84" name="Image"/>
          <p:cNvSpPr/>
          <p:nvPr>
            <p:ph type="pic" sz="half" idx="22"/>
          </p:nvPr>
        </p:nvSpPr>
        <p:spPr>
          <a:xfrm>
            <a:off x="12420600" y="-673100"/>
            <a:ext cx="11023600" cy="8255000"/>
          </a:xfrm>
          <a:prstGeom prst="rect">
            <a:avLst/>
          </a:prstGeom>
        </p:spPr>
        <p:txBody>
          <a:bodyPr lIns="91439" tIns="45719" rIns="91439" bIns="45719" anchor="t">
            <a:noAutofit/>
          </a:bodyPr>
          <a:lstStyle/>
          <a:p>
            <a:pPr/>
          </a:p>
        </p:txBody>
      </p:sp>
      <p:sp>
        <p:nvSpPr>
          <p:cNvPr id="85" name="2-10-superquadro_1631x2178.jpeg"/>
          <p:cNvSpPr/>
          <p:nvPr>
            <p:ph type="pic" idx="23"/>
          </p:nvPr>
        </p:nvSpPr>
        <p:spPr>
          <a:xfrm>
            <a:off x="-825499" y="-2108200"/>
            <a:ext cx="13804901" cy="1844321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76100" y="13081000"/>
            <a:ext cx="419100" cy="4572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1pPr>
      <a:lvl2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2pPr>
      <a:lvl3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3pPr>
      <a:lvl4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4pPr>
      <a:lvl5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5pPr>
      <a:lvl6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6pPr>
      <a:lvl7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7pPr>
      <a:lvl8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8pPr>
      <a:lvl9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9pPr>
    </p:titleStyle>
    <p:bodyStyle>
      <a:lvl1pPr marL="5842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1pPr>
      <a:lvl2pPr marL="11684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2pPr>
      <a:lvl3pPr marL="17526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3pPr>
      <a:lvl4pPr marL="23368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4pPr>
      <a:lvl5pPr marL="29210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5pPr>
      <a:lvl6pPr marL="35052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6pPr>
      <a:lvl7pPr marL="40894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7pPr>
      <a:lvl8pPr marL="46736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8pPr>
      <a:lvl9pPr marL="52578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ropbox"/>
          <p:cNvSpPr txBox="1"/>
          <p:nvPr>
            <p:ph type="ctrTitle"/>
          </p:nvPr>
        </p:nvSpPr>
        <p:spPr>
          <a:xfrm>
            <a:off x="-7182277" y="4410842"/>
            <a:ext cx="23050501" cy="4559301"/>
          </a:xfrm>
          <a:prstGeom prst="rect">
            <a:avLst/>
          </a:prstGeom>
        </p:spPr>
        <p:txBody>
          <a:bodyPr/>
          <a:lstStyle/>
          <a:p>
            <a:pPr/>
            <a:r>
              <a:t>Dropbox </a:t>
            </a:r>
          </a:p>
        </p:txBody>
      </p:sp>
      <p:sp>
        <p:nvSpPr>
          <p:cNvPr id="120" name="Dublin Ireland"/>
          <p:cNvSpPr txBox="1"/>
          <p:nvPr>
            <p:ph type="subTitle" sz="quarter" idx="1"/>
          </p:nvPr>
        </p:nvSpPr>
        <p:spPr>
          <a:xfrm>
            <a:off x="-7182277" y="8919402"/>
            <a:ext cx="23050501" cy="1816101"/>
          </a:xfrm>
          <a:prstGeom prst="rect">
            <a:avLst/>
          </a:prstGeom>
        </p:spPr>
        <p:txBody>
          <a:bodyPr/>
          <a:lstStyle/>
          <a:p>
            <a:pPr/>
            <a:r>
              <a:t>Dublin Ireland</a:t>
            </a:r>
          </a:p>
        </p:txBody>
      </p:sp>
      <p:pic>
        <p:nvPicPr>
          <p:cNvPr id="121" name="Image" descr="Image"/>
          <p:cNvPicPr>
            <a:picLocks noChangeAspect="1"/>
          </p:cNvPicPr>
          <p:nvPr/>
        </p:nvPicPr>
        <p:blipFill>
          <a:blip r:embed="rId2">
            <a:extLst/>
          </a:blip>
          <a:stretch>
            <a:fillRect/>
          </a:stretch>
        </p:blipFill>
        <p:spPr>
          <a:xfrm>
            <a:off x="12065941" y="417684"/>
            <a:ext cx="11370216" cy="639574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ASA…"/>
          <p:cNvSpPr txBox="1"/>
          <p:nvPr/>
        </p:nvSpPr>
        <p:spPr>
          <a:xfrm>
            <a:off x="938909" y="4523072"/>
            <a:ext cx="23875642" cy="2273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CASA </a:t>
            </a:r>
          </a:p>
          <a:p>
            <a:pPr algn="l"/>
            <a:r>
              <a:t>CASA works with and supports people with all disabilities – physical, sensory and intellectual – of all ages and from all backgrounds.</a:t>
            </a:r>
          </a:p>
        </p:txBody>
      </p:sp>
      <p:sp>
        <p:nvSpPr>
          <p:cNvPr id="164" name="Solas Project…"/>
          <p:cNvSpPr txBox="1"/>
          <p:nvPr/>
        </p:nvSpPr>
        <p:spPr>
          <a:xfrm>
            <a:off x="857922" y="7870077"/>
            <a:ext cx="22744237"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Solas Project </a:t>
            </a:r>
          </a:p>
          <a:p>
            <a:pPr algn="l"/>
            <a:r>
              <a:t>Solas Project is a Dublin-based community development charity that works to address the imbalances that contribute to children growing up at a socio-economic or educational disadvantage.</a:t>
            </a:r>
          </a:p>
        </p:txBody>
      </p:sp>
      <p:sp>
        <p:nvSpPr>
          <p:cNvPr id="165" name="Community Service"/>
          <p:cNvSpPr txBox="1"/>
          <p:nvPr/>
        </p:nvSpPr>
        <p:spPr>
          <a:xfrm>
            <a:off x="8963260" y="1829850"/>
            <a:ext cx="645748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Gill Sans"/>
                <a:ea typeface="Gill Sans"/>
                <a:cs typeface="Gill Sans"/>
                <a:sym typeface="Gill Sans"/>
              </a:defRPr>
            </a:lvl1pPr>
          </a:lstStyle>
          <a:p>
            <a:pPr/>
            <a:r>
              <a:t>Community Service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Other information"/>
          <p:cNvSpPr txBox="1"/>
          <p:nvPr/>
        </p:nvSpPr>
        <p:spPr>
          <a:xfrm>
            <a:off x="1431282" y="1252713"/>
            <a:ext cx="4707509"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Other information</a:t>
            </a:r>
          </a:p>
        </p:txBody>
      </p:sp>
      <p:sp>
        <p:nvSpPr>
          <p:cNvPr id="168" name="Great place to work…"/>
          <p:cNvSpPr txBox="1"/>
          <p:nvPr/>
        </p:nvSpPr>
        <p:spPr>
          <a:xfrm>
            <a:off x="3739083" y="4922498"/>
            <a:ext cx="5189340" cy="2273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Great place to work</a:t>
            </a:r>
          </a:p>
          <a:p>
            <a:pPr algn="l"/>
            <a:r>
              <a:t>Has gym</a:t>
            </a:r>
          </a:p>
          <a:p>
            <a:pPr algn="l"/>
            <a:r>
              <a:t>Cafeteria</a:t>
            </a:r>
          </a:p>
        </p:txBody>
      </p:sp>
      <p:sp>
        <p:nvSpPr>
          <p:cNvPr id="169" name="Dropbox has been ranked as one of the most valuable startups in the US and the world, with a valuation of over US$10 billion"/>
          <p:cNvSpPr txBox="1"/>
          <p:nvPr/>
        </p:nvSpPr>
        <p:spPr>
          <a:xfrm>
            <a:off x="3674061" y="3090973"/>
            <a:ext cx="19334484"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Dropbox has been ranked as one of the most valuable startups in the US and the world, with a valuation of over US$10 billion</a:t>
            </a:r>
          </a:p>
        </p:txBody>
      </p:sp>
      <p:sp>
        <p:nvSpPr>
          <p:cNvPr id="170" name="Bringing people together"/>
          <p:cNvSpPr txBox="1"/>
          <p:nvPr/>
        </p:nvSpPr>
        <p:spPr>
          <a:xfrm>
            <a:off x="3529110" y="7757649"/>
            <a:ext cx="6636383"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Bringing people together  </a:t>
            </a:r>
          </a:p>
        </p:txBody>
      </p:sp>
      <p:sp>
        <p:nvSpPr>
          <p:cNvPr id="171" name="Work life balance"/>
          <p:cNvSpPr txBox="1"/>
          <p:nvPr/>
        </p:nvSpPr>
        <p:spPr>
          <a:xfrm>
            <a:off x="3770136" y="9145000"/>
            <a:ext cx="4480546"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 life balance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Headquarters"/>
          <p:cNvSpPr txBox="1"/>
          <p:nvPr/>
        </p:nvSpPr>
        <p:spPr>
          <a:xfrm>
            <a:off x="1157214" y="4124775"/>
            <a:ext cx="377206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Headquarters </a:t>
            </a:r>
          </a:p>
        </p:txBody>
      </p:sp>
      <p:sp>
        <p:nvSpPr>
          <p:cNvPr id="124" name="San Francisco, California, United States"/>
          <p:cNvSpPr txBox="1"/>
          <p:nvPr/>
        </p:nvSpPr>
        <p:spPr>
          <a:xfrm>
            <a:off x="1217297" y="5151930"/>
            <a:ext cx="8696010"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300"/>
              </a:spcBef>
              <a:defRPr sz="4500"/>
            </a:lvl1pPr>
          </a:lstStyle>
          <a:p>
            <a:pPr/>
            <a:r>
              <a:t>San Francisco, California, United States</a:t>
            </a:r>
          </a:p>
        </p:txBody>
      </p:sp>
      <p:sp>
        <p:nvSpPr>
          <p:cNvPr id="125" name="Founded in 2013"/>
          <p:cNvSpPr txBox="1"/>
          <p:nvPr/>
        </p:nvSpPr>
        <p:spPr>
          <a:xfrm>
            <a:off x="-8177473" y="1799675"/>
            <a:ext cx="23050501" cy="181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200"/>
            </a:lvl1pPr>
          </a:lstStyle>
          <a:p>
            <a:pPr/>
            <a:r>
              <a:t>Founded in 2013</a:t>
            </a:r>
          </a:p>
        </p:txBody>
      </p:sp>
      <p:sp>
        <p:nvSpPr>
          <p:cNvPr id="126" name="No. Of Employees : 220 , over 20 nationalities"/>
          <p:cNvSpPr txBox="1"/>
          <p:nvPr/>
        </p:nvSpPr>
        <p:spPr>
          <a:xfrm>
            <a:off x="1249196" y="7142739"/>
            <a:ext cx="10485296"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300"/>
              </a:spcBef>
              <a:defRPr sz="4500"/>
            </a:lvl1pPr>
          </a:lstStyle>
          <a:p>
            <a:pPr/>
            <a:r>
              <a:t>No. Of Employees : 220 , over 20 nationalities </a:t>
            </a:r>
          </a:p>
        </p:txBody>
      </p:sp>
      <p:sp>
        <p:nvSpPr>
          <p:cNvPr id="127" name="Business Type : a file sharing and cloud storage solution that employees love and IT admins trust."/>
          <p:cNvSpPr txBox="1"/>
          <p:nvPr/>
        </p:nvSpPr>
        <p:spPr>
          <a:xfrm>
            <a:off x="1254410" y="9488554"/>
            <a:ext cx="21608896"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Business Type : a file sharing and cloud storage solution that employees love and IT admins trust.</a:t>
            </a:r>
          </a:p>
        </p:txBody>
      </p:sp>
      <p:pic>
        <p:nvPicPr>
          <p:cNvPr id="128" name="Screen Shot 2020-09-29 at 10.06.20 AM.png" descr="Screen Shot 2020-09-29 at 10.06.20 AM.png"/>
          <p:cNvPicPr>
            <a:picLocks noChangeAspect="1"/>
          </p:cNvPicPr>
          <p:nvPr/>
        </p:nvPicPr>
        <p:blipFill>
          <a:blip r:embed="rId2">
            <a:extLst/>
          </a:blip>
          <a:stretch>
            <a:fillRect/>
          </a:stretch>
        </p:blipFill>
        <p:spPr>
          <a:xfrm>
            <a:off x="17841142" y="1021789"/>
            <a:ext cx="4007499" cy="554123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Dropbox is a file hosting service operated by the American company Dropbox, Inc., headquartered in San Francisco, California, that offers cloud storage, file synchronization, personal cloud, and client software. Dropbox was founded in 2007 by MIT student"/>
          <p:cNvSpPr txBox="1"/>
          <p:nvPr/>
        </p:nvSpPr>
        <p:spPr>
          <a:xfrm>
            <a:off x="2495290" y="2983628"/>
            <a:ext cx="20045014" cy="372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Dropbox is a file hosting service operated by the American company Dropbox, Inc., headquartered in San Francisco, California, that offers cloud storage, file synchronization, personal cloud, and client software. Dropbox was founded in 2007 by MIT students Drew Houston and Arash Ferdowsi as a startup company, with initial funding from seed accelerator Y Combinator.</a:t>
            </a:r>
          </a:p>
        </p:txBody>
      </p:sp>
      <p:sp>
        <p:nvSpPr>
          <p:cNvPr id="131" name="About"/>
          <p:cNvSpPr txBox="1"/>
          <p:nvPr/>
        </p:nvSpPr>
        <p:spPr>
          <a:xfrm>
            <a:off x="10505178" y="1550687"/>
            <a:ext cx="215634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Gill Sans"/>
                <a:ea typeface="Gill Sans"/>
                <a:cs typeface="Gill Sans"/>
                <a:sym typeface="Gill Sans"/>
              </a:defRPr>
            </a:lvl1pPr>
          </a:lstStyle>
          <a:p>
            <a:pPr/>
            <a:r>
              <a:t>About</a:t>
            </a:r>
          </a:p>
        </p:txBody>
      </p:sp>
      <p:sp>
        <p:nvSpPr>
          <p:cNvPr id="132" name="Dropbox brings files together in one central place by creating a special folder on the user's computer. The contents of these folders are synchronized to Dropbox's servers and to other computers and devices where the user has installed Dropbox, keeping t"/>
          <p:cNvSpPr txBox="1"/>
          <p:nvPr/>
        </p:nvSpPr>
        <p:spPr>
          <a:xfrm>
            <a:off x="2353109" y="7299468"/>
            <a:ext cx="2004501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Dropbox brings files together in one central place by creating a special folder on the user's computer. The contents of these folders are synchronized to Dropbox's servers and to other computers and devices where the user has installed Dropbox, keeping the same files up-to-date on all devices.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Mission Statement"/>
          <p:cNvSpPr txBox="1"/>
          <p:nvPr>
            <p:ph type="body" idx="21"/>
          </p:nvPr>
        </p:nvSpPr>
        <p:spPr>
          <a:prstGeom prst="rect">
            <a:avLst/>
          </a:prstGeom>
        </p:spPr>
        <p:txBody>
          <a:bodyPr/>
          <a:lstStyle/>
          <a:p>
            <a:pPr/>
            <a:r>
              <a:t>–Mission Statement</a:t>
            </a:r>
          </a:p>
        </p:txBody>
      </p:sp>
      <p:sp>
        <p:nvSpPr>
          <p:cNvPr id="135" name="“Our mission is to unleash the world's creative energy by designing a more enlightened way of working.”"/>
          <p:cNvSpPr txBox="1"/>
          <p:nvPr>
            <p:ph type="body" idx="22"/>
          </p:nvPr>
        </p:nvSpPr>
        <p:spPr>
          <a:xfrm>
            <a:off x="2374900" y="5518150"/>
            <a:ext cx="19621500" cy="1600201"/>
          </a:xfrm>
          <a:prstGeom prst="rect">
            <a:avLst/>
          </a:prstGeom>
        </p:spPr>
        <p:txBody>
          <a:bodyPr/>
          <a:lstStyle/>
          <a:p>
            <a:pPr/>
            <a:r>
              <a:t>“Our mission is to unleash the world's creative energy by designing a more enlightened way of working.”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Main Locations"/>
          <p:cNvSpPr txBox="1"/>
          <p:nvPr/>
        </p:nvSpPr>
        <p:spPr>
          <a:xfrm>
            <a:off x="626943" y="510922"/>
            <a:ext cx="403375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Main Locations </a:t>
            </a:r>
          </a:p>
        </p:txBody>
      </p:sp>
      <p:pic>
        <p:nvPicPr>
          <p:cNvPr id="138" name="Screen Shot 2020-09-29 at 9.42.44 AM.png" descr="Screen Shot 2020-09-29 at 9.42.44 AM.png"/>
          <p:cNvPicPr>
            <a:picLocks noChangeAspect="1"/>
          </p:cNvPicPr>
          <p:nvPr/>
        </p:nvPicPr>
        <p:blipFill>
          <a:blip r:embed="rId2">
            <a:extLst/>
          </a:blip>
          <a:stretch>
            <a:fillRect/>
          </a:stretch>
        </p:blipFill>
        <p:spPr>
          <a:xfrm>
            <a:off x="191718" y="1866845"/>
            <a:ext cx="11963401" cy="7226301"/>
          </a:xfrm>
          <a:prstGeom prst="rect">
            <a:avLst/>
          </a:prstGeom>
          <a:ln w="12700">
            <a:miter lim="400000"/>
          </a:ln>
        </p:spPr>
      </p:pic>
      <p:pic>
        <p:nvPicPr>
          <p:cNvPr id="139" name="Screen Shot 2020-09-29 at 9.42.58 AM.png" descr="Screen Shot 2020-09-29 at 9.42.58 AM.png"/>
          <p:cNvPicPr>
            <a:picLocks noChangeAspect="1"/>
          </p:cNvPicPr>
          <p:nvPr/>
        </p:nvPicPr>
        <p:blipFill>
          <a:blip r:embed="rId3">
            <a:extLst/>
          </a:blip>
          <a:stretch>
            <a:fillRect/>
          </a:stretch>
        </p:blipFill>
        <p:spPr>
          <a:xfrm>
            <a:off x="13532741" y="1632489"/>
            <a:ext cx="10337801" cy="7188201"/>
          </a:xfrm>
          <a:prstGeom prst="rect">
            <a:avLst/>
          </a:prstGeom>
          <a:ln w="12700">
            <a:miter lim="400000"/>
          </a:ln>
        </p:spPr>
      </p:pic>
      <p:pic>
        <p:nvPicPr>
          <p:cNvPr id="140" name="Screen Shot 2020-09-29 at 9.43.02 AM.png" descr="Screen Shot 2020-09-29 at 9.43.02 AM.png"/>
          <p:cNvPicPr>
            <a:picLocks noChangeAspect="1"/>
          </p:cNvPicPr>
          <p:nvPr/>
        </p:nvPicPr>
        <p:blipFill>
          <a:blip r:embed="rId4">
            <a:extLst/>
          </a:blip>
          <a:stretch>
            <a:fillRect/>
          </a:stretch>
        </p:blipFill>
        <p:spPr>
          <a:xfrm>
            <a:off x="19523070" y="9004562"/>
            <a:ext cx="3568701" cy="927101"/>
          </a:xfrm>
          <a:prstGeom prst="rect">
            <a:avLst/>
          </a:prstGeom>
          <a:ln w="12700">
            <a:miter lim="400000"/>
          </a:ln>
        </p:spPr>
      </p:pic>
      <p:pic>
        <p:nvPicPr>
          <p:cNvPr id="141" name="Screen Shot 2020-09-29 at 9.43.11 AM.png" descr="Screen Shot 2020-09-29 at 9.43.11 AM.png"/>
          <p:cNvPicPr>
            <a:picLocks noChangeAspect="1"/>
          </p:cNvPicPr>
          <p:nvPr/>
        </p:nvPicPr>
        <p:blipFill>
          <a:blip r:embed="rId5">
            <a:extLst/>
          </a:blip>
          <a:stretch>
            <a:fillRect/>
          </a:stretch>
        </p:blipFill>
        <p:spPr>
          <a:xfrm>
            <a:off x="960068" y="9389356"/>
            <a:ext cx="10426701" cy="3937001"/>
          </a:xfrm>
          <a:prstGeom prst="rect">
            <a:avLst/>
          </a:prstGeom>
          <a:ln w="12700">
            <a:miter lim="400000"/>
          </a:ln>
        </p:spPr>
      </p:pic>
      <p:pic>
        <p:nvPicPr>
          <p:cNvPr id="142" name="Screen Shot 2020-09-29 at 9.43.16 AM.png" descr="Screen Shot 2020-09-29 at 9.43.16 AM.png"/>
          <p:cNvPicPr>
            <a:picLocks noChangeAspect="1"/>
          </p:cNvPicPr>
          <p:nvPr/>
        </p:nvPicPr>
        <p:blipFill>
          <a:blip r:embed="rId6">
            <a:extLst/>
          </a:blip>
          <a:stretch>
            <a:fillRect/>
          </a:stretch>
        </p:blipFill>
        <p:spPr>
          <a:xfrm>
            <a:off x="13539458" y="9142182"/>
            <a:ext cx="2489201" cy="40767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Acquisitions"/>
          <p:cNvSpPr txBox="1"/>
          <p:nvPr/>
        </p:nvSpPr>
        <p:spPr>
          <a:xfrm>
            <a:off x="1344240" y="1379505"/>
            <a:ext cx="408274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Gill Sans"/>
                <a:ea typeface="Gill Sans"/>
                <a:cs typeface="Gill Sans"/>
                <a:sym typeface="Gill Sans"/>
              </a:defRPr>
            </a:lvl1pPr>
          </a:lstStyle>
          <a:p>
            <a:pPr/>
            <a:r>
              <a:t>Acquisitions</a:t>
            </a:r>
          </a:p>
        </p:txBody>
      </p:sp>
      <p:sp>
        <p:nvSpPr>
          <p:cNvPr id="145" name="2009 :  Steve Jobs approaches Drew Houston and suggests that Drew Houston sell Dropbox. Drew Houston cuts the pitch short and says that Dropbox is determined to stay independent.…"/>
          <p:cNvSpPr txBox="1"/>
          <p:nvPr/>
        </p:nvSpPr>
        <p:spPr>
          <a:xfrm>
            <a:off x="1656906" y="2921416"/>
            <a:ext cx="19993165" cy="734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75468" indent="-575468" algn="l">
              <a:buClr>
                <a:srgbClr val="535353"/>
              </a:buClr>
              <a:buSzPct val="82000"/>
              <a:buChar char="•"/>
            </a:pPr>
            <a:r>
              <a:t>2009 :  Steve Jobs approaches Drew Houston and suggests that Drew Houston sell Dropbox. Drew Houston cuts the pitch short and says that Dropbox is determined to stay independent.</a:t>
            </a:r>
          </a:p>
          <a:p>
            <a:pPr marL="575468" indent="-575468" algn="l">
              <a:buClr>
                <a:srgbClr val="535353"/>
              </a:buClr>
              <a:buSzPct val="82000"/>
              <a:buChar char="•"/>
            </a:pPr>
          </a:p>
          <a:p>
            <a:pPr marL="575468" indent="-575468" algn="l">
              <a:buClr>
                <a:srgbClr val="535353"/>
              </a:buClr>
              <a:buSzPct val="82000"/>
              <a:buChar char="•"/>
            </a:pPr>
            <a:r>
              <a:t>2012:Dropbox acquires stealth startup Cove .</a:t>
            </a:r>
          </a:p>
          <a:p>
            <a:pPr marL="575468" indent="-575468" algn="l">
              <a:buClr>
                <a:srgbClr val="535353"/>
              </a:buClr>
              <a:buSzPct val="82000"/>
              <a:buChar char="•"/>
            </a:pPr>
          </a:p>
          <a:p>
            <a:pPr marL="575468" indent="-575468" algn="l">
              <a:buClr>
                <a:srgbClr val="535353"/>
              </a:buClr>
              <a:buSzPct val="82000"/>
              <a:buChar char="•"/>
            </a:pPr>
            <a:r>
              <a:t>2014 :Dropbox acquires Hackpad, a real-time collaborative text editor.</a:t>
            </a:r>
          </a:p>
          <a:p>
            <a:pPr algn="l"/>
          </a:p>
          <a:p>
            <a:pPr marL="575468" indent="-575468" algn="l">
              <a:buClr>
                <a:srgbClr val="535353"/>
              </a:buClr>
              <a:buSzPct val="82000"/>
              <a:buChar char="•"/>
            </a:pPr>
            <a:r>
              <a:t>Dropbox acquires Mailbox, a sleek email platform specifically for mobile users.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Partnerships"/>
          <p:cNvSpPr txBox="1"/>
          <p:nvPr>
            <p:ph type="title"/>
          </p:nvPr>
        </p:nvSpPr>
        <p:spPr>
          <a:xfrm>
            <a:off x="-7543662" y="4398231"/>
            <a:ext cx="23050501" cy="1509290"/>
          </a:xfrm>
          <a:prstGeom prst="rect">
            <a:avLst/>
          </a:prstGeom>
        </p:spPr>
        <p:txBody>
          <a:bodyPr/>
          <a:lstStyle>
            <a:lvl1pPr>
              <a:defRPr b="1" sz="5000">
                <a:latin typeface="Gill Sans"/>
                <a:ea typeface="Gill Sans"/>
                <a:cs typeface="Gill Sans"/>
                <a:sym typeface="Gill Sans"/>
              </a:defRPr>
            </a:lvl1pPr>
          </a:lstStyle>
          <a:p>
            <a:pPr/>
            <a:r>
              <a:t>Partnerships</a:t>
            </a:r>
          </a:p>
        </p:txBody>
      </p:sp>
      <p:sp>
        <p:nvSpPr>
          <p:cNvPr id="148" name="Dropbox uses a freemium business model, where users are offered a free account with a set storage size, with paid subscriptions available that offer more capacity and additional features."/>
          <p:cNvSpPr txBox="1"/>
          <p:nvPr/>
        </p:nvSpPr>
        <p:spPr>
          <a:xfrm>
            <a:off x="1312982" y="1632316"/>
            <a:ext cx="16117631"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Dropbox uses a freemium business model, where users are offered a free account with a set storage size, with paid subscriptions available that offer more capacity and additional features.</a:t>
            </a:r>
          </a:p>
        </p:txBody>
      </p:sp>
      <p:sp>
        <p:nvSpPr>
          <p:cNvPr id="149" name="2018 : Dropbox announced its partnership with Salesforce aiming to improve brand engagement and team productivity"/>
          <p:cNvSpPr txBox="1"/>
          <p:nvPr/>
        </p:nvSpPr>
        <p:spPr>
          <a:xfrm>
            <a:off x="1447226" y="8683411"/>
            <a:ext cx="17989816"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2018 : Dropbox announced its partnership with Salesforce aiming to improve brand engagement and team productivity</a:t>
            </a:r>
          </a:p>
        </p:txBody>
      </p:sp>
      <p:sp>
        <p:nvSpPr>
          <p:cNvPr id="150" name="2012, Facebook and Dropbox integrated"/>
          <p:cNvSpPr txBox="1"/>
          <p:nvPr/>
        </p:nvSpPr>
        <p:spPr>
          <a:xfrm>
            <a:off x="1473937" y="6515099"/>
            <a:ext cx="824875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2012, Facebook and Dropbox integrated</a:t>
            </a:r>
          </a:p>
        </p:txBody>
      </p:sp>
      <p:sp>
        <p:nvSpPr>
          <p:cNvPr id="151" name="In 2013, Samsung pre-loaded the Dropbox mobile application on its Android devices"/>
          <p:cNvSpPr txBox="1"/>
          <p:nvPr/>
        </p:nvSpPr>
        <p:spPr>
          <a:xfrm>
            <a:off x="1463729" y="7599256"/>
            <a:ext cx="1700579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In 2013, Samsung pre-loaded the Dropbox mobile application on its Android devices</a:t>
            </a:r>
          </a:p>
        </p:txBody>
      </p:sp>
      <p:sp>
        <p:nvSpPr>
          <p:cNvPr id="152" name="2014, Dropbox announced a partnership with Microsoft to integrate Dropbox and Microsoft Office"/>
          <p:cNvSpPr txBox="1"/>
          <p:nvPr/>
        </p:nvSpPr>
        <p:spPr>
          <a:xfrm>
            <a:off x="1447226" y="10552827"/>
            <a:ext cx="17989816"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2014, Dropbox announced a partnership with Microsoft to integrate Dropbox and Microsoft Office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Financials"/>
          <p:cNvSpPr txBox="1"/>
          <p:nvPr/>
        </p:nvSpPr>
        <p:spPr>
          <a:xfrm>
            <a:off x="1029661" y="656734"/>
            <a:ext cx="32663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Gill Sans"/>
                <a:ea typeface="Gill Sans"/>
                <a:cs typeface="Gill Sans"/>
                <a:sym typeface="Gill Sans"/>
              </a:defRPr>
            </a:lvl1pPr>
          </a:lstStyle>
          <a:p>
            <a:pPr/>
            <a:r>
              <a:t>Financials</a:t>
            </a:r>
          </a:p>
        </p:txBody>
      </p:sp>
      <p:pic>
        <p:nvPicPr>
          <p:cNvPr id="155" name="Screen Shot 2020-09-29 at 9.48.51 AM.png" descr="Screen Shot 2020-09-29 at 9.48.51 AM.png"/>
          <p:cNvPicPr>
            <a:picLocks noChangeAspect="1"/>
          </p:cNvPicPr>
          <p:nvPr/>
        </p:nvPicPr>
        <p:blipFill>
          <a:blip r:embed="rId2">
            <a:extLst/>
          </a:blip>
          <a:srcRect l="0" t="0" r="0" b="8538"/>
          <a:stretch>
            <a:fillRect/>
          </a:stretch>
        </p:blipFill>
        <p:spPr>
          <a:xfrm>
            <a:off x="18521576" y="52492"/>
            <a:ext cx="5643284" cy="2046522"/>
          </a:xfrm>
          <a:prstGeom prst="rect">
            <a:avLst/>
          </a:prstGeom>
          <a:ln w="12700">
            <a:miter lim="400000"/>
          </a:ln>
        </p:spPr>
      </p:pic>
      <p:pic>
        <p:nvPicPr>
          <p:cNvPr id="156" name="Screen Shot 2020-09-29 at 9.54.06 AM.png" descr="Screen Shot 2020-09-29 at 9.54.06 AM.png"/>
          <p:cNvPicPr>
            <a:picLocks noChangeAspect="1"/>
          </p:cNvPicPr>
          <p:nvPr/>
        </p:nvPicPr>
        <p:blipFill>
          <a:blip r:embed="rId3">
            <a:extLst/>
          </a:blip>
          <a:stretch>
            <a:fillRect/>
          </a:stretch>
        </p:blipFill>
        <p:spPr>
          <a:xfrm>
            <a:off x="893795" y="2915185"/>
            <a:ext cx="10658898" cy="10065821"/>
          </a:xfrm>
          <a:prstGeom prst="rect">
            <a:avLst/>
          </a:prstGeom>
          <a:ln w="12700">
            <a:miter lim="400000"/>
          </a:ln>
        </p:spPr>
      </p:pic>
      <p:pic>
        <p:nvPicPr>
          <p:cNvPr id="157" name="Screen Shot 2020-09-29 at 9.54.20 AM.png" descr="Screen Shot 2020-09-29 at 9.54.20 AM.png"/>
          <p:cNvPicPr>
            <a:picLocks noChangeAspect="1"/>
          </p:cNvPicPr>
          <p:nvPr/>
        </p:nvPicPr>
        <p:blipFill>
          <a:blip r:embed="rId4">
            <a:extLst/>
          </a:blip>
          <a:stretch>
            <a:fillRect/>
          </a:stretch>
        </p:blipFill>
        <p:spPr>
          <a:xfrm>
            <a:off x="12971453" y="2858628"/>
            <a:ext cx="10385582" cy="970169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Screen Shot 2020-09-29 at 9.54.29 AM.png" descr="Screen Shot 2020-09-29 at 9.54.29 AM.png"/>
          <p:cNvPicPr>
            <a:picLocks noChangeAspect="1"/>
          </p:cNvPicPr>
          <p:nvPr/>
        </p:nvPicPr>
        <p:blipFill>
          <a:blip r:embed="rId2">
            <a:extLst/>
          </a:blip>
          <a:stretch>
            <a:fillRect/>
          </a:stretch>
        </p:blipFill>
        <p:spPr>
          <a:xfrm>
            <a:off x="1508882" y="2275811"/>
            <a:ext cx="10407506" cy="9859743"/>
          </a:xfrm>
          <a:prstGeom prst="rect">
            <a:avLst/>
          </a:prstGeom>
          <a:ln w="12700">
            <a:miter lim="400000"/>
          </a:ln>
        </p:spPr>
      </p:pic>
      <p:pic>
        <p:nvPicPr>
          <p:cNvPr id="160" name="Screen Shot 2020-09-29 at 9.54.36 AM.png" descr="Screen Shot 2020-09-29 at 9.54.36 AM.png"/>
          <p:cNvPicPr>
            <a:picLocks noChangeAspect="1"/>
          </p:cNvPicPr>
          <p:nvPr/>
        </p:nvPicPr>
        <p:blipFill>
          <a:blip r:embed="rId3">
            <a:extLst/>
          </a:blip>
          <a:stretch>
            <a:fillRect/>
          </a:stretch>
        </p:blipFill>
        <p:spPr>
          <a:xfrm>
            <a:off x="12793347" y="2255275"/>
            <a:ext cx="10229097" cy="9585856"/>
          </a:xfrm>
          <a:prstGeom prst="rect">
            <a:avLst/>
          </a:prstGeom>
          <a:ln w="12700">
            <a:miter lim="400000"/>
          </a:ln>
        </p:spPr>
      </p:pic>
      <p:sp>
        <p:nvSpPr>
          <p:cNvPr id="161" name="Financials"/>
          <p:cNvSpPr txBox="1"/>
          <p:nvPr/>
        </p:nvSpPr>
        <p:spPr>
          <a:xfrm>
            <a:off x="889879" y="663084"/>
            <a:ext cx="2404704"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Financials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